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5A1FF2-62CE-4FE7-8EFA-B918DAFF5887}" v="3" dt="2023-01-09T15:40:49.277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96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3905171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253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9949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7147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8800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8127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644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701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72606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1241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21825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33773153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984245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1798865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1478916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5643191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7466682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75175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189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E30A746-C181-91DB-A115-8A2B2444A4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48200" y="2342213"/>
            <a:ext cx="6324600" cy="1620187"/>
          </a:xfrm>
        </p:spPr>
        <p:txBody>
          <a:bodyPr>
            <a:normAutofit fontScale="90000"/>
          </a:bodyPr>
          <a:lstStyle/>
          <a:p>
            <a:pPr algn="l"/>
            <a:r>
              <a:rPr lang="en-CA" dirty="0"/>
              <a:t>X-Ray Production: Recipe for X-Rays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D2C78BC9-4F10-0DD3-44B9-1E2F7658D8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48200" y="3962400"/>
            <a:ext cx="7366416" cy="1107522"/>
          </a:xfrm>
        </p:spPr>
        <p:txBody>
          <a:bodyPr>
            <a:normAutofit lnSpcReduction="10000"/>
          </a:bodyPr>
          <a:lstStyle/>
          <a:p>
            <a:pPr marL="12700" algn="l">
              <a:spcBef>
                <a:spcPts val="95"/>
              </a:spcBef>
            </a:pPr>
            <a:r>
              <a:rPr lang="en-US" sz="2000" spc="-10" dirty="0">
                <a:cs typeface="Franklin Gothic Book"/>
              </a:rPr>
              <a:t>Objectives:</a:t>
            </a:r>
            <a:endParaRPr lang="en-US" sz="2000" dirty="0">
              <a:cs typeface="Franklin Gothic Book"/>
            </a:endParaRPr>
          </a:p>
          <a:p>
            <a:pPr marL="12700" algn="l"/>
            <a:r>
              <a:rPr lang="en-US" sz="2000" dirty="0">
                <a:cs typeface="Franklin Gothic Book"/>
              </a:rPr>
              <a:t>1.1</a:t>
            </a:r>
            <a:r>
              <a:rPr lang="en-US" sz="2000" spc="-70" dirty="0">
                <a:cs typeface="Franklin Gothic Book"/>
              </a:rPr>
              <a:t> </a:t>
            </a:r>
            <a:r>
              <a:rPr lang="en-US" sz="2000" dirty="0">
                <a:cs typeface="Franklin Gothic Book"/>
              </a:rPr>
              <a:t>Describe</a:t>
            </a:r>
            <a:r>
              <a:rPr lang="en-US" sz="2000" spc="-55" dirty="0">
                <a:cs typeface="Franklin Gothic Book"/>
              </a:rPr>
              <a:t> </a:t>
            </a:r>
            <a:r>
              <a:rPr lang="en-US" sz="2000" dirty="0">
                <a:cs typeface="Franklin Gothic Book"/>
              </a:rPr>
              <a:t>the</a:t>
            </a:r>
            <a:r>
              <a:rPr lang="en-US" sz="2000" spc="-75" dirty="0">
                <a:cs typeface="Franklin Gothic Book"/>
              </a:rPr>
              <a:t> </a:t>
            </a:r>
            <a:r>
              <a:rPr lang="en-US" sz="2000" dirty="0">
                <a:cs typeface="Franklin Gothic Book"/>
              </a:rPr>
              <a:t>sequence</a:t>
            </a:r>
            <a:r>
              <a:rPr lang="en-US" sz="2000" spc="-60" dirty="0">
                <a:cs typeface="Franklin Gothic Book"/>
              </a:rPr>
              <a:t> </a:t>
            </a:r>
            <a:r>
              <a:rPr lang="en-US" sz="2000" dirty="0">
                <a:cs typeface="Franklin Gothic Book"/>
              </a:rPr>
              <a:t>of</a:t>
            </a:r>
            <a:r>
              <a:rPr lang="en-US" sz="2000" spc="-75" dirty="0">
                <a:cs typeface="Franklin Gothic Book"/>
              </a:rPr>
              <a:t> </a:t>
            </a:r>
            <a:r>
              <a:rPr lang="en-US" sz="2000" spc="-10" dirty="0">
                <a:cs typeface="Franklin Gothic Book"/>
              </a:rPr>
              <a:t>events</a:t>
            </a:r>
            <a:r>
              <a:rPr lang="en-US" sz="2000" spc="-70" dirty="0">
                <a:cs typeface="Franklin Gothic Book"/>
              </a:rPr>
              <a:t> </a:t>
            </a:r>
            <a:r>
              <a:rPr lang="en-US" sz="2000" dirty="0">
                <a:cs typeface="Franklin Gothic Book"/>
              </a:rPr>
              <a:t>while</a:t>
            </a:r>
            <a:r>
              <a:rPr lang="en-US" sz="2000" spc="-75" dirty="0">
                <a:cs typeface="Franklin Gothic Book"/>
              </a:rPr>
              <a:t> </a:t>
            </a:r>
            <a:r>
              <a:rPr lang="en-US" sz="2000" dirty="0">
                <a:cs typeface="Franklin Gothic Book"/>
              </a:rPr>
              <a:t>creating</a:t>
            </a:r>
            <a:r>
              <a:rPr lang="en-US" sz="2000" spc="-40" dirty="0">
                <a:cs typeface="Franklin Gothic Book"/>
              </a:rPr>
              <a:t> </a:t>
            </a:r>
            <a:r>
              <a:rPr lang="en-US" sz="2000" dirty="0">
                <a:cs typeface="Franklin Gothic Book"/>
              </a:rPr>
              <a:t>an</a:t>
            </a:r>
            <a:r>
              <a:rPr lang="en-US" sz="2000" spc="-70" dirty="0">
                <a:cs typeface="Franklin Gothic Book"/>
              </a:rPr>
              <a:t> </a:t>
            </a:r>
            <a:r>
              <a:rPr lang="en-US" sz="2000" spc="-10" dirty="0">
                <a:cs typeface="Franklin Gothic Book"/>
              </a:rPr>
              <a:t>image.</a:t>
            </a:r>
            <a:endParaRPr lang="en-US" sz="2000" dirty="0">
              <a:cs typeface="Franklin Gothic Book"/>
            </a:endParaRPr>
          </a:p>
          <a:p>
            <a:pPr marL="12700" algn="l"/>
            <a:r>
              <a:rPr lang="en-US" sz="2000" dirty="0">
                <a:cs typeface="Franklin Gothic Book"/>
              </a:rPr>
              <a:t>1.4</a:t>
            </a:r>
            <a:r>
              <a:rPr lang="en-US" sz="2000" spc="-60" dirty="0">
                <a:cs typeface="Franklin Gothic Book"/>
              </a:rPr>
              <a:t> </a:t>
            </a:r>
            <a:r>
              <a:rPr lang="en-US" sz="2000" dirty="0">
                <a:cs typeface="Franklin Gothic Book"/>
              </a:rPr>
              <a:t>Describe</a:t>
            </a:r>
            <a:r>
              <a:rPr lang="en-US" sz="2000" spc="-40" dirty="0">
                <a:cs typeface="Franklin Gothic Book"/>
              </a:rPr>
              <a:t> </a:t>
            </a:r>
            <a:r>
              <a:rPr lang="en-US" sz="2000" dirty="0">
                <a:cs typeface="Franklin Gothic Book"/>
              </a:rPr>
              <a:t>how</a:t>
            </a:r>
            <a:r>
              <a:rPr lang="en-US" sz="2000" spc="-65" dirty="0">
                <a:cs typeface="Franklin Gothic Book"/>
              </a:rPr>
              <a:t> </a:t>
            </a:r>
            <a:r>
              <a:rPr lang="en-US" sz="2000" spc="-20" dirty="0">
                <a:cs typeface="Franklin Gothic Book"/>
              </a:rPr>
              <a:t>x-</a:t>
            </a:r>
            <a:r>
              <a:rPr lang="en-US" sz="2000" dirty="0">
                <a:cs typeface="Franklin Gothic Book"/>
              </a:rPr>
              <a:t>rays</a:t>
            </a:r>
            <a:r>
              <a:rPr lang="en-US" sz="2000" spc="-60" dirty="0">
                <a:cs typeface="Franklin Gothic Book"/>
              </a:rPr>
              <a:t> </a:t>
            </a:r>
            <a:r>
              <a:rPr lang="en-US" sz="2000" dirty="0">
                <a:cs typeface="Franklin Gothic Book"/>
              </a:rPr>
              <a:t>are</a:t>
            </a:r>
            <a:r>
              <a:rPr lang="en-US" sz="2000" spc="-55" dirty="0">
                <a:cs typeface="Franklin Gothic Book"/>
              </a:rPr>
              <a:t> </a:t>
            </a:r>
            <a:r>
              <a:rPr lang="en-US" sz="2000" spc="-10" dirty="0">
                <a:cs typeface="Franklin Gothic Book"/>
              </a:rPr>
              <a:t>produced.</a:t>
            </a:r>
            <a:endParaRPr lang="en-US" sz="2000" dirty="0">
              <a:cs typeface="Franklin Gothic Book"/>
            </a:endParaRPr>
          </a:p>
          <a:p>
            <a:pPr algn="l"/>
            <a:endParaRPr lang="en-CA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4800" spc="-10" dirty="0"/>
              <a:t>Ingredients…</a:t>
            </a:r>
            <a:endParaRPr sz="4800"/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399816" rIns="0" bIns="0" rtlCol="0">
            <a:spAutoFit/>
          </a:bodyPr>
          <a:lstStyle/>
          <a:p>
            <a:pPr marL="698500">
              <a:spcBef>
                <a:spcPts val="100"/>
              </a:spcBef>
            </a:pPr>
            <a:r>
              <a:rPr sz="25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550" i="1" spc="-4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000" dirty="0"/>
              <a:t>1.</a:t>
            </a:r>
            <a:r>
              <a:rPr sz="3000" spc="-15" dirty="0"/>
              <a:t> </a:t>
            </a:r>
            <a:r>
              <a:rPr sz="3000" dirty="0"/>
              <a:t>Source</a:t>
            </a:r>
            <a:r>
              <a:rPr sz="3000" spc="-10" dirty="0"/>
              <a:t> </a:t>
            </a:r>
            <a:r>
              <a:rPr sz="3000" dirty="0"/>
              <a:t>of</a:t>
            </a:r>
            <a:r>
              <a:rPr sz="3000" spc="-15" dirty="0"/>
              <a:t> </a:t>
            </a:r>
            <a:r>
              <a:rPr sz="3000" spc="-10" dirty="0"/>
              <a:t>electrons</a:t>
            </a:r>
            <a:endParaRPr sz="3000" dirty="0">
              <a:latin typeface="Brush Script MT"/>
              <a:cs typeface="Brush Script MT"/>
            </a:endParaRPr>
          </a:p>
          <a:p>
            <a:pPr marL="972819" marR="28575" indent="-274320">
              <a:lnSpc>
                <a:spcPct val="80000"/>
              </a:lnSpc>
              <a:spcBef>
                <a:spcPts val="720"/>
              </a:spcBef>
            </a:pPr>
            <a:r>
              <a:rPr sz="25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550" i="1" spc="-6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000" dirty="0"/>
              <a:t>2.</a:t>
            </a:r>
            <a:r>
              <a:rPr sz="3000" spc="-25" dirty="0"/>
              <a:t> </a:t>
            </a:r>
            <a:r>
              <a:rPr sz="3000" dirty="0"/>
              <a:t>Means</a:t>
            </a:r>
            <a:r>
              <a:rPr sz="3000" spc="-40" dirty="0"/>
              <a:t> </a:t>
            </a:r>
            <a:r>
              <a:rPr sz="3000" dirty="0"/>
              <a:t>to</a:t>
            </a:r>
            <a:r>
              <a:rPr sz="3000" spc="-25" dirty="0"/>
              <a:t> </a:t>
            </a:r>
            <a:r>
              <a:rPr sz="3000" dirty="0"/>
              <a:t>accelerate</a:t>
            </a:r>
            <a:r>
              <a:rPr sz="3000" spc="-10" dirty="0"/>
              <a:t> </a:t>
            </a:r>
            <a:r>
              <a:rPr sz="3000" spc="-25" dirty="0"/>
              <a:t>the </a:t>
            </a:r>
            <a:r>
              <a:rPr sz="3000" spc="-10" dirty="0"/>
              <a:t>electrons</a:t>
            </a:r>
            <a:endParaRPr sz="3000" dirty="0">
              <a:latin typeface="Brush Script MT"/>
              <a:cs typeface="Brush Script MT"/>
            </a:endParaRPr>
          </a:p>
          <a:p>
            <a:pPr marL="972819" marR="5080" indent="-274320">
              <a:lnSpc>
                <a:spcPts val="2880"/>
              </a:lnSpc>
              <a:spcBef>
                <a:spcPts val="695"/>
              </a:spcBef>
            </a:pPr>
            <a:r>
              <a:rPr sz="25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550" i="1" spc="-6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000" dirty="0"/>
              <a:t>3.</a:t>
            </a:r>
            <a:r>
              <a:rPr sz="3000" spc="-25" dirty="0"/>
              <a:t> </a:t>
            </a:r>
            <a:r>
              <a:rPr sz="3000" dirty="0"/>
              <a:t>Means</a:t>
            </a:r>
            <a:r>
              <a:rPr sz="3000" spc="-40" dirty="0"/>
              <a:t> </a:t>
            </a:r>
            <a:r>
              <a:rPr sz="3000" dirty="0"/>
              <a:t>to</a:t>
            </a:r>
            <a:r>
              <a:rPr sz="3000" spc="-25" dirty="0"/>
              <a:t> </a:t>
            </a:r>
            <a:r>
              <a:rPr sz="3000" dirty="0"/>
              <a:t>decelerate</a:t>
            </a:r>
            <a:r>
              <a:rPr sz="3000" spc="-20" dirty="0"/>
              <a:t> </a:t>
            </a:r>
            <a:r>
              <a:rPr sz="3000" spc="-25" dirty="0"/>
              <a:t>the </a:t>
            </a:r>
            <a:r>
              <a:rPr sz="3000" dirty="0"/>
              <a:t>electrons</a:t>
            </a:r>
            <a:r>
              <a:rPr sz="3000" spc="-65" dirty="0"/>
              <a:t> </a:t>
            </a:r>
            <a:r>
              <a:rPr sz="3000" spc="-10" dirty="0"/>
              <a:t>(Target)</a:t>
            </a:r>
            <a:endParaRPr sz="3000" dirty="0">
              <a:latin typeface="Brush Script MT"/>
              <a:cs typeface="Brush Script MT"/>
            </a:endParaRPr>
          </a:p>
          <a:p>
            <a:pPr marL="698500">
              <a:spcBef>
                <a:spcPts val="25"/>
              </a:spcBef>
            </a:pPr>
            <a:r>
              <a:rPr sz="25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550" i="1" spc="-65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000" dirty="0"/>
              <a:t>4.</a:t>
            </a:r>
            <a:r>
              <a:rPr sz="3000" spc="-40" dirty="0"/>
              <a:t> </a:t>
            </a:r>
            <a:r>
              <a:rPr sz="3000" spc="-20" dirty="0"/>
              <a:t>Tube</a:t>
            </a:r>
            <a:r>
              <a:rPr sz="3000" spc="-55" dirty="0"/>
              <a:t> </a:t>
            </a:r>
            <a:r>
              <a:rPr sz="3000" spc="-10" dirty="0"/>
              <a:t>Voltage</a:t>
            </a:r>
            <a:endParaRPr sz="3000" dirty="0">
              <a:latin typeface="Brush Script MT"/>
              <a:cs typeface="Brush Script MT"/>
            </a:endParaRPr>
          </a:p>
          <a:p>
            <a:pPr marL="698500"/>
            <a:r>
              <a:rPr sz="25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550" i="1" spc="-25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000" dirty="0"/>
              <a:t>5.</a:t>
            </a:r>
            <a:r>
              <a:rPr sz="3000" spc="5" dirty="0"/>
              <a:t> </a:t>
            </a:r>
            <a:r>
              <a:rPr sz="3000" spc="-10" dirty="0"/>
              <a:t>Vacuum</a:t>
            </a:r>
            <a:endParaRPr sz="3000" dirty="0">
              <a:latin typeface="Brush Script MT"/>
              <a:cs typeface="Brush Script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/>
              <a:t>Where</a:t>
            </a:r>
            <a:r>
              <a:rPr spc="-254" dirty="0"/>
              <a:t> </a:t>
            </a:r>
            <a:r>
              <a:rPr dirty="0"/>
              <a:t>do</a:t>
            </a:r>
            <a:r>
              <a:rPr spc="-240" dirty="0"/>
              <a:t> </a:t>
            </a:r>
            <a:r>
              <a:rPr spc="-50" dirty="0"/>
              <a:t>we</a:t>
            </a:r>
            <a:r>
              <a:rPr spc="-210" dirty="0"/>
              <a:t> </a:t>
            </a:r>
            <a:r>
              <a:rPr dirty="0"/>
              <a:t>get</a:t>
            </a:r>
            <a:r>
              <a:rPr spc="-175" dirty="0"/>
              <a:t> </a:t>
            </a:r>
            <a:r>
              <a:rPr dirty="0"/>
              <a:t>the</a:t>
            </a:r>
            <a:r>
              <a:rPr spc="-140" dirty="0"/>
              <a:t> </a:t>
            </a:r>
            <a:r>
              <a:rPr spc="-10" dirty="0"/>
              <a:t>ingredients?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0600" y="1584192"/>
            <a:ext cx="7546975" cy="4603115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12700">
              <a:spcBef>
                <a:spcPts val="975"/>
              </a:spcBef>
            </a:pPr>
            <a:r>
              <a:rPr sz="30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3050" i="1" spc="-465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600" dirty="0">
                <a:latin typeface="Franklin Gothic Book"/>
                <a:cs typeface="Franklin Gothic Book"/>
              </a:rPr>
              <a:t>Source</a:t>
            </a:r>
            <a:r>
              <a:rPr sz="3600" spc="-40" dirty="0">
                <a:latin typeface="Franklin Gothic Book"/>
                <a:cs typeface="Franklin Gothic Book"/>
              </a:rPr>
              <a:t> </a:t>
            </a:r>
            <a:r>
              <a:rPr sz="3600" dirty="0">
                <a:latin typeface="Franklin Gothic Book"/>
                <a:cs typeface="Franklin Gothic Book"/>
              </a:rPr>
              <a:t>of</a:t>
            </a:r>
            <a:r>
              <a:rPr sz="3600" spc="-25" dirty="0">
                <a:latin typeface="Franklin Gothic Book"/>
                <a:cs typeface="Franklin Gothic Book"/>
              </a:rPr>
              <a:t> </a:t>
            </a:r>
            <a:r>
              <a:rPr sz="3600" spc="-10" dirty="0">
                <a:latin typeface="Franklin Gothic Book"/>
                <a:cs typeface="Franklin Gothic Book"/>
              </a:rPr>
              <a:t>Electrons</a:t>
            </a:r>
            <a:endParaRPr sz="3600" dirty="0">
              <a:latin typeface="Franklin Gothic Book"/>
              <a:cs typeface="Franklin Gothic Book"/>
            </a:endParaRPr>
          </a:p>
          <a:p>
            <a:pPr marL="377825">
              <a:spcBef>
                <a:spcPts val="780"/>
              </a:spcBef>
            </a:pPr>
            <a:r>
              <a:rPr sz="270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700" i="1" spc="-19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200" dirty="0">
                <a:latin typeface="Franklin Gothic Book"/>
                <a:cs typeface="Franklin Gothic Book"/>
              </a:rPr>
              <a:t>Heated</a:t>
            </a:r>
            <a:r>
              <a:rPr sz="3200" spc="-130" dirty="0">
                <a:latin typeface="Franklin Gothic Book"/>
                <a:cs typeface="Franklin Gothic Book"/>
              </a:rPr>
              <a:t> </a:t>
            </a:r>
            <a:r>
              <a:rPr sz="3200" spc="-10" dirty="0">
                <a:latin typeface="Franklin Gothic Book"/>
                <a:cs typeface="Franklin Gothic Book"/>
              </a:rPr>
              <a:t>filament</a:t>
            </a:r>
            <a:endParaRPr sz="3200" dirty="0">
              <a:latin typeface="Franklin Gothic Book"/>
              <a:cs typeface="Franklin Gothic Book"/>
            </a:endParaRPr>
          </a:p>
          <a:p>
            <a:pPr marL="697865">
              <a:spcBef>
                <a:spcPts val="690"/>
              </a:spcBef>
            </a:pPr>
            <a:r>
              <a:rPr sz="23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350" i="1" spc="-229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Releases</a:t>
            </a:r>
            <a:r>
              <a:rPr sz="2800" spc="-4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the</a:t>
            </a:r>
            <a:r>
              <a:rPr sz="2800" spc="-3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negative</a:t>
            </a:r>
            <a:r>
              <a:rPr sz="2800" spc="-45" dirty="0">
                <a:latin typeface="Franklin Gothic Book"/>
                <a:cs typeface="Franklin Gothic Book"/>
              </a:rPr>
              <a:t> </a:t>
            </a:r>
            <a:r>
              <a:rPr sz="2800" spc="-10" dirty="0">
                <a:latin typeface="Franklin Gothic Book"/>
                <a:cs typeface="Franklin Gothic Book"/>
              </a:rPr>
              <a:t>electrons</a:t>
            </a:r>
            <a:endParaRPr sz="2800" dirty="0">
              <a:latin typeface="Franklin Gothic Book"/>
              <a:cs typeface="Franklin Gothic Book"/>
            </a:endParaRPr>
          </a:p>
          <a:p>
            <a:pPr marL="286385" marR="756920" indent="-274320">
              <a:spcBef>
                <a:spcPts val="835"/>
              </a:spcBef>
            </a:pPr>
            <a:r>
              <a:rPr sz="30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3050" i="1" spc="-455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600" dirty="0">
                <a:latin typeface="Franklin Gothic Book"/>
                <a:cs typeface="Franklin Gothic Book"/>
              </a:rPr>
              <a:t>Means</a:t>
            </a:r>
            <a:r>
              <a:rPr sz="3600" spc="-70" dirty="0">
                <a:latin typeface="Franklin Gothic Book"/>
                <a:cs typeface="Franklin Gothic Book"/>
              </a:rPr>
              <a:t> </a:t>
            </a:r>
            <a:r>
              <a:rPr sz="3600" dirty="0">
                <a:latin typeface="Franklin Gothic Book"/>
                <a:cs typeface="Franklin Gothic Book"/>
              </a:rPr>
              <a:t>to</a:t>
            </a:r>
            <a:r>
              <a:rPr sz="3600" spc="-35" dirty="0">
                <a:latin typeface="Franklin Gothic Book"/>
                <a:cs typeface="Franklin Gothic Book"/>
              </a:rPr>
              <a:t> </a:t>
            </a:r>
            <a:r>
              <a:rPr sz="3600" dirty="0">
                <a:latin typeface="Franklin Gothic Book"/>
                <a:cs typeface="Franklin Gothic Book"/>
              </a:rPr>
              <a:t>accelerate</a:t>
            </a:r>
            <a:r>
              <a:rPr sz="3600" spc="-50" dirty="0">
                <a:latin typeface="Franklin Gothic Book"/>
                <a:cs typeface="Franklin Gothic Book"/>
              </a:rPr>
              <a:t> </a:t>
            </a:r>
            <a:r>
              <a:rPr sz="3600" spc="-25" dirty="0">
                <a:latin typeface="Franklin Gothic Book"/>
                <a:cs typeface="Franklin Gothic Book"/>
              </a:rPr>
              <a:t>the </a:t>
            </a:r>
            <a:r>
              <a:rPr sz="3600" spc="-10" dirty="0">
                <a:latin typeface="Franklin Gothic Book"/>
                <a:cs typeface="Franklin Gothic Book"/>
              </a:rPr>
              <a:t>electrons</a:t>
            </a:r>
            <a:endParaRPr sz="3600" dirty="0">
              <a:latin typeface="Franklin Gothic Book"/>
              <a:cs typeface="Franklin Gothic Book"/>
            </a:endParaRPr>
          </a:p>
          <a:p>
            <a:pPr marL="377825">
              <a:spcBef>
                <a:spcPts val="780"/>
              </a:spcBef>
            </a:pPr>
            <a:r>
              <a:rPr sz="270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700" i="1" spc="-19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200" spc="-10" dirty="0">
                <a:latin typeface="Franklin Gothic Book"/>
                <a:cs typeface="Franklin Gothic Book"/>
              </a:rPr>
              <a:t>Positive</a:t>
            </a:r>
            <a:r>
              <a:rPr sz="3200" spc="-95" dirty="0">
                <a:latin typeface="Franklin Gothic Book"/>
                <a:cs typeface="Franklin Gothic Book"/>
              </a:rPr>
              <a:t> </a:t>
            </a:r>
            <a:r>
              <a:rPr sz="3200" spc="-20" dirty="0">
                <a:latin typeface="Franklin Gothic Book"/>
                <a:cs typeface="Franklin Gothic Book"/>
              </a:rPr>
              <a:t>Anode</a:t>
            </a:r>
            <a:endParaRPr sz="3200" dirty="0">
              <a:latin typeface="Franklin Gothic Book"/>
              <a:cs typeface="Franklin Gothic Book"/>
            </a:endParaRPr>
          </a:p>
          <a:p>
            <a:pPr marR="1856739" lvl="2">
              <a:spcBef>
                <a:spcPts val="685"/>
              </a:spcBef>
            </a:pPr>
            <a:r>
              <a:rPr sz="23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350" i="1" spc="-229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Potential</a:t>
            </a:r>
            <a:r>
              <a:rPr sz="2800" spc="-145" dirty="0">
                <a:latin typeface="Franklin Gothic Book"/>
                <a:cs typeface="Franklin Gothic Book"/>
              </a:rPr>
              <a:t> </a:t>
            </a:r>
            <a:r>
              <a:rPr sz="2800" spc="-10" dirty="0">
                <a:latin typeface="Franklin Gothic Book"/>
                <a:cs typeface="Franklin Gothic Book"/>
              </a:rPr>
              <a:t>difference</a:t>
            </a:r>
            <a:endParaRPr sz="2800" dirty="0">
              <a:latin typeface="Franklin Gothic Book"/>
              <a:cs typeface="Franklin Gothic Book"/>
            </a:endParaRPr>
          </a:p>
          <a:p>
            <a:pPr marR="1795145" lvl="2">
              <a:spcBef>
                <a:spcPts val="675"/>
              </a:spcBef>
            </a:pPr>
            <a:r>
              <a:rPr sz="23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350" i="1" spc="-229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Attracts</a:t>
            </a:r>
            <a:r>
              <a:rPr sz="2800" spc="-55" dirty="0">
                <a:latin typeface="Franklin Gothic Book"/>
                <a:cs typeface="Franklin Gothic Book"/>
              </a:rPr>
              <a:t> </a:t>
            </a:r>
            <a:r>
              <a:rPr sz="2800" spc="-10" dirty="0">
                <a:latin typeface="Franklin Gothic Book"/>
                <a:cs typeface="Franklin Gothic Book"/>
              </a:rPr>
              <a:t>electrons</a:t>
            </a:r>
            <a:endParaRPr sz="2800" dirty="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100"/>
              </a:spcBef>
            </a:pPr>
            <a:r>
              <a:rPr spc="-10" dirty="0"/>
              <a:t>Where</a:t>
            </a:r>
            <a:r>
              <a:rPr spc="-254" dirty="0"/>
              <a:t> </a:t>
            </a:r>
            <a:r>
              <a:rPr dirty="0"/>
              <a:t>do</a:t>
            </a:r>
            <a:r>
              <a:rPr spc="-240" dirty="0"/>
              <a:t> </a:t>
            </a:r>
            <a:r>
              <a:rPr spc="-50" dirty="0"/>
              <a:t>we</a:t>
            </a:r>
            <a:r>
              <a:rPr spc="-210" dirty="0"/>
              <a:t> </a:t>
            </a:r>
            <a:r>
              <a:rPr dirty="0"/>
              <a:t>get</a:t>
            </a:r>
            <a:r>
              <a:rPr spc="-175" dirty="0"/>
              <a:t> </a:t>
            </a:r>
            <a:r>
              <a:rPr dirty="0"/>
              <a:t>the</a:t>
            </a:r>
            <a:r>
              <a:rPr spc="-140" dirty="0"/>
              <a:t> </a:t>
            </a:r>
            <a:r>
              <a:rPr spc="-10" dirty="0"/>
              <a:t>ingredients?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515600" cy="3582647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2700">
              <a:spcBef>
                <a:spcPts val="490"/>
              </a:spcBef>
            </a:pPr>
            <a:r>
              <a:rPr sz="320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3200" i="1" spc="-125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600" spc="-10" dirty="0"/>
              <a:t>Target</a:t>
            </a:r>
            <a:r>
              <a:rPr sz="3600" spc="-70" dirty="0"/>
              <a:t> </a:t>
            </a:r>
            <a:r>
              <a:rPr sz="3600" dirty="0"/>
              <a:t>to</a:t>
            </a:r>
            <a:r>
              <a:rPr sz="3600" spc="-65" dirty="0"/>
              <a:t> </a:t>
            </a:r>
            <a:r>
              <a:rPr sz="3600" dirty="0"/>
              <a:t>decelerate</a:t>
            </a:r>
            <a:r>
              <a:rPr sz="3600" spc="-70" dirty="0"/>
              <a:t> </a:t>
            </a:r>
            <a:r>
              <a:rPr sz="3600" dirty="0"/>
              <a:t>the</a:t>
            </a:r>
            <a:r>
              <a:rPr sz="3600" spc="-70" dirty="0"/>
              <a:t> </a:t>
            </a:r>
            <a:r>
              <a:rPr sz="3600" spc="-10" dirty="0"/>
              <a:t>electrons</a:t>
            </a:r>
            <a:endParaRPr sz="3200" dirty="0">
              <a:latin typeface="Brush Script MT"/>
              <a:cs typeface="Brush Script MT"/>
            </a:endParaRPr>
          </a:p>
          <a:p>
            <a:pPr marL="377825">
              <a:spcBef>
                <a:spcPts val="340"/>
              </a:spcBef>
            </a:pPr>
            <a:r>
              <a:rPr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i="1" spc="18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200" spc="-10" dirty="0"/>
              <a:t>Anode</a:t>
            </a:r>
            <a:endParaRPr sz="3200" dirty="0">
              <a:latin typeface="Brush Script MT"/>
              <a:cs typeface="Brush Script MT"/>
            </a:endParaRPr>
          </a:p>
          <a:p>
            <a:pPr marL="377825">
              <a:spcBef>
                <a:spcPts val="325"/>
              </a:spcBef>
            </a:pPr>
            <a:r>
              <a:rPr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i="1" spc="145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200" spc="-20" dirty="0"/>
              <a:t>Tungsten</a:t>
            </a:r>
            <a:r>
              <a:rPr sz="3200" spc="-55" dirty="0"/>
              <a:t> </a:t>
            </a:r>
            <a:r>
              <a:rPr sz="3200" dirty="0"/>
              <a:t>target</a:t>
            </a:r>
            <a:r>
              <a:rPr sz="3200" spc="-55" dirty="0"/>
              <a:t> </a:t>
            </a:r>
            <a:r>
              <a:rPr sz="3200" dirty="0"/>
              <a:t>to</a:t>
            </a:r>
            <a:r>
              <a:rPr sz="3200" spc="-40" dirty="0"/>
              <a:t> </a:t>
            </a:r>
            <a:r>
              <a:rPr sz="3200" dirty="0"/>
              <a:t>slow</a:t>
            </a:r>
            <a:r>
              <a:rPr sz="3200" spc="-50" dirty="0"/>
              <a:t> </a:t>
            </a:r>
            <a:r>
              <a:rPr sz="3200" dirty="0"/>
              <a:t>the</a:t>
            </a:r>
            <a:r>
              <a:rPr sz="3200" spc="-40" dirty="0"/>
              <a:t> </a:t>
            </a:r>
            <a:r>
              <a:rPr sz="3200" spc="-10" dirty="0"/>
              <a:t>electrons</a:t>
            </a:r>
            <a:endParaRPr sz="3200" dirty="0">
              <a:latin typeface="Brush Script MT"/>
              <a:cs typeface="Brush Script MT"/>
            </a:endParaRPr>
          </a:p>
          <a:p>
            <a:pPr marL="12700">
              <a:spcBef>
                <a:spcPts val="355"/>
              </a:spcBef>
            </a:pPr>
            <a:r>
              <a:rPr sz="320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3200" i="1" spc="-14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600" spc="-20" dirty="0"/>
              <a:t>Tube</a:t>
            </a:r>
            <a:r>
              <a:rPr sz="3600" spc="-85" dirty="0"/>
              <a:t> </a:t>
            </a:r>
            <a:r>
              <a:rPr sz="3600" spc="-10" dirty="0"/>
              <a:t>Voltage</a:t>
            </a:r>
            <a:endParaRPr sz="3200" dirty="0">
              <a:latin typeface="Brush Script MT"/>
              <a:cs typeface="Brush Script MT"/>
            </a:endParaRPr>
          </a:p>
          <a:p>
            <a:pPr marL="377825">
              <a:spcBef>
                <a:spcPts val="340"/>
              </a:spcBef>
            </a:pPr>
            <a:r>
              <a:rPr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i="1" spc="145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200" dirty="0"/>
              <a:t>Power</a:t>
            </a:r>
            <a:r>
              <a:rPr sz="3200" spc="-60" dirty="0"/>
              <a:t> </a:t>
            </a:r>
            <a:r>
              <a:rPr sz="3200" dirty="0"/>
              <a:t>supplied</a:t>
            </a:r>
            <a:r>
              <a:rPr sz="3200" spc="-45" dirty="0"/>
              <a:t> </a:t>
            </a:r>
            <a:r>
              <a:rPr sz="3200" dirty="0"/>
              <a:t>by</a:t>
            </a:r>
            <a:r>
              <a:rPr sz="3200" spc="-35" dirty="0"/>
              <a:t> </a:t>
            </a:r>
            <a:r>
              <a:rPr sz="3200" dirty="0"/>
              <a:t>the</a:t>
            </a:r>
            <a:r>
              <a:rPr sz="3200" spc="-45" dirty="0"/>
              <a:t> </a:t>
            </a:r>
            <a:r>
              <a:rPr sz="3200" spc="-10" dirty="0"/>
              <a:t>generator</a:t>
            </a:r>
            <a:endParaRPr sz="3200" dirty="0">
              <a:latin typeface="Brush Script MT"/>
              <a:cs typeface="Brush Script MT"/>
            </a:endParaRPr>
          </a:p>
          <a:p>
            <a:pPr marL="12700">
              <a:spcBef>
                <a:spcPts val="355"/>
              </a:spcBef>
            </a:pPr>
            <a:r>
              <a:rPr sz="320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3200" i="1" spc="-7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600" spc="-10" dirty="0"/>
              <a:t>Vacuum</a:t>
            </a:r>
            <a:endParaRPr sz="3200" dirty="0">
              <a:latin typeface="Brush Script MT"/>
              <a:cs typeface="Brush Script MT"/>
            </a:endParaRPr>
          </a:p>
          <a:p>
            <a:pPr marL="652145" marR="278765" indent="-274320">
              <a:lnSpc>
                <a:spcPts val="2920"/>
              </a:lnSpc>
              <a:spcBef>
                <a:spcPts val="705"/>
              </a:spcBef>
            </a:pPr>
            <a:r>
              <a:rPr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i="1" spc="185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3200" dirty="0"/>
              <a:t>All</a:t>
            </a:r>
            <a:r>
              <a:rPr sz="3200" spc="10" dirty="0"/>
              <a:t> </a:t>
            </a:r>
            <a:r>
              <a:rPr sz="3200" dirty="0"/>
              <a:t>of</a:t>
            </a:r>
            <a:r>
              <a:rPr sz="3200" spc="-10" dirty="0"/>
              <a:t> </a:t>
            </a:r>
            <a:r>
              <a:rPr sz="3200" dirty="0"/>
              <a:t>the</a:t>
            </a:r>
            <a:r>
              <a:rPr sz="3200" spc="-5" dirty="0"/>
              <a:t> </a:t>
            </a:r>
            <a:r>
              <a:rPr sz="3200" dirty="0"/>
              <a:t>action</a:t>
            </a:r>
            <a:r>
              <a:rPr sz="3200" spc="-10" dirty="0"/>
              <a:t> </a:t>
            </a:r>
            <a:r>
              <a:rPr sz="3200" dirty="0"/>
              <a:t>occurs</a:t>
            </a:r>
            <a:r>
              <a:rPr sz="3200" spc="-15" dirty="0"/>
              <a:t> </a:t>
            </a:r>
            <a:r>
              <a:rPr sz="3200" dirty="0"/>
              <a:t>in the</a:t>
            </a:r>
            <a:r>
              <a:rPr sz="3200" spc="-10" dirty="0"/>
              <a:t> glass envelope</a:t>
            </a:r>
            <a:endParaRPr sz="3200" dirty="0">
              <a:latin typeface="Brush Script MT"/>
              <a:cs typeface="Brush Script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4800" spc="-10" dirty="0"/>
              <a:t>Directions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838200" y="1905000"/>
            <a:ext cx="10515600" cy="39831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6385" marR="213360" indent="-274320">
              <a:spcBef>
                <a:spcPts val="100"/>
              </a:spcBef>
            </a:pPr>
            <a:r>
              <a:rPr sz="23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350" i="1" spc="114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Electrons</a:t>
            </a:r>
            <a:r>
              <a:rPr sz="2800" spc="-2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gather</a:t>
            </a:r>
            <a:r>
              <a:rPr sz="2800" spc="-1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in</a:t>
            </a:r>
            <a:r>
              <a:rPr sz="2800" spc="-3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a</a:t>
            </a:r>
            <a:r>
              <a:rPr sz="2800" spc="-1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thermionic</a:t>
            </a:r>
            <a:r>
              <a:rPr sz="2800" spc="-3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cloud</a:t>
            </a:r>
            <a:r>
              <a:rPr sz="2800" spc="-2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at</a:t>
            </a:r>
            <a:r>
              <a:rPr sz="2800" spc="-25" dirty="0">
                <a:latin typeface="Franklin Gothic Book"/>
                <a:cs typeface="Franklin Gothic Book"/>
              </a:rPr>
              <a:t> the </a:t>
            </a:r>
            <a:r>
              <a:rPr sz="2800" spc="-10" dirty="0">
                <a:latin typeface="Franklin Gothic Book"/>
                <a:cs typeface="Franklin Gothic Book"/>
              </a:rPr>
              <a:t>cathode</a:t>
            </a:r>
            <a:endParaRPr sz="2800" dirty="0">
              <a:latin typeface="Franklin Gothic Book"/>
              <a:cs typeface="Franklin Gothic Book"/>
            </a:endParaRPr>
          </a:p>
          <a:p>
            <a:pPr marL="287020" marR="221615" indent="-274955">
              <a:spcBef>
                <a:spcPts val="675"/>
              </a:spcBef>
            </a:pPr>
            <a:r>
              <a:rPr sz="23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350" i="1" spc="11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Franklin Gothic Book"/>
                <a:cs typeface="Franklin Gothic Book"/>
              </a:rPr>
              <a:t>Incident</a:t>
            </a:r>
            <a:r>
              <a:rPr sz="2800" spc="-4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electrons</a:t>
            </a:r>
            <a:r>
              <a:rPr sz="2800" spc="-2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from</a:t>
            </a:r>
            <a:r>
              <a:rPr sz="2800" spc="-4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the</a:t>
            </a:r>
            <a:r>
              <a:rPr sz="2800" spc="-1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thermionic</a:t>
            </a:r>
            <a:r>
              <a:rPr sz="2800" spc="-40" dirty="0">
                <a:latin typeface="Franklin Gothic Book"/>
                <a:cs typeface="Franklin Gothic Book"/>
              </a:rPr>
              <a:t> </a:t>
            </a:r>
            <a:r>
              <a:rPr sz="2800" spc="-10" dirty="0">
                <a:latin typeface="Franklin Gothic Book"/>
                <a:cs typeface="Franklin Gothic Book"/>
              </a:rPr>
              <a:t>cloud </a:t>
            </a:r>
            <a:r>
              <a:rPr sz="2800" dirty="0">
                <a:latin typeface="Franklin Gothic Book"/>
                <a:cs typeface="Franklin Gothic Book"/>
              </a:rPr>
              <a:t>accelerate</a:t>
            </a:r>
            <a:r>
              <a:rPr sz="2800" spc="-5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to</a:t>
            </a:r>
            <a:r>
              <a:rPr sz="2800" spc="-5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the</a:t>
            </a:r>
            <a:r>
              <a:rPr sz="2800" spc="-35" dirty="0">
                <a:latin typeface="Franklin Gothic Book"/>
                <a:cs typeface="Franklin Gothic Book"/>
              </a:rPr>
              <a:t> </a:t>
            </a:r>
            <a:r>
              <a:rPr sz="2800" spc="-10" dirty="0">
                <a:latin typeface="Franklin Gothic Book"/>
                <a:cs typeface="Franklin Gothic Book"/>
              </a:rPr>
              <a:t>anode</a:t>
            </a:r>
            <a:endParaRPr sz="2800" dirty="0">
              <a:latin typeface="Franklin Gothic Book"/>
              <a:cs typeface="Franklin Gothic Book"/>
            </a:endParaRPr>
          </a:p>
          <a:p>
            <a:pPr marL="377825">
              <a:spcBef>
                <a:spcPts val="585"/>
              </a:spcBef>
            </a:pPr>
            <a:r>
              <a:rPr sz="20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050" i="1" spc="38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Aka</a:t>
            </a:r>
            <a:r>
              <a:rPr sz="2400" spc="-1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projectile</a:t>
            </a:r>
            <a:r>
              <a:rPr sz="2400" spc="-3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or</a:t>
            </a:r>
            <a:r>
              <a:rPr sz="2400" spc="-2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high</a:t>
            </a:r>
            <a:r>
              <a:rPr sz="2400" spc="-1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speed</a:t>
            </a:r>
            <a:r>
              <a:rPr sz="2400" spc="-20" dirty="0">
                <a:latin typeface="Franklin Gothic Book"/>
                <a:cs typeface="Franklin Gothic Book"/>
              </a:rPr>
              <a:t> </a:t>
            </a:r>
            <a:r>
              <a:rPr sz="2400" spc="-10" dirty="0">
                <a:latin typeface="Franklin Gothic Book"/>
                <a:cs typeface="Franklin Gothic Book"/>
              </a:rPr>
              <a:t>electrons</a:t>
            </a:r>
            <a:endParaRPr sz="2400" dirty="0">
              <a:latin typeface="Franklin Gothic Book"/>
              <a:cs typeface="Franklin Gothic Book"/>
            </a:endParaRPr>
          </a:p>
          <a:p>
            <a:pPr marL="286385" marR="5080" indent="-274320">
              <a:spcBef>
                <a:spcPts val="660"/>
              </a:spcBef>
            </a:pPr>
            <a:r>
              <a:rPr sz="23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350" i="1" spc="105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As</a:t>
            </a:r>
            <a:r>
              <a:rPr sz="2800" spc="-2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they</a:t>
            </a:r>
            <a:r>
              <a:rPr sz="2800" spc="-2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collide</a:t>
            </a:r>
            <a:r>
              <a:rPr sz="2800" spc="-2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with</a:t>
            </a:r>
            <a:r>
              <a:rPr sz="2800" spc="-3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the</a:t>
            </a:r>
            <a:r>
              <a:rPr sz="2800" spc="-2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target</a:t>
            </a:r>
            <a:r>
              <a:rPr sz="2800" spc="-3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(rotating</a:t>
            </a:r>
            <a:r>
              <a:rPr sz="2800" spc="-4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at</a:t>
            </a:r>
            <a:r>
              <a:rPr sz="2800" spc="-30" dirty="0">
                <a:latin typeface="Franklin Gothic Book"/>
                <a:cs typeface="Franklin Gothic Book"/>
              </a:rPr>
              <a:t> </a:t>
            </a:r>
            <a:r>
              <a:rPr sz="2800" spc="-20" dirty="0">
                <a:latin typeface="Franklin Gothic Book"/>
                <a:cs typeface="Franklin Gothic Book"/>
              </a:rPr>
              <a:t>high </a:t>
            </a:r>
            <a:r>
              <a:rPr sz="2800" dirty="0">
                <a:latin typeface="Franklin Gothic Book"/>
                <a:cs typeface="Franklin Gothic Book"/>
              </a:rPr>
              <a:t>speed),</a:t>
            </a:r>
            <a:r>
              <a:rPr sz="2800" spc="-30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they</a:t>
            </a:r>
            <a:r>
              <a:rPr sz="2800" spc="-3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are</a:t>
            </a:r>
            <a:r>
              <a:rPr sz="2800" spc="-45" dirty="0">
                <a:latin typeface="Franklin Gothic Book"/>
                <a:cs typeface="Franklin Gothic Book"/>
              </a:rPr>
              <a:t> </a:t>
            </a:r>
            <a:r>
              <a:rPr sz="2800" dirty="0">
                <a:latin typeface="Franklin Gothic Book"/>
                <a:cs typeface="Franklin Gothic Book"/>
              </a:rPr>
              <a:t>slowed</a:t>
            </a:r>
            <a:r>
              <a:rPr sz="2800" spc="-35" dirty="0">
                <a:latin typeface="Franklin Gothic Book"/>
                <a:cs typeface="Franklin Gothic Book"/>
              </a:rPr>
              <a:t> </a:t>
            </a:r>
            <a:r>
              <a:rPr sz="2800" spc="-20" dirty="0">
                <a:latin typeface="Franklin Gothic Book"/>
                <a:cs typeface="Franklin Gothic Book"/>
              </a:rPr>
              <a:t>down</a:t>
            </a:r>
            <a:endParaRPr sz="2800" dirty="0">
              <a:latin typeface="Franklin Gothic Book"/>
              <a:cs typeface="Franklin Gothic Book"/>
            </a:endParaRPr>
          </a:p>
          <a:p>
            <a:pPr marL="377825">
              <a:spcBef>
                <a:spcPts val="585"/>
              </a:spcBef>
            </a:pPr>
            <a:r>
              <a:rPr sz="205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2050" i="1" spc="36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Several</a:t>
            </a:r>
            <a:r>
              <a:rPr sz="2400" spc="-5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types</a:t>
            </a:r>
            <a:r>
              <a:rPr sz="2400" spc="-25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of</a:t>
            </a:r>
            <a:r>
              <a:rPr sz="2400" spc="-30" dirty="0">
                <a:latin typeface="Franklin Gothic Book"/>
                <a:cs typeface="Franklin Gothic Book"/>
              </a:rPr>
              <a:t> </a:t>
            </a:r>
            <a:r>
              <a:rPr sz="2400" dirty="0">
                <a:latin typeface="Franklin Gothic Book"/>
                <a:cs typeface="Franklin Gothic Book"/>
              </a:rPr>
              <a:t>interactions</a:t>
            </a:r>
            <a:r>
              <a:rPr sz="2400" spc="-40" dirty="0">
                <a:latin typeface="Franklin Gothic Book"/>
                <a:cs typeface="Franklin Gothic Book"/>
              </a:rPr>
              <a:t> </a:t>
            </a:r>
            <a:r>
              <a:rPr sz="2400" spc="-10" dirty="0">
                <a:latin typeface="Franklin Gothic Book"/>
                <a:cs typeface="Franklin Gothic Book"/>
              </a:rPr>
              <a:t>occur:</a:t>
            </a:r>
            <a:endParaRPr sz="2400" dirty="0">
              <a:latin typeface="Franklin Gothic Book"/>
              <a:cs typeface="Franklin Gothic Book"/>
            </a:endParaRPr>
          </a:p>
          <a:p>
            <a:pPr marL="697865">
              <a:spcBef>
                <a:spcPts val="490"/>
              </a:spcBef>
            </a:pPr>
            <a:r>
              <a:rPr sz="170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1700" i="1" spc="30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2000" spc="-10" dirty="0">
                <a:latin typeface="Franklin Gothic Book"/>
                <a:cs typeface="Franklin Gothic Book"/>
              </a:rPr>
              <a:t>Production</a:t>
            </a:r>
            <a:r>
              <a:rPr sz="2000" spc="-5" dirty="0">
                <a:latin typeface="Franklin Gothic Book"/>
                <a:cs typeface="Franklin Gothic Book"/>
              </a:rPr>
              <a:t> </a:t>
            </a:r>
            <a:r>
              <a:rPr sz="2000" dirty="0">
                <a:latin typeface="Franklin Gothic Book"/>
                <a:cs typeface="Franklin Gothic Book"/>
              </a:rPr>
              <a:t>of</a:t>
            </a:r>
            <a:r>
              <a:rPr sz="2000" spc="-30" dirty="0">
                <a:latin typeface="Franklin Gothic Book"/>
                <a:cs typeface="Franklin Gothic Book"/>
              </a:rPr>
              <a:t> </a:t>
            </a:r>
            <a:r>
              <a:rPr sz="2000" spc="-20" dirty="0">
                <a:latin typeface="Franklin Gothic Book"/>
                <a:cs typeface="Franklin Gothic Book"/>
              </a:rPr>
              <a:t>heat</a:t>
            </a:r>
            <a:endParaRPr sz="2000" dirty="0">
              <a:latin typeface="Franklin Gothic Book"/>
              <a:cs typeface="Franklin Gothic Book"/>
            </a:endParaRPr>
          </a:p>
          <a:p>
            <a:pPr marL="697865">
              <a:spcBef>
                <a:spcPts val="480"/>
              </a:spcBef>
            </a:pPr>
            <a:r>
              <a:rPr sz="1700" i="1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1700" i="1" spc="300" dirty="0">
                <a:solidFill>
                  <a:srgbClr val="AA2B1E"/>
                </a:solidFill>
                <a:latin typeface="Brush Script MT"/>
                <a:cs typeface="Brush Script MT"/>
              </a:rPr>
              <a:t> </a:t>
            </a:r>
            <a:r>
              <a:rPr sz="2000" spc="-10" dirty="0">
                <a:latin typeface="Franklin Gothic Book"/>
                <a:cs typeface="Franklin Gothic Book"/>
              </a:rPr>
              <a:t>Production</a:t>
            </a:r>
            <a:r>
              <a:rPr sz="2000" spc="-5" dirty="0">
                <a:latin typeface="Franklin Gothic Book"/>
                <a:cs typeface="Franklin Gothic Book"/>
              </a:rPr>
              <a:t> </a:t>
            </a:r>
            <a:r>
              <a:rPr sz="2000" dirty="0">
                <a:latin typeface="Franklin Gothic Book"/>
                <a:cs typeface="Franklin Gothic Book"/>
              </a:rPr>
              <a:t>of</a:t>
            </a:r>
            <a:r>
              <a:rPr sz="2000" spc="-30" dirty="0">
                <a:latin typeface="Franklin Gothic Book"/>
                <a:cs typeface="Franklin Gothic Book"/>
              </a:rPr>
              <a:t> </a:t>
            </a:r>
            <a:r>
              <a:rPr sz="2000" spc="-10" dirty="0">
                <a:latin typeface="Franklin Gothic Book"/>
                <a:cs typeface="Franklin Gothic Book"/>
              </a:rPr>
              <a:t>radiation</a:t>
            </a:r>
            <a:endParaRPr sz="2000" dirty="0">
              <a:latin typeface="Franklin Gothic Book"/>
              <a:cs typeface="Franklin Gothic Book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8182" y="1406906"/>
            <a:ext cx="3348354" cy="695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4400" spc="-30" dirty="0"/>
              <a:t>Recipe</a:t>
            </a:r>
            <a:r>
              <a:rPr sz="4400" spc="-235" dirty="0"/>
              <a:t> </a:t>
            </a:r>
            <a:r>
              <a:rPr sz="4400" spc="-10" dirty="0"/>
              <a:t>Yields: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2440939" y="2486965"/>
            <a:ext cx="3990340" cy="1488440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>
              <a:spcBef>
                <a:spcPts val="1060"/>
              </a:spcBef>
            </a:pPr>
            <a:r>
              <a:rPr sz="3400" i="1" spc="50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4000" spc="50" dirty="0">
                <a:latin typeface="Franklin Gothic Book"/>
                <a:cs typeface="Franklin Gothic Book"/>
              </a:rPr>
              <a:t>99%</a:t>
            </a:r>
            <a:r>
              <a:rPr sz="4000" spc="10" dirty="0">
                <a:latin typeface="Franklin Gothic Book"/>
                <a:cs typeface="Franklin Gothic Book"/>
              </a:rPr>
              <a:t> </a:t>
            </a:r>
            <a:r>
              <a:rPr sz="4000" spc="-20" dirty="0">
                <a:latin typeface="Franklin Gothic Book"/>
                <a:cs typeface="Franklin Gothic Book"/>
              </a:rPr>
              <a:t>Heat</a:t>
            </a:r>
            <a:endParaRPr sz="4000" dirty="0">
              <a:latin typeface="Franklin Gothic Book"/>
              <a:cs typeface="Franklin Gothic Book"/>
            </a:endParaRPr>
          </a:p>
          <a:p>
            <a:pPr marL="12700">
              <a:spcBef>
                <a:spcPts val="960"/>
              </a:spcBef>
            </a:pPr>
            <a:r>
              <a:rPr sz="3400" i="1" spc="70" dirty="0">
                <a:solidFill>
                  <a:srgbClr val="AA2B1E"/>
                </a:solidFill>
                <a:latin typeface="Brush Script MT"/>
                <a:cs typeface="Brush Script MT"/>
              </a:rPr>
              <a:t>O</a:t>
            </a:r>
            <a:r>
              <a:rPr sz="4000" spc="70" dirty="0">
                <a:latin typeface="Franklin Gothic Book"/>
                <a:cs typeface="Franklin Gothic Book"/>
              </a:rPr>
              <a:t>1%</a:t>
            </a:r>
            <a:r>
              <a:rPr sz="4000" spc="-45" dirty="0">
                <a:latin typeface="Franklin Gothic Book"/>
                <a:cs typeface="Franklin Gothic Book"/>
              </a:rPr>
              <a:t> </a:t>
            </a:r>
            <a:r>
              <a:rPr sz="4000" spc="-10" dirty="0">
                <a:latin typeface="Franklin Gothic Book"/>
                <a:cs typeface="Franklin Gothic Book"/>
              </a:rPr>
              <a:t>X-</a:t>
            </a:r>
            <a:r>
              <a:rPr sz="4000" dirty="0">
                <a:latin typeface="Franklin Gothic Book"/>
                <a:cs typeface="Franklin Gothic Book"/>
              </a:rPr>
              <a:t>ray</a:t>
            </a:r>
            <a:r>
              <a:rPr sz="4000" spc="-55" dirty="0">
                <a:latin typeface="Franklin Gothic Book"/>
                <a:cs typeface="Franklin Gothic Book"/>
              </a:rPr>
              <a:t> </a:t>
            </a:r>
            <a:r>
              <a:rPr sz="4000" spc="-10" dirty="0">
                <a:latin typeface="Franklin Gothic Book"/>
                <a:cs typeface="Franklin Gothic Book"/>
              </a:rPr>
              <a:t>Photons</a:t>
            </a:r>
            <a:endParaRPr sz="4000" dirty="0">
              <a:latin typeface="Franklin Gothic Book"/>
              <a:cs typeface="Franklin Gothic Book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29400" y="979933"/>
            <a:ext cx="3131044" cy="50291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34BF779-32FB-4511-908F-2F0EDA1A0F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6020265-C66B-48D0-B13F-9AAF6E4132F3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CDC30CB7-2BD2-48E5-8694-8B02CD6E37C8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8</TotalTime>
  <Words>210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Brush Script MT</vt:lpstr>
      <vt:lpstr>Franklin Gothic Book</vt:lpstr>
      <vt:lpstr>Futura PT Book</vt:lpstr>
      <vt:lpstr>Futura PT Demi</vt:lpstr>
      <vt:lpstr>Impact</vt:lpstr>
      <vt:lpstr>Wingdings</vt:lpstr>
      <vt:lpstr>Anderson MRT</vt:lpstr>
      <vt:lpstr>X-Ray Production: Recipe for X-Rays</vt:lpstr>
      <vt:lpstr>Ingredients…</vt:lpstr>
      <vt:lpstr>Where do we get the ingredients?</vt:lpstr>
      <vt:lpstr>Where do we get the ingredients?</vt:lpstr>
      <vt:lpstr>Directions</vt:lpstr>
      <vt:lpstr>Recipe Yields: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Recipe to Produce   X-rays</dc:title>
  <dc:creator>ctheng</dc:creator>
  <cp:lastModifiedBy>Ailsa Trottier | Anderson College | Head Office</cp:lastModifiedBy>
  <cp:revision>4</cp:revision>
  <cp:lastPrinted>2024-03-14T14:58:31Z</cp:lastPrinted>
  <dcterms:created xsi:type="dcterms:W3CDTF">2023-01-09T15:40:28Z</dcterms:created>
  <dcterms:modified xsi:type="dcterms:W3CDTF">2025-02-06T15:24:38Z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2020-09-14T00:00:00Z</vt:filetime>
  </property>
  <property fmtid="{D5CDD505-2E9C-101B-9397-08002B2CF9AE}" pid="3" name="Creator">
    <vt:lpwstr>Acrobat PDFMaker 20 for PowerPoint</vt:lpwstr>
  </property>
  <property fmtid="{D5CDD505-2E9C-101B-9397-08002B2CF9AE}" pid="4" name="LastSaved">
    <vt:filetime>2023-01-09T00:00:00Z</vt:filetime>
  </property>
  <property fmtid="{D5CDD505-2E9C-101B-9397-08002B2CF9AE}" pid="5" name="Producer">
    <vt:lpwstr>Adobe PDF Library 20.12.75</vt:lpwstr>
  </property>
  <property fmtid="{D5CDD505-2E9C-101B-9397-08002B2CF9AE}" pid="6" name="ContentTypeId">
    <vt:lpwstr>0x0101007459FD3E210D7746A66165842CA31B2D</vt:lpwstr>
  </property>
</Properties>
</file>