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24"/>
  </p:notesMasterIdLst>
  <p:handoutMasterIdLst>
    <p:handoutMasterId r:id="rId25"/>
  </p:handoutMasterIdLst>
  <p:sldIdLst>
    <p:sldId id="284" r:id="rId5"/>
    <p:sldId id="361" r:id="rId6"/>
    <p:sldId id="466" r:id="rId7"/>
    <p:sldId id="548" r:id="rId8"/>
    <p:sldId id="525" r:id="rId9"/>
    <p:sldId id="469" r:id="rId10"/>
    <p:sldId id="541" r:id="rId11"/>
    <p:sldId id="497" r:id="rId12"/>
    <p:sldId id="558" r:id="rId13"/>
    <p:sldId id="554" r:id="rId14"/>
    <p:sldId id="555" r:id="rId15"/>
    <p:sldId id="556" r:id="rId16"/>
    <p:sldId id="557" r:id="rId17"/>
    <p:sldId id="530" r:id="rId18"/>
    <p:sldId id="531" r:id="rId19"/>
    <p:sldId id="532" r:id="rId20"/>
    <p:sldId id="483" r:id="rId21"/>
    <p:sldId id="504" r:id="rId22"/>
    <p:sldId id="559" r:id="rId23"/>
  </p:sldIdLst>
  <p:sldSz cx="12192000" cy="6858000"/>
  <p:notesSz cx="7023100" cy="9309100"/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466"/>
            <p14:sldId id="548"/>
            <p14:sldId id="525"/>
            <p14:sldId id="469"/>
            <p14:sldId id="541"/>
            <p14:sldId id="497"/>
            <p14:sldId id="558"/>
            <p14:sldId id="554"/>
            <p14:sldId id="555"/>
            <p14:sldId id="556"/>
            <p14:sldId id="557"/>
            <p14:sldId id="530"/>
            <p14:sldId id="531"/>
            <p14:sldId id="532"/>
            <p14:sldId id="483"/>
            <p14:sldId id="504"/>
            <p14:sldId id="55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FF"/>
    <a:srgbClr val="FF6600"/>
    <a:srgbClr val="CC00FF"/>
    <a:srgbClr val="00FF00"/>
    <a:srgbClr val="EE362C"/>
    <a:srgbClr val="0AF474"/>
    <a:srgbClr val="61F9A6"/>
    <a:srgbClr val="FFC000"/>
    <a:srgbClr val="F2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72" autoAdjust="0"/>
    <p:restoredTop sz="78284" autoAdjust="0"/>
  </p:normalViewPr>
  <p:slideViewPr>
    <p:cSldViewPr snapToGrid="0">
      <p:cViewPr varScale="1">
        <p:scale>
          <a:sx n="87" d="100"/>
          <a:sy n="87" d="100"/>
        </p:scale>
        <p:origin x="966" y="90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82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436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431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26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01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162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7277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1134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3143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37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87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707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5185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7089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3752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091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802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73903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3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8683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067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4423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831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3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0639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651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6687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4897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1CD22EFA-3488-DF96-4279-1FB28982B44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C206604A-8CA8-8591-0AED-CFDDB3EA1BD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763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08576" y="1122363"/>
            <a:ext cx="6059424" cy="238760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08576" y="373005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6-10: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Image Critique –  Patella, IC Fossa, and Tib/fib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Bontrager Reading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244→245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253→255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256→261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</a:t>
            </a:r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Image Critique – Patella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IC Fossa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Tibia &amp; Fibula</a:t>
            </a:r>
          </a:p>
        </p:txBody>
      </p:sp>
    </p:spTree>
    <p:extLst>
      <p:ext uri="{BB962C8B-B14F-4D97-AF65-F5344CB8AC3E}">
        <p14:creationId xmlns:p14="http://schemas.microsoft.com/office/powerpoint/2010/main" val="3567306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Patella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5178979" y="999249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647568" y="4835467"/>
            <a:ext cx="891355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“skyline” </a:t>
            </a:r>
            <a:r>
              <a:rPr lang="en-US" sz="3000" dirty="0">
                <a:solidFill>
                  <a:srgbClr val="FF00FF"/>
                </a:solidFill>
              </a:rPr>
              <a:t>patella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079654" y="5472611"/>
            <a:ext cx="257235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patella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027447" y="5817002"/>
            <a:ext cx="4013307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Femoral condyles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9863527" y="2436927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973471" y="5453190"/>
            <a:ext cx="4108127" cy="53128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Intercondylar sulcus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24152" y="1093150"/>
            <a:ext cx="4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31997" y="4296375"/>
            <a:ext cx="4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973472" y="5912287"/>
            <a:ext cx="4472107" cy="53128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Patellofemoral joint space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208" y="1689438"/>
            <a:ext cx="5228525" cy="328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2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6410833" y="1809074"/>
            <a:ext cx="41706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Tangential patella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386381" y="3463809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70→80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-187546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Patella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121446" y="953699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21421154">
            <a:off x="5157657" y="291273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9801743" y="1671482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82381"/>
            <a:ext cx="4349669" cy="2732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67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7902" y="886165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029305" y="1412714"/>
            <a:ext cx="8497380" cy="94714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placement: </a:t>
            </a:r>
            <a:r>
              <a:rPr lang="en-US" sz="2400" dirty="0">
                <a:solidFill>
                  <a:schemeClr val="tx1"/>
                </a:solidFill>
              </a:rPr>
              <a:t>in the superior lateral corner of the light field, </a:t>
            </a:r>
            <a:r>
              <a:rPr lang="en-US" sz="2400" i="1" u="sng" dirty="0">
                <a:solidFill>
                  <a:schemeClr val="tx1"/>
                </a:solidFill>
              </a:rPr>
              <a:t>not</a:t>
            </a:r>
            <a:r>
              <a:rPr lang="en-US" sz="2400" dirty="0">
                <a:solidFill>
                  <a:schemeClr val="tx1"/>
                </a:solidFill>
              </a:rPr>
              <a:t> obscuring soft-tissue anatomy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343994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Patella</a:t>
            </a:r>
            <a:endParaRPr lang="en-CA" sz="2400" dirty="0"/>
          </a:p>
        </p:txBody>
      </p:sp>
      <p:sp>
        <p:nvSpPr>
          <p:cNvPr id="27" name="Content Placeholder 2"/>
          <p:cNvSpPr>
            <a:spLocks noGrp="1"/>
          </p:cNvSpPr>
          <p:nvPr>
            <p:ph idx="1"/>
          </p:nvPr>
        </p:nvSpPr>
        <p:spPr>
          <a:xfrm>
            <a:off x="1621201" y="5866278"/>
            <a:ext cx="10515600" cy="74591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267" y="2760109"/>
            <a:ext cx="5228525" cy="3283207"/>
          </a:xfrm>
          <a:prstGeom prst="rect">
            <a:avLst/>
          </a:prstGeom>
        </p:spPr>
      </p:pic>
      <p:sp>
        <p:nvSpPr>
          <p:cNvPr id="23" name="Content Placeholder 2"/>
          <p:cNvSpPr txBox="1">
            <a:spLocks/>
          </p:cNvSpPr>
          <p:nvPr/>
        </p:nvSpPr>
        <p:spPr>
          <a:xfrm>
            <a:off x="6879001" y="2755115"/>
            <a:ext cx="3647684" cy="87486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Note: A radiograph may demonstrate a surgical implant (i.e. internal fixation device)</a:t>
            </a:r>
            <a:endParaRPr lang="en-US" sz="1600" i="1" dirty="0">
              <a:solidFill>
                <a:schemeClr val="tx1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8" t="36350" r="29865" b="24418"/>
          <a:stretch/>
        </p:blipFill>
        <p:spPr>
          <a:xfrm>
            <a:off x="6816818" y="3744292"/>
            <a:ext cx="3865880" cy="184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438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/>
          <a:srcRect l="21363" r="23117"/>
          <a:stretch/>
        </p:blipFill>
        <p:spPr>
          <a:xfrm>
            <a:off x="3294256" y="4176584"/>
            <a:ext cx="1804087" cy="21520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t="18675" r="18306"/>
          <a:stretch/>
        </p:blipFill>
        <p:spPr>
          <a:xfrm>
            <a:off x="2116884" y="1012980"/>
            <a:ext cx="3311853" cy="293296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9279" t="5151"/>
          <a:stretch/>
        </p:blipFill>
        <p:spPr>
          <a:xfrm>
            <a:off x="6306113" y="2611336"/>
            <a:ext cx="4071634" cy="266922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782850" y="1505133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543989" y="3133067"/>
            <a:ext cx="4797942" cy="669750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685160" y="-22017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Patella</a:t>
            </a:r>
            <a:endParaRPr lang="en-CA" sz="2400" dirty="0"/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6256781" y="5317626"/>
            <a:ext cx="5418581" cy="116320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Four sided collimation with </a:t>
            </a:r>
            <a:r>
              <a:rPr lang="en-US" sz="2600" i="1" u="sng" dirty="0">
                <a:solidFill>
                  <a:schemeClr val="tx1"/>
                </a:solidFill>
              </a:rPr>
              <a:t>lengthwise crosshair </a:t>
            </a:r>
            <a:r>
              <a:rPr lang="en-US" sz="2600" dirty="0">
                <a:solidFill>
                  <a:schemeClr val="tx1"/>
                </a:solidFill>
              </a:rPr>
              <a:t>centered over the patellofemoral joint space</a:t>
            </a:r>
          </a:p>
        </p:txBody>
      </p:sp>
      <p:sp>
        <p:nvSpPr>
          <p:cNvPr id="7" name="Rectangle 6"/>
          <p:cNvSpPr/>
          <p:nvPr/>
        </p:nvSpPr>
        <p:spPr>
          <a:xfrm>
            <a:off x="6256781" y="2648406"/>
            <a:ext cx="4120966" cy="2199503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stCxn id="7" idx="0"/>
            <a:endCxn id="7" idx="2"/>
          </p:cNvCxnSpPr>
          <p:nvPr/>
        </p:nvCxnSpPr>
        <p:spPr>
          <a:xfrm>
            <a:off x="8317264" y="2648406"/>
            <a:ext cx="0" cy="219950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6256781" y="3797584"/>
            <a:ext cx="4120966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4"/>
          <p:cNvSpPr txBox="1">
            <a:spLocks/>
          </p:cNvSpPr>
          <p:nvPr/>
        </p:nvSpPr>
        <p:spPr>
          <a:xfrm>
            <a:off x="2477318" y="3883870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36" name="Freeform 35"/>
          <p:cNvSpPr/>
          <p:nvPr/>
        </p:nvSpPr>
        <p:spPr>
          <a:xfrm>
            <a:off x="3390133" y="2594918"/>
            <a:ext cx="587398" cy="444843"/>
          </a:xfrm>
          <a:custGeom>
            <a:avLst/>
            <a:gdLst>
              <a:gd name="connsiteX0" fmla="*/ 111211 w 587398"/>
              <a:gd name="connsiteY0" fmla="*/ 74140 h 444843"/>
              <a:gd name="connsiteX1" fmla="*/ 12356 w 587398"/>
              <a:gd name="connsiteY1" fmla="*/ 148281 h 444843"/>
              <a:gd name="connsiteX2" fmla="*/ 0 w 587398"/>
              <a:gd name="connsiteY2" fmla="*/ 185351 h 444843"/>
              <a:gd name="connsiteX3" fmla="*/ 12356 w 587398"/>
              <a:gd name="connsiteY3" fmla="*/ 259492 h 444843"/>
              <a:gd name="connsiteX4" fmla="*/ 37070 w 587398"/>
              <a:gd name="connsiteY4" fmla="*/ 296562 h 444843"/>
              <a:gd name="connsiteX5" fmla="*/ 49427 w 587398"/>
              <a:gd name="connsiteY5" fmla="*/ 333632 h 444843"/>
              <a:gd name="connsiteX6" fmla="*/ 74140 w 587398"/>
              <a:gd name="connsiteY6" fmla="*/ 370703 h 444843"/>
              <a:gd name="connsiteX7" fmla="*/ 86497 w 587398"/>
              <a:gd name="connsiteY7" fmla="*/ 407773 h 444843"/>
              <a:gd name="connsiteX8" fmla="*/ 210065 w 587398"/>
              <a:gd name="connsiteY8" fmla="*/ 444843 h 444843"/>
              <a:gd name="connsiteX9" fmla="*/ 321275 w 587398"/>
              <a:gd name="connsiteY9" fmla="*/ 432486 h 444843"/>
              <a:gd name="connsiteX10" fmla="*/ 395416 w 587398"/>
              <a:gd name="connsiteY10" fmla="*/ 383059 h 444843"/>
              <a:gd name="connsiteX11" fmla="*/ 481913 w 587398"/>
              <a:gd name="connsiteY11" fmla="*/ 333632 h 444843"/>
              <a:gd name="connsiteX12" fmla="*/ 506627 w 587398"/>
              <a:gd name="connsiteY12" fmla="*/ 296562 h 444843"/>
              <a:gd name="connsiteX13" fmla="*/ 568411 w 587398"/>
              <a:gd name="connsiteY13" fmla="*/ 247135 h 444843"/>
              <a:gd name="connsiteX14" fmla="*/ 568411 w 587398"/>
              <a:gd name="connsiteY14" fmla="*/ 98854 h 444843"/>
              <a:gd name="connsiteX15" fmla="*/ 518984 w 587398"/>
              <a:gd name="connsiteY15" fmla="*/ 74140 h 444843"/>
              <a:gd name="connsiteX16" fmla="*/ 444843 w 587398"/>
              <a:gd name="connsiteY16" fmla="*/ 24713 h 444843"/>
              <a:gd name="connsiteX17" fmla="*/ 358346 w 587398"/>
              <a:gd name="connsiteY17" fmla="*/ 0 h 444843"/>
              <a:gd name="connsiteX18" fmla="*/ 148281 w 587398"/>
              <a:gd name="connsiteY18" fmla="*/ 12357 h 444843"/>
              <a:gd name="connsiteX19" fmla="*/ 111211 w 587398"/>
              <a:gd name="connsiteY19" fmla="*/ 24713 h 444843"/>
              <a:gd name="connsiteX20" fmla="*/ 61784 w 587398"/>
              <a:gd name="connsiteY20" fmla="*/ 86497 h 44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87398" h="444843">
                <a:moveTo>
                  <a:pt x="111211" y="74140"/>
                </a:moveTo>
                <a:cubicBezTo>
                  <a:pt x="75717" y="95437"/>
                  <a:pt x="36378" y="112248"/>
                  <a:pt x="12356" y="148281"/>
                </a:cubicBezTo>
                <a:cubicBezTo>
                  <a:pt x="5131" y="159118"/>
                  <a:pt x="4119" y="172994"/>
                  <a:pt x="0" y="185351"/>
                </a:cubicBezTo>
                <a:cubicBezTo>
                  <a:pt x="4119" y="210065"/>
                  <a:pt x="4433" y="235723"/>
                  <a:pt x="12356" y="259492"/>
                </a:cubicBezTo>
                <a:cubicBezTo>
                  <a:pt x="17052" y="273581"/>
                  <a:pt x="30428" y="283279"/>
                  <a:pt x="37070" y="296562"/>
                </a:cubicBezTo>
                <a:cubicBezTo>
                  <a:pt x="42895" y="308212"/>
                  <a:pt x="43602" y="321982"/>
                  <a:pt x="49427" y="333632"/>
                </a:cubicBezTo>
                <a:cubicBezTo>
                  <a:pt x="56069" y="346915"/>
                  <a:pt x="67498" y="357420"/>
                  <a:pt x="74140" y="370703"/>
                </a:cubicBezTo>
                <a:cubicBezTo>
                  <a:pt x="79965" y="382353"/>
                  <a:pt x="75898" y="400202"/>
                  <a:pt x="86497" y="407773"/>
                </a:cubicBezTo>
                <a:cubicBezTo>
                  <a:pt x="102694" y="419342"/>
                  <a:pt x="183643" y="438237"/>
                  <a:pt x="210065" y="444843"/>
                </a:cubicBezTo>
                <a:cubicBezTo>
                  <a:pt x="247135" y="440724"/>
                  <a:pt x="285891" y="444281"/>
                  <a:pt x="321275" y="432486"/>
                </a:cubicBezTo>
                <a:cubicBezTo>
                  <a:pt x="349453" y="423093"/>
                  <a:pt x="370702" y="399535"/>
                  <a:pt x="395416" y="383059"/>
                </a:cubicBezTo>
                <a:cubicBezTo>
                  <a:pt x="447812" y="348129"/>
                  <a:pt x="419204" y="364987"/>
                  <a:pt x="481913" y="333632"/>
                </a:cubicBezTo>
                <a:cubicBezTo>
                  <a:pt x="490151" y="321275"/>
                  <a:pt x="495030" y="305839"/>
                  <a:pt x="506627" y="296562"/>
                </a:cubicBezTo>
                <a:cubicBezTo>
                  <a:pt x="591893" y="228350"/>
                  <a:pt x="497584" y="353373"/>
                  <a:pt x="568411" y="247135"/>
                </a:cubicBezTo>
                <a:cubicBezTo>
                  <a:pt x="586262" y="193580"/>
                  <a:pt x="600245" y="168889"/>
                  <a:pt x="568411" y="98854"/>
                </a:cubicBezTo>
                <a:cubicBezTo>
                  <a:pt x="560789" y="82085"/>
                  <a:pt x="534779" y="83617"/>
                  <a:pt x="518984" y="74140"/>
                </a:cubicBezTo>
                <a:cubicBezTo>
                  <a:pt x="493515" y="58858"/>
                  <a:pt x="473658" y="31916"/>
                  <a:pt x="444843" y="24713"/>
                </a:cubicBezTo>
                <a:cubicBezTo>
                  <a:pt x="382780" y="9198"/>
                  <a:pt x="411527" y="17728"/>
                  <a:pt x="358346" y="0"/>
                </a:cubicBezTo>
                <a:cubicBezTo>
                  <a:pt x="288324" y="4119"/>
                  <a:pt x="218076" y="5378"/>
                  <a:pt x="148281" y="12357"/>
                </a:cubicBezTo>
                <a:cubicBezTo>
                  <a:pt x="135321" y="13653"/>
                  <a:pt x="122048" y="17488"/>
                  <a:pt x="111211" y="24713"/>
                </a:cubicBezTo>
                <a:cubicBezTo>
                  <a:pt x="78523" y="46505"/>
                  <a:pt x="76213" y="57638"/>
                  <a:pt x="61784" y="86497"/>
                </a:cubicBezTo>
              </a:path>
            </a:pathLst>
          </a:custGeom>
          <a:solidFill>
            <a:srgbClr val="FF00FF">
              <a:alpha val="30196"/>
            </a:srgbClr>
          </a:solidFill>
          <a:ln>
            <a:solidFill>
              <a:srgbClr val="FF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9" name="Text Placeholder 4"/>
          <p:cNvSpPr txBox="1">
            <a:spLocks/>
          </p:cNvSpPr>
          <p:nvPr/>
        </p:nvSpPr>
        <p:spPr>
          <a:xfrm>
            <a:off x="2800801" y="6298792"/>
            <a:ext cx="2246723" cy="33909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260 Fig. 6.137</a:t>
            </a:r>
            <a:endParaRPr lang="en-CA" dirty="0"/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1645194" y="4584493"/>
            <a:ext cx="1662586" cy="159938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i="1" dirty="0">
                <a:solidFill>
                  <a:schemeClr val="tx1"/>
                </a:solidFill>
              </a:rPr>
              <a:t>Note: crosshair will appear distorted in the 90/20 Settegast &amp; </a:t>
            </a:r>
            <a:r>
              <a:rPr lang="en-US" sz="1600" i="1" dirty="0" err="1">
                <a:solidFill>
                  <a:schemeClr val="tx1"/>
                </a:solidFill>
              </a:rPr>
              <a:t>Hughston</a:t>
            </a:r>
            <a:r>
              <a:rPr lang="en-US" sz="1600" i="1" dirty="0">
                <a:solidFill>
                  <a:schemeClr val="tx1"/>
                </a:solidFill>
              </a:rPr>
              <a:t> Methods</a:t>
            </a:r>
          </a:p>
        </p:txBody>
      </p:sp>
    </p:spTree>
    <p:extLst>
      <p:ext uri="{BB962C8B-B14F-4D97-AF65-F5344CB8AC3E}">
        <p14:creationId xmlns:p14="http://schemas.microsoft.com/office/powerpoint/2010/main" val="2579225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855074" y="964882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997473" y="148810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2541" y="5586837"/>
            <a:ext cx="76859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/>
              <a:t>Patella and intercondylar sulcus in profile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/>
              <a:t>Open patellofemoral joint space</a:t>
            </a:r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838200" y="-235468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Patella</a:t>
            </a:r>
            <a:endParaRPr lang="en-CA" sz="2400" dirty="0"/>
          </a:p>
        </p:txBody>
      </p:sp>
      <p:pic>
        <p:nvPicPr>
          <p:cNvPr id="1026" name="Picture 2" descr="https://coursewareobjects.elsevier.com/objects/elr/Martensen/imageanalysis5e/ICTB/jpg/Chapter006/0062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673" y="870571"/>
            <a:ext cx="5961400" cy="453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8855073" y="3225114"/>
            <a:ext cx="1662586" cy="201043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i="1" dirty="0">
                <a:solidFill>
                  <a:schemeClr val="tx1"/>
                </a:solidFill>
              </a:rPr>
              <a:t>Note: a “true” Seated Settegast (with 90</a:t>
            </a:r>
            <a:r>
              <a:rPr lang="en-US" sz="1600" i="1" baseline="30000" dirty="0">
                <a:solidFill>
                  <a:schemeClr val="tx1"/>
                </a:solidFill>
              </a:rPr>
              <a:t>0</a:t>
            </a:r>
            <a:r>
              <a:rPr lang="en-US" sz="1600" i="1" dirty="0">
                <a:solidFill>
                  <a:schemeClr val="tx1"/>
                </a:solidFill>
              </a:rPr>
              <a:t> flexion) will demonstrate femoral condyles at the same height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524001" y="3225114"/>
            <a:ext cx="1369673" cy="201043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i="1" dirty="0">
                <a:solidFill>
                  <a:schemeClr val="tx1"/>
                </a:solidFill>
              </a:rPr>
              <a:t>Note: a 45</a:t>
            </a:r>
            <a:r>
              <a:rPr lang="en-US" sz="1600" i="1" baseline="30000" dirty="0">
                <a:solidFill>
                  <a:schemeClr val="tx1"/>
                </a:solidFill>
              </a:rPr>
              <a:t>0</a:t>
            </a:r>
            <a:r>
              <a:rPr lang="en-US" sz="1600" i="1" dirty="0">
                <a:solidFill>
                  <a:schemeClr val="tx1"/>
                </a:solidFill>
              </a:rPr>
              <a:t> flexion will demonstrate the lateral femoral condyle superior to the medial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587578" y="3818238"/>
            <a:ext cx="1828800" cy="37070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458464" y="3945925"/>
            <a:ext cx="1828800" cy="37070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4"/>
          <p:cNvSpPr txBox="1">
            <a:spLocks/>
          </p:cNvSpPr>
          <p:nvPr/>
        </p:nvSpPr>
        <p:spPr>
          <a:xfrm>
            <a:off x="4408958" y="5401236"/>
            <a:ext cx="2697073" cy="21031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409 Fig. 6.242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32603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3144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IC Fossa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5286316" y="1033757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2424114" y="1723757"/>
            <a:ext cx="778225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</a:t>
            </a:r>
            <a:r>
              <a:rPr lang="en-US" sz="3000" dirty="0">
                <a:solidFill>
                  <a:srgbClr val="FF00FF"/>
                </a:solidFill>
              </a:rPr>
              <a:t>IC Fossa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12977" y="2276292"/>
            <a:ext cx="257235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IC Fossa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373886" y="2901681"/>
            <a:ext cx="4013307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Femoral epicondyles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9863527" y="2436927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8831997" y="4296375"/>
            <a:ext cx="4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89544" y="1681651"/>
            <a:ext cx="4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2578059"/>
            <a:ext cx="4791501" cy="3611594"/>
          </a:xfrm>
          <a:prstGeom prst="rect">
            <a:avLst/>
          </a:prstGeom>
        </p:spPr>
      </p:pic>
      <p:sp>
        <p:nvSpPr>
          <p:cNvPr id="15" name="Text Placeholder 4"/>
          <p:cNvSpPr txBox="1">
            <a:spLocks/>
          </p:cNvSpPr>
          <p:nvPr/>
        </p:nvSpPr>
        <p:spPr>
          <a:xfrm>
            <a:off x="2424114" y="6211454"/>
            <a:ext cx="2697073" cy="21031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391 Fig. 6.200</a:t>
            </a:r>
            <a:endParaRPr lang="en-CA" dirty="0"/>
          </a:p>
        </p:txBody>
      </p:sp>
      <p:sp>
        <p:nvSpPr>
          <p:cNvPr id="16" name="Rectangle 15"/>
          <p:cNvSpPr/>
          <p:nvPr/>
        </p:nvSpPr>
        <p:spPr>
          <a:xfrm>
            <a:off x="6373885" y="3653002"/>
            <a:ext cx="4013307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Femorotibial joint space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412977" y="4400899"/>
            <a:ext cx="4013307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Fibular head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412976" y="5148796"/>
            <a:ext cx="4013307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Articular facets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397395" y="5796182"/>
            <a:ext cx="4013307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Apex of patella</a:t>
            </a:r>
          </a:p>
        </p:txBody>
      </p:sp>
    </p:spTree>
    <p:extLst>
      <p:ext uri="{BB962C8B-B14F-4D97-AF65-F5344CB8AC3E}">
        <p14:creationId xmlns:p14="http://schemas.microsoft.com/office/powerpoint/2010/main" val="2752752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5969902" y="1945731"/>
            <a:ext cx="41706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Tangential patella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945450" y="3600466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70→80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-202474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IC Fossa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5776036" y="4311325"/>
            <a:ext cx="5577764" cy="18656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121446" y="953699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21421154">
            <a:off x="5157657" y="291273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9360812" y="1808139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26" y="1753370"/>
            <a:ext cx="5439376" cy="440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311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7902" y="886165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720386" y="1409385"/>
            <a:ext cx="8806299" cy="94714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placement: o</a:t>
            </a:r>
            <a:r>
              <a:rPr lang="en-US" sz="2400" dirty="0">
                <a:solidFill>
                  <a:schemeClr val="tx1"/>
                </a:solidFill>
              </a:rPr>
              <a:t>n the lateral side, </a:t>
            </a:r>
            <a:r>
              <a:rPr lang="en-US" sz="2400" i="1" u="sng" dirty="0">
                <a:solidFill>
                  <a:schemeClr val="tx1"/>
                </a:solidFill>
              </a:rPr>
              <a:t>not</a:t>
            </a:r>
            <a:r>
              <a:rPr lang="en-US" sz="2400" dirty="0">
                <a:solidFill>
                  <a:schemeClr val="tx1"/>
                </a:solidFill>
              </a:rPr>
              <a:t> obscuring bony anatomy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IC Fossa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9145033" y="4883877"/>
            <a:ext cx="2763304" cy="112947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7328" y="1955891"/>
            <a:ext cx="5146272" cy="417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23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614" y="3698171"/>
            <a:ext cx="3001371" cy="26274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5401"/>
          <a:stretch/>
        </p:blipFill>
        <p:spPr>
          <a:xfrm>
            <a:off x="6538036" y="1974892"/>
            <a:ext cx="4145639" cy="325960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894060" y="1012933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838200" y="-204347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IC Fossa</a:t>
            </a:r>
            <a:endParaRPr lang="en-CA" sz="2400" dirty="0"/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5961888" y="5315245"/>
            <a:ext cx="5391912" cy="861717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Four sided collimation with </a:t>
            </a:r>
            <a:r>
              <a:rPr lang="en-US" sz="2600" i="1" u="sng" dirty="0">
                <a:solidFill>
                  <a:schemeClr val="tx1"/>
                </a:solidFill>
              </a:rPr>
              <a:t>lengthwise crosshair </a:t>
            </a:r>
            <a:r>
              <a:rPr lang="en-US" sz="2600" dirty="0">
                <a:solidFill>
                  <a:schemeClr val="tx1"/>
                </a:solidFill>
              </a:rPr>
              <a:t>centered over the </a:t>
            </a:r>
            <a:r>
              <a:rPr lang="en-US" sz="2600" dirty="0" err="1">
                <a:solidFill>
                  <a:schemeClr val="tx1"/>
                </a:solidFill>
              </a:rPr>
              <a:t>femorotibial</a:t>
            </a:r>
            <a:r>
              <a:rPr lang="en-US" sz="2600" dirty="0">
                <a:solidFill>
                  <a:schemeClr val="tx1"/>
                </a:solidFill>
              </a:rPr>
              <a:t> joint space</a:t>
            </a:r>
          </a:p>
        </p:txBody>
      </p:sp>
      <p:sp>
        <p:nvSpPr>
          <p:cNvPr id="7" name="Rectangle 6"/>
          <p:cNvSpPr/>
          <p:nvPr/>
        </p:nvSpPr>
        <p:spPr>
          <a:xfrm>
            <a:off x="6868430" y="1974725"/>
            <a:ext cx="3094651" cy="2990503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stCxn id="7" idx="0"/>
            <a:endCxn id="7" idx="2"/>
          </p:cNvCxnSpPr>
          <p:nvPr/>
        </p:nvCxnSpPr>
        <p:spPr>
          <a:xfrm>
            <a:off x="8415755" y="1974725"/>
            <a:ext cx="0" cy="299050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6868430" y="3417568"/>
            <a:ext cx="3094651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4"/>
          <p:cNvSpPr txBox="1">
            <a:spLocks/>
          </p:cNvSpPr>
          <p:nvPr/>
        </p:nvSpPr>
        <p:spPr>
          <a:xfrm>
            <a:off x="2465868" y="3320968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/>
          <a:srcRect l="3405" r="13510"/>
          <a:stretch/>
        </p:blipFill>
        <p:spPr>
          <a:xfrm>
            <a:off x="1726313" y="1191307"/>
            <a:ext cx="3732133" cy="2156845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H="1" flipV="1">
            <a:off x="4073598" y="2599274"/>
            <a:ext cx="4342158" cy="818296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2"/>
          <p:cNvSpPr txBox="1">
            <a:spLocks/>
          </p:cNvSpPr>
          <p:nvPr/>
        </p:nvSpPr>
        <p:spPr>
          <a:xfrm>
            <a:off x="4986885" y="3336789"/>
            <a:ext cx="1662586" cy="162843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i="1" dirty="0">
                <a:solidFill>
                  <a:schemeClr val="tx1"/>
                </a:solidFill>
              </a:rPr>
              <a:t>Note: degree of flexion will cause the crosshair to appear distorted in both methods</a:t>
            </a:r>
          </a:p>
        </p:txBody>
      </p:sp>
    </p:spTree>
    <p:extLst>
      <p:ext uri="{BB962C8B-B14F-4D97-AF65-F5344CB8AC3E}">
        <p14:creationId xmlns:p14="http://schemas.microsoft.com/office/powerpoint/2010/main" val="3146782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35502" y="1308584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035877" y="1833133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59539" y="2017800"/>
            <a:ext cx="4586038" cy="435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20000"/>
              </a:spcBef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~½ of fibular head superimposed by tibia</a:t>
            </a: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Intercondylar eminence in center of IC fossa</a:t>
            </a:r>
          </a:p>
          <a:p>
            <a:pPr marL="457200" indent="-457200"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IC fossa in profile</a:t>
            </a:r>
          </a:p>
          <a:p>
            <a:pPr marL="800100" lvl="1" indent="-457200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No superimposition of patella</a:t>
            </a:r>
          </a:p>
          <a:p>
            <a:pPr marL="342900" indent="-457200">
              <a:lnSpc>
                <a:spcPct val="80000"/>
              </a:lnSpc>
              <a:spcBef>
                <a:spcPct val="2000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</a:rPr>
              <a:t>Open tibiofemoral joint space</a:t>
            </a:r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IC Fossa</a:t>
            </a:r>
            <a:endParaRPr lang="en-CA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7096"/>
          <a:stretch/>
        </p:blipFill>
        <p:spPr>
          <a:xfrm>
            <a:off x="1378968" y="2193444"/>
            <a:ext cx="5030609" cy="36770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93755"/>
          <a:stretch/>
        </p:blipFill>
        <p:spPr>
          <a:xfrm>
            <a:off x="1713901" y="5870467"/>
            <a:ext cx="4145639" cy="20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0450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Tib/Fib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5155292" y="954846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639145" y="1570693"/>
            <a:ext cx="901789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all routine </a:t>
            </a:r>
            <a:r>
              <a:rPr lang="en-US" sz="3000" dirty="0">
                <a:solidFill>
                  <a:srgbClr val="FF00FF"/>
                </a:solidFill>
              </a:rPr>
              <a:t>Tibia &amp; Fibula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50109" y="2628319"/>
            <a:ext cx="250588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500" dirty="0">
                <a:solidFill>
                  <a:prstClr val="black"/>
                </a:solidFill>
              </a:rPr>
              <a:t>Knee &amp; Ankle joint</a:t>
            </a:r>
            <a:endParaRPr lang="en-US" sz="2500" i="1" dirty="0">
              <a:solidFill>
                <a:prstClr val="black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5990" y="2546953"/>
            <a:ext cx="6304627" cy="387563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650109" y="3592217"/>
            <a:ext cx="250588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500" dirty="0">
                <a:solidFill>
                  <a:prstClr val="black"/>
                </a:solidFill>
              </a:rPr>
              <a:t>Entire Tibia &amp; Fibula</a:t>
            </a:r>
            <a:endParaRPr lang="en-US" sz="2500" i="1" dirty="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650110" y="4567062"/>
            <a:ext cx="241938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500" dirty="0">
                <a:solidFill>
                  <a:prstClr val="black"/>
                </a:solidFill>
              </a:rPr>
              <a:t>Femoral condyles</a:t>
            </a:r>
            <a:endParaRPr lang="en-US" sz="2500" i="1" dirty="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650109" y="5551017"/>
            <a:ext cx="250588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500" dirty="0">
                <a:solidFill>
                  <a:prstClr val="black"/>
                </a:solidFill>
              </a:rPr>
              <a:t>All soft-tissue of lower leg</a:t>
            </a:r>
            <a:endParaRPr lang="en-US" sz="25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937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299069" y="1419845"/>
            <a:ext cx="75587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ALL routine hip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442011" y="1987967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70→80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0643" y="-81548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Tib/Fib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6442010" y="3009077"/>
            <a:ext cx="4911789" cy="316788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051800" y="882501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20" y="2521419"/>
            <a:ext cx="5984390" cy="368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450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211517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Tib/Fib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9329743" y="4772348"/>
            <a:ext cx="2703761" cy="1019747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548167" y="1307033"/>
            <a:ext cx="7954422" cy="151306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placement,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soft-tissue: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>
                <a:solidFill>
                  <a:srgbClr val="CC00FF"/>
                </a:solidFill>
              </a:rPr>
              <a:t>AP projection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7030A0"/>
                </a:solidFill>
              </a:rPr>
              <a:t>lateral</a:t>
            </a:r>
            <a:r>
              <a:rPr lang="en-US" sz="2400" dirty="0">
                <a:solidFill>
                  <a:schemeClr val="tx1"/>
                </a:solidFill>
              </a:rPr>
              <a:t> edge of light-field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>
                <a:solidFill>
                  <a:srgbClr val="00B0F0"/>
                </a:solidFill>
              </a:rPr>
              <a:t>Lateral projection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0070C0"/>
                </a:solidFill>
              </a:rPr>
              <a:t>anterior</a:t>
            </a:r>
            <a:r>
              <a:rPr lang="en-US" sz="2400" dirty="0">
                <a:solidFill>
                  <a:schemeClr val="tx1"/>
                </a:solidFill>
              </a:rPr>
              <a:t> edge of light field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9737" y="2667613"/>
            <a:ext cx="5892262" cy="362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699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077" y="4282006"/>
            <a:ext cx="2354734" cy="213397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496" y="2398079"/>
            <a:ext cx="3505504" cy="441998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689" y="1341058"/>
            <a:ext cx="3407959" cy="40663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6390" y="1975256"/>
            <a:ext cx="2508296" cy="208810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18416" y="1357782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4414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Tib/Fib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956184" y="81356"/>
            <a:ext cx="3809114" cy="160337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mid-knee joint</a:t>
            </a: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4372733" y="6620730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US" sz="900" dirty="0"/>
          </a:p>
        </p:txBody>
      </p:sp>
      <p:cxnSp>
        <p:nvCxnSpPr>
          <p:cNvPr id="65" name="Straight Arrow Connector 64"/>
          <p:cNvCxnSpPr/>
          <p:nvPr/>
        </p:nvCxnSpPr>
        <p:spPr>
          <a:xfrm flipV="1">
            <a:off x="3204667" y="2650202"/>
            <a:ext cx="3172828" cy="72404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V="1">
            <a:off x="5878800" y="4666063"/>
            <a:ext cx="3036449" cy="72247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23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17048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Tib/Fib</a:t>
            </a:r>
            <a:endParaRPr lang="en-CA" sz="2400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252862" cy="4351338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Femoral and </a:t>
            </a:r>
            <a:r>
              <a:rPr lang="en-US" dirty="0" err="1">
                <a:solidFill>
                  <a:schemeClr val="tx1"/>
                </a:solidFill>
              </a:rPr>
              <a:t>tibial</a:t>
            </a:r>
            <a:r>
              <a:rPr lang="en-US" dirty="0">
                <a:solidFill>
                  <a:schemeClr val="tx1"/>
                </a:solidFill>
              </a:rPr>
              <a:t> condyles in profile</a:t>
            </a:r>
          </a:p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Intercondylar eminence centered within intercondylar fossa</a:t>
            </a:r>
          </a:p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Head of fibula partly superimposed by tibia</a:t>
            </a:r>
          </a:p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Distal tibia and talus partially superimposing fibula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489341" y="1032931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159695" y="1401320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7273" y="1820450"/>
            <a:ext cx="3665814" cy="4443078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7278652" y="6254585"/>
            <a:ext cx="2584967" cy="2783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699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134468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Lateral Tib/Fib</a:t>
            </a:r>
            <a:endParaRPr lang="en-CA" sz="2400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09912" cy="4351338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 err="1">
                <a:solidFill>
                  <a:schemeClr val="tx1"/>
                </a:solidFill>
              </a:rPr>
              <a:t>Tibial</a:t>
            </a:r>
            <a:r>
              <a:rPr lang="en-US" dirty="0">
                <a:solidFill>
                  <a:schemeClr val="tx1"/>
                </a:solidFill>
              </a:rPr>
              <a:t> tuberosity in profile</a:t>
            </a:r>
          </a:p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Head of fibula partly superimposed by tibia</a:t>
            </a:r>
          </a:p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Distal fibula superimposed by the posterior ½ of tibia</a:t>
            </a:r>
          </a:p>
          <a:p>
            <a:pPr marL="457200" indent="-457200">
              <a:lnSpc>
                <a:spcPct val="8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Posterior borders of femoral condyles superimposed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317932" y="1198421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102663" y="1339638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410665" y="6146794"/>
            <a:ext cx="2584967" cy="2783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388" y="1721641"/>
            <a:ext cx="3647520" cy="442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071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9A2105-8E02-4636-8F28-853260E53CE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CB3246E6-2838-440B-AFDA-1B8D6061A3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D48547-1DDB-4E6F-9AEE-00F3E91CCB0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28066</TotalTime>
  <Words>698</Words>
  <Application>Microsoft Office PowerPoint</Application>
  <PresentationFormat>Widescreen</PresentationFormat>
  <Paragraphs>150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Image Critique – Patella</vt:lpstr>
      <vt:lpstr>Image Critique – Patella</vt:lpstr>
      <vt:lpstr>Image Critique – Patella</vt:lpstr>
      <vt:lpstr>Image Critique – Patella</vt:lpstr>
      <vt:lpstr>Image Critique – Patella</vt:lpstr>
      <vt:lpstr>Image Critique – IC Fossa</vt:lpstr>
      <vt:lpstr>Image Critique – IC Fossa</vt:lpstr>
      <vt:lpstr>Image Critique – IC Fossa</vt:lpstr>
      <vt:lpstr>Image Critique – IC Fossa</vt:lpstr>
      <vt:lpstr>Image Critique – IC Fossa</vt:lpstr>
      <vt:lpstr>Image Critique – Tib/Fib</vt:lpstr>
      <vt:lpstr>Image Critique – Tib/Fib</vt:lpstr>
      <vt:lpstr>Image Critique – Tib/Fib</vt:lpstr>
      <vt:lpstr>Image Critique – Tib/Fib</vt:lpstr>
      <vt:lpstr>Image Critique – AP Tib/Fib</vt:lpstr>
      <vt:lpstr>Image Critique – Lateral Tib/Fib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1296</cp:revision>
  <cp:lastPrinted>2024-03-14T18:18:03Z</cp:lastPrinted>
  <dcterms:created xsi:type="dcterms:W3CDTF">2009-04-06T17:04:40Z</dcterms:created>
  <dcterms:modified xsi:type="dcterms:W3CDTF">2025-02-07T16:40:32Z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