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6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807719"/>
            <a:ext cx="12192000" cy="32384"/>
          </a:xfrm>
          <a:custGeom>
            <a:avLst/>
            <a:gdLst/>
            <a:ahLst/>
            <a:cxnLst/>
            <a:rect l="l" t="t" r="r" b="b"/>
            <a:pathLst>
              <a:path w="12192000" h="32384">
                <a:moveTo>
                  <a:pt x="12192000" y="0"/>
                </a:moveTo>
                <a:lnTo>
                  <a:pt x="0" y="0"/>
                </a:lnTo>
                <a:lnTo>
                  <a:pt x="0" y="31876"/>
                </a:lnTo>
                <a:lnTo>
                  <a:pt x="12192000" y="31876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5EB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63930" y="-15112"/>
            <a:ext cx="8427592" cy="131406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330" y="1717675"/>
            <a:ext cx="9966960" cy="43097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1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5.png"/><Relationship Id="rId4" Type="http://schemas.openxmlformats.org/officeDocument/2006/relationships/image" Target="../media/image6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7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3" Type="http://schemas.openxmlformats.org/officeDocument/2006/relationships/image" Target="../media/image9.png"/><Relationship Id="rId4" Type="http://schemas.openxmlformats.org/officeDocument/2006/relationships/image" Target="../media/image1.pn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3" Type="http://schemas.openxmlformats.org/officeDocument/2006/relationships/image" Target="../media/image1.pn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14.png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36092" cy="78485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711446" y="1951685"/>
            <a:ext cx="6172200" cy="1419225"/>
          </a:xfrm>
          <a:prstGeom prst="rect"/>
        </p:spPr>
        <p:txBody>
          <a:bodyPr wrap="square" lIns="0" tIns="93345" rIns="0" bIns="0" rtlCol="0" vert="horz">
            <a:spAutoFit/>
          </a:bodyPr>
          <a:lstStyle/>
          <a:p>
            <a:pPr marL="12700" marR="5080">
              <a:lnSpc>
                <a:spcPts val="5210"/>
              </a:lnSpc>
              <a:spcBef>
                <a:spcPts val="735"/>
              </a:spcBef>
            </a:pPr>
            <a:r>
              <a:rPr dirty="0" sz="4800"/>
              <a:t>MRAD</a:t>
            </a:r>
            <a:r>
              <a:rPr dirty="0" sz="4800" spc="-190"/>
              <a:t> </a:t>
            </a:r>
            <a:r>
              <a:rPr dirty="0" sz="4800"/>
              <a:t>251:</a:t>
            </a:r>
            <a:r>
              <a:rPr dirty="0" sz="4800" spc="-100"/>
              <a:t> </a:t>
            </a:r>
            <a:r>
              <a:rPr dirty="0" sz="4800"/>
              <a:t>CT</a:t>
            </a:r>
            <a:r>
              <a:rPr dirty="0" sz="4800" spc="-170"/>
              <a:t> </a:t>
            </a:r>
            <a:r>
              <a:rPr dirty="0" sz="4800" spc="-10"/>
              <a:t>Theory </a:t>
            </a:r>
            <a:r>
              <a:rPr dirty="0" sz="4800" spc="-50"/>
              <a:t>1</a:t>
            </a:r>
            <a:endParaRPr sz="4800"/>
          </a:p>
        </p:txBody>
      </p:sp>
      <p:sp>
        <p:nvSpPr>
          <p:cNvPr id="4" name="object 4" descr=""/>
          <p:cNvSpPr txBox="1"/>
          <p:nvPr/>
        </p:nvSpPr>
        <p:spPr>
          <a:xfrm>
            <a:off x="4711446" y="3310031"/>
            <a:ext cx="5909945" cy="1080135"/>
          </a:xfrm>
          <a:prstGeom prst="rect">
            <a:avLst/>
          </a:prstGeom>
        </p:spPr>
        <p:txBody>
          <a:bodyPr wrap="square" lIns="0" tIns="116839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19"/>
              </a:spcBef>
            </a:pPr>
            <a:r>
              <a:rPr dirty="0" u="heavy" sz="19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Outcome</a:t>
            </a:r>
            <a:r>
              <a:rPr dirty="0" u="heavy" sz="1900" spc="-6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19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2</a:t>
            </a:r>
            <a:r>
              <a:rPr dirty="0" u="heavy" sz="1900" spc="-9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19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(Part</a:t>
            </a:r>
            <a:r>
              <a:rPr dirty="0" u="heavy" sz="1900" spc="-1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1900" spc="-2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1)</a:t>
            </a:r>
            <a:r>
              <a:rPr dirty="0" sz="1900" spc="-25">
                <a:latin typeface="Arial MT"/>
                <a:cs typeface="Arial MT"/>
              </a:rPr>
              <a:t>:</a:t>
            </a:r>
            <a:endParaRPr sz="1900">
              <a:latin typeface="Arial MT"/>
              <a:cs typeface="Arial MT"/>
            </a:endParaRPr>
          </a:p>
          <a:p>
            <a:pPr marL="12700" marR="5080">
              <a:lnSpc>
                <a:spcPts val="2100"/>
              </a:lnSpc>
              <a:spcBef>
                <a:spcPts val="1040"/>
              </a:spcBef>
            </a:pPr>
            <a:r>
              <a:rPr dirty="0" sz="1900" spc="-10">
                <a:latin typeface="Arial MT"/>
                <a:cs typeface="Arial MT"/>
              </a:rPr>
              <a:t>Analyze</a:t>
            </a:r>
            <a:r>
              <a:rPr dirty="0" sz="1900" spc="-12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computed</a:t>
            </a:r>
            <a:r>
              <a:rPr dirty="0" sz="1900" spc="-9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tomography</a:t>
            </a:r>
            <a:r>
              <a:rPr dirty="0" sz="1900" spc="-4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(CT)</a:t>
            </a:r>
            <a:r>
              <a:rPr dirty="0" sz="1900" spc="-12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system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design</a:t>
            </a:r>
            <a:r>
              <a:rPr dirty="0" sz="1900" spc="-95">
                <a:latin typeface="Arial MT"/>
                <a:cs typeface="Arial MT"/>
              </a:rPr>
              <a:t> </a:t>
            </a:r>
            <a:r>
              <a:rPr dirty="0" sz="1900" spc="-25">
                <a:latin typeface="Arial MT"/>
                <a:cs typeface="Arial MT"/>
              </a:rPr>
              <a:t>and </a:t>
            </a:r>
            <a:r>
              <a:rPr dirty="0" sz="1900" spc="-10">
                <a:latin typeface="Arial MT"/>
                <a:cs typeface="Arial MT"/>
              </a:rPr>
              <a:t>components</a:t>
            </a:r>
            <a:endParaRPr sz="1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36092" cy="78485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44780">
              <a:lnSpc>
                <a:spcPct val="100000"/>
              </a:lnSpc>
              <a:spcBef>
                <a:spcPts val="105"/>
              </a:spcBef>
            </a:pPr>
            <a:r>
              <a:rPr dirty="0" spc="-10"/>
              <a:t>Objectives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07406"/>
            <a:ext cx="10237470" cy="4140835"/>
          </a:xfrm>
          <a:prstGeom prst="rect">
            <a:avLst/>
          </a:prstGeom>
        </p:spPr>
        <p:txBody>
          <a:bodyPr wrap="square" lIns="0" tIns="92710" rIns="0" bIns="0" rtlCol="0" vert="horz">
            <a:spAutoFit/>
          </a:bodyPr>
          <a:lstStyle/>
          <a:p>
            <a:pPr marL="926465" indent="-913765">
              <a:lnSpc>
                <a:spcPct val="100000"/>
              </a:lnSpc>
              <a:spcBef>
                <a:spcPts val="730"/>
              </a:spcBef>
              <a:buSzPct val="98214"/>
              <a:buAutoNum type="arabicPeriod"/>
              <a:tabLst>
                <a:tab pos="926465" algn="l"/>
              </a:tabLst>
            </a:pPr>
            <a:r>
              <a:rPr dirty="0" sz="2800" spc="-10">
                <a:latin typeface="Arial MT"/>
                <a:cs typeface="Arial MT"/>
              </a:rPr>
              <a:t>Apply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terminology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specific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equipment</a:t>
            </a:r>
            <a:endParaRPr sz="2800">
              <a:latin typeface="Arial MT"/>
              <a:cs typeface="Arial MT"/>
            </a:endParaRPr>
          </a:p>
          <a:p>
            <a:pPr marL="12700" marR="1687830" indent="-9525">
              <a:lnSpc>
                <a:spcPts val="3000"/>
              </a:lnSpc>
              <a:spcBef>
                <a:spcPts val="1040"/>
              </a:spcBef>
              <a:buSzPct val="98214"/>
              <a:buAutoNum type="arabicPeriod"/>
              <a:tabLst>
                <a:tab pos="306070" algn="l"/>
              </a:tabLst>
            </a:pPr>
            <a:r>
              <a:rPr dirty="0" sz="2800" spc="-25">
                <a:latin typeface="Arial MT"/>
                <a:cs typeface="Arial MT"/>
              </a:rPr>
              <a:t>	</a:t>
            </a:r>
            <a:r>
              <a:rPr dirty="0" sz="2800" spc="-25">
                <a:latin typeface="Arial MT"/>
                <a:cs typeface="Arial MT"/>
              </a:rPr>
              <a:t>Characterize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the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various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acquisition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components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that </a:t>
            </a:r>
            <a:r>
              <a:rPr dirty="0" sz="2800">
                <a:latin typeface="Arial MT"/>
                <a:cs typeface="Arial MT"/>
              </a:rPr>
              <a:t>comprise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scanner</a:t>
            </a:r>
            <a:endParaRPr sz="2800">
              <a:latin typeface="Arial MT"/>
              <a:cs typeface="Arial MT"/>
            </a:endParaRPr>
          </a:p>
          <a:p>
            <a:pPr marL="12700" marR="1522730" indent="-6985">
              <a:lnSpc>
                <a:spcPts val="3100"/>
              </a:lnSpc>
              <a:spcBef>
                <a:spcPts val="1230"/>
              </a:spcBef>
              <a:buSzPct val="98214"/>
              <a:buAutoNum type="arabicPeriod"/>
              <a:tabLst>
                <a:tab pos="309245" algn="l"/>
              </a:tabLst>
            </a:pPr>
            <a:r>
              <a:rPr dirty="0" sz="2800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Outline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differences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seven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generations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CT </a:t>
            </a:r>
            <a:r>
              <a:rPr dirty="0" sz="2800" spc="-10">
                <a:latin typeface="Arial MT"/>
                <a:cs typeface="Arial MT"/>
              </a:rPr>
              <a:t>scanners</a:t>
            </a:r>
            <a:endParaRPr sz="2800">
              <a:latin typeface="Arial MT"/>
              <a:cs typeface="Arial MT"/>
            </a:endParaRPr>
          </a:p>
          <a:p>
            <a:pPr marL="12700" marR="5080" indent="-6985">
              <a:lnSpc>
                <a:spcPts val="3000"/>
              </a:lnSpc>
              <a:spcBef>
                <a:spcPts val="969"/>
              </a:spcBef>
              <a:buSzPct val="98214"/>
              <a:buAutoNum type="arabicPeriod"/>
              <a:tabLst>
                <a:tab pos="309245" algn="l"/>
                <a:tab pos="6416675" algn="l"/>
              </a:tabLst>
            </a:pPr>
            <a:r>
              <a:rPr dirty="0" sz="2800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Describe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applications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CT</a:t>
            </a:r>
            <a:r>
              <a:rPr dirty="0" sz="2800">
                <a:latin typeface="Arial MT"/>
                <a:cs typeface="Arial MT"/>
              </a:rPr>
              <a:t>	</a:t>
            </a:r>
            <a:r>
              <a:rPr dirty="0" sz="2800" spc="-20">
                <a:latin typeface="Arial MT"/>
                <a:cs typeface="Arial MT"/>
              </a:rPr>
              <a:t>fluoroscopy,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dual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source </a:t>
            </a:r>
            <a:r>
              <a:rPr dirty="0" sz="2800">
                <a:latin typeface="Arial MT"/>
                <a:cs typeface="Arial MT"/>
              </a:rPr>
              <a:t>CT,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simulation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nuclear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medicine</a:t>
            </a:r>
            <a:endParaRPr sz="2800">
              <a:latin typeface="Arial MT"/>
              <a:cs typeface="Arial MT"/>
            </a:endParaRPr>
          </a:p>
          <a:p>
            <a:pPr marL="12700" marR="852169" indent="-6985">
              <a:lnSpc>
                <a:spcPts val="3000"/>
              </a:lnSpc>
              <a:spcBef>
                <a:spcPts val="1010"/>
              </a:spcBef>
              <a:buSzPct val="98214"/>
              <a:buAutoNum type="arabicPeriod"/>
              <a:tabLst>
                <a:tab pos="308610" algn="l"/>
              </a:tabLst>
            </a:pPr>
            <a:r>
              <a:rPr dirty="0" sz="2800" spc="-10">
                <a:latin typeface="Arial MT"/>
                <a:cs typeface="Arial MT"/>
              </a:rPr>
              <a:t>	</a:t>
            </a:r>
            <a:r>
              <a:rPr dirty="0" sz="2800" spc="-10">
                <a:latin typeface="Arial MT"/>
                <a:cs typeface="Arial MT"/>
              </a:rPr>
              <a:t>Explain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components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operation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contrast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medium injection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devices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36092" cy="78485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72466" rIns="0" bIns="0" rtlCol="0" vert="horz">
            <a:spAutoFit/>
          </a:bodyPr>
          <a:lstStyle/>
          <a:p>
            <a:pPr marL="121920">
              <a:lnSpc>
                <a:spcPct val="100000"/>
              </a:lnSpc>
              <a:spcBef>
                <a:spcPts val="105"/>
              </a:spcBef>
            </a:pPr>
            <a:r>
              <a:rPr dirty="0"/>
              <a:t>Recap:</a:t>
            </a:r>
            <a:r>
              <a:rPr dirty="0" spc="-30"/>
              <a:t> </a:t>
            </a:r>
            <a:r>
              <a:rPr dirty="0"/>
              <a:t>CT</a:t>
            </a:r>
            <a:r>
              <a:rPr dirty="0" spc="-40"/>
              <a:t> </a:t>
            </a:r>
            <a:r>
              <a:rPr dirty="0" spc="-10"/>
              <a:t>Acquisition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524988"/>
            <a:ext cx="10143490" cy="3678554"/>
          </a:xfrm>
          <a:prstGeom prst="rect">
            <a:avLst/>
          </a:prstGeom>
        </p:spPr>
        <p:txBody>
          <a:bodyPr wrap="square" lIns="0" tIns="26352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075"/>
              </a:spcBef>
            </a:pPr>
            <a:r>
              <a:rPr dirty="0" sz="3200">
                <a:latin typeface="Arial MT"/>
                <a:cs typeface="Arial MT"/>
              </a:rPr>
              <a:t>The</a:t>
            </a:r>
            <a:r>
              <a:rPr dirty="0" sz="3200" spc="-12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first</a:t>
            </a:r>
            <a:r>
              <a:rPr dirty="0" sz="3200" spc="-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step</a:t>
            </a:r>
            <a:r>
              <a:rPr dirty="0" sz="3200" spc="-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in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creating</a:t>
            </a:r>
            <a:r>
              <a:rPr dirty="0" sz="3200" spc="-9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</a:t>
            </a:r>
            <a:r>
              <a:rPr dirty="0" sz="3200" spc="-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CT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Image.</a:t>
            </a:r>
            <a:endParaRPr sz="32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720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Describes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process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collecting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attenuation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data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29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Requires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use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specialized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pieces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equipment</a:t>
            </a:r>
            <a:endParaRPr sz="2800">
              <a:latin typeface="Arial MT"/>
              <a:cs typeface="Arial MT"/>
            </a:endParaRPr>
          </a:p>
          <a:p>
            <a:pPr lvl="1" marL="697865" marR="425450" indent="-228600">
              <a:lnSpc>
                <a:spcPts val="2800"/>
              </a:lnSpc>
              <a:spcBef>
                <a:spcPts val="944"/>
              </a:spcBef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Must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capable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capturing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x-ray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energy,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and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converting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the </a:t>
            </a:r>
            <a:r>
              <a:rPr dirty="0" sz="2600">
                <a:latin typeface="Arial MT"/>
                <a:cs typeface="Arial MT"/>
              </a:rPr>
              <a:t>energy</a:t>
            </a:r>
            <a:r>
              <a:rPr dirty="0" sz="2600" spc="-1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into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other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useable</a:t>
            </a:r>
            <a:r>
              <a:rPr dirty="0" sz="2600" spc="-13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forms</a:t>
            </a:r>
            <a:endParaRPr sz="2600">
              <a:latin typeface="Arial MT"/>
              <a:cs typeface="Arial MT"/>
            </a:endParaRPr>
          </a:p>
          <a:p>
            <a:pPr lvl="1" marL="697865" marR="5080" indent="-228600">
              <a:lnSpc>
                <a:spcPts val="2810"/>
              </a:lnSpc>
              <a:spcBef>
                <a:spcPts val="1090"/>
              </a:spcBef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Can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used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separately,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or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conjunction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complete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task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of </a:t>
            </a:r>
            <a:r>
              <a:rPr dirty="0" sz="2600">
                <a:latin typeface="Arial MT"/>
                <a:cs typeface="Arial MT"/>
              </a:rPr>
              <a:t>creating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diagnostic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CT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image</a:t>
            </a:r>
            <a:endParaRPr sz="26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36092" cy="78485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51130">
              <a:lnSpc>
                <a:spcPct val="100000"/>
              </a:lnSpc>
              <a:spcBef>
                <a:spcPts val="105"/>
              </a:spcBef>
            </a:pPr>
            <a:r>
              <a:rPr dirty="0"/>
              <a:t>Objectives</a:t>
            </a:r>
            <a:r>
              <a:rPr dirty="0" spc="-80"/>
              <a:t> </a:t>
            </a:r>
            <a:r>
              <a:rPr dirty="0"/>
              <a:t>2.1</a:t>
            </a:r>
            <a:r>
              <a:rPr dirty="0" spc="5"/>
              <a:t> </a:t>
            </a:r>
            <a:r>
              <a:rPr dirty="0"/>
              <a:t>&amp;</a:t>
            </a:r>
            <a:r>
              <a:rPr dirty="0" spc="10"/>
              <a:t> </a:t>
            </a:r>
            <a:r>
              <a:rPr dirty="0" spc="-25"/>
              <a:t>2.2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476256"/>
            <a:ext cx="3922395" cy="4480560"/>
          </a:xfrm>
          <a:prstGeom prst="rect">
            <a:avLst/>
          </a:prstGeom>
        </p:spPr>
        <p:txBody>
          <a:bodyPr wrap="square" lIns="0" tIns="233679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839"/>
              </a:spcBef>
            </a:pPr>
            <a:r>
              <a:rPr dirty="0" u="heavy" sz="30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Basic</a:t>
            </a:r>
            <a:r>
              <a:rPr dirty="0" u="heavy" sz="3000" spc="-7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30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CT</a:t>
            </a:r>
            <a:r>
              <a:rPr dirty="0" u="heavy" sz="3000" spc="-2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30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Equipment:</a:t>
            </a:r>
            <a:endParaRPr sz="300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spcBef>
                <a:spcPts val="1515"/>
              </a:spcBef>
              <a:buAutoNum type="arabicPeriod"/>
              <a:tabLst>
                <a:tab pos="527685" algn="l"/>
              </a:tabLst>
            </a:pPr>
            <a:r>
              <a:rPr dirty="0" sz="2600" spc="-10">
                <a:latin typeface="Arial MT"/>
                <a:cs typeface="Arial MT"/>
              </a:rPr>
              <a:t>Couch/Table</a:t>
            </a:r>
            <a:endParaRPr sz="260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spcBef>
                <a:spcPts val="1900"/>
              </a:spcBef>
              <a:buAutoNum type="arabicPeriod"/>
              <a:tabLst>
                <a:tab pos="527685" algn="l"/>
              </a:tabLst>
            </a:pPr>
            <a:r>
              <a:rPr dirty="0" sz="2600">
                <a:latin typeface="Arial MT"/>
                <a:cs typeface="Arial MT"/>
              </a:rPr>
              <a:t>Operating</a:t>
            </a:r>
            <a:r>
              <a:rPr dirty="0" sz="2600" spc="-16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Console</a:t>
            </a:r>
            <a:endParaRPr sz="260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spcBef>
                <a:spcPts val="1895"/>
              </a:spcBef>
              <a:buAutoNum type="arabicPeriod"/>
              <a:tabLst>
                <a:tab pos="527685" algn="l"/>
              </a:tabLst>
            </a:pPr>
            <a:r>
              <a:rPr dirty="0" sz="2600" spc="-10">
                <a:latin typeface="Arial MT"/>
                <a:cs typeface="Arial MT"/>
              </a:rPr>
              <a:t>Workstation</a:t>
            </a:r>
            <a:endParaRPr sz="260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spcBef>
                <a:spcPts val="1910"/>
              </a:spcBef>
              <a:buAutoNum type="arabicPeriod"/>
              <a:tabLst>
                <a:tab pos="527685" algn="l"/>
              </a:tabLst>
            </a:pPr>
            <a:r>
              <a:rPr dirty="0" sz="2600">
                <a:latin typeface="Arial MT"/>
                <a:cs typeface="Arial MT"/>
              </a:rPr>
              <a:t>Contrast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media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injector</a:t>
            </a:r>
            <a:endParaRPr sz="260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spcBef>
                <a:spcPts val="1895"/>
              </a:spcBef>
              <a:buAutoNum type="arabicPeriod"/>
              <a:tabLst>
                <a:tab pos="527685" algn="l"/>
              </a:tabLst>
            </a:pPr>
            <a:r>
              <a:rPr dirty="0" sz="2600">
                <a:latin typeface="Arial MT"/>
                <a:cs typeface="Arial MT"/>
              </a:rPr>
              <a:t>Accessory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Equipment</a:t>
            </a:r>
            <a:endParaRPr sz="260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spcBef>
                <a:spcPts val="1900"/>
              </a:spcBef>
              <a:buAutoNum type="arabicPeriod"/>
              <a:tabLst>
                <a:tab pos="527685" algn="l"/>
              </a:tabLst>
            </a:pPr>
            <a:r>
              <a:rPr dirty="0" sz="2600" spc="-10">
                <a:latin typeface="Arial MT"/>
                <a:cs typeface="Arial MT"/>
              </a:rPr>
              <a:t>Gantry</a:t>
            </a:r>
            <a:endParaRPr sz="26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36092" cy="78485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8039" rIns="0" bIns="0" rtlCol="0" vert="horz">
            <a:spAutoFit/>
          </a:bodyPr>
          <a:lstStyle/>
          <a:p>
            <a:pPr marL="207645">
              <a:lnSpc>
                <a:spcPct val="100000"/>
              </a:lnSpc>
              <a:spcBef>
                <a:spcPts val="100"/>
              </a:spcBef>
            </a:pPr>
            <a:r>
              <a:rPr dirty="0"/>
              <a:t>1.</a:t>
            </a:r>
            <a:r>
              <a:rPr dirty="0" spc="-95"/>
              <a:t> </a:t>
            </a:r>
            <a:r>
              <a:rPr dirty="0" spc="-10"/>
              <a:t>Couch/Table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676885"/>
            <a:ext cx="7599680" cy="4471035"/>
          </a:xfrm>
          <a:prstGeom prst="rect">
            <a:avLst/>
          </a:prstGeom>
        </p:spPr>
        <p:txBody>
          <a:bodyPr wrap="square" lIns="0" tIns="901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10"/>
              </a:spcBef>
            </a:pP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patient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positioned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on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this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piece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equipment.</a:t>
            </a:r>
            <a:endParaRPr sz="26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505"/>
              </a:spcBef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Moves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the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patient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through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the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radiation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beam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395"/>
              </a:spcBef>
            </a:pPr>
            <a:r>
              <a:rPr dirty="0" sz="2600">
                <a:latin typeface="Arial MT"/>
                <a:cs typeface="Arial MT"/>
              </a:rPr>
              <a:t>Physical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characteristics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CT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Table:</a:t>
            </a:r>
            <a:endParaRPr sz="26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505"/>
              </a:spcBef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Narrow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rectangular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shape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505"/>
              </a:spcBef>
              <a:buChar char="•"/>
              <a:tabLst>
                <a:tab pos="240665" algn="l"/>
              </a:tabLst>
            </a:pPr>
            <a:r>
              <a:rPr dirty="0" sz="2200" spc="-20">
                <a:latin typeface="Arial MT"/>
                <a:cs typeface="Arial MT"/>
              </a:rPr>
              <a:t>Usually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concave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505"/>
              </a:spcBef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Made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carbon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fiber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110"/>
              </a:spcBef>
              <a:buChar char="•"/>
              <a:tabLst>
                <a:tab pos="697865" algn="l"/>
              </a:tabLst>
            </a:pPr>
            <a:r>
              <a:rPr dirty="0" sz="1900">
                <a:latin typeface="Arial MT"/>
                <a:cs typeface="Arial MT"/>
              </a:rPr>
              <a:t>Strong</a:t>
            </a:r>
            <a:r>
              <a:rPr dirty="0" sz="1900" spc="-11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&amp;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rigid</a:t>
            </a:r>
            <a:r>
              <a:rPr dirty="0" sz="1900" spc="-5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material</a:t>
            </a:r>
            <a:endParaRPr sz="19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490"/>
              </a:spcBef>
              <a:buChar char="•"/>
              <a:tabLst>
                <a:tab pos="240665" algn="l"/>
              </a:tabLst>
            </a:pPr>
            <a:r>
              <a:rPr dirty="0" sz="2200" spc="-20">
                <a:latin typeface="Arial MT"/>
                <a:cs typeface="Arial MT"/>
              </a:rPr>
              <a:t>Low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absorption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qualities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495"/>
              </a:spcBef>
              <a:buChar char="•"/>
              <a:tabLst>
                <a:tab pos="240665" algn="l"/>
              </a:tabLst>
            </a:pPr>
            <a:r>
              <a:rPr dirty="0" sz="2200" spc="-20">
                <a:latin typeface="Arial MT"/>
                <a:cs typeface="Arial MT"/>
              </a:rPr>
              <a:t>Electrical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and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mechanical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controls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for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table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movement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105"/>
              </a:spcBef>
              <a:buChar char="•"/>
              <a:tabLst>
                <a:tab pos="697865" algn="l"/>
              </a:tabLst>
            </a:pPr>
            <a:r>
              <a:rPr dirty="0" sz="1900" spc="-10">
                <a:latin typeface="Arial MT"/>
                <a:cs typeface="Arial MT"/>
              </a:rPr>
              <a:t>Example:</a:t>
            </a:r>
            <a:r>
              <a:rPr dirty="0" sz="1900" spc="-6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Quick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release</a:t>
            </a:r>
            <a:r>
              <a:rPr dirty="0" sz="1900" spc="-55">
                <a:latin typeface="Arial MT"/>
                <a:cs typeface="Arial MT"/>
              </a:rPr>
              <a:t> </a:t>
            </a:r>
            <a:r>
              <a:rPr dirty="0" sz="1900" spc="-20">
                <a:latin typeface="Arial MT"/>
                <a:cs typeface="Arial MT"/>
              </a:rPr>
              <a:t>locks</a:t>
            </a:r>
            <a:endParaRPr sz="19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495"/>
              </a:spcBef>
              <a:buChar char="•"/>
              <a:tabLst>
                <a:tab pos="240665" algn="l"/>
              </a:tabLst>
            </a:pPr>
            <a:r>
              <a:rPr dirty="0" sz="2200" spc="-20">
                <a:latin typeface="Arial MT"/>
                <a:cs typeface="Arial MT"/>
              </a:rPr>
              <a:t>Attachment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areas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for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accessory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equipment</a:t>
            </a:r>
            <a:endParaRPr sz="2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9413" rIns="0" bIns="0" rtlCol="0" vert="horz">
            <a:spAutoFit/>
          </a:bodyPr>
          <a:lstStyle/>
          <a:p>
            <a:pPr marL="193675">
              <a:lnSpc>
                <a:spcPct val="100000"/>
              </a:lnSpc>
              <a:spcBef>
                <a:spcPts val="100"/>
              </a:spcBef>
            </a:pPr>
            <a:r>
              <a:rPr dirty="0"/>
              <a:t>Table</a:t>
            </a:r>
            <a:r>
              <a:rPr dirty="0" spc="-65"/>
              <a:t> </a:t>
            </a:r>
            <a:r>
              <a:rPr dirty="0" spc="-10"/>
              <a:t>Movements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7383" y="5529071"/>
            <a:ext cx="1839467" cy="220979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904138" y="1532037"/>
            <a:ext cx="8840470" cy="4258310"/>
          </a:xfrm>
          <a:prstGeom prst="rect">
            <a:avLst/>
          </a:prstGeom>
        </p:spPr>
        <p:txBody>
          <a:bodyPr wrap="square" lIns="0" tIns="189230" rIns="0" bIns="0" rtlCol="0" vert="horz">
            <a:spAutoFit/>
          </a:bodyPr>
          <a:lstStyle/>
          <a:p>
            <a:pPr marL="24765">
              <a:lnSpc>
                <a:spcPct val="100000"/>
              </a:lnSpc>
              <a:spcBef>
                <a:spcPts val="1490"/>
              </a:spcBef>
            </a:pP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table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capable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moving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two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planes.</a:t>
            </a:r>
            <a:endParaRPr sz="2800">
              <a:latin typeface="Arial MT"/>
              <a:cs typeface="Arial MT"/>
            </a:endParaRPr>
          </a:p>
          <a:p>
            <a:pPr marL="24765">
              <a:lnSpc>
                <a:spcPct val="100000"/>
              </a:lnSpc>
              <a:spcBef>
                <a:spcPts val="1305"/>
              </a:spcBef>
            </a:pP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Vertical</a:t>
            </a:r>
            <a:r>
              <a:rPr dirty="0" u="heavy" sz="2600" spc="-3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(Y-</a:t>
            </a:r>
            <a:r>
              <a:rPr dirty="0" u="heavy" sz="26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axis):</a:t>
            </a:r>
            <a:endParaRPr sz="2600">
              <a:latin typeface="Arial"/>
              <a:cs typeface="Arial"/>
            </a:endParaRPr>
          </a:p>
          <a:p>
            <a:pPr marL="253365" indent="-228600">
              <a:lnSpc>
                <a:spcPct val="100000"/>
              </a:lnSpc>
              <a:spcBef>
                <a:spcPts val="509"/>
              </a:spcBef>
              <a:buChar char="•"/>
              <a:tabLst>
                <a:tab pos="253365" algn="l"/>
              </a:tabLst>
            </a:pPr>
            <a:r>
              <a:rPr dirty="0" sz="2200" spc="-10">
                <a:latin typeface="Arial MT"/>
                <a:cs typeface="Arial MT"/>
              </a:rPr>
              <a:t>Enables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technologist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work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ergonomically</a:t>
            </a:r>
            <a:endParaRPr sz="2200">
              <a:latin typeface="Arial MT"/>
              <a:cs typeface="Arial MT"/>
            </a:endParaRPr>
          </a:p>
          <a:p>
            <a:pPr marL="253365" indent="-228600">
              <a:lnSpc>
                <a:spcPct val="100000"/>
              </a:lnSpc>
              <a:spcBef>
                <a:spcPts val="800"/>
              </a:spcBef>
              <a:buChar char="•"/>
              <a:tabLst>
                <a:tab pos="253365" algn="l"/>
              </a:tabLst>
            </a:pPr>
            <a:r>
              <a:rPr dirty="0" sz="2200" spc="-20">
                <a:latin typeface="Arial MT"/>
                <a:cs typeface="Arial MT"/>
              </a:rPr>
              <a:t>Facilitates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easier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patient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dismount</a:t>
            </a:r>
            <a:endParaRPr sz="2200">
              <a:latin typeface="Arial MT"/>
              <a:cs typeface="Arial MT"/>
            </a:endParaRPr>
          </a:p>
          <a:p>
            <a:pPr marL="253365" indent="-228600">
              <a:lnSpc>
                <a:spcPct val="100000"/>
              </a:lnSpc>
              <a:spcBef>
                <a:spcPts val="810"/>
              </a:spcBef>
              <a:buChar char="•"/>
              <a:tabLst>
                <a:tab pos="253365" algn="l"/>
              </a:tabLst>
            </a:pPr>
            <a:r>
              <a:rPr dirty="0" sz="2200" spc="-10">
                <a:latin typeface="Arial MT"/>
                <a:cs typeface="Arial MT"/>
              </a:rPr>
              <a:t>Allows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patient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be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positioned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within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gantry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isocenter</a:t>
            </a:r>
            <a:endParaRPr sz="2200">
              <a:latin typeface="Arial MT"/>
              <a:cs typeface="Arial MT"/>
            </a:endParaRPr>
          </a:p>
          <a:p>
            <a:pPr marL="24765">
              <a:lnSpc>
                <a:spcPct val="100000"/>
              </a:lnSpc>
              <a:spcBef>
                <a:spcPts val="1085"/>
              </a:spcBef>
            </a:pP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Horizontal</a:t>
            </a:r>
            <a:r>
              <a:rPr dirty="0" u="heavy" sz="2600" spc="-14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spc="-2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(X-</a:t>
            </a:r>
            <a:r>
              <a:rPr dirty="0" u="heavy" sz="26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axis):</a:t>
            </a:r>
            <a:endParaRPr sz="2600">
              <a:latin typeface="Arial"/>
              <a:cs typeface="Arial"/>
            </a:endParaRPr>
          </a:p>
          <a:p>
            <a:pPr marL="253365" indent="-228600">
              <a:lnSpc>
                <a:spcPts val="2550"/>
              </a:lnSpc>
              <a:spcBef>
                <a:spcPts val="475"/>
              </a:spcBef>
              <a:buChar char="•"/>
              <a:tabLst>
                <a:tab pos="253365" algn="l"/>
              </a:tabLst>
            </a:pPr>
            <a:r>
              <a:rPr dirty="0" sz="2200">
                <a:latin typeface="Arial MT"/>
                <a:cs typeface="Arial MT"/>
              </a:rPr>
              <a:t>Moves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patient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in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and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out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gantry</a:t>
            </a:r>
            <a:endParaRPr sz="2200">
              <a:latin typeface="Arial MT"/>
              <a:cs typeface="Arial MT"/>
            </a:endParaRPr>
          </a:p>
          <a:p>
            <a:pPr lvl="1" marL="710565" indent="-228600">
              <a:lnSpc>
                <a:spcPts val="2120"/>
              </a:lnSpc>
              <a:buChar char="•"/>
              <a:tabLst>
                <a:tab pos="710565" algn="l"/>
              </a:tabLst>
            </a:pPr>
            <a:r>
              <a:rPr dirty="0" sz="1900">
                <a:latin typeface="Arial MT"/>
                <a:cs typeface="Arial MT"/>
              </a:rPr>
              <a:t>Enabling</a:t>
            </a:r>
            <a:r>
              <a:rPr dirty="0" sz="1900" spc="-13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irradiation</a:t>
            </a:r>
            <a:r>
              <a:rPr dirty="0" sz="1900" spc="-7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of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an</a:t>
            </a:r>
            <a:r>
              <a:rPr dirty="0" sz="1900" spc="-13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anatomical</a:t>
            </a:r>
            <a:r>
              <a:rPr dirty="0" sz="1900" spc="-4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area</a:t>
            </a:r>
            <a:r>
              <a:rPr dirty="0" sz="1900" spc="-12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of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interest</a:t>
            </a:r>
            <a:endParaRPr sz="1900">
              <a:latin typeface="Arial MT"/>
              <a:cs typeface="Arial MT"/>
            </a:endParaRPr>
          </a:p>
          <a:p>
            <a:pPr marL="253365" marR="5080" indent="-241300">
              <a:lnSpc>
                <a:spcPts val="2200"/>
              </a:lnSpc>
              <a:spcBef>
                <a:spcPts val="365"/>
              </a:spcBef>
              <a:buChar char="•"/>
              <a:tabLst>
                <a:tab pos="253365" algn="l"/>
              </a:tabLst>
            </a:pPr>
            <a:r>
              <a:rPr dirty="0" sz="2200">
                <a:latin typeface="Arial MT"/>
                <a:cs typeface="Arial MT"/>
              </a:rPr>
              <a:t>When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table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moves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specified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distance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in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this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plane,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it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is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known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as </a:t>
            </a:r>
            <a:r>
              <a:rPr dirty="0" sz="2200">
                <a:latin typeface="Arial MT"/>
                <a:cs typeface="Arial MT"/>
              </a:rPr>
              <a:t>(aka.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feed,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step,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or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index)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8288" y="18288"/>
            <a:ext cx="736092" cy="78485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43713" rIns="0" bIns="0" rtlCol="0" vert="horz">
            <a:spAutoFit/>
          </a:bodyPr>
          <a:lstStyle/>
          <a:p>
            <a:pPr marL="193675">
              <a:lnSpc>
                <a:spcPct val="100000"/>
              </a:lnSpc>
              <a:spcBef>
                <a:spcPts val="105"/>
              </a:spcBef>
            </a:pPr>
            <a:r>
              <a:rPr dirty="0"/>
              <a:t>Table</a:t>
            </a:r>
            <a:r>
              <a:rPr dirty="0" spc="-70"/>
              <a:t> </a:t>
            </a:r>
            <a:r>
              <a:rPr dirty="0" spc="-10"/>
              <a:t>Considerations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49067" y="2898648"/>
            <a:ext cx="1298447" cy="220979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71955" y="5177028"/>
            <a:ext cx="1994916" cy="245364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916330" y="1748155"/>
            <a:ext cx="9519285" cy="1695450"/>
          </a:xfrm>
          <a:prstGeom prst="rect">
            <a:avLst/>
          </a:prstGeom>
        </p:spPr>
        <p:txBody>
          <a:bodyPr wrap="square" lIns="0" tIns="92075" rIns="0" bIns="0" rtlCol="0" vert="horz">
            <a:spAutoFit/>
          </a:bodyPr>
          <a:lstStyle/>
          <a:p>
            <a:pPr marL="12700" marR="658495">
              <a:lnSpc>
                <a:spcPct val="80000"/>
              </a:lnSpc>
              <a:spcBef>
                <a:spcPts val="725"/>
              </a:spcBef>
            </a:pPr>
            <a:r>
              <a:rPr dirty="0" sz="2600">
                <a:latin typeface="Arial MT"/>
                <a:cs typeface="Arial MT"/>
              </a:rPr>
              <a:t>Table</a:t>
            </a:r>
            <a:r>
              <a:rPr dirty="0" sz="2600" spc="-1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motion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can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affect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consistency</a:t>
            </a:r>
            <a:r>
              <a:rPr dirty="0" sz="2600" spc="-1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scanning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and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locating pathologies.</a:t>
            </a:r>
            <a:endParaRPr sz="2600">
              <a:latin typeface="Arial MT"/>
              <a:cs typeface="Arial MT"/>
            </a:endParaRPr>
          </a:p>
          <a:p>
            <a:pPr marL="240665" indent="-227965">
              <a:lnSpc>
                <a:spcPts val="2375"/>
              </a:lnSpc>
              <a:spcBef>
                <a:spcPts val="484"/>
              </a:spcBef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When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patient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is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positioned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within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isocenter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gantry,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table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position</a:t>
            </a:r>
            <a:endParaRPr sz="2200">
              <a:latin typeface="Arial MT"/>
              <a:cs typeface="Arial MT"/>
            </a:endParaRPr>
          </a:p>
          <a:p>
            <a:pPr marL="241300">
              <a:lnSpc>
                <a:spcPts val="2375"/>
              </a:lnSpc>
            </a:pPr>
            <a:r>
              <a:rPr dirty="0" sz="2200" spc="-10">
                <a:latin typeface="Arial MT"/>
                <a:cs typeface="Arial MT"/>
              </a:rPr>
              <a:t>should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be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15"/>
              </a:spcBef>
              <a:buChar char="•"/>
              <a:tabLst>
                <a:tab pos="697865" algn="l"/>
              </a:tabLst>
            </a:pPr>
            <a:r>
              <a:rPr dirty="0" sz="1900">
                <a:latin typeface="Arial MT"/>
                <a:cs typeface="Arial MT"/>
              </a:rPr>
              <a:t>A</a:t>
            </a:r>
            <a:r>
              <a:rPr dirty="0" sz="1900" spc="-13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digital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readout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displays</a:t>
            </a:r>
            <a:r>
              <a:rPr dirty="0" sz="1900" spc="-8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table</a:t>
            </a:r>
            <a:r>
              <a:rPr dirty="0" sz="1900" spc="-10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position</a:t>
            </a:r>
            <a:r>
              <a:rPr dirty="0" sz="1900" spc="-6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relative</a:t>
            </a:r>
            <a:r>
              <a:rPr dirty="0" sz="1900" spc="-8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to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the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gantry</a:t>
            </a:r>
            <a:r>
              <a:rPr dirty="0" sz="1900" spc="-11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(aka.</a:t>
            </a:r>
            <a:r>
              <a:rPr dirty="0" sz="1900" spc="-95">
                <a:latin typeface="Arial MT"/>
                <a:cs typeface="Arial MT"/>
              </a:rPr>
              <a:t> </a:t>
            </a:r>
            <a:r>
              <a:rPr dirty="0" sz="1900" b="1">
                <a:solidFill>
                  <a:srgbClr val="005EB8"/>
                </a:solidFill>
                <a:latin typeface="Arial"/>
                <a:cs typeface="Arial"/>
              </a:rPr>
              <a:t>Scan</a:t>
            </a:r>
            <a:r>
              <a:rPr dirty="0" sz="1900" spc="-130" b="1">
                <a:solidFill>
                  <a:srgbClr val="005EB8"/>
                </a:solidFill>
                <a:latin typeface="Arial"/>
                <a:cs typeface="Arial"/>
              </a:rPr>
              <a:t> </a:t>
            </a:r>
            <a:r>
              <a:rPr dirty="0" sz="1900" spc="-10" b="1">
                <a:solidFill>
                  <a:srgbClr val="005EB8"/>
                </a:solidFill>
                <a:latin typeface="Arial"/>
                <a:cs typeface="Arial"/>
              </a:rPr>
              <a:t>point</a:t>
            </a:r>
            <a:r>
              <a:rPr dirty="0" sz="1900" spc="-10">
                <a:latin typeface="Arial MT"/>
                <a:cs typeface="Arial MT"/>
              </a:rPr>
              <a:t>)</a:t>
            </a:r>
            <a:endParaRPr sz="1900">
              <a:latin typeface="Arial MT"/>
              <a:cs typeface="Arial MT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929335" y="3448939"/>
            <a:ext cx="6322695" cy="25920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143000" indent="-228600">
              <a:lnSpc>
                <a:spcPts val="1730"/>
              </a:lnSpc>
              <a:spcBef>
                <a:spcPts val="100"/>
              </a:spcBef>
              <a:buChar char="•"/>
              <a:tabLst>
                <a:tab pos="1143000" algn="l"/>
              </a:tabLst>
            </a:pPr>
            <a:r>
              <a:rPr dirty="0" sz="1500" spc="-10">
                <a:latin typeface="Arial MT"/>
                <a:cs typeface="Arial MT"/>
              </a:rPr>
              <a:t>Identifies</a:t>
            </a:r>
            <a:r>
              <a:rPr dirty="0" sz="1500" spc="-95">
                <a:latin typeface="Arial MT"/>
                <a:cs typeface="Arial MT"/>
              </a:rPr>
              <a:t> </a:t>
            </a:r>
            <a:r>
              <a:rPr dirty="0" sz="1500" spc="-10">
                <a:latin typeface="Arial MT"/>
                <a:cs typeface="Arial MT"/>
              </a:rPr>
              <a:t>location</a:t>
            </a:r>
            <a:r>
              <a:rPr dirty="0" sz="1500" spc="-45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of</a:t>
            </a:r>
            <a:r>
              <a:rPr dirty="0" sz="1500" spc="-15">
                <a:latin typeface="Arial MT"/>
                <a:cs typeface="Arial MT"/>
              </a:rPr>
              <a:t> </a:t>
            </a:r>
            <a:r>
              <a:rPr dirty="0" sz="1500" spc="-10">
                <a:latin typeface="Arial MT"/>
                <a:cs typeface="Arial MT"/>
              </a:rPr>
              <a:t>irradiation</a:t>
            </a:r>
            <a:endParaRPr sz="1500">
              <a:latin typeface="Arial MT"/>
              <a:cs typeface="Arial MT"/>
            </a:endParaRPr>
          </a:p>
          <a:p>
            <a:pPr marL="685800" indent="-228600">
              <a:lnSpc>
                <a:spcPts val="2210"/>
              </a:lnSpc>
              <a:buFont typeface="Arial MT"/>
              <a:buChar char="•"/>
              <a:tabLst>
                <a:tab pos="685800" algn="l"/>
              </a:tabLst>
            </a:pPr>
            <a:r>
              <a:rPr dirty="0" sz="1900" i="1">
                <a:latin typeface="Arial"/>
                <a:cs typeface="Arial"/>
              </a:rPr>
              <a:t>Should</a:t>
            </a:r>
            <a:r>
              <a:rPr dirty="0" sz="1900" spc="-50" i="1">
                <a:latin typeface="Arial"/>
                <a:cs typeface="Arial"/>
              </a:rPr>
              <a:t> </a:t>
            </a:r>
            <a:r>
              <a:rPr dirty="0" sz="1900" i="1">
                <a:latin typeface="Arial"/>
                <a:cs typeface="Arial"/>
              </a:rPr>
              <a:t>be</a:t>
            </a:r>
            <a:r>
              <a:rPr dirty="0" sz="1900" spc="-110" i="1">
                <a:latin typeface="Arial"/>
                <a:cs typeface="Arial"/>
              </a:rPr>
              <a:t> </a:t>
            </a:r>
            <a:r>
              <a:rPr dirty="0" sz="1900" i="1">
                <a:latin typeface="Arial"/>
                <a:cs typeface="Arial"/>
              </a:rPr>
              <a:t>manually</a:t>
            </a:r>
            <a:r>
              <a:rPr dirty="0" sz="1900" spc="10" i="1">
                <a:latin typeface="Arial"/>
                <a:cs typeface="Arial"/>
              </a:rPr>
              <a:t> </a:t>
            </a:r>
            <a:r>
              <a:rPr dirty="0" sz="1900" i="1">
                <a:latin typeface="Arial"/>
                <a:cs typeface="Arial"/>
              </a:rPr>
              <a:t>set</a:t>
            </a:r>
            <a:r>
              <a:rPr dirty="0" sz="1900" spc="-114" i="1">
                <a:latin typeface="Arial"/>
                <a:cs typeface="Arial"/>
              </a:rPr>
              <a:t> </a:t>
            </a:r>
            <a:r>
              <a:rPr dirty="0" sz="1900" i="1">
                <a:latin typeface="Arial"/>
                <a:cs typeface="Arial"/>
              </a:rPr>
              <a:t>to</a:t>
            </a:r>
            <a:r>
              <a:rPr dirty="0" sz="1900" spc="-125" i="1">
                <a:latin typeface="Arial"/>
                <a:cs typeface="Arial"/>
              </a:rPr>
              <a:t> </a:t>
            </a:r>
            <a:r>
              <a:rPr dirty="0" sz="1900" i="1">
                <a:latin typeface="Arial"/>
                <a:cs typeface="Arial"/>
              </a:rPr>
              <a:t>zero</a:t>
            </a:r>
            <a:r>
              <a:rPr dirty="0" sz="1900" spc="-85" i="1">
                <a:latin typeface="Arial"/>
                <a:cs typeface="Arial"/>
              </a:rPr>
              <a:t> </a:t>
            </a:r>
            <a:r>
              <a:rPr dirty="0" sz="1900" i="1">
                <a:latin typeface="Arial"/>
                <a:cs typeface="Arial"/>
              </a:rPr>
              <a:t>by</a:t>
            </a:r>
            <a:r>
              <a:rPr dirty="0" sz="1900" spc="-114" i="1">
                <a:latin typeface="Arial"/>
                <a:cs typeface="Arial"/>
              </a:rPr>
              <a:t> </a:t>
            </a:r>
            <a:r>
              <a:rPr dirty="0" sz="1900" i="1">
                <a:latin typeface="Arial"/>
                <a:cs typeface="Arial"/>
              </a:rPr>
              <a:t>the</a:t>
            </a:r>
            <a:r>
              <a:rPr dirty="0" sz="1900" spc="-110" i="1">
                <a:latin typeface="Arial"/>
                <a:cs typeface="Arial"/>
              </a:rPr>
              <a:t> </a:t>
            </a:r>
            <a:r>
              <a:rPr dirty="0" sz="1900" spc="-10" i="1">
                <a:latin typeface="Arial"/>
                <a:cs typeface="Arial"/>
              </a:rPr>
              <a:t>technologist</a:t>
            </a:r>
            <a:endParaRPr sz="19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20"/>
              </a:spcBef>
            </a:pPr>
            <a:r>
              <a:rPr dirty="0" u="heavy" sz="26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Limitations:</a:t>
            </a:r>
            <a:endParaRPr sz="2600">
              <a:latin typeface="Arial MT"/>
              <a:cs typeface="Arial MT"/>
            </a:endParaRPr>
          </a:p>
          <a:p>
            <a:pPr marL="227965" indent="-227965">
              <a:lnSpc>
                <a:spcPts val="2605"/>
              </a:lnSpc>
              <a:spcBef>
                <a:spcPts val="509"/>
              </a:spcBef>
              <a:buChar char="•"/>
              <a:tabLst>
                <a:tab pos="227965" algn="l"/>
              </a:tabLst>
            </a:pPr>
            <a:r>
              <a:rPr dirty="0" sz="2200" spc="-20">
                <a:latin typeface="Arial MT"/>
                <a:cs typeface="Arial MT"/>
              </a:rPr>
              <a:t>Weight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restrictions</a:t>
            </a:r>
            <a:endParaRPr sz="2200">
              <a:latin typeface="Arial MT"/>
              <a:cs typeface="Arial MT"/>
            </a:endParaRPr>
          </a:p>
          <a:p>
            <a:pPr lvl="1" marL="685800" indent="-228600">
              <a:lnSpc>
                <a:spcPts val="2220"/>
              </a:lnSpc>
              <a:buChar char="•"/>
              <a:tabLst>
                <a:tab pos="685800" algn="l"/>
              </a:tabLst>
            </a:pPr>
            <a:r>
              <a:rPr dirty="0" sz="1900">
                <a:latin typeface="Arial MT"/>
                <a:cs typeface="Arial MT"/>
              </a:rPr>
              <a:t>Exceeding</a:t>
            </a:r>
            <a:r>
              <a:rPr dirty="0" sz="1900" spc="-8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weight</a:t>
            </a:r>
            <a:r>
              <a:rPr dirty="0" sz="1900" spc="-4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limits</a:t>
            </a:r>
            <a:r>
              <a:rPr dirty="0" sz="1900" spc="-114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could</a:t>
            </a:r>
            <a:r>
              <a:rPr dirty="0" sz="1900" spc="-10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affect</a:t>
            </a:r>
            <a:r>
              <a:rPr dirty="0" sz="1900" spc="-12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precision</a:t>
            </a:r>
            <a:r>
              <a:rPr dirty="0" sz="1900" spc="-5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of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Pitch</a:t>
            </a:r>
            <a:endParaRPr sz="1900">
              <a:latin typeface="Arial MT"/>
              <a:cs typeface="Arial MT"/>
            </a:endParaRPr>
          </a:p>
          <a:p>
            <a:pPr>
              <a:lnSpc>
                <a:spcPts val="2615"/>
              </a:lnSpc>
            </a:pPr>
            <a:r>
              <a:rPr dirty="0" sz="2200" spc="-50">
                <a:solidFill>
                  <a:srgbClr val="008000"/>
                </a:solidFill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lvl="1" marL="685800" indent="-228600">
              <a:lnSpc>
                <a:spcPct val="100000"/>
              </a:lnSpc>
              <a:spcBef>
                <a:spcPts val="15"/>
              </a:spcBef>
              <a:buChar char="•"/>
              <a:tabLst>
                <a:tab pos="685800" algn="l"/>
              </a:tabLst>
            </a:pPr>
            <a:r>
              <a:rPr dirty="0" sz="1900" spc="-10">
                <a:latin typeface="Arial MT"/>
                <a:cs typeface="Arial MT"/>
              </a:rPr>
              <a:t>Horizontal</a:t>
            </a:r>
            <a:r>
              <a:rPr dirty="0" sz="1900" spc="-50">
                <a:latin typeface="Arial MT"/>
                <a:cs typeface="Arial MT"/>
              </a:rPr>
              <a:t> </a:t>
            </a:r>
            <a:r>
              <a:rPr dirty="0" sz="1900" spc="-20">
                <a:latin typeface="Arial MT"/>
                <a:cs typeface="Arial MT"/>
              </a:rPr>
              <a:t>motion</a:t>
            </a:r>
            <a:r>
              <a:rPr dirty="0" sz="1900" spc="-9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limits</a:t>
            </a:r>
            <a:endParaRPr sz="1900">
              <a:latin typeface="Arial MT"/>
              <a:cs typeface="Arial MT"/>
            </a:endParaRPr>
          </a:p>
          <a:p>
            <a:pPr lvl="1" marL="685800" indent="-228600">
              <a:lnSpc>
                <a:spcPct val="100000"/>
              </a:lnSpc>
              <a:spcBef>
                <a:spcPts val="95"/>
              </a:spcBef>
              <a:buChar char="•"/>
              <a:tabLst>
                <a:tab pos="685800" algn="l"/>
              </a:tabLst>
            </a:pPr>
            <a:r>
              <a:rPr dirty="0" sz="1900" spc="-10">
                <a:latin typeface="Arial MT"/>
                <a:cs typeface="Arial MT"/>
              </a:rPr>
              <a:t>Must</a:t>
            </a:r>
            <a:r>
              <a:rPr dirty="0" sz="1900" spc="-12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be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considered</a:t>
            </a:r>
            <a:r>
              <a:rPr dirty="0" sz="1900" spc="-4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to</a:t>
            </a:r>
            <a:r>
              <a:rPr dirty="0" sz="1900" spc="-13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prevent</a:t>
            </a:r>
            <a:r>
              <a:rPr dirty="0" sz="1900" spc="-8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repositioning</a:t>
            </a:r>
            <a:endParaRPr sz="1900">
              <a:latin typeface="Arial MT"/>
              <a:cs typeface="Arial MT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8288" y="18288"/>
            <a:ext cx="736092" cy="78485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15061" rIns="0" bIns="0" rtlCol="0" vert="horz">
            <a:spAutoFit/>
          </a:bodyPr>
          <a:lstStyle/>
          <a:p>
            <a:pPr marL="165100">
              <a:lnSpc>
                <a:spcPct val="100000"/>
              </a:lnSpc>
              <a:spcBef>
                <a:spcPts val="100"/>
              </a:spcBef>
            </a:pPr>
            <a:r>
              <a:rPr dirty="0"/>
              <a:t>2.</a:t>
            </a:r>
            <a:r>
              <a:rPr dirty="0" spc="-105"/>
              <a:t> </a:t>
            </a:r>
            <a:r>
              <a:rPr dirty="0"/>
              <a:t>Operating</a:t>
            </a:r>
            <a:r>
              <a:rPr dirty="0" spc="-80"/>
              <a:t> </a:t>
            </a:r>
            <a:r>
              <a:rPr dirty="0" spc="-10"/>
              <a:t>Console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89557"/>
            <a:ext cx="9977755" cy="4236085"/>
          </a:xfrm>
          <a:prstGeom prst="rect">
            <a:avLst/>
          </a:prstGeom>
        </p:spPr>
        <p:txBody>
          <a:bodyPr wrap="square" lIns="0" tIns="69215" rIns="0" bIns="0" rtlCol="0" vert="horz">
            <a:spAutoFit/>
          </a:bodyPr>
          <a:lstStyle/>
          <a:p>
            <a:pPr marL="12700" marR="5080">
              <a:lnSpc>
                <a:spcPts val="3190"/>
              </a:lnSpc>
              <a:spcBef>
                <a:spcPts val="545"/>
              </a:spcBef>
            </a:pPr>
            <a:r>
              <a:rPr dirty="0" sz="3000">
                <a:latin typeface="Arial MT"/>
                <a:cs typeface="Arial MT"/>
              </a:rPr>
              <a:t>The</a:t>
            </a:r>
            <a:r>
              <a:rPr dirty="0" sz="3000" spc="-5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pieces</a:t>
            </a:r>
            <a:r>
              <a:rPr dirty="0" sz="3000" spc="-7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of</a:t>
            </a:r>
            <a:r>
              <a:rPr dirty="0" sz="3000" spc="-3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equipment</a:t>
            </a:r>
            <a:r>
              <a:rPr dirty="0" sz="3000" spc="-10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that</a:t>
            </a:r>
            <a:r>
              <a:rPr dirty="0" sz="3000" spc="-3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allow</a:t>
            </a:r>
            <a:r>
              <a:rPr dirty="0" sz="3000" spc="-7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the</a:t>
            </a:r>
            <a:r>
              <a:rPr dirty="0" sz="3000" spc="-5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technologist</a:t>
            </a:r>
            <a:r>
              <a:rPr dirty="0" sz="3000" spc="-12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to</a:t>
            </a:r>
            <a:r>
              <a:rPr dirty="0" sz="3000" spc="-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input </a:t>
            </a:r>
            <a:r>
              <a:rPr dirty="0" sz="3000">
                <a:latin typeface="Arial MT"/>
                <a:cs typeface="Arial MT"/>
              </a:rPr>
              <a:t>factors</a:t>
            </a:r>
            <a:r>
              <a:rPr dirty="0" sz="3000" spc="-5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affecting</a:t>
            </a:r>
            <a:r>
              <a:rPr dirty="0" sz="3000" spc="-6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the</a:t>
            </a:r>
            <a:r>
              <a:rPr dirty="0" sz="3000" spc="-9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scan</a:t>
            </a:r>
            <a:r>
              <a:rPr dirty="0" sz="3000" spc="-9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prior</a:t>
            </a:r>
            <a:r>
              <a:rPr dirty="0" sz="3000" spc="-12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to</a:t>
            </a:r>
            <a:r>
              <a:rPr dirty="0" sz="3000" spc="-5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acquisition.</a:t>
            </a:r>
            <a:endParaRPr sz="30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575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Consists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computer,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keyboard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multiple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monitors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20"/>
              </a:spcBef>
              <a:buChar char="•"/>
              <a:tabLst>
                <a:tab pos="696595" algn="l"/>
              </a:tabLst>
            </a:pPr>
            <a:r>
              <a:rPr dirty="0" sz="2400" spc="-20">
                <a:latin typeface="Arial MT"/>
                <a:cs typeface="Arial MT"/>
              </a:rPr>
              <a:t>Keyboard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enables: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305"/>
              </a:spcBef>
              <a:buChar char="•"/>
              <a:tabLst>
                <a:tab pos="1155065" algn="l"/>
              </a:tabLst>
            </a:pPr>
            <a:r>
              <a:rPr dirty="0" sz="2000" spc="-10">
                <a:latin typeface="Arial MT"/>
                <a:cs typeface="Arial MT"/>
              </a:rPr>
              <a:t>Communication</a:t>
            </a:r>
            <a:r>
              <a:rPr dirty="0" sz="2000" spc="-1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with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scan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room</a:t>
            </a:r>
            <a:endParaRPr sz="20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300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Manipulation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114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gantry</a:t>
            </a:r>
            <a:r>
              <a:rPr dirty="0" sz="2000" spc="-130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tilt</a:t>
            </a:r>
            <a:endParaRPr sz="20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300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Table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movement</a:t>
            </a:r>
            <a:endParaRPr sz="20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305"/>
              </a:spcBef>
              <a:buChar char="•"/>
              <a:tabLst>
                <a:tab pos="1155065" algn="l"/>
              </a:tabLst>
            </a:pPr>
            <a:r>
              <a:rPr dirty="0" sz="2000" spc="-10">
                <a:latin typeface="Arial MT"/>
                <a:cs typeface="Arial MT"/>
              </a:rPr>
              <a:t>Irradiation</a:t>
            </a:r>
            <a:endParaRPr sz="20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185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Monitors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are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usually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defined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as: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315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Scan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monitor,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or</a:t>
            </a:r>
            <a:endParaRPr sz="20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300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Display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monitor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36092" cy="78485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36092" cy="78485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93675">
              <a:lnSpc>
                <a:spcPct val="100000"/>
              </a:lnSpc>
              <a:spcBef>
                <a:spcPts val="105"/>
              </a:spcBef>
            </a:pPr>
            <a:r>
              <a:rPr dirty="0"/>
              <a:t>Operating</a:t>
            </a:r>
            <a:r>
              <a:rPr dirty="0" spc="-85"/>
              <a:t> </a:t>
            </a:r>
            <a:r>
              <a:rPr dirty="0"/>
              <a:t>Console</a:t>
            </a:r>
            <a:r>
              <a:rPr dirty="0" spc="-75"/>
              <a:t> </a:t>
            </a:r>
            <a:r>
              <a:rPr dirty="0" spc="-10"/>
              <a:t>Continued</a:t>
            </a: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55775" y="1831848"/>
            <a:ext cx="1851660" cy="256032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55775" y="3788664"/>
            <a:ext cx="2275331" cy="288036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916330" y="1732610"/>
            <a:ext cx="9072880" cy="4140200"/>
          </a:xfrm>
          <a:prstGeom prst="rect">
            <a:avLst/>
          </a:prstGeom>
        </p:spPr>
        <p:txBody>
          <a:bodyPr wrap="square" lIns="0" tIns="132080" rIns="0" bIns="0" rtlCol="0" vert="horz">
            <a:spAutoFit/>
          </a:bodyPr>
          <a:lstStyle/>
          <a:p>
            <a:pPr marL="12700" marR="5080">
              <a:lnSpc>
                <a:spcPct val="70000"/>
              </a:lnSpc>
              <a:spcBef>
                <a:spcPts val="1040"/>
              </a:spcBef>
              <a:tabLst>
                <a:tab pos="2265045" algn="l"/>
              </a:tabLst>
            </a:pPr>
            <a:r>
              <a:rPr dirty="0" sz="2600" spc="-50">
                <a:latin typeface="Arial MT"/>
                <a:cs typeface="Arial MT"/>
              </a:rPr>
              <a:t>A</a:t>
            </a:r>
            <a:r>
              <a:rPr dirty="0" sz="2600">
                <a:latin typeface="Arial MT"/>
                <a:cs typeface="Arial MT"/>
              </a:rPr>
              <a:t>	enables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selection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various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factors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prior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to </a:t>
            </a:r>
            <a:r>
              <a:rPr dirty="0" sz="2600">
                <a:latin typeface="Arial MT"/>
                <a:cs typeface="Arial MT"/>
              </a:rPr>
              <a:t>acquisition,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such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as:</a:t>
            </a:r>
            <a:endParaRPr sz="26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60"/>
              </a:spcBef>
              <a:buChar char="•"/>
              <a:tabLst>
                <a:tab pos="240029" algn="l"/>
              </a:tabLst>
            </a:pPr>
            <a:r>
              <a:rPr dirty="0" sz="2400" spc="-10">
                <a:latin typeface="Arial MT"/>
                <a:cs typeface="Arial MT"/>
              </a:rPr>
              <a:t>Patient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demographics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9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Scan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protocol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1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Scan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parameters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085"/>
              </a:spcBef>
              <a:tabLst>
                <a:tab pos="2686050" algn="l"/>
              </a:tabLst>
            </a:pPr>
            <a:r>
              <a:rPr dirty="0" sz="2600" spc="-50">
                <a:latin typeface="Arial MT"/>
                <a:cs typeface="Arial MT"/>
              </a:rPr>
              <a:t>A</a:t>
            </a:r>
            <a:r>
              <a:rPr dirty="0" sz="2600">
                <a:latin typeface="Arial MT"/>
                <a:cs typeface="Arial MT"/>
              </a:rPr>
              <a:t>	</a:t>
            </a:r>
            <a:r>
              <a:rPr dirty="0" sz="2600" spc="-10">
                <a:latin typeface="Arial MT"/>
                <a:cs typeface="Arial MT"/>
              </a:rPr>
              <a:t>enables:</a:t>
            </a:r>
            <a:endParaRPr sz="26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14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Image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viewing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95"/>
              </a:spcBef>
              <a:buChar char="•"/>
              <a:tabLst>
                <a:tab pos="240029" algn="l"/>
              </a:tabLst>
            </a:pPr>
            <a:r>
              <a:rPr dirty="0" sz="2400" spc="-35">
                <a:latin typeface="Arial MT"/>
                <a:cs typeface="Arial MT"/>
              </a:rPr>
              <a:t>Post-</a:t>
            </a:r>
            <a:r>
              <a:rPr dirty="0" sz="2400" spc="-10">
                <a:latin typeface="Arial MT"/>
                <a:cs typeface="Arial MT"/>
              </a:rPr>
              <a:t>processing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functions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889"/>
              </a:spcBef>
            </a:pP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operators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console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stores</a:t>
            </a:r>
            <a:r>
              <a:rPr dirty="0" sz="2600" spc="-15">
                <a:latin typeface="Arial MT"/>
                <a:cs typeface="Arial MT"/>
              </a:rPr>
              <a:t> </a:t>
            </a:r>
            <a:r>
              <a:rPr dirty="0" sz="2600">
                <a:solidFill>
                  <a:srgbClr val="FF0000"/>
                </a:solidFill>
                <a:latin typeface="Arial MT"/>
                <a:cs typeface="Arial MT"/>
              </a:rPr>
              <a:t>raw</a:t>
            </a:r>
            <a:r>
              <a:rPr dirty="0" sz="2600" spc="-7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600" spc="-10">
                <a:solidFill>
                  <a:srgbClr val="FF0000"/>
                </a:solidFill>
                <a:latin typeface="Arial MT"/>
                <a:cs typeface="Arial MT"/>
              </a:rPr>
              <a:t>data</a:t>
            </a:r>
            <a:r>
              <a:rPr dirty="0" sz="2600" spc="-10">
                <a:latin typeface="Arial MT"/>
                <a:cs typeface="Arial MT"/>
              </a:rPr>
              <a:t>.</a:t>
            </a:r>
            <a:endParaRPr sz="26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2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Storage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time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limited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36092" cy="78485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86817" rIns="0" bIns="0" rtlCol="0" vert="horz">
            <a:spAutoFit/>
          </a:bodyPr>
          <a:lstStyle/>
          <a:p>
            <a:pPr marL="193675">
              <a:lnSpc>
                <a:spcPct val="100000"/>
              </a:lnSpc>
              <a:spcBef>
                <a:spcPts val="105"/>
              </a:spcBef>
            </a:pPr>
            <a:r>
              <a:rPr dirty="0"/>
              <a:t>3.</a:t>
            </a:r>
            <a:r>
              <a:rPr dirty="0" spc="-105"/>
              <a:t> </a:t>
            </a:r>
            <a:r>
              <a:rPr dirty="0" spc="-10"/>
              <a:t>Workstation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89557"/>
            <a:ext cx="9526905" cy="3582035"/>
          </a:xfrm>
          <a:prstGeom prst="rect">
            <a:avLst/>
          </a:prstGeom>
        </p:spPr>
        <p:txBody>
          <a:bodyPr wrap="square" lIns="0" tIns="69215" rIns="0" bIns="0" rtlCol="0" vert="horz">
            <a:spAutoFit/>
          </a:bodyPr>
          <a:lstStyle/>
          <a:p>
            <a:pPr marL="12700" marR="1077595">
              <a:lnSpc>
                <a:spcPts val="3190"/>
              </a:lnSpc>
              <a:spcBef>
                <a:spcPts val="545"/>
              </a:spcBef>
            </a:pPr>
            <a:r>
              <a:rPr dirty="0" sz="3000">
                <a:latin typeface="Arial MT"/>
                <a:cs typeface="Arial MT"/>
              </a:rPr>
              <a:t>Utilized</a:t>
            </a:r>
            <a:r>
              <a:rPr dirty="0" sz="3000" spc="-18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to</a:t>
            </a:r>
            <a:r>
              <a:rPr dirty="0" sz="3000" spc="-5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increase</a:t>
            </a:r>
            <a:r>
              <a:rPr dirty="0" sz="3000" spc="-14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workflow</a:t>
            </a:r>
            <a:r>
              <a:rPr dirty="0" sz="3000" spc="-10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efficiency</a:t>
            </a:r>
            <a:r>
              <a:rPr dirty="0" sz="3000" spc="-114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within</a:t>
            </a:r>
            <a:r>
              <a:rPr dirty="0" sz="3000" spc="-16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</a:t>
            </a:r>
            <a:r>
              <a:rPr dirty="0" sz="3000" spc="-70">
                <a:latin typeface="Arial MT"/>
                <a:cs typeface="Arial MT"/>
              </a:rPr>
              <a:t> </a:t>
            </a:r>
            <a:r>
              <a:rPr dirty="0" sz="3000" spc="-25">
                <a:latin typeface="Arial MT"/>
                <a:cs typeface="Arial MT"/>
              </a:rPr>
              <a:t>CT </a:t>
            </a:r>
            <a:r>
              <a:rPr dirty="0" sz="3000" spc="-10">
                <a:latin typeface="Arial MT"/>
                <a:cs typeface="Arial MT"/>
              </a:rPr>
              <a:t>department.</a:t>
            </a:r>
            <a:endParaRPr sz="3000">
              <a:latin typeface="Arial MT"/>
              <a:cs typeface="Arial MT"/>
            </a:endParaRPr>
          </a:p>
          <a:p>
            <a:pPr marL="240029" marR="5080" indent="-227329">
              <a:lnSpc>
                <a:spcPts val="3000"/>
              </a:lnSpc>
              <a:spcBef>
                <a:spcPts val="1019"/>
              </a:spcBef>
              <a:buChar char="•"/>
              <a:tabLst>
                <a:tab pos="241300" algn="l"/>
              </a:tabLst>
            </a:pPr>
            <a:r>
              <a:rPr dirty="0" sz="2800" spc="-10">
                <a:latin typeface="Arial MT"/>
                <a:cs typeface="Arial MT"/>
              </a:rPr>
              <a:t>Enables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simultaneous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scan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acquisition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image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review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of </a:t>
            </a:r>
            <a:r>
              <a:rPr dirty="0" sz="2800" spc="-25">
                <a:latin typeface="Arial MT"/>
                <a:cs typeface="Arial MT"/>
              </a:rPr>
              <a:t>	</a:t>
            </a:r>
            <a:r>
              <a:rPr dirty="0" sz="2800" spc="-10">
                <a:latin typeface="Arial MT"/>
                <a:cs typeface="Arial MT"/>
              </a:rPr>
              <a:t>different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patients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565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Consists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computer,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keyboard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multiple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monitors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04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Keyboard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only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capable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inputting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data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into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computer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69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Allows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technologist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55">
                <a:latin typeface="Arial MT"/>
                <a:cs typeface="Arial MT"/>
              </a:rPr>
              <a:t>post-</a:t>
            </a:r>
            <a:r>
              <a:rPr dirty="0" sz="2800" spc="-10">
                <a:latin typeface="Arial MT"/>
                <a:cs typeface="Arial MT"/>
              </a:rPr>
              <a:t>process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images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10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Can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only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access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manipulate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05EB8"/>
                </a:solidFill>
                <a:latin typeface="Arial MT"/>
                <a:cs typeface="Arial MT"/>
              </a:rPr>
              <a:t>image</a:t>
            </a:r>
            <a:r>
              <a:rPr dirty="0" sz="2400" spc="-150">
                <a:solidFill>
                  <a:srgbClr val="005EB8"/>
                </a:solidFill>
                <a:latin typeface="Arial MT"/>
                <a:cs typeface="Arial MT"/>
              </a:rPr>
              <a:t> </a:t>
            </a:r>
            <a:r>
              <a:rPr dirty="0" sz="2400" spc="-20">
                <a:solidFill>
                  <a:srgbClr val="005EB8"/>
                </a:solidFill>
                <a:latin typeface="Arial MT"/>
                <a:cs typeface="Arial MT"/>
              </a:rPr>
              <a:t>data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2339" rIns="0" bIns="0" rtlCol="0" vert="horz">
            <a:spAutoFit/>
          </a:bodyPr>
          <a:lstStyle/>
          <a:p>
            <a:pPr marL="236220">
              <a:lnSpc>
                <a:spcPct val="100000"/>
              </a:lnSpc>
              <a:spcBef>
                <a:spcPts val="100"/>
              </a:spcBef>
            </a:pPr>
            <a:r>
              <a:rPr dirty="0"/>
              <a:t>4.</a:t>
            </a:r>
            <a:r>
              <a:rPr dirty="0" spc="-75"/>
              <a:t> </a:t>
            </a:r>
            <a:r>
              <a:rPr dirty="0"/>
              <a:t>Contrast</a:t>
            </a:r>
            <a:r>
              <a:rPr dirty="0" spc="-45"/>
              <a:t> </a:t>
            </a:r>
            <a:r>
              <a:rPr dirty="0"/>
              <a:t>Media</a:t>
            </a:r>
            <a:r>
              <a:rPr dirty="0" spc="-45"/>
              <a:t> </a:t>
            </a:r>
            <a:r>
              <a:rPr dirty="0" spc="-10"/>
              <a:t>Injector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32610"/>
            <a:ext cx="9387840" cy="4011295"/>
          </a:xfrm>
          <a:prstGeom prst="rect">
            <a:avLst/>
          </a:prstGeom>
        </p:spPr>
        <p:txBody>
          <a:bodyPr wrap="square" lIns="0" tIns="132080" rIns="0" bIns="0" rtlCol="0" vert="horz">
            <a:spAutoFit/>
          </a:bodyPr>
          <a:lstStyle/>
          <a:p>
            <a:pPr marL="12700" marR="5080">
              <a:lnSpc>
                <a:spcPct val="70000"/>
              </a:lnSpc>
              <a:spcBef>
                <a:spcPts val="1040"/>
              </a:spcBef>
            </a:pP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mechanical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device,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used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safely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administer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large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amounts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of </a:t>
            </a:r>
            <a:r>
              <a:rPr dirty="0" sz="2600">
                <a:latin typeface="Arial MT"/>
                <a:cs typeface="Arial MT"/>
              </a:rPr>
              <a:t>contrast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media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through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IV.</a:t>
            </a:r>
            <a:endParaRPr sz="2600">
              <a:latin typeface="Arial MT"/>
              <a:cs typeface="Arial MT"/>
            </a:endParaRPr>
          </a:p>
          <a:p>
            <a:pPr marL="240029" indent="-227329">
              <a:lnSpc>
                <a:spcPts val="2765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Used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enhance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subject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contrast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ts val="272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Can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programmed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ensure:</a:t>
            </a:r>
            <a:endParaRPr sz="2400">
              <a:latin typeface="Arial MT"/>
              <a:cs typeface="Arial MT"/>
            </a:endParaRPr>
          </a:p>
          <a:p>
            <a:pPr lvl="1" marL="697865" indent="-228600">
              <a:lnSpc>
                <a:spcPts val="2535"/>
              </a:lnSpc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Precise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volumes,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and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injection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rates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are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used</a:t>
            </a:r>
            <a:endParaRPr sz="2200">
              <a:latin typeface="Arial MT"/>
              <a:cs typeface="Arial MT"/>
            </a:endParaRPr>
          </a:p>
          <a:p>
            <a:pPr lvl="2" marL="1155065" indent="-228600">
              <a:lnSpc>
                <a:spcPts val="2150"/>
              </a:lnSpc>
              <a:buChar char="•"/>
              <a:tabLst>
                <a:tab pos="1155065" algn="l"/>
              </a:tabLst>
            </a:pPr>
            <a:r>
              <a:rPr dirty="0" sz="1900">
                <a:latin typeface="Arial MT"/>
                <a:cs typeface="Arial MT"/>
              </a:rPr>
              <a:t>Creates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consistency</a:t>
            </a:r>
            <a:r>
              <a:rPr dirty="0" sz="1900" spc="-8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of</a:t>
            </a:r>
            <a:r>
              <a:rPr dirty="0" sz="1900" spc="-13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image</a:t>
            </a:r>
            <a:r>
              <a:rPr dirty="0" sz="1900" spc="-8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appearance</a:t>
            </a:r>
            <a:endParaRPr sz="1900">
              <a:latin typeface="Arial MT"/>
              <a:cs typeface="Arial MT"/>
            </a:endParaRPr>
          </a:p>
          <a:p>
            <a:pPr marL="240029" indent="-227329">
              <a:lnSpc>
                <a:spcPts val="2670"/>
              </a:lnSpc>
              <a:buChar char="•"/>
              <a:tabLst>
                <a:tab pos="240029" algn="l"/>
              </a:tabLst>
            </a:pPr>
            <a:r>
              <a:rPr dirty="0" sz="2400" spc="-10">
                <a:latin typeface="Arial MT"/>
                <a:cs typeface="Arial MT"/>
              </a:rPr>
              <a:t>Features:</a:t>
            </a:r>
            <a:endParaRPr sz="2400">
              <a:latin typeface="Arial MT"/>
              <a:cs typeface="Arial MT"/>
            </a:endParaRPr>
          </a:p>
          <a:p>
            <a:pPr lvl="1" marL="697865" indent="-228600">
              <a:lnSpc>
                <a:spcPts val="2435"/>
              </a:lnSpc>
              <a:buChar char="•"/>
              <a:tabLst>
                <a:tab pos="697865" algn="l"/>
              </a:tabLst>
            </a:pPr>
            <a:r>
              <a:rPr dirty="0" sz="2200" spc="-20">
                <a:latin typeface="Arial MT"/>
                <a:cs typeface="Arial MT"/>
              </a:rPr>
              <a:t>Audible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and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visual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alerts</a:t>
            </a:r>
            <a:endParaRPr sz="2200">
              <a:latin typeface="Arial MT"/>
              <a:cs typeface="Arial MT"/>
            </a:endParaRPr>
          </a:p>
          <a:p>
            <a:pPr lvl="2" marL="1155065" indent="-228600">
              <a:lnSpc>
                <a:spcPts val="2075"/>
              </a:lnSpc>
              <a:buChar char="•"/>
              <a:tabLst>
                <a:tab pos="1155065" algn="l"/>
              </a:tabLst>
            </a:pPr>
            <a:r>
              <a:rPr dirty="0" sz="1900">
                <a:latin typeface="Arial MT"/>
                <a:cs typeface="Arial MT"/>
              </a:rPr>
              <a:t>Used</a:t>
            </a:r>
            <a:r>
              <a:rPr dirty="0" sz="1900" spc="-114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to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help</a:t>
            </a:r>
            <a:r>
              <a:rPr dirty="0" sz="1900" spc="-12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identify</a:t>
            </a:r>
            <a:r>
              <a:rPr dirty="0" sz="1900" spc="-6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potential</a:t>
            </a:r>
            <a:r>
              <a:rPr dirty="0" sz="1900" spc="-7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problems</a:t>
            </a:r>
            <a:endParaRPr sz="1900">
              <a:latin typeface="Arial MT"/>
              <a:cs typeface="Arial MT"/>
            </a:endParaRPr>
          </a:p>
          <a:p>
            <a:pPr lvl="3" marL="1612265" indent="-228600">
              <a:lnSpc>
                <a:spcPts val="1800"/>
              </a:lnSpc>
              <a:buChar char="•"/>
              <a:tabLst>
                <a:tab pos="1612265" algn="l"/>
              </a:tabLst>
            </a:pPr>
            <a:r>
              <a:rPr dirty="0" sz="1700">
                <a:latin typeface="Arial MT"/>
                <a:cs typeface="Arial MT"/>
              </a:rPr>
              <a:t>Example:</a:t>
            </a:r>
            <a:r>
              <a:rPr dirty="0" sz="1700" spc="-4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Pressure</a:t>
            </a:r>
            <a:r>
              <a:rPr dirty="0" sz="1700" spc="-5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limits</a:t>
            </a:r>
            <a:endParaRPr sz="1700">
              <a:latin typeface="Arial MT"/>
              <a:cs typeface="Arial MT"/>
            </a:endParaRPr>
          </a:p>
          <a:p>
            <a:pPr lvl="1" marL="697865" indent="-228600">
              <a:lnSpc>
                <a:spcPts val="2480"/>
              </a:lnSpc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Syringes</a:t>
            </a:r>
            <a:endParaRPr sz="2200">
              <a:latin typeface="Arial MT"/>
              <a:cs typeface="Arial MT"/>
            </a:endParaRPr>
          </a:p>
          <a:p>
            <a:pPr lvl="2" marL="1155065" indent="-228600">
              <a:lnSpc>
                <a:spcPts val="2205"/>
              </a:lnSpc>
              <a:buChar char="•"/>
              <a:tabLst>
                <a:tab pos="1155065" algn="l"/>
              </a:tabLst>
            </a:pPr>
            <a:r>
              <a:rPr dirty="0" sz="1900">
                <a:latin typeface="Arial MT"/>
                <a:cs typeface="Arial MT"/>
              </a:rPr>
              <a:t>Used</a:t>
            </a:r>
            <a:r>
              <a:rPr dirty="0" sz="1900" spc="-12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to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store</a:t>
            </a:r>
            <a:r>
              <a:rPr dirty="0" sz="1900" spc="-114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contrast</a:t>
            </a:r>
            <a:r>
              <a:rPr dirty="0" sz="1900" spc="-10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media</a:t>
            </a:r>
            <a:r>
              <a:rPr dirty="0" sz="1900" spc="-9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and</a:t>
            </a:r>
            <a:r>
              <a:rPr dirty="0" sz="1900" spc="-11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saline</a:t>
            </a:r>
            <a:r>
              <a:rPr dirty="0" sz="1900" spc="-6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separately</a:t>
            </a:r>
            <a:endParaRPr sz="1900">
              <a:latin typeface="Arial MT"/>
              <a:cs typeface="Arial MT"/>
            </a:endParaRPr>
          </a:p>
          <a:p>
            <a:pPr lvl="2" marL="1155065" indent="-228600">
              <a:lnSpc>
                <a:spcPts val="2240"/>
              </a:lnSpc>
              <a:buChar char="•"/>
              <a:tabLst>
                <a:tab pos="1155065" algn="l"/>
              </a:tabLst>
            </a:pPr>
            <a:r>
              <a:rPr dirty="0" sz="1900" spc="-10">
                <a:latin typeface="Arial MT"/>
                <a:cs typeface="Arial MT"/>
              </a:rPr>
              <a:t>Syringes</a:t>
            </a:r>
            <a:r>
              <a:rPr dirty="0" sz="1900" spc="-114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containing</a:t>
            </a:r>
            <a:r>
              <a:rPr dirty="0" sz="1900" spc="-4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contrast</a:t>
            </a:r>
            <a:r>
              <a:rPr dirty="0" sz="1900" spc="-114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require</a:t>
            </a:r>
            <a:r>
              <a:rPr dirty="0" sz="1900" spc="-7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“warming</a:t>
            </a:r>
            <a:r>
              <a:rPr dirty="0" sz="1900" spc="-5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sleeve”</a:t>
            </a:r>
            <a:endParaRPr sz="19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36092" cy="78485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36092" cy="78485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72466" rIns="0" bIns="0" rtlCol="0" vert="horz">
            <a:spAutoFit/>
          </a:bodyPr>
          <a:lstStyle/>
          <a:p>
            <a:pPr marL="207645">
              <a:lnSpc>
                <a:spcPct val="100000"/>
              </a:lnSpc>
              <a:spcBef>
                <a:spcPts val="105"/>
              </a:spcBef>
            </a:pPr>
            <a:r>
              <a:rPr dirty="0"/>
              <a:t>Objective</a:t>
            </a:r>
            <a:r>
              <a:rPr dirty="0" spc="-75"/>
              <a:t> </a:t>
            </a:r>
            <a:r>
              <a:rPr dirty="0" spc="-25"/>
              <a:t>2.5</a:t>
            </a:r>
          </a:p>
        </p:txBody>
      </p:sp>
      <p:sp>
        <p:nvSpPr>
          <p:cNvPr id="4" name="object 4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774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610"/>
              </a:spcBef>
            </a:pPr>
            <a:r>
              <a:rPr dirty="0" sz="2800" spc="-20" b="0">
                <a:latin typeface="Arial MT"/>
                <a:cs typeface="Arial MT"/>
              </a:rPr>
              <a:t>Contrast</a:t>
            </a:r>
            <a:r>
              <a:rPr dirty="0" sz="2800" spc="-175" b="0">
                <a:latin typeface="Arial MT"/>
                <a:cs typeface="Arial MT"/>
              </a:rPr>
              <a:t> </a:t>
            </a:r>
            <a:r>
              <a:rPr dirty="0" sz="2800" spc="-10" b="0">
                <a:latin typeface="Arial MT"/>
                <a:cs typeface="Arial MT"/>
              </a:rPr>
              <a:t>medium</a:t>
            </a:r>
            <a:r>
              <a:rPr dirty="0" sz="2800" spc="-100" b="0">
                <a:latin typeface="Arial MT"/>
                <a:cs typeface="Arial MT"/>
              </a:rPr>
              <a:t> </a:t>
            </a:r>
            <a:r>
              <a:rPr dirty="0" sz="2800" spc="-10" b="0">
                <a:latin typeface="Arial MT"/>
                <a:cs typeface="Arial MT"/>
              </a:rPr>
              <a:t>injection</a:t>
            </a:r>
            <a:r>
              <a:rPr dirty="0" sz="2800" spc="-160" b="0">
                <a:latin typeface="Arial MT"/>
                <a:cs typeface="Arial MT"/>
              </a:rPr>
              <a:t> </a:t>
            </a:r>
            <a:r>
              <a:rPr dirty="0" sz="2800" spc="-20" b="0">
                <a:latin typeface="Arial MT"/>
                <a:cs typeface="Arial MT"/>
              </a:rPr>
              <a:t>devices</a:t>
            </a:r>
            <a:r>
              <a:rPr dirty="0" sz="2800" spc="-165" b="0">
                <a:latin typeface="Arial MT"/>
                <a:cs typeface="Arial MT"/>
              </a:rPr>
              <a:t> </a:t>
            </a:r>
            <a:r>
              <a:rPr dirty="0" sz="2800" spc="-10" b="0">
                <a:latin typeface="Arial MT"/>
                <a:cs typeface="Arial MT"/>
              </a:rPr>
              <a:t>typically</a:t>
            </a:r>
            <a:r>
              <a:rPr dirty="0" sz="2800" spc="-165" b="0">
                <a:latin typeface="Arial MT"/>
                <a:cs typeface="Arial MT"/>
              </a:rPr>
              <a:t> </a:t>
            </a:r>
            <a:r>
              <a:rPr dirty="0" sz="2800" spc="-10" b="0">
                <a:latin typeface="Arial MT"/>
                <a:cs typeface="Arial MT"/>
              </a:rPr>
              <a:t>comprise</a:t>
            </a:r>
            <a:r>
              <a:rPr dirty="0" sz="2800" spc="-140" b="0">
                <a:latin typeface="Arial MT"/>
                <a:cs typeface="Arial MT"/>
              </a:rPr>
              <a:t> </a:t>
            </a:r>
            <a:r>
              <a:rPr dirty="0" sz="2800" spc="-25" b="0">
                <a:latin typeface="Arial MT"/>
                <a:cs typeface="Arial MT"/>
              </a:rPr>
              <a:t>of:</a:t>
            </a:r>
            <a:endParaRPr sz="2800">
              <a:latin typeface="Arial MT"/>
              <a:cs typeface="Arial MT"/>
            </a:endParaRPr>
          </a:p>
          <a:p>
            <a:pPr marL="241300" indent="-228600">
              <a:lnSpc>
                <a:spcPts val="3035"/>
              </a:lnSpc>
              <a:spcBef>
                <a:spcPts val="490"/>
              </a:spcBef>
              <a:buChar char="•"/>
              <a:tabLst>
                <a:tab pos="241300" algn="l"/>
              </a:tabLst>
            </a:pPr>
            <a:r>
              <a:rPr dirty="0" spc="-10" b="0">
                <a:latin typeface="Arial MT"/>
                <a:cs typeface="Arial MT"/>
              </a:rPr>
              <a:t>Syringes:</a:t>
            </a:r>
          </a:p>
          <a:p>
            <a:pPr lvl="1" marL="696595" indent="-227329">
              <a:lnSpc>
                <a:spcPts val="2795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One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or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Two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5"/>
              </a:spcBef>
              <a:buChar char="•"/>
              <a:tabLst>
                <a:tab pos="1155065" algn="l"/>
              </a:tabLst>
            </a:pPr>
            <a:r>
              <a:rPr dirty="0" sz="2000" spc="-10">
                <a:latin typeface="Arial MT"/>
                <a:cs typeface="Arial MT"/>
              </a:rPr>
              <a:t>Single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syringe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devices</a:t>
            </a:r>
            <a:r>
              <a:rPr dirty="0" sz="2000" spc="-10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=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Single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head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injector</a:t>
            </a:r>
            <a:endParaRPr sz="20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300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Two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syringes</a:t>
            </a:r>
            <a:r>
              <a:rPr dirty="0" sz="2000" spc="-114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=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Dual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head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injector</a:t>
            </a:r>
            <a:r>
              <a:rPr dirty="0" sz="2000" spc="-12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systems</a:t>
            </a:r>
            <a:endParaRPr sz="2000">
              <a:latin typeface="Arial MT"/>
              <a:cs typeface="Arial MT"/>
            </a:endParaRPr>
          </a:p>
          <a:p>
            <a:pPr lvl="3" marL="1612265" indent="-228600">
              <a:lnSpc>
                <a:spcPct val="100000"/>
              </a:lnSpc>
              <a:spcBef>
                <a:spcPts val="305"/>
              </a:spcBef>
              <a:buChar char="•"/>
              <a:tabLst>
                <a:tab pos="1612265" algn="l"/>
              </a:tabLst>
            </a:pPr>
            <a:r>
              <a:rPr dirty="0" sz="1800">
                <a:latin typeface="Arial MT"/>
                <a:cs typeface="Arial MT"/>
              </a:rPr>
              <a:t>One</a:t>
            </a:r>
            <a:r>
              <a:rPr dirty="0" sz="1800" spc="-1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syringe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filled</a:t>
            </a:r>
            <a:r>
              <a:rPr dirty="0" sz="1800" spc="-8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with</a:t>
            </a:r>
            <a:r>
              <a:rPr dirty="0" sz="1800" spc="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contrast,</a:t>
            </a:r>
            <a:r>
              <a:rPr dirty="0" sz="1800" spc="-8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the</a:t>
            </a:r>
            <a:r>
              <a:rPr dirty="0" sz="1800" spc="-9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other</a:t>
            </a:r>
            <a:r>
              <a:rPr dirty="0" sz="1800" spc="-7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with</a:t>
            </a:r>
            <a:r>
              <a:rPr dirty="0" sz="1800" spc="1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saline</a:t>
            </a:r>
            <a:endParaRPr sz="1800">
              <a:latin typeface="Arial MT"/>
              <a:cs typeface="Arial MT"/>
            </a:endParaRPr>
          </a:p>
          <a:p>
            <a:pPr marL="240029" indent="-227329">
              <a:lnSpc>
                <a:spcPts val="3325"/>
              </a:lnSpc>
              <a:spcBef>
                <a:spcPts val="315"/>
              </a:spcBef>
              <a:buChar char="•"/>
              <a:tabLst>
                <a:tab pos="240029" algn="l"/>
              </a:tabLst>
            </a:pPr>
            <a:r>
              <a:rPr dirty="0" sz="2800" spc="-20" b="0">
                <a:latin typeface="Arial MT"/>
                <a:cs typeface="Arial MT"/>
              </a:rPr>
              <a:t>Warming</a:t>
            </a:r>
            <a:r>
              <a:rPr dirty="0" sz="2800" spc="-150" b="0">
                <a:latin typeface="Arial MT"/>
                <a:cs typeface="Arial MT"/>
              </a:rPr>
              <a:t> </a:t>
            </a:r>
            <a:r>
              <a:rPr dirty="0" sz="2800" spc="-10" b="0">
                <a:latin typeface="Arial MT"/>
                <a:cs typeface="Arial MT"/>
              </a:rPr>
              <a:t>sleeves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ts val="2845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Used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maintain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desired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temperature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contrast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media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330"/>
              </a:spcBef>
              <a:buChar char="•"/>
              <a:tabLst>
                <a:tab pos="240029" algn="l"/>
              </a:tabLst>
            </a:pPr>
            <a:r>
              <a:rPr dirty="0" sz="2800" spc="-10" b="0">
                <a:latin typeface="Arial MT"/>
                <a:cs typeface="Arial MT"/>
              </a:rPr>
              <a:t>Console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ts val="2745"/>
              </a:lnSpc>
              <a:spcBef>
                <a:spcPts val="30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Enables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selection,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monitoring,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40">
                <a:latin typeface="Arial MT"/>
                <a:cs typeface="Arial MT"/>
              </a:rPr>
              <a:t>pre-</a:t>
            </a:r>
            <a:r>
              <a:rPr dirty="0" sz="2400" spc="-20">
                <a:latin typeface="Arial MT"/>
                <a:cs typeface="Arial MT"/>
              </a:rPr>
              <a:t>programmed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protocols,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and</a:t>
            </a:r>
            <a:endParaRPr sz="2400">
              <a:latin typeface="Arial MT"/>
              <a:cs typeface="Arial MT"/>
            </a:endParaRPr>
          </a:p>
          <a:p>
            <a:pPr marL="697865">
              <a:lnSpc>
                <a:spcPts val="2745"/>
              </a:lnSpc>
            </a:pPr>
            <a:r>
              <a:rPr dirty="0" sz="2400" spc="-10" b="0">
                <a:latin typeface="Arial MT"/>
                <a:cs typeface="Arial MT"/>
              </a:rPr>
              <a:t>other</a:t>
            </a:r>
            <a:r>
              <a:rPr dirty="0" sz="2400" spc="-155" b="0">
                <a:latin typeface="Arial MT"/>
                <a:cs typeface="Arial MT"/>
              </a:rPr>
              <a:t> </a:t>
            </a:r>
            <a:r>
              <a:rPr dirty="0" sz="2400" b="0">
                <a:latin typeface="Arial MT"/>
                <a:cs typeface="Arial MT"/>
              </a:rPr>
              <a:t>contrast</a:t>
            </a:r>
            <a:r>
              <a:rPr dirty="0" sz="2400" spc="-150" b="0">
                <a:latin typeface="Arial MT"/>
                <a:cs typeface="Arial MT"/>
              </a:rPr>
              <a:t> </a:t>
            </a:r>
            <a:r>
              <a:rPr dirty="0" sz="2400" spc="-10" b="0">
                <a:latin typeface="Arial MT"/>
                <a:cs typeface="Arial MT"/>
              </a:rPr>
              <a:t>administration</a:t>
            </a:r>
            <a:r>
              <a:rPr dirty="0" sz="2400" spc="-75" b="0">
                <a:latin typeface="Arial MT"/>
                <a:cs typeface="Arial MT"/>
              </a:rPr>
              <a:t> </a:t>
            </a:r>
            <a:r>
              <a:rPr dirty="0" sz="2400" spc="-10" b="0">
                <a:latin typeface="Arial MT"/>
                <a:cs typeface="Arial MT"/>
              </a:rPr>
              <a:t>factors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36092" cy="78485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0787" rIns="0" bIns="0" rtlCol="0" vert="horz">
            <a:spAutoFit/>
          </a:bodyPr>
          <a:lstStyle/>
          <a:p>
            <a:pPr marL="222885">
              <a:lnSpc>
                <a:spcPct val="100000"/>
              </a:lnSpc>
              <a:spcBef>
                <a:spcPts val="105"/>
              </a:spcBef>
            </a:pPr>
            <a:r>
              <a:rPr dirty="0"/>
              <a:t>5.</a:t>
            </a:r>
            <a:r>
              <a:rPr dirty="0" spc="-85"/>
              <a:t> </a:t>
            </a:r>
            <a:r>
              <a:rPr dirty="0"/>
              <a:t>Accessory</a:t>
            </a:r>
            <a:r>
              <a:rPr dirty="0" spc="-100"/>
              <a:t> </a:t>
            </a:r>
            <a:r>
              <a:rPr dirty="0" spc="-10"/>
              <a:t>Equipment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43532"/>
            <a:ext cx="10083165" cy="4353560"/>
          </a:xfrm>
          <a:prstGeom prst="rect">
            <a:avLst/>
          </a:prstGeom>
        </p:spPr>
        <p:txBody>
          <a:bodyPr wrap="square" lIns="0" tIns="95885" rIns="0" bIns="0" rtlCol="0" vert="horz">
            <a:spAutoFit/>
          </a:bodyPr>
          <a:lstStyle/>
          <a:p>
            <a:pPr marL="12700" marR="5080">
              <a:lnSpc>
                <a:spcPct val="80400"/>
              </a:lnSpc>
              <a:spcBef>
                <a:spcPts val="755"/>
              </a:spcBef>
            </a:pPr>
            <a:r>
              <a:rPr dirty="0" sz="2800" spc="-10">
                <a:latin typeface="Arial MT"/>
                <a:cs typeface="Arial MT"/>
              </a:rPr>
              <a:t>Pieces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equipment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that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only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used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when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needed.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Designed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improve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patient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care,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image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quality.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Accessory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equipment commonly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used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CT:</a:t>
            </a:r>
            <a:endParaRPr sz="2800">
              <a:latin typeface="Arial MT"/>
              <a:cs typeface="Arial MT"/>
            </a:endParaRPr>
          </a:p>
          <a:p>
            <a:pPr marL="241300" indent="-228600">
              <a:lnSpc>
                <a:spcPts val="3080"/>
              </a:lnSpc>
              <a:spcBef>
                <a:spcPts val="285"/>
              </a:spcBef>
              <a:buChar char="•"/>
              <a:tabLst>
                <a:tab pos="241300" algn="l"/>
              </a:tabLst>
            </a:pPr>
            <a:r>
              <a:rPr dirty="0" sz="2600" spc="-10">
                <a:latin typeface="Arial MT"/>
                <a:cs typeface="Arial MT"/>
              </a:rPr>
              <a:t>Specialized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headrest</a:t>
            </a:r>
            <a:endParaRPr sz="2600">
              <a:latin typeface="Arial MT"/>
              <a:cs typeface="Arial MT"/>
            </a:endParaRPr>
          </a:p>
          <a:p>
            <a:pPr lvl="1" marL="696595" indent="-227329">
              <a:lnSpc>
                <a:spcPts val="2840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Assists</a:t>
            </a:r>
            <a:r>
              <a:rPr dirty="0" sz="2400" spc="-1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with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patient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positioning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head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scans</a:t>
            </a:r>
            <a:endParaRPr sz="2400">
              <a:latin typeface="Arial MT"/>
              <a:cs typeface="Arial MT"/>
            </a:endParaRPr>
          </a:p>
          <a:p>
            <a:pPr marL="241300" indent="-228600">
              <a:lnSpc>
                <a:spcPts val="3090"/>
              </a:lnSpc>
              <a:spcBef>
                <a:spcPts val="475"/>
              </a:spcBef>
              <a:buChar char="•"/>
              <a:tabLst>
                <a:tab pos="241300" algn="l"/>
              </a:tabLst>
            </a:pPr>
            <a:r>
              <a:rPr dirty="0" sz="2600" spc="-10">
                <a:latin typeface="Arial MT"/>
                <a:cs typeface="Arial MT"/>
              </a:rPr>
              <a:t>Sponges</a:t>
            </a:r>
            <a:endParaRPr sz="2600">
              <a:latin typeface="Arial MT"/>
              <a:cs typeface="Arial MT"/>
            </a:endParaRPr>
          </a:p>
          <a:p>
            <a:pPr lvl="1" marL="696595" indent="-227329">
              <a:lnSpc>
                <a:spcPts val="2850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Help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maintain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patient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position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increase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comfort</a:t>
            </a:r>
            <a:endParaRPr sz="2400">
              <a:latin typeface="Arial MT"/>
              <a:cs typeface="Arial MT"/>
            </a:endParaRPr>
          </a:p>
          <a:p>
            <a:pPr marL="241300" indent="-228600">
              <a:lnSpc>
                <a:spcPts val="3085"/>
              </a:lnSpc>
              <a:spcBef>
                <a:spcPts val="470"/>
              </a:spcBef>
              <a:buChar char="•"/>
              <a:tabLst>
                <a:tab pos="241300" algn="l"/>
              </a:tabLst>
            </a:pPr>
            <a:r>
              <a:rPr dirty="0" sz="2600" spc="-10">
                <a:latin typeface="Arial MT"/>
                <a:cs typeface="Arial MT"/>
              </a:rPr>
              <a:t>Immobilization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straps</a:t>
            </a:r>
            <a:endParaRPr sz="2600">
              <a:latin typeface="Arial MT"/>
              <a:cs typeface="Arial MT"/>
            </a:endParaRPr>
          </a:p>
          <a:p>
            <a:pPr lvl="1" marL="696595" indent="-227329">
              <a:lnSpc>
                <a:spcPts val="2845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patient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safety,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compliance,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motion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reduction</a:t>
            </a:r>
            <a:endParaRPr sz="2400">
              <a:latin typeface="Arial MT"/>
              <a:cs typeface="Arial MT"/>
            </a:endParaRPr>
          </a:p>
          <a:p>
            <a:pPr marL="241300" indent="-228600">
              <a:lnSpc>
                <a:spcPts val="3080"/>
              </a:lnSpc>
              <a:spcBef>
                <a:spcPts val="375"/>
              </a:spcBef>
              <a:buChar char="•"/>
              <a:tabLst>
                <a:tab pos="241300" algn="l"/>
              </a:tabLst>
            </a:pPr>
            <a:r>
              <a:rPr dirty="0" sz="2600" spc="-10">
                <a:latin typeface="Arial MT"/>
                <a:cs typeface="Arial MT"/>
              </a:rPr>
              <a:t>Shielding</a:t>
            </a:r>
            <a:endParaRPr sz="2600">
              <a:latin typeface="Arial MT"/>
              <a:cs typeface="Arial MT"/>
            </a:endParaRPr>
          </a:p>
          <a:p>
            <a:pPr lvl="1" marL="696595" indent="-227329">
              <a:lnSpc>
                <a:spcPts val="2840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Used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patient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protection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36092" cy="78485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65100">
              <a:lnSpc>
                <a:spcPct val="100000"/>
              </a:lnSpc>
              <a:spcBef>
                <a:spcPts val="105"/>
              </a:spcBef>
            </a:pPr>
            <a:r>
              <a:rPr dirty="0"/>
              <a:t>6.</a:t>
            </a:r>
            <a:r>
              <a:rPr dirty="0" spc="-105"/>
              <a:t> </a:t>
            </a:r>
            <a:r>
              <a:rPr dirty="0" spc="-10"/>
              <a:t>Gantry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535310"/>
            <a:ext cx="6995159" cy="4261485"/>
          </a:xfrm>
          <a:prstGeom prst="rect">
            <a:avLst/>
          </a:prstGeom>
        </p:spPr>
        <p:txBody>
          <a:bodyPr wrap="square" lIns="0" tIns="1860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465"/>
              </a:spcBef>
            </a:pPr>
            <a:r>
              <a:rPr dirty="0" sz="2800">
                <a:latin typeface="Arial MT"/>
                <a:cs typeface="Arial MT"/>
              </a:rPr>
              <a:t>Piece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equipment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patient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moves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through.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ts val="3090"/>
              </a:lnSpc>
              <a:spcBef>
                <a:spcPts val="1280"/>
              </a:spcBef>
            </a:pP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Basic</a:t>
            </a:r>
            <a:r>
              <a:rPr dirty="0" u="heavy" sz="2600" spc="-8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Characteristics:</a:t>
            </a:r>
            <a:endParaRPr sz="2600">
              <a:latin typeface="Arial"/>
              <a:cs typeface="Arial"/>
            </a:endParaRPr>
          </a:p>
          <a:p>
            <a:pPr marL="240029" indent="-227329">
              <a:lnSpc>
                <a:spcPts val="283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~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70→90cm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diameter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aperture</a:t>
            </a:r>
            <a:endParaRPr sz="2400">
              <a:latin typeface="Arial MT"/>
              <a:cs typeface="Arial MT"/>
            </a:endParaRPr>
          </a:p>
          <a:p>
            <a:pPr lvl="1" marL="697865" indent="-228600">
              <a:lnSpc>
                <a:spcPts val="2620"/>
              </a:lnSpc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“donut”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shaped</a:t>
            </a:r>
            <a:endParaRPr sz="2200">
              <a:latin typeface="Arial MT"/>
              <a:cs typeface="Arial MT"/>
            </a:endParaRPr>
          </a:p>
          <a:p>
            <a:pPr marL="240029" indent="-227329">
              <a:lnSpc>
                <a:spcPts val="2865"/>
              </a:lnSpc>
              <a:spcBef>
                <a:spcPts val="41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Tilts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up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30°</a:t>
            </a:r>
            <a:endParaRPr sz="2400">
              <a:latin typeface="Arial MT"/>
              <a:cs typeface="Arial MT"/>
            </a:endParaRPr>
          </a:p>
          <a:p>
            <a:pPr lvl="1" marL="697865" indent="-228600">
              <a:lnSpc>
                <a:spcPts val="2625"/>
              </a:lnSpc>
              <a:buChar char="•"/>
              <a:tabLst>
                <a:tab pos="697865" algn="l"/>
              </a:tabLst>
            </a:pPr>
            <a:r>
              <a:rPr dirty="0" sz="2200" spc="-20">
                <a:latin typeface="Arial MT"/>
                <a:cs typeface="Arial MT"/>
              </a:rPr>
              <a:t>Cephalad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&amp;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caudad</a:t>
            </a:r>
            <a:endParaRPr sz="2200">
              <a:latin typeface="Arial MT"/>
              <a:cs typeface="Arial MT"/>
            </a:endParaRPr>
          </a:p>
          <a:p>
            <a:pPr marL="240029" indent="-227329">
              <a:lnSpc>
                <a:spcPts val="2765"/>
              </a:lnSpc>
              <a:spcBef>
                <a:spcPts val="409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Has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positioning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lights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control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panel(s)</a:t>
            </a:r>
            <a:endParaRPr sz="2400">
              <a:latin typeface="Arial MT"/>
              <a:cs typeface="Arial MT"/>
            </a:endParaRPr>
          </a:p>
          <a:p>
            <a:pPr lvl="1" marL="1155065" indent="-228600">
              <a:lnSpc>
                <a:spcPts val="2405"/>
              </a:lnSpc>
              <a:buChar char="•"/>
              <a:tabLst>
                <a:tab pos="1155065" algn="l"/>
              </a:tabLst>
            </a:pPr>
            <a:r>
              <a:rPr dirty="0" sz="2200" spc="-20">
                <a:latin typeface="Arial MT"/>
                <a:cs typeface="Arial MT"/>
              </a:rPr>
              <a:t>Controls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angulation</a:t>
            </a:r>
            <a:endParaRPr sz="2200">
              <a:latin typeface="Arial MT"/>
              <a:cs typeface="Arial MT"/>
            </a:endParaRPr>
          </a:p>
          <a:p>
            <a:pPr lvl="1" marL="1155065" indent="-228600">
              <a:lnSpc>
                <a:spcPts val="2425"/>
              </a:lnSpc>
              <a:buChar char="•"/>
              <a:tabLst>
                <a:tab pos="1155065" algn="l"/>
              </a:tabLst>
            </a:pPr>
            <a:r>
              <a:rPr dirty="0" sz="2200" spc="-20">
                <a:latin typeface="Arial MT"/>
                <a:cs typeface="Arial MT"/>
              </a:rPr>
              <a:t>Enables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accurate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patient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positioning</a:t>
            </a:r>
            <a:endParaRPr sz="2200">
              <a:latin typeface="Arial MT"/>
              <a:cs typeface="Arial MT"/>
            </a:endParaRPr>
          </a:p>
          <a:p>
            <a:pPr lvl="2" marL="1612265" indent="-228600">
              <a:lnSpc>
                <a:spcPts val="2280"/>
              </a:lnSpc>
              <a:buFont typeface="Arial MT"/>
              <a:buChar char="•"/>
              <a:tabLst>
                <a:tab pos="1612265" algn="l"/>
              </a:tabLst>
            </a:pPr>
            <a:r>
              <a:rPr dirty="0" sz="2000" spc="-10" b="1" i="1">
                <a:solidFill>
                  <a:srgbClr val="E99947"/>
                </a:solidFill>
                <a:latin typeface="Arial"/>
                <a:cs typeface="Arial"/>
              </a:rPr>
              <a:t>Isocenter</a:t>
            </a:r>
            <a:endParaRPr sz="2000">
              <a:latin typeface="Arial"/>
              <a:cs typeface="Arial"/>
            </a:endParaRPr>
          </a:p>
          <a:p>
            <a:pPr lvl="1" marL="1155065" indent="-228600">
              <a:lnSpc>
                <a:spcPts val="2620"/>
              </a:lnSpc>
              <a:buChar char="•"/>
              <a:tabLst>
                <a:tab pos="1155065" algn="l"/>
              </a:tabLst>
            </a:pPr>
            <a:r>
              <a:rPr dirty="0" sz="2200">
                <a:latin typeface="Arial MT"/>
                <a:cs typeface="Arial MT"/>
              </a:rPr>
              <a:t>Has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microphone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for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patient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communication</a:t>
            </a:r>
            <a:endParaRPr sz="2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9413" rIns="0" bIns="0" rtlCol="0" vert="horz">
            <a:spAutoFit/>
          </a:bodyPr>
          <a:lstStyle/>
          <a:p>
            <a:pPr marL="207645">
              <a:lnSpc>
                <a:spcPct val="100000"/>
              </a:lnSpc>
              <a:spcBef>
                <a:spcPts val="100"/>
              </a:spcBef>
            </a:pPr>
            <a:r>
              <a:rPr dirty="0"/>
              <a:t>Gantry</a:t>
            </a:r>
            <a:r>
              <a:rPr dirty="0" spc="-30"/>
              <a:t> </a:t>
            </a:r>
            <a:r>
              <a:rPr dirty="0" spc="-10"/>
              <a:t>Continued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25879"/>
            <a:ext cx="10013950" cy="4106545"/>
          </a:xfrm>
          <a:prstGeom prst="rect">
            <a:avLst/>
          </a:prstGeom>
        </p:spPr>
        <p:txBody>
          <a:bodyPr wrap="square" lIns="0" tIns="135890" rIns="0" bIns="0" rtlCol="0" vert="horz">
            <a:spAutoFit/>
          </a:bodyPr>
          <a:lstStyle/>
          <a:p>
            <a:pPr marL="12700" marR="5080">
              <a:lnSpc>
                <a:spcPct val="70100"/>
              </a:lnSpc>
              <a:spcBef>
                <a:spcPts val="1070"/>
              </a:spcBef>
            </a:pPr>
            <a:r>
              <a:rPr dirty="0" sz="2700">
                <a:latin typeface="Arial MT"/>
                <a:cs typeface="Arial MT"/>
              </a:rPr>
              <a:t>Houses</a:t>
            </a:r>
            <a:r>
              <a:rPr dirty="0" sz="2700" spc="-70">
                <a:latin typeface="Arial MT"/>
                <a:cs typeface="Arial MT"/>
              </a:rPr>
              <a:t> </a:t>
            </a:r>
            <a:r>
              <a:rPr dirty="0" sz="2700">
                <a:latin typeface="Arial MT"/>
                <a:cs typeface="Arial MT"/>
              </a:rPr>
              <a:t>many</a:t>
            </a:r>
            <a:r>
              <a:rPr dirty="0" sz="2700" spc="-30">
                <a:latin typeface="Arial MT"/>
                <a:cs typeface="Arial MT"/>
              </a:rPr>
              <a:t> </a:t>
            </a:r>
            <a:r>
              <a:rPr dirty="0" sz="2700">
                <a:latin typeface="Arial MT"/>
                <a:cs typeface="Arial MT"/>
              </a:rPr>
              <a:t>of</a:t>
            </a:r>
            <a:r>
              <a:rPr dirty="0" sz="2700" spc="-50">
                <a:latin typeface="Arial MT"/>
                <a:cs typeface="Arial MT"/>
              </a:rPr>
              <a:t> </a:t>
            </a:r>
            <a:r>
              <a:rPr dirty="0" sz="2700">
                <a:latin typeface="Arial MT"/>
                <a:cs typeface="Arial MT"/>
              </a:rPr>
              <a:t>the</a:t>
            </a:r>
            <a:r>
              <a:rPr dirty="0" sz="2700" spc="-85">
                <a:latin typeface="Arial MT"/>
                <a:cs typeface="Arial MT"/>
              </a:rPr>
              <a:t> </a:t>
            </a:r>
            <a:r>
              <a:rPr dirty="0" sz="2700">
                <a:latin typeface="Arial MT"/>
                <a:cs typeface="Arial MT"/>
              </a:rPr>
              <a:t>components</a:t>
            </a:r>
            <a:r>
              <a:rPr dirty="0" sz="2700" spc="-80">
                <a:latin typeface="Arial MT"/>
                <a:cs typeface="Arial MT"/>
              </a:rPr>
              <a:t> </a:t>
            </a:r>
            <a:r>
              <a:rPr dirty="0" sz="2700">
                <a:latin typeface="Arial MT"/>
                <a:cs typeface="Arial MT"/>
              </a:rPr>
              <a:t>needed</a:t>
            </a:r>
            <a:r>
              <a:rPr dirty="0" sz="2700" spc="-50">
                <a:latin typeface="Arial MT"/>
                <a:cs typeface="Arial MT"/>
              </a:rPr>
              <a:t> </a:t>
            </a:r>
            <a:r>
              <a:rPr dirty="0" sz="2700">
                <a:latin typeface="Arial MT"/>
                <a:cs typeface="Arial MT"/>
              </a:rPr>
              <a:t>to</a:t>
            </a:r>
            <a:r>
              <a:rPr dirty="0" sz="2700" spc="-65">
                <a:latin typeface="Arial MT"/>
                <a:cs typeface="Arial MT"/>
              </a:rPr>
              <a:t> </a:t>
            </a:r>
            <a:r>
              <a:rPr dirty="0" sz="2700">
                <a:latin typeface="Arial MT"/>
                <a:cs typeface="Arial MT"/>
              </a:rPr>
              <a:t>produce</a:t>
            </a:r>
            <a:r>
              <a:rPr dirty="0" sz="2700" spc="-55">
                <a:latin typeface="Arial MT"/>
                <a:cs typeface="Arial MT"/>
              </a:rPr>
              <a:t> </a:t>
            </a:r>
            <a:r>
              <a:rPr dirty="0" sz="2700">
                <a:latin typeface="Arial MT"/>
                <a:cs typeface="Arial MT"/>
              </a:rPr>
              <a:t>and</a:t>
            </a:r>
            <a:r>
              <a:rPr dirty="0" sz="2700" spc="-75">
                <a:latin typeface="Arial MT"/>
                <a:cs typeface="Arial MT"/>
              </a:rPr>
              <a:t> </a:t>
            </a:r>
            <a:r>
              <a:rPr dirty="0" sz="2700">
                <a:latin typeface="Arial MT"/>
                <a:cs typeface="Arial MT"/>
              </a:rPr>
              <a:t>detect</a:t>
            </a:r>
            <a:r>
              <a:rPr dirty="0" sz="2700" spc="-70">
                <a:latin typeface="Arial MT"/>
                <a:cs typeface="Arial MT"/>
              </a:rPr>
              <a:t> </a:t>
            </a:r>
            <a:r>
              <a:rPr dirty="0" sz="2700" spc="-25">
                <a:latin typeface="Arial MT"/>
                <a:cs typeface="Arial MT"/>
              </a:rPr>
              <a:t>x- </a:t>
            </a:r>
            <a:r>
              <a:rPr dirty="0" sz="2700">
                <a:latin typeface="Arial MT"/>
                <a:cs typeface="Arial MT"/>
              </a:rPr>
              <a:t>rays</a:t>
            </a:r>
            <a:r>
              <a:rPr dirty="0" sz="2700" spc="-55">
                <a:latin typeface="Arial MT"/>
                <a:cs typeface="Arial MT"/>
              </a:rPr>
              <a:t> </a:t>
            </a:r>
            <a:r>
              <a:rPr dirty="0" sz="2700">
                <a:latin typeface="Arial MT"/>
                <a:cs typeface="Arial MT"/>
              </a:rPr>
              <a:t>for</a:t>
            </a:r>
            <a:r>
              <a:rPr dirty="0" sz="2700" spc="-30">
                <a:latin typeface="Arial MT"/>
                <a:cs typeface="Arial MT"/>
              </a:rPr>
              <a:t> </a:t>
            </a:r>
            <a:r>
              <a:rPr dirty="0" sz="2700">
                <a:latin typeface="Arial MT"/>
                <a:cs typeface="Arial MT"/>
              </a:rPr>
              <a:t>image</a:t>
            </a:r>
            <a:r>
              <a:rPr dirty="0" sz="2700" spc="-5">
                <a:latin typeface="Arial MT"/>
                <a:cs typeface="Arial MT"/>
              </a:rPr>
              <a:t> </a:t>
            </a:r>
            <a:r>
              <a:rPr dirty="0" sz="2700" spc="-10">
                <a:latin typeface="Arial MT"/>
                <a:cs typeface="Arial MT"/>
              </a:rPr>
              <a:t>formation:</a:t>
            </a:r>
            <a:endParaRPr sz="2700">
              <a:latin typeface="Arial MT"/>
              <a:cs typeface="Arial MT"/>
            </a:endParaRPr>
          </a:p>
          <a:p>
            <a:pPr marL="1155065" indent="-457200">
              <a:lnSpc>
                <a:spcPct val="100000"/>
              </a:lnSpc>
              <a:spcBef>
                <a:spcPts val="455"/>
              </a:spcBef>
              <a:buAutoNum type="alphaLcParenR"/>
              <a:tabLst>
                <a:tab pos="1155065" algn="l"/>
              </a:tabLst>
            </a:pPr>
            <a:r>
              <a:rPr dirty="0" sz="2400" spc="-25">
                <a:latin typeface="Arial MT"/>
                <a:cs typeface="Arial MT"/>
              </a:rPr>
              <a:t>DAS</a:t>
            </a:r>
            <a:endParaRPr sz="2400">
              <a:latin typeface="Arial MT"/>
              <a:cs typeface="Arial MT"/>
            </a:endParaRPr>
          </a:p>
          <a:p>
            <a:pPr marL="1155065" indent="-457200">
              <a:lnSpc>
                <a:spcPct val="100000"/>
              </a:lnSpc>
              <a:spcBef>
                <a:spcPts val="1105"/>
              </a:spcBef>
              <a:buAutoNum type="alphaLcParenR"/>
              <a:tabLst>
                <a:tab pos="1155065" algn="l"/>
              </a:tabLst>
            </a:pPr>
            <a:r>
              <a:rPr dirty="0" sz="2400">
                <a:latin typeface="Arial MT"/>
                <a:cs typeface="Arial MT"/>
              </a:rPr>
              <a:t>Slip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Rings</a:t>
            </a:r>
            <a:endParaRPr sz="2400">
              <a:latin typeface="Arial MT"/>
              <a:cs typeface="Arial MT"/>
            </a:endParaRPr>
          </a:p>
          <a:p>
            <a:pPr marL="1155065" indent="-457200">
              <a:lnSpc>
                <a:spcPct val="100000"/>
              </a:lnSpc>
              <a:spcBef>
                <a:spcPts val="1105"/>
              </a:spcBef>
              <a:buAutoNum type="alphaLcParenR"/>
              <a:tabLst>
                <a:tab pos="1155065" algn="l"/>
              </a:tabLst>
            </a:pPr>
            <a:r>
              <a:rPr dirty="0" sz="2400" spc="-10" i="1">
                <a:latin typeface="Arial"/>
                <a:cs typeface="Arial"/>
              </a:rPr>
              <a:t>*Generator</a:t>
            </a:r>
            <a:endParaRPr sz="2400">
              <a:latin typeface="Arial"/>
              <a:cs typeface="Arial"/>
            </a:endParaRPr>
          </a:p>
          <a:p>
            <a:pPr marL="1155065" indent="-457200">
              <a:lnSpc>
                <a:spcPct val="100000"/>
              </a:lnSpc>
              <a:spcBef>
                <a:spcPts val="495"/>
              </a:spcBef>
              <a:buAutoNum type="alphaLcParenR"/>
              <a:tabLst>
                <a:tab pos="1155065" algn="l"/>
              </a:tabLst>
            </a:pPr>
            <a:r>
              <a:rPr dirty="0" sz="2400" spc="-50">
                <a:latin typeface="Arial MT"/>
                <a:cs typeface="Arial MT"/>
              </a:rPr>
              <a:t>X-</a:t>
            </a:r>
            <a:r>
              <a:rPr dirty="0" sz="2400">
                <a:latin typeface="Arial MT"/>
                <a:cs typeface="Arial MT"/>
              </a:rPr>
              <a:t>ray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Tube</a:t>
            </a:r>
            <a:endParaRPr sz="2400">
              <a:latin typeface="Arial MT"/>
              <a:cs typeface="Arial MT"/>
            </a:endParaRPr>
          </a:p>
          <a:p>
            <a:pPr marL="1155065" indent="-457200">
              <a:lnSpc>
                <a:spcPct val="100000"/>
              </a:lnSpc>
              <a:spcBef>
                <a:spcPts val="1105"/>
              </a:spcBef>
              <a:buAutoNum type="alphaLcParenR"/>
              <a:tabLst>
                <a:tab pos="1155065" algn="l"/>
              </a:tabLst>
            </a:pPr>
            <a:r>
              <a:rPr dirty="0" sz="2400" spc="-10">
                <a:latin typeface="Arial MT"/>
                <a:cs typeface="Arial MT"/>
              </a:rPr>
              <a:t>Filtration</a:t>
            </a:r>
            <a:endParaRPr sz="2400">
              <a:latin typeface="Arial MT"/>
              <a:cs typeface="Arial MT"/>
            </a:endParaRPr>
          </a:p>
          <a:p>
            <a:pPr marL="1155065" indent="-457200">
              <a:lnSpc>
                <a:spcPct val="100000"/>
              </a:lnSpc>
              <a:spcBef>
                <a:spcPts val="1105"/>
              </a:spcBef>
              <a:buAutoNum type="alphaLcParenR"/>
              <a:tabLst>
                <a:tab pos="1155065" algn="l"/>
              </a:tabLst>
            </a:pPr>
            <a:r>
              <a:rPr dirty="0" sz="2400" spc="-10">
                <a:latin typeface="Arial MT"/>
                <a:cs typeface="Arial MT"/>
              </a:rPr>
              <a:t>Collimators</a:t>
            </a:r>
            <a:endParaRPr sz="2400">
              <a:latin typeface="Arial MT"/>
              <a:cs typeface="Arial MT"/>
            </a:endParaRPr>
          </a:p>
          <a:p>
            <a:pPr marL="1155065" indent="-457200">
              <a:lnSpc>
                <a:spcPct val="100000"/>
              </a:lnSpc>
              <a:spcBef>
                <a:spcPts val="1090"/>
              </a:spcBef>
              <a:buAutoNum type="alphaLcParenR"/>
              <a:tabLst>
                <a:tab pos="1155065" algn="l"/>
              </a:tabLst>
            </a:pPr>
            <a:r>
              <a:rPr dirty="0" sz="2400" spc="-10">
                <a:latin typeface="Arial MT"/>
                <a:cs typeface="Arial MT"/>
              </a:rPr>
              <a:t>Detector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Array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36092" cy="784859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36092" cy="78485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6844" rIns="0" bIns="0" rtlCol="0" vert="horz">
            <a:spAutoFit/>
          </a:bodyPr>
          <a:lstStyle/>
          <a:p>
            <a:pPr marL="451484">
              <a:lnSpc>
                <a:spcPct val="100000"/>
              </a:lnSpc>
              <a:spcBef>
                <a:spcPts val="105"/>
              </a:spcBef>
            </a:pPr>
            <a:r>
              <a:rPr dirty="0"/>
              <a:t>a)</a:t>
            </a:r>
            <a:r>
              <a:rPr dirty="0" spc="-20"/>
              <a:t> </a:t>
            </a:r>
            <a:r>
              <a:rPr dirty="0" spc="-25"/>
              <a:t>DAS</a:t>
            </a: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012948" y="4715255"/>
            <a:ext cx="684276" cy="251460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916330" y="1533459"/>
            <a:ext cx="9888220" cy="4103370"/>
          </a:xfrm>
          <a:prstGeom prst="rect">
            <a:avLst/>
          </a:prstGeom>
        </p:spPr>
        <p:txBody>
          <a:bodyPr wrap="square" lIns="0" tIns="254635" rIns="0" bIns="0" rtlCol="0" vert="horz">
            <a:spAutoFit/>
          </a:bodyPr>
          <a:lstStyle/>
          <a:p>
            <a:pPr algn="ctr" marL="476250">
              <a:lnSpc>
                <a:spcPct val="100000"/>
              </a:lnSpc>
              <a:spcBef>
                <a:spcPts val="2005"/>
              </a:spcBef>
            </a:pPr>
            <a:r>
              <a:rPr dirty="0" sz="3200" i="1">
                <a:latin typeface="Arial"/>
                <a:cs typeface="Arial"/>
              </a:rPr>
              <a:t>Aka.</a:t>
            </a:r>
            <a:r>
              <a:rPr dirty="0" sz="3200" spc="-155" i="1">
                <a:latin typeface="Arial"/>
                <a:cs typeface="Arial"/>
              </a:rPr>
              <a:t> </a:t>
            </a:r>
            <a:r>
              <a:rPr dirty="0" sz="3200" i="1">
                <a:latin typeface="Arial"/>
                <a:cs typeface="Arial"/>
              </a:rPr>
              <a:t>Data</a:t>
            </a:r>
            <a:r>
              <a:rPr dirty="0" sz="3200" spc="-150" i="1">
                <a:latin typeface="Arial"/>
                <a:cs typeface="Arial"/>
              </a:rPr>
              <a:t> </a:t>
            </a:r>
            <a:r>
              <a:rPr dirty="0" sz="3200" i="1">
                <a:latin typeface="Arial"/>
                <a:cs typeface="Arial"/>
              </a:rPr>
              <a:t>acquisition</a:t>
            </a:r>
            <a:r>
              <a:rPr dirty="0" sz="3200" spc="-125" i="1">
                <a:latin typeface="Arial"/>
                <a:cs typeface="Arial"/>
              </a:rPr>
              <a:t> </a:t>
            </a:r>
            <a:r>
              <a:rPr dirty="0" sz="3200" spc="-10" i="1">
                <a:latin typeface="Arial"/>
                <a:cs typeface="Arial"/>
              </a:rPr>
              <a:t>system</a:t>
            </a:r>
            <a:endParaRPr sz="3200">
              <a:latin typeface="Arial"/>
              <a:cs typeface="Arial"/>
            </a:endParaRPr>
          </a:p>
          <a:p>
            <a:pPr marL="240029" marR="5080" indent="-227329">
              <a:lnSpc>
                <a:spcPts val="3000"/>
              </a:lnSpc>
              <a:spcBef>
                <a:spcPts val="2060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Measures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number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photons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that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strike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detector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array 	(aka.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transmitted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radiation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beam)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65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Via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sampling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409"/>
              </a:spcBef>
              <a:buFont typeface="Arial MT"/>
              <a:buChar char="•"/>
              <a:tabLst>
                <a:tab pos="1155065" algn="l"/>
              </a:tabLst>
            </a:pPr>
            <a:r>
              <a:rPr dirty="0" sz="2000" spc="-10" i="1">
                <a:latin typeface="Arial"/>
                <a:cs typeface="Arial"/>
              </a:rPr>
              <a:t>Reduces</a:t>
            </a:r>
            <a:r>
              <a:rPr dirty="0" sz="2000" spc="-135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creation</a:t>
            </a:r>
            <a:r>
              <a:rPr dirty="0" sz="2000" spc="-10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of</a:t>
            </a:r>
            <a:r>
              <a:rPr dirty="0" sz="2000" spc="-7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image</a:t>
            </a:r>
            <a:r>
              <a:rPr dirty="0" sz="2000" spc="5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artifacts</a:t>
            </a:r>
            <a:endParaRPr sz="2000">
              <a:latin typeface="Arial"/>
              <a:cs typeface="Arial"/>
            </a:endParaRPr>
          </a:p>
          <a:p>
            <a:pPr marL="240029" indent="-227329">
              <a:lnSpc>
                <a:spcPts val="3350"/>
              </a:lnSpc>
              <a:spcBef>
                <a:spcPts val="1125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Converts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measurements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into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digital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signal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(binary)</a:t>
            </a:r>
            <a:endParaRPr sz="2800">
              <a:latin typeface="Arial MT"/>
              <a:cs typeface="Arial MT"/>
            </a:endParaRPr>
          </a:p>
          <a:p>
            <a:pPr lvl="1" marL="697865" indent="-228600">
              <a:lnSpc>
                <a:spcPts val="3110"/>
              </a:lnSpc>
              <a:buChar char="•"/>
              <a:tabLst>
                <a:tab pos="697865" algn="l"/>
                <a:tab pos="2882265" algn="l"/>
              </a:tabLst>
            </a:pPr>
            <a:r>
              <a:rPr dirty="0" sz="2600">
                <a:latin typeface="Arial MT"/>
                <a:cs typeface="Arial MT"/>
              </a:rPr>
              <a:t>Using</a:t>
            </a:r>
            <a:r>
              <a:rPr dirty="0" sz="2600" spc="-145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an</a:t>
            </a:r>
            <a:r>
              <a:rPr dirty="0" sz="2600">
                <a:latin typeface="Arial MT"/>
                <a:cs typeface="Arial MT"/>
              </a:rPr>
              <a:t>	</a:t>
            </a:r>
            <a:r>
              <a:rPr dirty="0" sz="2600" spc="-10">
                <a:latin typeface="Arial MT"/>
                <a:cs typeface="Arial MT"/>
              </a:rPr>
              <a:t>(analog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digital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converter)</a:t>
            </a:r>
            <a:endParaRPr sz="26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39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Sends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digital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data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computer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for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reconstruction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12344" rIns="0" bIns="0" rtlCol="0" vert="horz">
            <a:spAutoFit/>
          </a:bodyPr>
          <a:lstStyle/>
          <a:p>
            <a:pPr marL="175260">
              <a:lnSpc>
                <a:spcPct val="100000"/>
              </a:lnSpc>
              <a:spcBef>
                <a:spcPts val="105"/>
              </a:spcBef>
            </a:pPr>
            <a:r>
              <a:rPr dirty="0"/>
              <a:t>b)</a:t>
            </a:r>
            <a:r>
              <a:rPr dirty="0" spc="-25"/>
              <a:t> </a:t>
            </a:r>
            <a:r>
              <a:rPr dirty="0"/>
              <a:t>Slip</a:t>
            </a:r>
            <a:r>
              <a:rPr dirty="0" spc="-35"/>
              <a:t> </a:t>
            </a:r>
            <a:r>
              <a:rPr dirty="0" spc="-20"/>
              <a:t>Rings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40660"/>
            <a:ext cx="8787765" cy="3064510"/>
          </a:xfrm>
          <a:prstGeom prst="rect">
            <a:avLst/>
          </a:prstGeom>
        </p:spPr>
        <p:txBody>
          <a:bodyPr wrap="square" lIns="0" tIns="1473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dirty="0" sz="3200" spc="-10">
                <a:latin typeface="Arial MT"/>
                <a:cs typeface="Arial MT"/>
              </a:rPr>
              <a:t>Electromechanical</a:t>
            </a:r>
            <a:r>
              <a:rPr dirty="0" sz="3200" spc="-21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devices</a:t>
            </a:r>
            <a:endParaRPr sz="32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919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30">
                <a:latin typeface="Arial MT"/>
                <a:cs typeface="Arial MT"/>
              </a:rPr>
              <a:t> </a:t>
            </a:r>
            <a:r>
              <a:rPr dirty="0" sz="2800" spc="-55">
                <a:latin typeface="Arial MT"/>
                <a:cs typeface="Arial MT"/>
              </a:rPr>
              <a:t>brush-</a:t>
            </a:r>
            <a:r>
              <a:rPr dirty="0" sz="2800">
                <a:latin typeface="Arial MT"/>
                <a:cs typeface="Arial MT"/>
              </a:rPr>
              <a:t>like</a:t>
            </a:r>
            <a:r>
              <a:rPr dirty="0" sz="2800" spc="1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apparatus</a:t>
            </a:r>
            <a:endParaRPr sz="2800">
              <a:latin typeface="Arial MT"/>
              <a:cs typeface="Arial MT"/>
            </a:endParaRPr>
          </a:p>
          <a:p>
            <a:pPr marL="240029" marR="903605" indent="-227329">
              <a:lnSpc>
                <a:spcPts val="3000"/>
              </a:lnSpc>
              <a:spcBef>
                <a:spcPts val="1335"/>
              </a:spcBef>
              <a:buChar char="•"/>
              <a:tabLst>
                <a:tab pos="241300" algn="l"/>
              </a:tabLst>
            </a:pPr>
            <a:r>
              <a:rPr dirty="0" sz="2800" spc="-10">
                <a:latin typeface="Arial MT"/>
                <a:cs typeface="Arial MT"/>
              </a:rPr>
              <a:t>Provides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continuous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electrical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power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&amp;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electronic </a:t>
            </a:r>
            <a:r>
              <a:rPr dirty="0" sz="2800" spc="-10">
                <a:latin typeface="Arial MT"/>
                <a:cs typeface="Arial MT"/>
              </a:rPr>
              <a:t>	</a:t>
            </a:r>
            <a:r>
              <a:rPr dirty="0" sz="2800" spc="-20">
                <a:latin typeface="Arial MT"/>
                <a:cs typeface="Arial MT"/>
              </a:rPr>
              <a:t>communication</a:t>
            </a:r>
            <a:r>
              <a:rPr dirty="0" sz="2800" spc="-7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across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rotating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surface</a:t>
            </a:r>
            <a:endParaRPr sz="28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270"/>
              </a:spcBef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Enables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gantry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frame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rotate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continuously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900"/>
              </a:spcBef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Eliminates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need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straighten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twisted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system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cables</a:t>
            </a:r>
            <a:endParaRPr sz="26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36092" cy="784859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1521" rIns="0" bIns="0" rtlCol="0" vert="horz">
            <a:spAutoFit/>
          </a:bodyPr>
          <a:lstStyle/>
          <a:p>
            <a:pPr marL="203200">
              <a:lnSpc>
                <a:spcPct val="100000"/>
              </a:lnSpc>
              <a:spcBef>
                <a:spcPts val="105"/>
              </a:spcBef>
            </a:pPr>
            <a:r>
              <a:rPr dirty="0"/>
              <a:t>c)</a:t>
            </a:r>
            <a:r>
              <a:rPr dirty="0" spc="-30"/>
              <a:t> </a:t>
            </a:r>
            <a:r>
              <a:rPr dirty="0" spc="-10"/>
              <a:t>Generator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91052"/>
            <a:ext cx="6927215" cy="4266565"/>
          </a:xfrm>
          <a:prstGeom prst="rect">
            <a:avLst/>
          </a:prstGeom>
        </p:spPr>
        <p:txBody>
          <a:bodyPr wrap="square" lIns="0" tIns="374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95"/>
              </a:spcBef>
            </a:pPr>
            <a:r>
              <a:rPr dirty="0" sz="2800" spc="-10">
                <a:latin typeface="Arial MT"/>
                <a:cs typeface="Arial MT"/>
              </a:rPr>
              <a:t>Conventional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units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used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40" i="1">
                <a:solidFill>
                  <a:srgbClr val="006DC0"/>
                </a:solidFill>
                <a:latin typeface="Arial"/>
                <a:cs typeface="Arial"/>
              </a:rPr>
              <a:t>3-</a:t>
            </a:r>
            <a:r>
              <a:rPr dirty="0" sz="2800" spc="-10" i="1">
                <a:solidFill>
                  <a:srgbClr val="006DC0"/>
                </a:solidFill>
                <a:latin typeface="Arial"/>
                <a:cs typeface="Arial"/>
              </a:rPr>
              <a:t>phase</a:t>
            </a:r>
            <a:r>
              <a:rPr dirty="0" sz="2800" spc="-165" i="1">
                <a:solidFill>
                  <a:srgbClr val="006DC0"/>
                </a:solidFill>
                <a:latin typeface="Arial"/>
                <a:cs typeface="Arial"/>
              </a:rPr>
              <a:t> </a:t>
            </a:r>
            <a:r>
              <a:rPr dirty="0" sz="2800" spc="-10" i="1">
                <a:solidFill>
                  <a:srgbClr val="006DC0"/>
                </a:solidFill>
                <a:latin typeface="Arial"/>
                <a:cs typeface="Arial"/>
              </a:rPr>
              <a:t>generators</a:t>
            </a:r>
            <a:endParaRPr sz="2800">
              <a:latin typeface="Arial"/>
              <a:cs typeface="Arial"/>
            </a:endParaRPr>
          </a:p>
          <a:p>
            <a:pPr marL="812165" indent="-228600">
              <a:lnSpc>
                <a:spcPts val="3110"/>
              </a:lnSpc>
              <a:spcBef>
                <a:spcPts val="190"/>
              </a:spcBef>
              <a:buFont typeface="Arial MT"/>
              <a:buChar char="•"/>
              <a:tabLst>
                <a:tab pos="812165" algn="l"/>
              </a:tabLst>
            </a:pPr>
            <a:r>
              <a:rPr dirty="0" sz="2600" spc="-10" i="1">
                <a:latin typeface="Arial"/>
                <a:cs typeface="Arial"/>
              </a:rPr>
              <a:t>Large</a:t>
            </a:r>
            <a:endParaRPr sz="2600">
              <a:latin typeface="Arial"/>
              <a:cs typeface="Arial"/>
            </a:endParaRPr>
          </a:p>
          <a:p>
            <a:pPr lvl="1" marL="1040765" indent="-228600">
              <a:lnSpc>
                <a:spcPts val="2630"/>
              </a:lnSpc>
              <a:buFont typeface="Arial MT"/>
              <a:buChar char="•"/>
              <a:tabLst>
                <a:tab pos="1040765" algn="l"/>
              </a:tabLst>
            </a:pPr>
            <a:r>
              <a:rPr dirty="0" sz="2200" spc="-10" i="1">
                <a:latin typeface="Arial"/>
                <a:cs typeface="Arial"/>
              </a:rPr>
              <a:t>Housed</a:t>
            </a:r>
            <a:r>
              <a:rPr dirty="0" sz="2200" spc="-130" i="1">
                <a:latin typeface="Arial"/>
                <a:cs typeface="Arial"/>
              </a:rPr>
              <a:t> </a:t>
            </a:r>
            <a:r>
              <a:rPr dirty="0" u="heavy" sz="22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outside</a:t>
            </a:r>
            <a:r>
              <a:rPr dirty="0" sz="2200" spc="-105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of</a:t>
            </a:r>
            <a:r>
              <a:rPr dirty="0" sz="2200" spc="-145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the</a:t>
            </a:r>
            <a:r>
              <a:rPr dirty="0" sz="2200" spc="-130" i="1">
                <a:latin typeface="Arial"/>
                <a:cs typeface="Arial"/>
              </a:rPr>
              <a:t> </a:t>
            </a:r>
            <a:r>
              <a:rPr dirty="0" sz="2200" spc="-10" i="1">
                <a:latin typeface="Arial"/>
                <a:cs typeface="Arial"/>
              </a:rPr>
              <a:t>gantry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 sz="2800">
                <a:latin typeface="Arial MT"/>
                <a:cs typeface="Arial MT"/>
              </a:rPr>
              <a:t>Modern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units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use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 i="1">
                <a:solidFill>
                  <a:srgbClr val="00AD50"/>
                </a:solidFill>
                <a:latin typeface="Arial"/>
                <a:cs typeface="Arial"/>
              </a:rPr>
              <a:t>high</a:t>
            </a:r>
            <a:r>
              <a:rPr dirty="0" sz="2800" spc="-145" i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800" spc="-10" i="1">
                <a:solidFill>
                  <a:srgbClr val="00AD50"/>
                </a:solidFill>
                <a:latin typeface="Arial"/>
                <a:cs typeface="Arial"/>
              </a:rPr>
              <a:t>frequency</a:t>
            </a:r>
            <a:r>
              <a:rPr dirty="0" sz="2800" spc="-165" i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800" spc="-10" i="1">
                <a:solidFill>
                  <a:srgbClr val="00AD50"/>
                </a:solidFill>
                <a:latin typeface="Arial"/>
                <a:cs typeface="Arial"/>
              </a:rPr>
              <a:t>generators</a:t>
            </a:r>
            <a:endParaRPr sz="2800">
              <a:latin typeface="Arial"/>
              <a:cs typeface="Arial"/>
            </a:endParaRPr>
          </a:p>
          <a:p>
            <a:pPr marL="812165" indent="-228600">
              <a:lnSpc>
                <a:spcPts val="3110"/>
              </a:lnSpc>
              <a:spcBef>
                <a:spcPts val="190"/>
              </a:spcBef>
              <a:buFont typeface="Arial MT"/>
              <a:buChar char="•"/>
              <a:tabLst>
                <a:tab pos="812165" algn="l"/>
              </a:tabLst>
            </a:pPr>
            <a:r>
              <a:rPr dirty="0" sz="2600" spc="-10" i="1">
                <a:latin typeface="Arial"/>
                <a:cs typeface="Arial"/>
              </a:rPr>
              <a:t>Compact</a:t>
            </a:r>
            <a:endParaRPr sz="2600">
              <a:latin typeface="Arial"/>
              <a:cs typeface="Arial"/>
            </a:endParaRPr>
          </a:p>
          <a:p>
            <a:pPr lvl="1" marL="1040765" indent="-228600">
              <a:lnSpc>
                <a:spcPts val="2560"/>
              </a:lnSpc>
              <a:buFont typeface="Arial MT"/>
              <a:buChar char="•"/>
              <a:tabLst>
                <a:tab pos="1040765" algn="l"/>
              </a:tabLst>
            </a:pPr>
            <a:r>
              <a:rPr dirty="0" sz="2200" spc="-10" i="1">
                <a:latin typeface="Arial"/>
                <a:cs typeface="Arial"/>
              </a:rPr>
              <a:t>Housed</a:t>
            </a:r>
            <a:r>
              <a:rPr dirty="0" sz="2200" spc="-135" i="1">
                <a:latin typeface="Arial"/>
                <a:cs typeface="Arial"/>
              </a:rPr>
              <a:t> </a:t>
            </a:r>
            <a:r>
              <a:rPr dirty="0" u="heavy" sz="22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within</a:t>
            </a:r>
            <a:r>
              <a:rPr dirty="0" sz="2200" spc="-135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the</a:t>
            </a:r>
            <a:r>
              <a:rPr dirty="0" sz="2200" spc="-125" i="1">
                <a:latin typeface="Arial"/>
                <a:cs typeface="Arial"/>
              </a:rPr>
              <a:t> </a:t>
            </a:r>
            <a:r>
              <a:rPr dirty="0" sz="2200" spc="-10" i="1">
                <a:latin typeface="Arial"/>
                <a:cs typeface="Arial"/>
              </a:rPr>
              <a:t>gantry</a:t>
            </a:r>
            <a:endParaRPr sz="2200">
              <a:latin typeface="Arial"/>
              <a:cs typeface="Arial"/>
            </a:endParaRPr>
          </a:p>
          <a:p>
            <a:pPr marL="812165" indent="-228600">
              <a:lnSpc>
                <a:spcPts val="3040"/>
              </a:lnSpc>
              <a:buFont typeface="Arial MT"/>
              <a:buChar char="•"/>
              <a:tabLst>
                <a:tab pos="812165" algn="l"/>
              </a:tabLst>
            </a:pPr>
            <a:r>
              <a:rPr dirty="0" sz="2600" i="1">
                <a:latin typeface="Arial"/>
                <a:cs typeface="Arial"/>
              </a:rPr>
              <a:t>Better</a:t>
            </a:r>
            <a:r>
              <a:rPr dirty="0" sz="2600" spc="-135" i="1">
                <a:latin typeface="Arial"/>
                <a:cs typeface="Arial"/>
              </a:rPr>
              <a:t> </a:t>
            </a:r>
            <a:r>
              <a:rPr dirty="0" sz="2600" spc="-10" i="1">
                <a:latin typeface="Arial"/>
                <a:cs typeface="Arial"/>
              </a:rPr>
              <a:t>efficiency</a:t>
            </a:r>
            <a:endParaRPr sz="2600">
              <a:latin typeface="Arial"/>
              <a:cs typeface="Arial"/>
            </a:endParaRPr>
          </a:p>
          <a:p>
            <a:pPr marL="812165" indent="-228600">
              <a:lnSpc>
                <a:spcPts val="3105"/>
              </a:lnSpc>
              <a:buFont typeface="Arial MT"/>
              <a:buChar char="•"/>
              <a:tabLst>
                <a:tab pos="812165" algn="l"/>
              </a:tabLst>
            </a:pPr>
            <a:r>
              <a:rPr dirty="0" sz="2600" i="1">
                <a:latin typeface="Arial"/>
                <a:cs typeface="Arial"/>
              </a:rPr>
              <a:t>Can</a:t>
            </a:r>
            <a:r>
              <a:rPr dirty="0" sz="2600" spc="-11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be</a:t>
            </a:r>
            <a:r>
              <a:rPr dirty="0" sz="2600" spc="-35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stationary</a:t>
            </a:r>
            <a:r>
              <a:rPr dirty="0" sz="2600" spc="-12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or</a:t>
            </a:r>
            <a:r>
              <a:rPr dirty="0" sz="2600" spc="-55" i="1">
                <a:latin typeface="Arial"/>
                <a:cs typeface="Arial"/>
              </a:rPr>
              <a:t> </a:t>
            </a:r>
            <a:r>
              <a:rPr dirty="0" sz="2600" spc="-10" i="1">
                <a:latin typeface="Arial"/>
                <a:cs typeface="Arial"/>
              </a:rPr>
              <a:t>rotating</a:t>
            </a:r>
            <a:endParaRPr sz="2600">
              <a:latin typeface="Arial"/>
              <a:cs typeface="Arial"/>
            </a:endParaRPr>
          </a:p>
          <a:p>
            <a:pPr marL="812165" indent="-228600">
              <a:lnSpc>
                <a:spcPts val="3115"/>
              </a:lnSpc>
              <a:buFont typeface="Arial MT"/>
              <a:buChar char="•"/>
              <a:tabLst>
                <a:tab pos="812165" algn="l"/>
              </a:tabLst>
            </a:pPr>
            <a:r>
              <a:rPr dirty="0" sz="2600" spc="-40" i="1">
                <a:latin typeface="Arial"/>
                <a:cs typeface="Arial"/>
              </a:rPr>
              <a:t>High-</a:t>
            </a:r>
            <a:r>
              <a:rPr dirty="0" sz="2600" spc="-10" i="1">
                <a:latin typeface="Arial"/>
                <a:cs typeface="Arial"/>
              </a:rPr>
              <a:t>frequency</a:t>
            </a:r>
            <a:r>
              <a:rPr dirty="0" sz="2600" spc="-8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inverter</a:t>
            </a:r>
            <a:r>
              <a:rPr dirty="0" sz="2600" spc="-40" i="1">
                <a:latin typeface="Arial"/>
                <a:cs typeface="Arial"/>
              </a:rPr>
              <a:t> </a:t>
            </a:r>
            <a:r>
              <a:rPr dirty="0" sz="2600" spc="-10" i="1">
                <a:latin typeface="Arial"/>
                <a:cs typeface="Arial"/>
              </a:rPr>
              <a:t>circuit</a:t>
            </a:r>
            <a:endParaRPr sz="2600">
              <a:latin typeface="Arial"/>
              <a:cs typeface="Arial"/>
            </a:endParaRPr>
          </a:p>
          <a:p>
            <a:pPr lvl="1" marL="1612265" indent="-228600">
              <a:lnSpc>
                <a:spcPct val="100000"/>
              </a:lnSpc>
              <a:spcBef>
                <a:spcPts val="10"/>
              </a:spcBef>
              <a:buFont typeface="Arial MT"/>
              <a:buChar char="•"/>
              <a:tabLst>
                <a:tab pos="1612265" algn="l"/>
              </a:tabLst>
            </a:pPr>
            <a:r>
              <a:rPr dirty="0" sz="2000" i="1">
                <a:latin typeface="Arial"/>
                <a:cs typeface="Arial"/>
              </a:rPr>
              <a:t>Enables</a:t>
            </a:r>
            <a:r>
              <a:rPr dirty="0" sz="2000" spc="-6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high</a:t>
            </a:r>
            <a:r>
              <a:rPr dirty="0" sz="2000" spc="-6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kV</a:t>
            </a:r>
            <a:r>
              <a:rPr dirty="0" sz="2000" spc="-35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settings</a:t>
            </a:r>
            <a:endParaRPr sz="2000">
              <a:latin typeface="Arial"/>
              <a:cs typeface="Arial"/>
            </a:endParaRPr>
          </a:p>
          <a:p>
            <a:pPr lvl="1" marL="1612265" indent="-228600">
              <a:lnSpc>
                <a:spcPct val="100000"/>
              </a:lnSpc>
              <a:spcBef>
                <a:spcPts val="600"/>
              </a:spcBef>
              <a:buFont typeface="Arial MT"/>
              <a:buChar char="•"/>
              <a:tabLst>
                <a:tab pos="1612265" algn="l"/>
              </a:tabLst>
            </a:pPr>
            <a:r>
              <a:rPr dirty="0" sz="2000" i="1">
                <a:latin typeface="Arial"/>
                <a:cs typeface="Arial"/>
              </a:rPr>
              <a:t>Produces</a:t>
            </a:r>
            <a:r>
              <a:rPr dirty="0" sz="2000" spc="-12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less</a:t>
            </a:r>
            <a:r>
              <a:rPr dirty="0" sz="2000" spc="-55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ripple</a:t>
            </a:r>
            <a:endParaRPr sz="20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36092" cy="784859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12344" rIns="0" bIns="0" rtlCol="0" vert="horz">
            <a:spAutoFit/>
          </a:bodyPr>
          <a:lstStyle/>
          <a:p>
            <a:pPr marL="175260">
              <a:lnSpc>
                <a:spcPct val="100000"/>
              </a:lnSpc>
              <a:spcBef>
                <a:spcPts val="105"/>
              </a:spcBef>
            </a:pPr>
            <a:r>
              <a:rPr dirty="0" baseline="-3787" sz="6600"/>
              <a:t>d)</a:t>
            </a:r>
            <a:r>
              <a:rPr dirty="0" baseline="-3787" sz="6600" spc="52"/>
              <a:t> </a:t>
            </a:r>
            <a:r>
              <a:rPr dirty="0" baseline="-3787" sz="6600" spc="-37"/>
              <a:t>X</a:t>
            </a:r>
            <a:r>
              <a:rPr dirty="0" baseline="-2525" sz="6600" spc="-37"/>
              <a:t>-</a:t>
            </a:r>
            <a:r>
              <a:rPr dirty="0" sz="4400"/>
              <a:t>ray</a:t>
            </a:r>
            <a:r>
              <a:rPr dirty="0" sz="4400" spc="30"/>
              <a:t> </a:t>
            </a:r>
            <a:r>
              <a:rPr dirty="0" sz="4400" spc="-20"/>
              <a:t>Tube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12268"/>
            <a:ext cx="10064750" cy="4234180"/>
          </a:xfrm>
          <a:prstGeom prst="rect">
            <a:avLst/>
          </a:prstGeom>
        </p:spPr>
        <p:txBody>
          <a:bodyPr wrap="square" lIns="0" tIns="7302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dirty="0" sz="3000">
                <a:latin typeface="Arial MT"/>
                <a:cs typeface="Arial MT"/>
              </a:rPr>
              <a:t>Designed</a:t>
            </a:r>
            <a:r>
              <a:rPr dirty="0" sz="3000" spc="-17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to</a:t>
            </a:r>
            <a:r>
              <a:rPr dirty="0" sz="3000" spc="-165">
                <a:latin typeface="Arial MT"/>
                <a:cs typeface="Arial MT"/>
              </a:rPr>
              <a:t> </a:t>
            </a:r>
            <a:r>
              <a:rPr dirty="0" sz="3000" spc="-20">
                <a:latin typeface="Arial MT"/>
                <a:cs typeface="Arial MT"/>
              </a:rPr>
              <a:t>decrease</a:t>
            </a:r>
            <a:r>
              <a:rPr dirty="0" sz="3000" spc="-19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heat</a:t>
            </a:r>
            <a:r>
              <a:rPr dirty="0" sz="3000" spc="-16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loads:</a:t>
            </a:r>
            <a:endParaRPr sz="30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409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High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anode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rotation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speeds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40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Larger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and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thicker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anodes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ts val="3105"/>
              </a:lnSpc>
              <a:spcBef>
                <a:spcPts val="38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Metal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envelopes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625"/>
              </a:lnSpc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Prevent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arcing</a:t>
            </a:r>
            <a:endParaRPr sz="2200">
              <a:latin typeface="Arial MT"/>
              <a:cs typeface="Arial MT"/>
            </a:endParaRPr>
          </a:p>
          <a:p>
            <a:pPr marL="241300" indent="-228600">
              <a:lnSpc>
                <a:spcPts val="3110"/>
              </a:lnSpc>
              <a:spcBef>
                <a:spcPts val="37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Dual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focal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spots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630"/>
              </a:lnSpc>
              <a:buChar char="•"/>
              <a:tabLst>
                <a:tab pos="697865" algn="l"/>
              </a:tabLst>
            </a:pPr>
            <a:r>
              <a:rPr dirty="0" sz="2200">
                <a:latin typeface="Arial MT"/>
                <a:cs typeface="Arial MT"/>
              </a:rPr>
              <a:t>Common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sizes:</a:t>
            </a:r>
            <a:r>
              <a:rPr dirty="0" sz="2200" spc="-1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0.5mm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&amp;</a:t>
            </a:r>
            <a:r>
              <a:rPr dirty="0" sz="2200" spc="-155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1mm</a:t>
            </a:r>
            <a:endParaRPr sz="2200">
              <a:latin typeface="Arial MT"/>
              <a:cs typeface="Arial MT"/>
            </a:endParaRPr>
          </a:p>
          <a:p>
            <a:pPr marL="12700" marR="5080">
              <a:lnSpc>
                <a:spcPts val="2910"/>
              </a:lnSpc>
              <a:spcBef>
                <a:spcPts val="940"/>
              </a:spcBef>
            </a:pPr>
            <a:r>
              <a:rPr dirty="0" sz="3000">
                <a:latin typeface="Arial MT"/>
                <a:cs typeface="Arial MT"/>
              </a:rPr>
              <a:t>Power</a:t>
            </a:r>
            <a:r>
              <a:rPr dirty="0" sz="3000" spc="-114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supplied</a:t>
            </a:r>
            <a:r>
              <a:rPr dirty="0" sz="3000" spc="-14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by</a:t>
            </a:r>
            <a:r>
              <a:rPr dirty="0" sz="3000" spc="-9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high</a:t>
            </a:r>
            <a:r>
              <a:rPr dirty="0" sz="3000" spc="-11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frequency</a:t>
            </a:r>
            <a:r>
              <a:rPr dirty="0" sz="3000" spc="-10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generators</a:t>
            </a:r>
            <a:r>
              <a:rPr dirty="0" sz="3000" spc="-8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also</a:t>
            </a:r>
            <a:r>
              <a:rPr dirty="0" sz="3000" spc="-10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decrease </a:t>
            </a:r>
            <a:r>
              <a:rPr dirty="0" sz="3000">
                <a:latin typeface="Arial MT"/>
                <a:cs typeface="Arial MT"/>
              </a:rPr>
              <a:t>heat</a:t>
            </a:r>
            <a:r>
              <a:rPr dirty="0" sz="3000" spc="-5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loading</a:t>
            </a:r>
            <a:endParaRPr sz="3000">
              <a:latin typeface="Arial MT"/>
              <a:cs typeface="Arial MT"/>
            </a:endParaRPr>
          </a:p>
          <a:p>
            <a:pPr lvl="1" marL="697865" indent="-228600">
              <a:lnSpc>
                <a:spcPts val="3030"/>
              </a:lnSpc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Common</a:t>
            </a:r>
            <a:r>
              <a:rPr dirty="0" sz="2600" spc="-1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range:</a:t>
            </a:r>
            <a:r>
              <a:rPr dirty="0" sz="2600" spc="-13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120–140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kVp</a:t>
            </a:r>
            <a:endParaRPr sz="26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36092" cy="784859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630808" rIns="0" bIns="0" rtlCol="0" vert="horz">
            <a:spAutoFit/>
          </a:bodyPr>
          <a:lstStyle/>
          <a:p>
            <a:pPr marL="165100">
              <a:lnSpc>
                <a:spcPct val="100000"/>
              </a:lnSpc>
              <a:spcBef>
                <a:spcPts val="105"/>
              </a:spcBef>
            </a:pPr>
            <a:r>
              <a:rPr dirty="0"/>
              <a:t>e)</a:t>
            </a:r>
            <a:r>
              <a:rPr dirty="0" spc="-20"/>
              <a:t> </a:t>
            </a:r>
            <a:r>
              <a:rPr dirty="0" spc="-10"/>
              <a:t>Filtration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95729"/>
            <a:ext cx="10081260" cy="3653154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5080">
              <a:lnSpc>
                <a:spcPts val="3510"/>
              </a:lnSpc>
              <a:spcBef>
                <a:spcPts val="495"/>
              </a:spcBef>
            </a:pPr>
            <a:r>
              <a:rPr dirty="0" sz="3200">
                <a:latin typeface="Arial MT"/>
                <a:cs typeface="Arial MT"/>
              </a:rPr>
              <a:t>Shapes</a:t>
            </a:r>
            <a:r>
              <a:rPr dirty="0" sz="3200" spc="-1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the</a:t>
            </a:r>
            <a:r>
              <a:rPr dirty="0" sz="3200" spc="-1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energy</a:t>
            </a:r>
            <a:r>
              <a:rPr dirty="0" sz="3200" spc="-1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distribution</a:t>
            </a:r>
            <a:r>
              <a:rPr dirty="0" sz="3200" spc="-1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across</a:t>
            </a:r>
            <a:r>
              <a:rPr dirty="0" sz="3200" spc="-1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an</a:t>
            </a:r>
            <a:r>
              <a:rPr dirty="0" sz="3200" spc="-10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x-ray</a:t>
            </a:r>
            <a:r>
              <a:rPr dirty="0" sz="3200" spc="-18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beam,</a:t>
            </a:r>
            <a:r>
              <a:rPr dirty="0" sz="3200" spc="-125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by </a:t>
            </a:r>
            <a:r>
              <a:rPr dirty="0" sz="3200" spc="-10">
                <a:latin typeface="Arial MT"/>
                <a:cs typeface="Arial MT"/>
              </a:rPr>
              <a:t>absorbing</a:t>
            </a:r>
            <a:r>
              <a:rPr dirty="0" sz="3200" spc="-1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low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energy</a:t>
            </a:r>
            <a:r>
              <a:rPr dirty="0" sz="3200" spc="-13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photons.</a:t>
            </a:r>
            <a:endParaRPr sz="32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645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Produces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more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homogeneous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beam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10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By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increasing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average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energy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beam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315"/>
              </a:spcBef>
              <a:buChar char="•"/>
              <a:tabLst>
                <a:tab pos="1155065" algn="l"/>
              </a:tabLst>
            </a:pPr>
            <a:r>
              <a:rPr dirty="0" sz="2000" spc="-10">
                <a:latin typeface="Arial MT"/>
                <a:cs typeface="Arial MT"/>
              </a:rPr>
              <a:t>Reduces</a:t>
            </a:r>
            <a:r>
              <a:rPr dirty="0" sz="2000" spc="-10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patient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dose</a:t>
            </a:r>
            <a:endParaRPr sz="20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180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Detectors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operate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more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consistently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with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uniform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beam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09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Increases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accuracy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linear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attenuation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coefficient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measurements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305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Minimizes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appearance</a:t>
            </a:r>
            <a:r>
              <a:rPr dirty="0" sz="2000" spc="-1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artifacts</a:t>
            </a:r>
            <a:r>
              <a:rPr dirty="0" sz="2000" spc="-1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caused</a:t>
            </a:r>
            <a:r>
              <a:rPr dirty="0" sz="2000" spc="-10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by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beam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hardening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36092" cy="784859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630808" rIns="0" bIns="0" rtlCol="0" vert="horz">
            <a:spAutoFit/>
          </a:bodyPr>
          <a:lstStyle/>
          <a:p>
            <a:pPr marL="165100">
              <a:lnSpc>
                <a:spcPct val="100000"/>
              </a:lnSpc>
              <a:spcBef>
                <a:spcPts val="105"/>
              </a:spcBef>
            </a:pPr>
            <a:r>
              <a:rPr dirty="0"/>
              <a:t>Filtration</a:t>
            </a:r>
            <a:r>
              <a:rPr dirty="0" spc="-145"/>
              <a:t> </a:t>
            </a:r>
            <a:r>
              <a:rPr dirty="0" spc="-10"/>
              <a:t>Continued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528948"/>
            <a:ext cx="9949815" cy="4324350"/>
          </a:xfrm>
          <a:prstGeom prst="rect">
            <a:avLst/>
          </a:prstGeom>
        </p:spPr>
        <p:txBody>
          <a:bodyPr wrap="square" lIns="0" tIns="2108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60"/>
              </a:spcBef>
            </a:pPr>
            <a:r>
              <a:rPr dirty="0" sz="3200">
                <a:latin typeface="Arial MT"/>
                <a:cs typeface="Arial MT"/>
              </a:rPr>
              <a:t>Filtration</a:t>
            </a:r>
            <a:r>
              <a:rPr dirty="0" sz="3200" spc="-114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can</a:t>
            </a:r>
            <a:r>
              <a:rPr dirty="0" sz="3200" spc="-1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be</a:t>
            </a:r>
            <a:r>
              <a:rPr dirty="0" sz="3200" spc="-9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classified</a:t>
            </a:r>
            <a:r>
              <a:rPr dirty="0" sz="3200" spc="-12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in</a:t>
            </a:r>
            <a:r>
              <a:rPr dirty="0" sz="3200" spc="-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two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ways.</a:t>
            </a:r>
            <a:endParaRPr sz="3200">
              <a:latin typeface="Arial MT"/>
              <a:cs typeface="Arial MT"/>
            </a:endParaRPr>
          </a:p>
          <a:p>
            <a:pPr marL="527685" indent="-514984">
              <a:lnSpc>
                <a:spcPts val="3325"/>
              </a:lnSpc>
              <a:spcBef>
                <a:spcPts val="1360"/>
              </a:spcBef>
              <a:buAutoNum type="arabicPeriod"/>
              <a:tabLst>
                <a:tab pos="527685" algn="l"/>
              </a:tabLst>
            </a:pPr>
            <a:r>
              <a:rPr dirty="0" sz="2800" spc="-10">
                <a:latin typeface="Arial MT"/>
                <a:cs typeface="Arial MT"/>
              </a:rPr>
              <a:t>Inherent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ts val="2805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Built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into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system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ts val="2795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Can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not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changed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ts val="2840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Applied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all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exams</a:t>
            </a:r>
            <a:endParaRPr sz="2400">
              <a:latin typeface="Arial MT"/>
              <a:cs typeface="Arial MT"/>
            </a:endParaRPr>
          </a:p>
          <a:p>
            <a:pPr marL="527685" indent="-514984">
              <a:lnSpc>
                <a:spcPts val="3325"/>
              </a:lnSpc>
              <a:spcBef>
                <a:spcPts val="1135"/>
              </a:spcBef>
              <a:buAutoNum type="arabicPeriod"/>
              <a:tabLst>
                <a:tab pos="527685" algn="l"/>
              </a:tabLst>
            </a:pPr>
            <a:r>
              <a:rPr dirty="0" sz="2800" spc="-10">
                <a:latin typeface="Arial MT"/>
                <a:cs typeface="Arial MT"/>
              </a:rPr>
              <a:t>Added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(aka.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compensating)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ts val="2805"/>
              </a:lnSpc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Located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between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tube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patient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ts val="2795"/>
              </a:lnSpc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Applied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anatomically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specific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exams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ts val="2840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Have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special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shapes,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that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match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beam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divergence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patient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shape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15"/>
              </a:spcBef>
              <a:buChar char="•"/>
              <a:tabLst>
                <a:tab pos="1155065" algn="l"/>
              </a:tabLst>
            </a:pPr>
            <a:r>
              <a:rPr dirty="0" sz="2000" spc="-10">
                <a:latin typeface="Arial MT"/>
                <a:cs typeface="Arial MT"/>
              </a:rPr>
              <a:t>Categorized</a:t>
            </a:r>
            <a:r>
              <a:rPr dirty="0" sz="2000" spc="-1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by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shape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(example: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Bow</a:t>
            </a:r>
            <a:r>
              <a:rPr dirty="0" sz="2000" spc="5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tie)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36092" cy="784859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36092" cy="78485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89230">
              <a:lnSpc>
                <a:spcPct val="100000"/>
              </a:lnSpc>
              <a:spcBef>
                <a:spcPts val="100"/>
              </a:spcBef>
            </a:pPr>
            <a:r>
              <a:rPr dirty="0"/>
              <a:t>f)</a:t>
            </a:r>
            <a:r>
              <a:rPr dirty="0" spc="-10"/>
              <a:t> Collimation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20976"/>
            <a:ext cx="9888855" cy="397764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600">
                <a:latin typeface="Arial MT"/>
                <a:cs typeface="Arial MT"/>
              </a:rPr>
              <a:t>Small,</a:t>
            </a:r>
            <a:r>
              <a:rPr dirty="0" sz="2600" spc="-1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thin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pieces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lead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that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resemble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shutters.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ts val="3010"/>
              </a:lnSpc>
              <a:spcBef>
                <a:spcPts val="7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Located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at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two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different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locations: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390"/>
              </a:lnSpc>
              <a:buChar char="•"/>
              <a:tabLst>
                <a:tab pos="697865" algn="l"/>
              </a:tabLst>
            </a:pPr>
            <a:r>
              <a:rPr dirty="0" sz="2200" spc="-65">
                <a:latin typeface="Arial MT"/>
                <a:cs typeface="Arial MT"/>
              </a:rPr>
              <a:t>Pre-</a:t>
            </a:r>
            <a:r>
              <a:rPr dirty="0" sz="2200">
                <a:latin typeface="Arial MT"/>
                <a:cs typeface="Arial MT"/>
              </a:rPr>
              <a:t>patient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(aka.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source)</a:t>
            </a:r>
            <a:endParaRPr sz="2200">
              <a:latin typeface="Arial MT"/>
              <a:cs typeface="Arial MT"/>
            </a:endParaRPr>
          </a:p>
          <a:p>
            <a:pPr lvl="2" marL="1155065" indent="-228600">
              <a:lnSpc>
                <a:spcPts val="2025"/>
              </a:lnSpc>
              <a:buChar char="•"/>
              <a:tabLst>
                <a:tab pos="1155065" algn="l"/>
              </a:tabLst>
            </a:pPr>
            <a:r>
              <a:rPr dirty="0" sz="1900" spc="-10">
                <a:latin typeface="Arial MT"/>
                <a:cs typeface="Arial MT"/>
              </a:rPr>
              <a:t>Decrease</a:t>
            </a:r>
            <a:r>
              <a:rPr dirty="0" sz="1900" spc="-65">
                <a:latin typeface="Arial MT"/>
                <a:cs typeface="Arial MT"/>
              </a:rPr>
              <a:t> </a:t>
            </a:r>
            <a:r>
              <a:rPr dirty="0" sz="1900" spc="-20">
                <a:latin typeface="Arial MT"/>
                <a:cs typeface="Arial MT"/>
              </a:rPr>
              <a:t>patient</a:t>
            </a:r>
            <a:r>
              <a:rPr dirty="0" sz="1900" spc="-90">
                <a:latin typeface="Arial MT"/>
                <a:cs typeface="Arial MT"/>
              </a:rPr>
              <a:t> </a:t>
            </a:r>
            <a:r>
              <a:rPr dirty="0" sz="1900" spc="-20">
                <a:latin typeface="Arial MT"/>
                <a:cs typeface="Arial MT"/>
              </a:rPr>
              <a:t>dose</a:t>
            </a:r>
            <a:endParaRPr sz="1900">
              <a:latin typeface="Arial MT"/>
              <a:cs typeface="Arial MT"/>
            </a:endParaRPr>
          </a:p>
          <a:p>
            <a:pPr lvl="1" marL="697865" indent="-228600">
              <a:lnSpc>
                <a:spcPts val="2430"/>
              </a:lnSpc>
              <a:buChar char="•"/>
              <a:tabLst>
                <a:tab pos="697865" algn="l"/>
              </a:tabLst>
            </a:pPr>
            <a:r>
              <a:rPr dirty="0" sz="2200" spc="-40">
                <a:latin typeface="Arial MT"/>
                <a:cs typeface="Arial MT"/>
              </a:rPr>
              <a:t>Post-</a:t>
            </a:r>
            <a:r>
              <a:rPr dirty="0" sz="2200" spc="-10">
                <a:latin typeface="Arial MT"/>
                <a:cs typeface="Arial MT"/>
              </a:rPr>
              <a:t>patient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(aka.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 spc="-40">
                <a:latin typeface="Arial MT"/>
                <a:cs typeface="Arial MT"/>
              </a:rPr>
              <a:t>pre-</a:t>
            </a:r>
            <a:r>
              <a:rPr dirty="0" sz="2200" spc="-10">
                <a:latin typeface="Arial MT"/>
                <a:cs typeface="Arial MT"/>
              </a:rPr>
              <a:t>detector)</a:t>
            </a:r>
            <a:endParaRPr sz="2200">
              <a:latin typeface="Arial MT"/>
              <a:cs typeface="Arial MT"/>
            </a:endParaRPr>
          </a:p>
          <a:p>
            <a:pPr lvl="2" marL="1155065" indent="-228600">
              <a:lnSpc>
                <a:spcPts val="2100"/>
              </a:lnSpc>
              <a:buChar char="•"/>
              <a:tabLst>
                <a:tab pos="1155065" algn="l"/>
              </a:tabLst>
            </a:pPr>
            <a:r>
              <a:rPr dirty="0" sz="1900">
                <a:latin typeface="Arial MT"/>
                <a:cs typeface="Arial MT"/>
              </a:rPr>
              <a:t>Maintains</a:t>
            </a:r>
            <a:r>
              <a:rPr dirty="0" sz="1900" spc="-7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beam</a:t>
            </a:r>
            <a:r>
              <a:rPr dirty="0" sz="1900" spc="-9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width</a:t>
            </a:r>
            <a:r>
              <a:rPr dirty="0" sz="1900" spc="-7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at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the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detector(s)</a:t>
            </a:r>
            <a:endParaRPr sz="1900">
              <a:latin typeface="Arial MT"/>
              <a:cs typeface="Arial MT"/>
            </a:endParaRPr>
          </a:p>
          <a:p>
            <a:pPr lvl="2" marL="1155065" indent="-228600">
              <a:lnSpc>
                <a:spcPts val="2190"/>
              </a:lnSpc>
              <a:buChar char="•"/>
              <a:tabLst>
                <a:tab pos="1155065" algn="l"/>
              </a:tabLst>
            </a:pPr>
            <a:r>
              <a:rPr dirty="0" sz="1900">
                <a:latin typeface="Arial MT"/>
                <a:cs typeface="Arial MT"/>
              </a:rPr>
              <a:t>Decreases</a:t>
            </a:r>
            <a:r>
              <a:rPr dirty="0" sz="1900" spc="-10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the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amount</a:t>
            </a:r>
            <a:r>
              <a:rPr dirty="0" sz="1900" spc="-8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of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scatter</a:t>
            </a:r>
            <a:r>
              <a:rPr dirty="0" sz="1900" spc="-12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reaching</a:t>
            </a:r>
            <a:r>
              <a:rPr dirty="0" sz="1900" spc="-5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the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detector(s)</a:t>
            </a:r>
            <a:endParaRPr sz="1900">
              <a:latin typeface="Arial MT"/>
              <a:cs typeface="Arial MT"/>
            </a:endParaRPr>
          </a:p>
          <a:p>
            <a:pPr marL="241300" marR="5080" indent="-228600">
              <a:lnSpc>
                <a:spcPct val="70000"/>
              </a:lnSpc>
              <a:spcBef>
                <a:spcPts val="93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Restrict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x-</a:t>
            </a:r>
            <a:r>
              <a:rPr dirty="0" sz="2600">
                <a:latin typeface="Arial MT"/>
                <a:cs typeface="Arial MT"/>
              </a:rPr>
              <a:t>ray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beam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anatomy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interest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(aka.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narrows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x- </a:t>
            </a:r>
            <a:r>
              <a:rPr dirty="0" sz="2600">
                <a:latin typeface="Arial MT"/>
                <a:cs typeface="Arial MT"/>
              </a:rPr>
              <a:t>ray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beam)</a:t>
            </a:r>
            <a:endParaRPr sz="2600">
              <a:latin typeface="Arial MT"/>
              <a:cs typeface="Arial MT"/>
            </a:endParaRPr>
          </a:p>
          <a:p>
            <a:pPr lvl="1" marL="1155065" indent="-228600">
              <a:lnSpc>
                <a:spcPts val="1630"/>
              </a:lnSpc>
              <a:buChar char="•"/>
              <a:tabLst>
                <a:tab pos="1155065" algn="l"/>
              </a:tabLst>
            </a:pPr>
            <a:r>
              <a:rPr dirty="0" sz="1900">
                <a:latin typeface="Arial MT"/>
                <a:cs typeface="Arial MT"/>
              </a:rPr>
              <a:t>Contributes</a:t>
            </a:r>
            <a:r>
              <a:rPr dirty="0" sz="1900" spc="-8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to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slice</a:t>
            </a:r>
            <a:r>
              <a:rPr dirty="0" sz="1900" spc="-11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thickness</a:t>
            </a:r>
            <a:r>
              <a:rPr dirty="0" sz="1900" spc="-9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in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 spc="-20">
                <a:latin typeface="Arial MT"/>
                <a:cs typeface="Arial MT"/>
              </a:rPr>
              <a:t>MDCT</a:t>
            </a:r>
            <a:endParaRPr sz="1900">
              <a:latin typeface="Arial MT"/>
              <a:cs typeface="Arial MT"/>
            </a:endParaRPr>
          </a:p>
          <a:p>
            <a:pPr lvl="1" marL="1155065" indent="-228600">
              <a:lnSpc>
                <a:spcPts val="2070"/>
              </a:lnSpc>
              <a:buChar char="•"/>
              <a:tabLst>
                <a:tab pos="1155065" algn="l"/>
              </a:tabLst>
            </a:pPr>
            <a:r>
              <a:rPr dirty="0" sz="1900">
                <a:latin typeface="Arial MT"/>
                <a:cs typeface="Arial MT"/>
              </a:rPr>
              <a:t>Controls</a:t>
            </a:r>
            <a:r>
              <a:rPr dirty="0" sz="1900" spc="-9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slice</a:t>
            </a:r>
            <a:r>
              <a:rPr dirty="0" sz="1900" spc="-10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thickness</a:t>
            </a:r>
            <a:r>
              <a:rPr dirty="0" sz="1900" spc="-10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in</a:t>
            </a:r>
            <a:r>
              <a:rPr dirty="0" sz="1900" spc="-125">
                <a:latin typeface="Arial MT"/>
                <a:cs typeface="Arial MT"/>
              </a:rPr>
              <a:t> </a:t>
            </a:r>
            <a:r>
              <a:rPr dirty="0" sz="1900" spc="-20">
                <a:latin typeface="Arial MT"/>
                <a:cs typeface="Arial MT"/>
              </a:rPr>
              <a:t>SDCT</a:t>
            </a:r>
            <a:endParaRPr sz="1900">
              <a:latin typeface="Arial MT"/>
              <a:cs typeface="Arial MT"/>
            </a:endParaRPr>
          </a:p>
          <a:p>
            <a:pPr marL="697865" indent="-228600">
              <a:lnSpc>
                <a:spcPts val="2530"/>
              </a:lnSpc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Controls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voxel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length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40">
                <a:latin typeface="Arial MT"/>
                <a:cs typeface="Arial MT"/>
              </a:rPr>
              <a:t>(z-</a:t>
            </a:r>
            <a:r>
              <a:rPr dirty="0" sz="2200" spc="-10">
                <a:latin typeface="Arial MT"/>
                <a:cs typeface="Arial MT"/>
              </a:rPr>
              <a:t>axis)</a:t>
            </a:r>
            <a:endParaRPr sz="2200">
              <a:latin typeface="Arial MT"/>
              <a:cs typeface="Arial MT"/>
            </a:endParaRPr>
          </a:p>
          <a:p>
            <a:pPr lvl="1" marL="1155065" indent="-228600">
              <a:lnSpc>
                <a:spcPts val="2245"/>
              </a:lnSpc>
              <a:buChar char="•"/>
              <a:tabLst>
                <a:tab pos="1155065" algn="l"/>
              </a:tabLst>
            </a:pPr>
            <a:r>
              <a:rPr dirty="0" sz="1900">
                <a:latin typeface="Arial MT"/>
                <a:cs typeface="Arial MT"/>
              </a:rPr>
              <a:t>(common</a:t>
            </a:r>
            <a:r>
              <a:rPr dirty="0" sz="1900" spc="-7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slice</a:t>
            </a:r>
            <a:r>
              <a:rPr dirty="0" sz="1900" spc="-100">
                <a:latin typeface="Arial MT"/>
                <a:cs typeface="Arial MT"/>
              </a:rPr>
              <a:t> </a:t>
            </a:r>
            <a:r>
              <a:rPr dirty="0" sz="1900" spc="-20">
                <a:latin typeface="Arial MT"/>
                <a:cs typeface="Arial MT"/>
              </a:rPr>
              <a:t>thicknesses:</a:t>
            </a:r>
            <a:r>
              <a:rPr dirty="0" sz="1900" spc="-75">
                <a:latin typeface="Arial MT"/>
                <a:cs typeface="Arial MT"/>
              </a:rPr>
              <a:t> </a:t>
            </a:r>
            <a:r>
              <a:rPr dirty="0" sz="1900" spc="-20">
                <a:latin typeface="Arial MT"/>
                <a:cs typeface="Arial MT"/>
              </a:rPr>
              <a:t>0.5mm→10mm</a:t>
            </a:r>
            <a:r>
              <a:rPr dirty="0" sz="1900" spc="-35">
                <a:latin typeface="Arial MT"/>
                <a:cs typeface="Arial MT"/>
              </a:rPr>
              <a:t> </a:t>
            </a:r>
            <a:r>
              <a:rPr dirty="0" sz="1900" spc="-50">
                <a:latin typeface="Arial MT"/>
                <a:cs typeface="Arial MT"/>
              </a:rPr>
              <a:t>)</a:t>
            </a:r>
            <a:endParaRPr sz="1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630808" rIns="0" bIns="0" rtlCol="0" vert="horz">
            <a:spAutoFit/>
          </a:bodyPr>
          <a:lstStyle/>
          <a:p>
            <a:pPr marL="165100">
              <a:lnSpc>
                <a:spcPct val="100000"/>
              </a:lnSpc>
              <a:spcBef>
                <a:spcPts val="105"/>
              </a:spcBef>
            </a:pPr>
            <a:r>
              <a:rPr dirty="0"/>
              <a:t>g)</a:t>
            </a:r>
            <a:r>
              <a:rPr dirty="0" spc="-20"/>
              <a:t> </a:t>
            </a:r>
            <a:r>
              <a:rPr dirty="0" spc="-10"/>
              <a:t>Detectors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528948"/>
            <a:ext cx="9120505" cy="4400550"/>
          </a:xfrm>
          <a:prstGeom prst="rect">
            <a:avLst/>
          </a:prstGeom>
        </p:spPr>
        <p:txBody>
          <a:bodyPr wrap="square" lIns="0" tIns="2108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60"/>
              </a:spcBef>
            </a:pPr>
            <a:r>
              <a:rPr dirty="0" sz="3200" spc="-10">
                <a:latin typeface="Arial MT"/>
                <a:cs typeface="Arial MT"/>
              </a:rPr>
              <a:t>Measure</a:t>
            </a:r>
            <a:r>
              <a:rPr dirty="0" sz="3200" spc="-22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transmitted</a:t>
            </a:r>
            <a:r>
              <a:rPr dirty="0" sz="3200" spc="-1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radiation</a:t>
            </a:r>
            <a:r>
              <a:rPr dirty="0" sz="3200" spc="-114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photons.</a:t>
            </a:r>
            <a:endParaRPr sz="3200">
              <a:latin typeface="Arial MT"/>
              <a:cs typeface="Arial MT"/>
            </a:endParaRPr>
          </a:p>
          <a:p>
            <a:pPr marL="240029" marR="5080" indent="-227329">
              <a:lnSpc>
                <a:spcPts val="2700"/>
              </a:lnSpc>
              <a:spcBef>
                <a:spcPts val="2000"/>
              </a:spcBef>
              <a:buChar char="•"/>
              <a:tabLst>
                <a:tab pos="241300" algn="l"/>
              </a:tabLst>
            </a:pPr>
            <a:r>
              <a:rPr dirty="0" sz="2800" spc="-10">
                <a:latin typeface="Arial MT"/>
                <a:cs typeface="Arial MT"/>
              </a:rPr>
              <a:t>Ultimately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convert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measurements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into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electrical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signal </a:t>
            </a:r>
            <a:r>
              <a:rPr dirty="0" sz="2800" spc="-10">
                <a:latin typeface="Arial MT"/>
                <a:cs typeface="Arial MT"/>
              </a:rPr>
              <a:t>	</a:t>
            </a:r>
            <a:r>
              <a:rPr dirty="0" sz="2800" spc="-20">
                <a:latin typeface="Arial MT"/>
                <a:cs typeface="Arial MT"/>
              </a:rPr>
              <a:t>proportional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radiation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intensity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ts val="3325"/>
              </a:lnSpc>
              <a:spcBef>
                <a:spcPts val="265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Scatter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detection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affected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by: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ts val="2845"/>
              </a:lnSpc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Placement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detectors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ts val="2360"/>
              </a:lnSpc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Spacing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bars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contribute</a:t>
            </a:r>
            <a:r>
              <a:rPr dirty="0" sz="2000" spc="-1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distance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measurements</a:t>
            </a:r>
            <a:endParaRPr sz="2000">
              <a:latin typeface="Arial MT"/>
              <a:cs typeface="Arial MT"/>
            </a:endParaRPr>
          </a:p>
          <a:p>
            <a:pPr lvl="1" marL="696595" indent="-227329">
              <a:lnSpc>
                <a:spcPts val="2840"/>
              </a:lnSpc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Shape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ts val="2355"/>
              </a:lnSpc>
              <a:spcBef>
                <a:spcPts val="5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Arc</a:t>
            </a:r>
            <a:r>
              <a:rPr dirty="0" sz="2000" spc="-20">
                <a:latin typeface="Arial MT"/>
                <a:cs typeface="Arial MT"/>
              </a:rPr>
              <a:t> configurations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vs.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linear</a:t>
            </a:r>
            <a:r>
              <a:rPr dirty="0" sz="2000" spc="1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configurations</a:t>
            </a:r>
            <a:endParaRPr sz="2000">
              <a:latin typeface="Arial MT"/>
              <a:cs typeface="Arial MT"/>
            </a:endParaRPr>
          </a:p>
          <a:p>
            <a:pPr lvl="1" marL="696595" indent="-227329">
              <a:lnSpc>
                <a:spcPts val="2835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Size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detector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aperture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15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Short,</a:t>
            </a:r>
            <a:r>
              <a:rPr dirty="0" sz="2000" spc="-1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wide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detectors</a:t>
            </a:r>
            <a:r>
              <a:rPr dirty="0" sz="2000" spc="-1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absorb</a:t>
            </a:r>
            <a:r>
              <a:rPr dirty="0" sz="2000" spc="-1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more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scatter</a:t>
            </a:r>
            <a:endParaRPr sz="20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buChar char="•"/>
              <a:tabLst>
                <a:tab pos="1155065" algn="l"/>
              </a:tabLst>
            </a:pPr>
            <a:r>
              <a:rPr dirty="0" sz="2000" spc="-175">
                <a:latin typeface="Arial MT"/>
                <a:cs typeface="Arial MT"/>
              </a:rPr>
              <a:t>↓aperture</a:t>
            </a:r>
            <a:r>
              <a:rPr dirty="0" sz="2000" spc="-1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size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=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 spc="-190">
                <a:latin typeface="Arial MT"/>
                <a:cs typeface="Arial MT"/>
              </a:rPr>
              <a:t>↑spatial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resolution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36092" cy="784859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14070" rIns="0" bIns="0" rtlCol="0" vert="horz">
            <a:spAutoFit/>
          </a:bodyPr>
          <a:lstStyle/>
          <a:p>
            <a:pPr marL="165100">
              <a:lnSpc>
                <a:spcPct val="100000"/>
              </a:lnSpc>
              <a:spcBef>
                <a:spcPts val="100"/>
              </a:spcBef>
            </a:pPr>
            <a:r>
              <a:rPr dirty="0"/>
              <a:t>Detectors</a:t>
            </a:r>
            <a:r>
              <a:rPr dirty="0" spc="-25"/>
              <a:t> </a:t>
            </a:r>
            <a:r>
              <a:rPr dirty="0" spc="-10"/>
              <a:t>Considerations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585199"/>
            <a:ext cx="9088755" cy="4272915"/>
          </a:xfrm>
          <a:prstGeom prst="rect">
            <a:avLst/>
          </a:prstGeom>
        </p:spPr>
        <p:txBody>
          <a:bodyPr wrap="square" lIns="0" tIns="1727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60"/>
              </a:spcBef>
            </a:pPr>
            <a:r>
              <a:rPr dirty="0" sz="2800" spc="-10">
                <a:latin typeface="Arial MT"/>
                <a:cs typeface="Arial MT"/>
              </a:rPr>
              <a:t>Detector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quality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can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determined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by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four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characteristics:</a:t>
            </a:r>
            <a:endParaRPr sz="2800">
              <a:latin typeface="Arial MT"/>
              <a:cs typeface="Arial MT"/>
            </a:endParaRPr>
          </a:p>
          <a:p>
            <a:pPr marL="469265" indent="-456565">
              <a:lnSpc>
                <a:spcPts val="3085"/>
              </a:lnSpc>
              <a:spcBef>
                <a:spcPts val="1185"/>
              </a:spcBef>
              <a:buAutoNum type="arabicPeriod"/>
              <a:tabLst>
                <a:tab pos="469265" algn="l"/>
              </a:tabLst>
            </a:pPr>
            <a:r>
              <a:rPr dirty="0" sz="2600" b="1">
                <a:latin typeface="Arial"/>
                <a:cs typeface="Arial"/>
              </a:rPr>
              <a:t>Quantum</a:t>
            </a:r>
            <a:r>
              <a:rPr dirty="0" sz="2600" spc="-18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Detection</a:t>
            </a:r>
            <a:r>
              <a:rPr dirty="0" sz="2600" spc="-15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Efficiency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(QDE)</a:t>
            </a:r>
            <a:endParaRPr sz="2600">
              <a:latin typeface="Arial"/>
              <a:cs typeface="Arial"/>
            </a:endParaRPr>
          </a:p>
          <a:p>
            <a:pPr lvl="1" marL="696595" indent="-227329">
              <a:lnSpc>
                <a:spcPts val="2845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Capture,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absorption,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conversion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radiation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data</a:t>
            </a:r>
            <a:endParaRPr sz="2400">
              <a:latin typeface="Arial MT"/>
              <a:cs typeface="Arial MT"/>
            </a:endParaRPr>
          </a:p>
          <a:p>
            <a:pPr marL="469265" indent="-456565">
              <a:lnSpc>
                <a:spcPts val="3080"/>
              </a:lnSpc>
              <a:spcBef>
                <a:spcPts val="375"/>
              </a:spcBef>
              <a:buAutoNum type="arabicPeriod"/>
              <a:tabLst>
                <a:tab pos="469265" algn="l"/>
              </a:tabLst>
            </a:pPr>
            <a:r>
              <a:rPr dirty="0" sz="2600" b="1">
                <a:latin typeface="Arial"/>
                <a:cs typeface="Arial"/>
              </a:rPr>
              <a:t>High</a:t>
            </a:r>
            <a:r>
              <a:rPr dirty="0" sz="2600" spc="-5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Stability</a:t>
            </a:r>
            <a:endParaRPr sz="2600">
              <a:latin typeface="Arial"/>
              <a:cs typeface="Arial"/>
            </a:endParaRPr>
          </a:p>
          <a:p>
            <a:pPr lvl="1" marL="696595" indent="-227329">
              <a:lnSpc>
                <a:spcPts val="2805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Response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radiation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must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consistent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ts val="2845"/>
              </a:lnSpc>
              <a:buFont typeface="Arial MT"/>
              <a:buChar char="•"/>
              <a:tabLst>
                <a:tab pos="696595" algn="l"/>
              </a:tabLst>
            </a:pPr>
            <a:r>
              <a:rPr dirty="0" sz="2400" spc="-10" i="1">
                <a:latin typeface="Arial"/>
                <a:cs typeface="Arial"/>
              </a:rPr>
              <a:t>Determined</a:t>
            </a:r>
            <a:r>
              <a:rPr dirty="0" sz="2400" spc="-9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by:</a:t>
            </a:r>
            <a:r>
              <a:rPr dirty="0" sz="2400" spc="-170" i="1">
                <a:latin typeface="Arial"/>
                <a:cs typeface="Arial"/>
              </a:rPr>
              <a:t> </a:t>
            </a:r>
            <a:r>
              <a:rPr dirty="0" sz="2400" spc="-10">
                <a:solidFill>
                  <a:srgbClr val="C00000"/>
                </a:solidFill>
                <a:latin typeface="Arial MT"/>
                <a:cs typeface="Arial MT"/>
              </a:rPr>
              <a:t>Calibration</a:t>
            </a:r>
            <a:r>
              <a:rPr dirty="0" sz="2400" spc="-85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C00000"/>
                </a:solidFill>
                <a:latin typeface="Arial MT"/>
                <a:cs typeface="Arial MT"/>
              </a:rPr>
              <a:t>requirements</a:t>
            </a:r>
            <a:endParaRPr sz="2400">
              <a:latin typeface="Arial MT"/>
              <a:cs typeface="Arial MT"/>
            </a:endParaRPr>
          </a:p>
          <a:p>
            <a:pPr marL="469265" indent="-456565">
              <a:lnSpc>
                <a:spcPts val="3080"/>
              </a:lnSpc>
              <a:spcBef>
                <a:spcPts val="270"/>
              </a:spcBef>
              <a:buAutoNum type="arabicPeriod"/>
              <a:tabLst>
                <a:tab pos="469265" algn="l"/>
              </a:tabLst>
            </a:pPr>
            <a:r>
              <a:rPr dirty="0" sz="2600" b="1">
                <a:latin typeface="Arial"/>
                <a:cs typeface="Arial"/>
              </a:rPr>
              <a:t>Fast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Response</a:t>
            </a:r>
            <a:r>
              <a:rPr dirty="0" sz="2600" spc="-125" b="1">
                <a:latin typeface="Arial"/>
                <a:cs typeface="Arial"/>
              </a:rPr>
              <a:t> </a:t>
            </a:r>
            <a:r>
              <a:rPr dirty="0" sz="2600" spc="-20" b="1">
                <a:latin typeface="Arial"/>
                <a:cs typeface="Arial"/>
              </a:rPr>
              <a:t>Time</a:t>
            </a:r>
            <a:endParaRPr sz="2600">
              <a:latin typeface="Arial"/>
              <a:cs typeface="Arial"/>
            </a:endParaRPr>
          </a:p>
          <a:p>
            <a:pPr lvl="1" marL="710565" indent="-227329">
              <a:lnSpc>
                <a:spcPts val="2840"/>
              </a:lnSpc>
              <a:buChar char="•"/>
              <a:tabLst>
                <a:tab pos="710565" algn="l"/>
              </a:tabLst>
            </a:pPr>
            <a:r>
              <a:rPr dirty="0" sz="2400">
                <a:latin typeface="Arial MT"/>
                <a:cs typeface="Arial MT"/>
              </a:rPr>
              <a:t>Lag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time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undesirable</a:t>
            </a:r>
            <a:endParaRPr sz="2400">
              <a:latin typeface="Arial MT"/>
              <a:cs typeface="Arial MT"/>
            </a:endParaRPr>
          </a:p>
          <a:p>
            <a:pPr marL="486409" indent="-457200">
              <a:lnSpc>
                <a:spcPts val="3090"/>
              </a:lnSpc>
              <a:spcBef>
                <a:spcPts val="470"/>
              </a:spcBef>
              <a:buAutoNum type="arabicPeriod"/>
              <a:tabLst>
                <a:tab pos="486409" algn="l"/>
              </a:tabLst>
            </a:pPr>
            <a:r>
              <a:rPr dirty="0" sz="2600" b="1">
                <a:latin typeface="Arial"/>
                <a:cs typeface="Arial"/>
              </a:rPr>
              <a:t>Wide</a:t>
            </a:r>
            <a:r>
              <a:rPr dirty="0" sz="2600" spc="-1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Dynamic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Range</a:t>
            </a:r>
            <a:endParaRPr sz="2600">
              <a:latin typeface="Arial"/>
              <a:cs typeface="Arial"/>
            </a:endParaRPr>
          </a:p>
          <a:p>
            <a:pPr lvl="1" marL="696595" indent="-227329">
              <a:lnSpc>
                <a:spcPts val="2850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Ability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measure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different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signals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36092" cy="784859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2046" rIns="0" bIns="0" rtlCol="0" vert="horz">
            <a:spAutoFit/>
          </a:bodyPr>
          <a:lstStyle/>
          <a:p>
            <a:pPr marL="165100">
              <a:lnSpc>
                <a:spcPct val="100000"/>
              </a:lnSpc>
              <a:spcBef>
                <a:spcPts val="100"/>
              </a:spcBef>
            </a:pPr>
            <a:r>
              <a:rPr dirty="0"/>
              <a:t>Ionization</a:t>
            </a:r>
            <a:r>
              <a:rPr dirty="0" spc="-175"/>
              <a:t> </a:t>
            </a:r>
            <a:r>
              <a:rPr dirty="0"/>
              <a:t>(Xenon</a:t>
            </a:r>
            <a:r>
              <a:rPr dirty="0" spc="-145"/>
              <a:t> </a:t>
            </a:r>
            <a:r>
              <a:rPr dirty="0"/>
              <a:t>Gas)</a:t>
            </a:r>
            <a:r>
              <a:rPr dirty="0" spc="-120"/>
              <a:t> </a:t>
            </a:r>
            <a:r>
              <a:rPr dirty="0" spc="-10"/>
              <a:t>Detectors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90243"/>
            <a:ext cx="6934200" cy="40443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ts val="3055"/>
              </a:lnSpc>
              <a:spcBef>
                <a:spcPts val="105"/>
              </a:spcBef>
            </a:pPr>
            <a:r>
              <a:rPr dirty="0" sz="2600">
                <a:latin typeface="Arial MT"/>
                <a:cs typeface="Arial MT"/>
              </a:rPr>
              <a:t>Used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conventional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scanner</a:t>
            </a:r>
            <a:r>
              <a:rPr dirty="0" sz="2600" spc="-15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models.</a:t>
            </a:r>
            <a:endParaRPr sz="2600">
              <a:latin typeface="Arial MT"/>
              <a:cs typeface="Arial MT"/>
            </a:endParaRPr>
          </a:p>
          <a:p>
            <a:pPr marL="697865" indent="-228600">
              <a:lnSpc>
                <a:spcPts val="2550"/>
              </a:lnSpc>
              <a:buChar char="•"/>
              <a:tabLst>
                <a:tab pos="697865" algn="l"/>
              </a:tabLst>
            </a:pPr>
            <a:r>
              <a:rPr dirty="0" u="heavy" sz="220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 MT"/>
                <a:cs typeface="Arial MT"/>
              </a:rPr>
              <a:t>Not</a:t>
            </a:r>
            <a:r>
              <a:rPr dirty="0" sz="2200" spc="-9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used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in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MDCT/MSCT</a:t>
            </a:r>
            <a:endParaRPr sz="2200">
              <a:latin typeface="Arial MT"/>
              <a:cs typeface="Arial MT"/>
            </a:endParaRPr>
          </a:p>
          <a:p>
            <a:pPr marL="697865" indent="-228600">
              <a:lnSpc>
                <a:spcPts val="2615"/>
              </a:lnSpc>
              <a:buChar char="•"/>
              <a:tabLst>
                <a:tab pos="697865" algn="l"/>
              </a:tabLst>
            </a:pPr>
            <a:r>
              <a:rPr dirty="0" sz="2200">
                <a:latin typeface="Arial MT"/>
                <a:cs typeface="Arial MT"/>
              </a:rPr>
              <a:t>Converts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 spc="-65">
                <a:latin typeface="Arial MT"/>
                <a:cs typeface="Arial MT"/>
              </a:rPr>
              <a:t>x-</a:t>
            </a:r>
            <a:r>
              <a:rPr dirty="0" sz="2200">
                <a:latin typeface="Arial MT"/>
                <a:cs typeface="Arial MT"/>
              </a:rPr>
              <a:t>ray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photon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energy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into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electrical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energy</a:t>
            </a:r>
            <a:endParaRPr sz="2200">
              <a:latin typeface="Arial MT"/>
              <a:cs typeface="Arial MT"/>
            </a:endParaRPr>
          </a:p>
          <a:p>
            <a:pPr marL="354965">
              <a:lnSpc>
                <a:spcPts val="2545"/>
              </a:lnSpc>
              <a:spcBef>
                <a:spcPts val="165"/>
              </a:spcBef>
            </a:pPr>
            <a:r>
              <a:rPr dirty="0" u="heavy" sz="22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Advantages:</a:t>
            </a:r>
            <a:endParaRPr sz="2200">
              <a:latin typeface="Arial"/>
              <a:cs typeface="Arial"/>
            </a:endParaRPr>
          </a:p>
          <a:p>
            <a:pPr marL="697865" indent="-228600">
              <a:lnSpc>
                <a:spcPts val="2250"/>
              </a:lnSpc>
              <a:buChar char="•"/>
              <a:tabLst>
                <a:tab pos="697865" algn="l"/>
              </a:tabLst>
            </a:pPr>
            <a:r>
              <a:rPr dirty="0" sz="2000" spc="-20">
                <a:latin typeface="Arial MT"/>
                <a:cs typeface="Arial MT"/>
              </a:rPr>
              <a:t>Cost</a:t>
            </a:r>
            <a:endParaRPr sz="2000">
              <a:latin typeface="Arial MT"/>
              <a:cs typeface="Arial MT"/>
            </a:endParaRPr>
          </a:p>
          <a:p>
            <a:pPr marL="697865" indent="-228600">
              <a:lnSpc>
                <a:spcPts val="2300"/>
              </a:lnSpc>
              <a:buChar char="•"/>
              <a:tabLst>
                <a:tab pos="697865" algn="l"/>
              </a:tabLst>
            </a:pPr>
            <a:r>
              <a:rPr dirty="0" sz="2000" spc="-10">
                <a:latin typeface="Arial MT"/>
                <a:cs typeface="Arial MT"/>
              </a:rPr>
              <a:t>Stability</a:t>
            </a:r>
            <a:endParaRPr sz="2000">
              <a:latin typeface="Arial MT"/>
              <a:cs typeface="Arial MT"/>
            </a:endParaRPr>
          </a:p>
          <a:p>
            <a:pPr marL="697865" indent="-228600">
              <a:lnSpc>
                <a:spcPts val="2350"/>
              </a:lnSpc>
              <a:buChar char="•"/>
              <a:tabLst>
                <a:tab pos="697865" algn="l"/>
              </a:tabLst>
            </a:pPr>
            <a:r>
              <a:rPr dirty="0" sz="2000" spc="-10">
                <a:latin typeface="Arial MT"/>
                <a:cs typeface="Arial MT"/>
              </a:rPr>
              <a:t>Response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time</a:t>
            </a:r>
            <a:endParaRPr sz="2000">
              <a:latin typeface="Arial MT"/>
              <a:cs typeface="Arial MT"/>
            </a:endParaRPr>
          </a:p>
          <a:p>
            <a:pPr marL="354965">
              <a:lnSpc>
                <a:spcPts val="2540"/>
              </a:lnSpc>
              <a:spcBef>
                <a:spcPts val="160"/>
              </a:spcBef>
            </a:pPr>
            <a:r>
              <a:rPr dirty="0" u="heavy" sz="22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Disadvantages:</a:t>
            </a:r>
            <a:endParaRPr sz="2200">
              <a:latin typeface="Arial"/>
              <a:cs typeface="Arial"/>
            </a:endParaRPr>
          </a:p>
          <a:p>
            <a:pPr marL="697865" indent="-228600">
              <a:lnSpc>
                <a:spcPts val="2200"/>
              </a:lnSpc>
              <a:buChar char="•"/>
              <a:tabLst>
                <a:tab pos="697865" algn="l"/>
              </a:tabLst>
            </a:pPr>
            <a:r>
              <a:rPr dirty="0" sz="2000" spc="-10">
                <a:latin typeface="Arial MT"/>
                <a:cs typeface="Arial MT"/>
              </a:rPr>
              <a:t>Pressure</a:t>
            </a:r>
            <a:endParaRPr sz="2000">
              <a:latin typeface="Arial MT"/>
              <a:cs typeface="Arial MT"/>
            </a:endParaRPr>
          </a:p>
          <a:p>
            <a:pPr marL="697865" indent="-228600">
              <a:lnSpc>
                <a:spcPts val="2210"/>
              </a:lnSpc>
              <a:buChar char="•"/>
              <a:tabLst>
                <a:tab pos="697865" algn="l"/>
              </a:tabLst>
            </a:pPr>
            <a:r>
              <a:rPr dirty="0" sz="2000" spc="-10">
                <a:latin typeface="Arial MT"/>
                <a:cs typeface="Arial MT"/>
              </a:rPr>
              <a:t>Space</a:t>
            </a:r>
            <a:endParaRPr sz="2000">
              <a:latin typeface="Arial MT"/>
              <a:cs typeface="Arial MT"/>
            </a:endParaRPr>
          </a:p>
          <a:p>
            <a:pPr lvl="1" marL="1155065" indent="-228600">
              <a:lnSpc>
                <a:spcPts val="2140"/>
              </a:lnSpc>
              <a:buChar char="•"/>
              <a:tabLst>
                <a:tab pos="1155065" algn="l"/>
              </a:tabLst>
            </a:pPr>
            <a:r>
              <a:rPr dirty="0" sz="1900">
                <a:latin typeface="Arial MT"/>
                <a:cs typeface="Arial MT"/>
              </a:rPr>
              <a:t>Caused</a:t>
            </a:r>
            <a:r>
              <a:rPr dirty="0" sz="1900" spc="-13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by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Tungsten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plates</a:t>
            </a:r>
            <a:endParaRPr sz="1900">
              <a:latin typeface="Arial MT"/>
              <a:cs typeface="Arial MT"/>
            </a:endParaRPr>
          </a:p>
          <a:p>
            <a:pPr marL="697865" indent="-228600">
              <a:lnSpc>
                <a:spcPts val="2310"/>
              </a:lnSpc>
              <a:buChar char="•"/>
              <a:tabLst>
                <a:tab pos="697865" algn="l"/>
              </a:tabLst>
            </a:pPr>
            <a:r>
              <a:rPr dirty="0" sz="2000">
                <a:latin typeface="Arial MT"/>
                <a:cs typeface="Arial MT"/>
              </a:rPr>
              <a:t>50-87%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QDE</a:t>
            </a:r>
            <a:endParaRPr sz="2000">
              <a:latin typeface="Arial MT"/>
              <a:cs typeface="Arial MT"/>
            </a:endParaRPr>
          </a:p>
          <a:p>
            <a:pPr lvl="1" marL="1155065" indent="-228600">
              <a:lnSpc>
                <a:spcPts val="2240"/>
              </a:lnSpc>
              <a:buChar char="•"/>
              <a:tabLst>
                <a:tab pos="1155065" algn="l"/>
              </a:tabLst>
            </a:pPr>
            <a:r>
              <a:rPr dirty="0" sz="1900">
                <a:latin typeface="Arial MT"/>
                <a:cs typeface="Arial MT"/>
              </a:rPr>
              <a:t>Due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to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aluminum</a:t>
            </a:r>
            <a:r>
              <a:rPr dirty="0" sz="1900" spc="-4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casing</a:t>
            </a:r>
            <a:endParaRPr sz="19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36092" cy="784859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2946" rIns="0" bIns="0" rtlCol="0" vert="horz">
            <a:spAutoFit/>
          </a:bodyPr>
          <a:lstStyle/>
          <a:p>
            <a:pPr marL="213360">
              <a:lnSpc>
                <a:spcPct val="100000"/>
              </a:lnSpc>
              <a:spcBef>
                <a:spcPts val="105"/>
              </a:spcBef>
            </a:pPr>
            <a:r>
              <a:rPr dirty="0"/>
              <a:t>Solid</a:t>
            </a:r>
            <a:r>
              <a:rPr dirty="0" spc="-155"/>
              <a:t> </a:t>
            </a:r>
            <a:r>
              <a:rPr dirty="0"/>
              <a:t>State/Scintillation</a:t>
            </a:r>
            <a:r>
              <a:rPr dirty="0" spc="-180"/>
              <a:t> </a:t>
            </a:r>
            <a:r>
              <a:rPr dirty="0" spc="-10"/>
              <a:t>Detectors</a:t>
            </a:r>
          </a:p>
        </p:txBody>
      </p:sp>
      <p:grpSp>
        <p:nvGrpSpPr>
          <p:cNvPr id="3" name="object 3" descr=""/>
          <p:cNvGrpSpPr/>
          <p:nvPr/>
        </p:nvGrpSpPr>
        <p:grpSpPr>
          <a:xfrm>
            <a:off x="2077211" y="2881883"/>
            <a:ext cx="6162040" cy="243840"/>
            <a:chOff x="2077211" y="2881883"/>
            <a:chExt cx="6162040" cy="243840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077211" y="2886455"/>
              <a:ext cx="289560" cy="207263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378963" y="2881883"/>
              <a:ext cx="5859780" cy="243839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929335" y="1664665"/>
            <a:ext cx="9994265" cy="409829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>
              <a:lnSpc>
                <a:spcPts val="3204"/>
              </a:lnSpc>
              <a:spcBef>
                <a:spcPts val="95"/>
              </a:spcBef>
            </a:pPr>
            <a:r>
              <a:rPr dirty="0" sz="2800">
                <a:latin typeface="Arial MT"/>
                <a:cs typeface="Arial MT"/>
              </a:rPr>
              <a:t>Type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detector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used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modern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systems.</a:t>
            </a:r>
            <a:endParaRPr sz="2800">
              <a:latin typeface="Arial MT"/>
              <a:cs typeface="Arial MT"/>
            </a:endParaRPr>
          </a:p>
          <a:p>
            <a:pPr marL="685800" indent="-228600">
              <a:lnSpc>
                <a:spcPts val="2800"/>
              </a:lnSpc>
              <a:buChar char="•"/>
              <a:tabLst>
                <a:tab pos="685800" algn="l"/>
              </a:tabLst>
            </a:pPr>
            <a:r>
              <a:rPr dirty="0" sz="2600">
                <a:latin typeface="Arial MT"/>
                <a:cs typeface="Arial MT"/>
              </a:rPr>
              <a:t>Used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MDCT/MSCT</a:t>
            </a:r>
            <a:endParaRPr sz="2600">
              <a:latin typeface="Arial MT"/>
              <a:cs typeface="Arial MT"/>
            </a:endParaRPr>
          </a:p>
          <a:p>
            <a:pPr marL="685800" indent="-228600">
              <a:lnSpc>
                <a:spcPts val="2895"/>
              </a:lnSpc>
              <a:buChar char="•"/>
              <a:tabLst>
                <a:tab pos="685800" algn="l"/>
              </a:tabLst>
            </a:pPr>
            <a:r>
              <a:rPr dirty="0" sz="2600" spc="-35">
                <a:latin typeface="Arial MT"/>
                <a:cs typeface="Arial MT"/>
              </a:rPr>
              <a:t>“2-</a:t>
            </a:r>
            <a:r>
              <a:rPr dirty="0" sz="2600">
                <a:latin typeface="Arial MT"/>
                <a:cs typeface="Arial MT"/>
              </a:rPr>
              <a:t>step”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energy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conversion</a:t>
            </a:r>
            <a:endParaRPr sz="2600">
              <a:latin typeface="Arial MT"/>
              <a:cs typeface="Arial MT"/>
            </a:endParaRPr>
          </a:p>
          <a:p>
            <a:pPr marL="914400">
              <a:lnSpc>
                <a:spcPts val="255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lvl="1" marL="1143000" indent="-228600">
              <a:lnSpc>
                <a:spcPts val="2220"/>
              </a:lnSpc>
              <a:buChar char="•"/>
              <a:tabLst>
                <a:tab pos="1143000" algn="l"/>
              </a:tabLst>
            </a:pPr>
            <a:r>
              <a:rPr dirty="0" sz="2200">
                <a:latin typeface="Arial MT"/>
                <a:cs typeface="Arial MT"/>
              </a:rPr>
              <a:t>Systems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use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photocathode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or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photodiode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convert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light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into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electrical</a:t>
            </a:r>
            <a:endParaRPr sz="2200">
              <a:latin typeface="Arial MT"/>
              <a:cs typeface="Arial MT"/>
            </a:endParaRPr>
          </a:p>
          <a:p>
            <a:pPr marL="1143000">
              <a:lnSpc>
                <a:spcPts val="2245"/>
              </a:lnSpc>
            </a:pPr>
            <a:r>
              <a:rPr dirty="0" sz="2200" spc="-10">
                <a:latin typeface="Arial MT"/>
                <a:cs typeface="Arial MT"/>
              </a:rPr>
              <a:t>energy</a:t>
            </a:r>
            <a:endParaRPr sz="2200">
              <a:latin typeface="Arial MT"/>
              <a:cs typeface="Arial MT"/>
            </a:endParaRPr>
          </a:p>
          <a:p>
            <a:pPr marL="342900">
              <a:lnSpc>
                <a:spcPts val="3110"/>
              </a:lnSpc>
              <a:spcBef>
                <a:spcPts val="25"/>
              </a:spcBef>
            </a:pPr>
            <a:r>
              <a:rPr dirty="0" u="heavy" sz="26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Advantages:</a:t>
            </a:r>
            <a:endParaRPr sz="2600">
              <a:latin typeface="Arial"/>
              <a:cs typeface="Arial"/>
            </a:endParaRPr>
          </a:p>
          <a:p>
            <a:pPr marL="685800" indent="-228600">
              <a:lnSpc>
                <a:spcPts val="2560"/>
              </a:lnSpc>
              <a:buChar char="•"/>
              <a:tabLst>
                <a:tab pos="685800" algn="l"/>
              </a:tabLst>
            </a:pPr>
            <a:r>
              <a:rPr dirty="0" sz="2200" spc="-20">
                <a:latin typeface="Arial MT"/>
                <a:cs typeface="Arial MT"/>
              </a:rPr>
              <a:t>Absorption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efficiency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 spc="-40">
                <a:latin typeface="Arial MT"/>
                <a:cs typeface="Arial MT"/>
              </a:rPr>
              <a:t>(94-</a:t>
            </a:r>
            <a:r>
              <a:rPr dirty="0" sz="2200" spc="-10">
                <a:latin typeface="Arial MT"/>
                <a:cs typeface="Arial MT"/>
              </a:rPr>
              <a:t>100%)</a:t>
            </a:r>
            <a:endParaRPr sz="2200">
              <a:latin typeface="Arial MT"/>
              <a:cs typeface="Arial MT"/>
            </a:endParaRPr>
          </a:p>
          <a:p>
            <a:pPr marL="342900">
              <a:lnSpc>
                <a:spcPts val="2940"/>
              </a:lnSpc>
            </a:pPr>
            <a:r>
              <a:rPr dirty="0" u="heavy" sz="26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Disadvantages:</a:t>
            </a:r>
            <a:endParaRPr sz="2600">
              <a:latin typeface="Arial"/>
              <a:cs typeface="Arial"/>
            </a:endParaRPr>
          </a:p>
          <a:p>
            <a:pPr marL="685800" indent="-228600">
              <a:lnSpc>
                <a:spcPts val="2410"/>
              </a:lnSpc>
              <a:buChar char="•"/>
              <a:tabLst>
                <a:tab pos="685800" algn="l"/>
              </a:tabLst>
            </a:pPr>
            <a:r>
              <a:rPr dirty="0" sz="2200" spc="-10">
                <a:latin typeface="Arial MT"/>
                <a:cs typeface="Arial MT"/>
              </a:rPr>
              <a:t>Afterglow</a:t>
            </a:r>
            <a:endParaRPr sz="2200">
              <a:latin typeface="Arial MT"/>
              <a:cs typeface="Arial MT"/>
            </a:endParaRPr>
          </a:p>
          <a:p>
            <a:pPr marL="685800" indent="-228600">
              <a:lnSpc>
                <a:spcPts val="2495"/>
              </a:lnSpc>
              <a:buChar char="•"/>
              <a:tabLst>
                <a:tab pos="685800" algn="l"/>
              </a:tabLst>
            </a:pPr>
            <a:r>
              <a:rPr dirty="0" sz="2200" spc="-20">
                <a:latin typeface="Arial MT"/>
                <a:cs typeface="Arial MT"/>
              </a:rPr>
              <a:t>Temperature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and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moisture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sensitive</a:t>
            </a:r>
            <a:endParaRPr sz="2200">
              <a:latin typeface="Arial MT"/>
              <a:cs typeface="Arial MT"/>
            </a:endParaRPr>
          </a:p>
          <a:p>
            <a:pPr marL="685800" indent="-228600">
              <a:lnSpc>
                <a:spcPts val="2615"/>
              </a:lnSpc>
              <a:buChar char="•"/>
              <a:tabLst>
                <a:tab pos="685800" algn="l"/>
              </a:tabLst>
            </a:pPr>
            <a:r>
              <a:rPr dirty="0" sz="2200" spc="-10">
                <a:latin typeface="Arial MT"/>
                <a:cs typeface="Arial MT"/>
              </a:rPr>
              <a:t>Spectral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Matching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8288" y="18288"/>
            <a:ext cx="736092" cy="784859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74244" rIns="0" bIns="0" rtlCol="0" vert="horz">
            <a:spAutoFit/>
          </a:bodyPr>
          <a:lstStyle/>
          <a:p>
            <a:pPr marL="32384">
              <a:lnSpc>
                <a:spcPct val="100000"/>
              </a:lnSpc>
              <a:spcBef>
                <a:spcPts val="105"/>
              </a:spcBef>
            </a:pPr>
            <a:r>
              <a:rPr dirty="0"/>
              <a:t>Solid</a:t>
            </a:r>
            <a:r>
              <a:rPr dirty="0" spc="-165"/>
              <a:t> </a:t>
            </a:r>
            <a:r>
              <a:rPr dirty="0"/>
              <a:t>State/Scintillation</a:t>
            </a:r>
            <a:r>
              <a:rPr dirty="0" spc="-155"/>
              <a:t> </a:t>
            </a:r>
            <a:r>
              <a:rPr dirty="0" spc="-10"/>
              <a:t>Detectors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704588" y="3048000"/>
            <a:ext cx="1004315" cy="224027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916330" y="1694614"/>
            <a:ext cx="10174605" cy="4189095"/>
          </a:xfrm>
          <a:prstGeom prst="rect">
            <a:avLst/>
          </a:prstGeom>
        </p:spPr>
        <p:txBody>
          <a:bodyPr wrap="square" lIns="0" tIns="635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00"/>
              </a:spcBef>
            </a:pPr>
            <a:r>
              <a:rPr dirty="0" sz="2800">
                <a:latin typeface="Arial MT"/>
                <a:cs typeface="Arial MT"/>
              </a:rPr>
              <a:t>This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type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detector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requires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following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characteristics:</a:t>
            </a:r>
            <a:endParaRPr sz="2800">
              <a:latin typeface="Arial MT"/>
              <a:cs typeface="Arial MT"/>
            </a:endParaRPr>
          </a:p>
          <a:p>
            <a:pPr marL="241300" indent="-228600">
              <a:lnSpc>
                <a:spcPts val="3110"/>
              </a:lnSpc>
              <a:spcBef>
                <a:spcPts val="38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High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light</a:t>
            </a:r>
            <a:r>
              <a:rPr dirty="0" sz="2600" spc="-1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output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630"/>
              </a:lnSpc>
              <a:buChar char="•"/>
              <a:tabLst>
                <a:tab pos="697865" algn="l"/>
              </a:tabLst>
            </a:pPr>
            <a:r>
              <a:rPr dirty="0" sz="2200">
                <a:latin typeface="Arial MT"/>
                <a:cs typeface="Arial MT"/>
              </a:rPr>
              <a:t>Light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energy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should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=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captured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 spc="-40">
                <a:latin typeface="Arial MT"/>
                <a:cs typeface="Arial MT"/>
              </a:rPr>
              <a:t>X-</a:t>
            </a:r>
            <a:r>
              <a:rPr dirty="0" sz="2200">
                <a:latin typeface="Arial MT"/>
                <a:cs typeface="Arial MT"/>
              </a:rPr>
              <a:t>ray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energy</a:t>
            </a:r>
            <a:endParaRPr sz="22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105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Requires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use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an</a:t>
            </a:r>
            <a:endParaRPr sz="2000">
              <a:latin typeface="Arial MT"/>
              <a:cs typeface="Arial MT"/>
            </a:endParaRPr>
          </a:p>
          <a:p>
            <a:pPr marL="241300" indent="-228600">
              <a:lnSpc>
                <a:spcPts val="3110"/>
              </a:lnSpc>
              <a:spcBef>
                <a:spcPts val="15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High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 spc="-15">
                <a:latin typeface="Arial MT"/>
                <a:cs typeface="Arial MT"/>
              </a:rPr>
              <a:t>x-</a:t>
            </a:r>
            <a:r>
              <a:rPr dirty="0" sz="2600">
                <a:latin typeface="Arial MT"/>
                <a:cs typeface="Arial MT"/>
              </a:rPr>
              <a:t>ray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stopping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power</a:t>
            </a:r>
            <a:endParaRPr sz="2600">
              <a:latin typeface="Arial MT"/>
              <a:cs typeface="Arial MT"/>
            </a:endParaRPr>
          </a:p>
          <a:p>
            <a:pPr lvl="1" marL="697865" marR="5080" indent="-228600">
              <a:lnSpc>
                <a:spcPts val="2400"/>
              </a:lnSpc>
              <a:spcBef>
                <a:spcPts val="270"/>
              </a:spcBef>
              <a:buChar char="•"/>
              <a:tabLst>
                <a:tab pos="697865" algn="l"/>
              </a:tabLst>
            </a:pPr>
            <a:r>
              <a:rPr dirty="0" sz="2200" spc="-20">
                <a:latin typeface="Arial MT"/>
                <a:cs typeface="Arial MT"/>
              </a:rPr>
              <a:t>Ideally,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detectors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could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absorb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all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photons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that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strike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its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surface,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regardless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of </a:t>
            </a:r>
            <a:r>
              <a:rPr dirty="0" sz="2200" spc="-10">
                <a:latin typeface="Arial MT"/>
                <a:cs typeface="Arial MT"/>
              </a:rPr>
              <a:t>energy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level</a:t>
            </a:r>
            <a:endParaRPr sz="2200">
              <a:latin typeface="Arial MT"/>
              <a:cs typeface="Arial MT"/>
            </a:endParaRPr>
          </a:p>
          <a:p>
            <a:pPr marL="241300" indent="-228600">
              <a:lnSpc>
                <a:spcPts val="3110"/>
              </a:lnSpc>
              <a:spcBef>
                <a:spcPts val="22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Good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spectral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match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630"/>
              </a:lnSpc>
              <a:buChar char="•"/>
              <a:tabLst>
                <a:tab pos="697865" algn="l"/>
              </a:tabLst>
            </a:pPr>
            <a:r>
              <a:rPr dirty="0" sz="2200" spc="-20">
                <a:latin typeface="Arial MT"/>
                <a:cs typeface="Arial MT"/>
              </a:rPr>
              <a:t>Compatibility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with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color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light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emitted</a:t>
            </a:r>
            <a:endParaRPr sz="2200">
              <a:latin typeface="Arial MT"/>
              <a:cs typeface="Arial MT"/>
            </a:endParaRPr>
          </a:p>
          <a:p>
            <a:pPr marL="241300" indent="-228600">
              <a:lnSpc>
                <a:spcPts val="3105"/>
              </a:lnSpc>
              <a:spcBef>
                <a:spcPts val="37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Fast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response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time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625"/>
              </a:lnSpc>
              <a:buFont typeface="Arial MT"/>
              <a:buChar char="•"/>
              <a:tabLst>
                <a:tab pos="697865" algn="l"/>
              </a:tabLst>
            </a:pPr>
            <a:r>
              <a:rPr dirty="0" sz="2200" spc="-20" i="1">
                <a:latin typeface="Arial"/>
                <a:cs typeface="Arial"/>
              </a:rPr>
              <a:t>Low</a:t>
            </a:r>
            <a:r>
              <a:rPr dirty="0" sz="2200" spc="-145" i="1">
                <a:latin typeface="Arial"/>
                <a:cs typeface="Arial"/>
              </a:rPr>
              <a:t> </a:t>
            </a:r>
            <a:r>
              <a:rPr dirty="0" sz="2200" spc="-10" i="1">
                <a:latin typeface="Arial"/>
                <a:cs typeface="Arial"/>
              </a:rPr>
              <a:t>afterglow</a:t>
            </a:r>
            <a:r>
              <a:rPr dirty="0" sz="2200" spc="-90" i="1">
                <a:latin typeface="Arial"/>
                <a:cs typeface="Arial"/>
              </a:rPr>
              <a:t> </a:t>
            </a:r>
            <a:r>
              <a:rPr dirty="0" sz="2200" spc="-10" i="1">
                <a:latin typeface="Arial"/>
                <a:cs typeface="Arial"/>
              </a:rPr>
              <a:t>(nanoseconds)</a:t>
            </a:r>
            <a:endParaRPr sz="22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8288" y="18288"/>
            <a:ext cx="736092" cy="784859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36092" cy="78485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96139" rIns="0" bIns="0" rtlCol="0" vert="horz">
            <a:spAutoFit/>
          </a:bodyPr>
          <a:lstStyle/>
          <a:p>
            <a:pPr marL="203200">
              <a:lnSpc>
                <a:spcPct val="100000"/>
              </a:lnSpc>
              <a:spcBef>
                <a:spcPts val="100"/>
              </a:spcBef>
            </a:pPr>
            <a:r>
              <a:rPr dirty="0"/>
              <a:t>Detector</a:t>
            </a:r>
            <a:r>
              <a:rPr dirty="0" spc="-20"/>
              <a:t> </a:t>
            </a:r>
            <a:r>
              <a:rPr dirty="0" spc="-10"/>
              <a:t>Arrays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891539" y="1726819"/>
            <a:ext cx="10292080" cy="4541520"/>
          </a:xfrm>
          <a:prstGeom prst="rect">
            <a:avLst/>
          </a:prstGeom>
        </p:spPr>
        <p:txBody>
          <a:bodyPr wrap="square" lIns="0" tIns="104775" rIns="0" bIns="0" rtlCol="0" vert="horz">
            <a:spAutoFit/>
          </a:bodyPr>
          <a:lstStyle/>
          <a:p>
            <a:pPr marL="38100" marR="1900555">
              <a:lnSpc>
                <a:spcPts val="3100"/>
              </a:lnSpc>
              <a:spcBef>
                <a:spcPts val="825"/>
              </a:spcBef>
            </a:pPr>
            <a:r>
              <a:rPr dirty="0" sz="3200">
                <a:latin typeface="Arial MT"/>
                <a:cs typeface="Arial MT"/>
              </a:rPr>
              <a:t>CT</a:t>
            </a:r>
            <a:r>
              <a:rPr dirty="0" sz="3200" spc="-11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systems</a:t>
            </a:r>
            <a:r>
              <a:rPr dirty="0" sz="3200" spc="-16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use</a:t>
            </a:r>
            <a:r>
              <a:rPr dirty="0" sz="3200" spc="-12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multiple</a:t>
            </a:r>
            <a:r>
              <a:rPr dirty="0" sz="3200" spc="-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detectors</a:t>
            </a:r>
            <a:r>
              <a:rPr dirty="0" sz="3200" spc="-12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during</a:t>
            </a:r>
            <a:r>
              <a:rPr dirty="0" sz="3200" spc="-145">
                <a:latin typeface="Arial MT"/>
                <a:cs typeface="Arial MT"/>
              </a:rPr>
              <a:t> </a:t>
            </a:r>
            <a:r>
              <a:rPr dirty="0" sz="3200" spc="-20">
                <a:latin typeface="Arial MT"/>
                <a:cs typeface="Arial MT"/>
              </a:rPr>
              <a:t>scan </a:t>
            </a:r>
            <a:r>
              <a:rPr dirty="0" sz="3200" spc="-10">
                <a:latin typeface="Arial MT"/>
                <a:cs typeface="Arial MT"/>
              </a:rPr>
              <a:t>acquisition.</a:t>
            </a:r>
            <a:endParaRPr sz="3200">
              <a:latin typeface="Arial MT"/>
              <a:cs typeface="Arial MT"/>
            </a:endParaRPr>
          </a:p>
          <a:p>
            <a:pPr marL="264160" marR="30480" indent="-226060">
              <a:lnSpc>
                <a:spcPts val="2600"/>
              </a:lnSpc>
              <a:spcBef>
                <a:spcPts val="675"/>
              </a:spcBef>
              <a:buChar char="•"/>
              <a:tabLst>
                <a:tab pos="266700" algn="l"/>
              </a:tabLst>
            </a:pPr>
            <a:r>
              <a:rPr dirty="0" sz="2400" spc="-10">
                <a:latin typeface="Arial MT"/>
                <a:cs typeface="Arial MT"/>
              </a:rPr>
              <a:t>Detector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arrangements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determine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how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many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image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slices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can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recorded </a:t>
            </a:r>
            <a:r>
              <a:rPr dirty="0" sz="2400" spc="-10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with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single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gantry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rotation</a:t>
            </a:r>
            <a:endParaRPr sz="2400">
              <a:latin typeface="Arial MT"/>
              <a:cs typeface="Arial MT"/>
            </a:endParaRPr>
          </a:p>
          <a:p>
            <a:pPr marL="38100">
              <a:lnSpc>
                <a:spcPct val="100000"/>
              </a:lnSpc>
              <a:spcBef>
                <a:spcPts val="140"/>
              </a:spcBef>
            </a:pPr>
            <a:r>
              <a:rPr dirty="0" u="heavy" sz="32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Single</a:t>
            </a:r>
            <a:r>
              <a:rPr dirty="0" u="heavy" sz="3200" spc="-8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2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detector</a:t>
            </a:r>
            <a:r>
              <a:rPr dirty="0" u="heavy" sz="3200" spc="-13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2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row</a:t>
            </a:r>
            <a:r>
              <a:rPr dirty="0" u="heavy" sz="3200" spc="-12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2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systems</a:t>
            </a:r>
            <a:r>
              <a:rPr dirty="0" u="heavy" sz="3200" spc="-16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2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(aka.</a:t>
            </a:r>
            <a:r>
              <a:rPr dirty="0" u="heavy" sz="3200" spc="-114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2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SDCT)</a:t>
            </a:r>
            <a:r>
              <a:rPr dirty="0" sz="3200" spc="-10" i="1">
                <a:latin typeface="Arial"/>
                <a:cs typeface="Arial"/>
              </a:rPr>
              <a:t>:</a:t>
            </a:r>
            <a:endParaRPr sz="3200">
              <a:latin typeface="Arial"/>
              <a:cs typeface="Arial"/>
            </a:endParaRPr>
          </a:p>
          <a:p>
            <a:pPr marL="264160" indent="-226060">
              <a:lnSpc>
                <a:spcPts val="3325"/>
              </a:lnSpc>
              <a:spcBef>
                <a:spcPts val="254"/>
              </a:spcBef>
              <a:buChar char="•"/>
              <a:tabLst>
                <a:tab pos="264160" algn="l"/>
              </a:tabLst>
            </a:pPr>
            <a:r>
              <a:rPr dirty="0" sz="2800">
                <a:latin typeface="Arial MT"/>
                <a:cs typeface="Arial MT"/>
              </a:rPr>
              <a:t>Detectors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arranged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 spc="-55">
                <a:latin typeface="Arial MT"/>
                <a:cs typeface="Arial MT"/>
              </a:rPr>
              <a:t>side-</a:t>
            </a:r>
            <a:r>
              <a:rPr dirty="0" sz="2800" spc="-40">
                <a:latin typeface="Arial MT"/>
                <a:cs typeface="Arial MT"/>
              </a:rPr>
              <a:t>by-</a:t>
            </a:r>
            <a:r>
              <a:rPr dirty="0" sz="2800">
                <a:latin typeface="Arial MT"/>
                <a:cs typeface="Arial MT"/>
              </a:rPr>
              <a:t>side,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single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row</a:t>
            </a:r>
            <a:endParaRPr sz="2800">
              <a:latin typeface="Arial MT"/>
              <a:cs typeface="Arial MT"/>
            </a:endParaRPr>
          </a:p>
          <a:p>
            <a:pPr lvl="1" marL="721360" indent="-226060">
              <a:lnSpc>
                <a:spcPts val="2845"/>
              </a:lnSpc>
              <a:buChar char="•"/>
              <a:tabLst>
                <a:tab pos="721360" algn="l"/>
              </a:tabLst>
            </a:pPr>
            <a:r>
              <a:rPr dirty="0" sz="2400">
                <a:latin typeface="Arial MT"/>
                <a:cs typeface="Arial MT"/>
              </a:rPr>
              <a:t>They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have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wide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Z-</a:t>
            </a:r>
            <a:r>
              <a:rPr dirty="0" sz="2400" spc="-20">
                <a:latin typeface="Arial MT"/>
                <a:cs typeface="Arial MT"/>
              </a:rPr>
              <a:t>axis</a:t>
            </a:r>
            <a:endParaRPr sz="2400">
              <a:latin typeface="Arial MT"/>
              <a:cs typeface="Arial MT"/>
            </a:endParaRPr>
          </a:p>
          <a:p>
            <a:pPr lvl="2" marL="1181100" indent="-228600">
              <a:lnSpc>
                <a:spcPct val="100000"/>
              </a:lnSpc>
              <a:spcBef>
                <a:spcPts val="5"/>
              </a:spcBef>
              <a:buChar char="•"/>
              <a:tabLst>
                <a:tab pos="1181100" algn="l"/>
              </a:tabLst>
            </a:pPr>
            <a:r>
              <a:rPr dirty="0" sz="2000">
                <a:latin typeface="Arial MT"/>
                <a:cs typeface="Arial MT"/>
              </a:rPr>
              <a:t>Creates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</a:t>
            </a:r>
            <a:r>
              <a:rPr dirty="0" sz="2000" spc="35">
                <a:latin typeface="Arial MT"/>
                <a:cs typeface="Arial MT"/>
              </a:rPr>
              <a:t> </a:t>
            </a:r>
            <a:r>
              <a:rPr dirty="0" sz="2000" spc="-30">
                <a:latin typeface="Arial MT"/>
                <a:cs typeface="Arial MT"/>
              </a:rPr>
              <a:t>fan-</a:t>
            </a:r>
            <a:r>
              <a:rPr dirty="0" sz="2000" spc="-20">
                <a:latin typeface="Arial MT"/>
                <a:cs typeface="Arial MT"/>
              </a:rPr>
              <a:t>beam</a:t>
            </a:r>
            <a:endParaRPr sz="2000">
              <a:latin typeface="Arial MT"/>
              <a:cs typeface="Arial MT"/>
            </a:endParaRPr>
          </a:p>
          <a:p>
            <a:pPr marL="264160" indent="-226060">
              <a:lnSpc>
                <a:spcPts val="3325"/>
              </a:lnSpc>
              <a:spcBef>
                <a:spcPts val="125"/>
              </a:spcBef>
              <a:buChar char="•"/>
              <a:tabLst>
                <a:tab pos="264160" algn="l"/>
              </a:tabLst>
            </a:pPr>
            <a:r>
              <a:rPr dirty="0" sz="2800" spc="-10">
                <a:solidFill>
                  <a:srgbClr val="006DC0"/>
                </a:solidFill>
                <a:latin typeface="Arial MT"/>
                <a:cs typeface="Arial MT"/>
              </a:rPr>
              <a:t>Collimation</a:t>
            </a:r>
            <a:r>
              <a:rPr dirty="0" sz="2800" spc="-135">
                <a:solidFill>
                  <a:srgbClr val="006DC0"/>
                </a:solidFill>
                <a:latin typeface="Arial MT"/>
                <a:cs typeface="Arial MT"/>
              </a:rPr>
              <a:t> </a:t>
            </a:r>
            <a:r>
              <a:rPr dirty="0" sz="2800" spc="-10">
                <a:solidFill>
                  <a:srgbClr val="006DC0"/>
                </a:solidFill>
                <a:latin typeface="Arial MT"/>
                <a:cs typeface="Arial MT"/>
              </a:rPr>
              <a:t>controls</a:t>
            </a:r>
            <a:r>
              <a:rPr dirty="0" sz="2800" spc="-180">
                <a:solidFill>
                  <a:srgbClr val="006DC0"/>
                </a:solidFill>
                <a:latin typeface="Arial MT"/>
                <a:cs typeface="Arial MT"/>
              </a:rPr>
              <a:t> </a:t>
            </a:r>
            <a:r>
              <a:rPr dirty="0" sz="2800" spc="-10">
                <a:solidFill>
                  <a:srgbClr val="006DC0"/>
                </a:solidFill>
                <a:latin typeface="Arial MT"/>
                <a:cs typeface="Arial MT"/>
              </a:rPr>
              <a:t>slice</a:t>
            </a:r>
            <a:r>
              <a:rPr dirty="0" sz="2800" spc="-185">
                <a:solidFill>
                  <a:srgbClr val="006DC0"/>
                </a:solidFill>
                <a:latin typeface="Arial MT"/>
                <a:cs typeface="Arial MT"/>
              </a:rPr>
              <a:t> </a:t>
            </a:r>
            <a:r>
              <a:rPr dirty="0" sz="2800" spc="-10">
                <a:solidFill>
                  <a:srgbClr val="006DC0"/>
                </a:solidFill>
                <a:latin typeface="Arial MT"/>
                <a:cs typeface="Arial MT"/>
              </a:rPr>
              <a:t>thickness</a:t>
            </a:r>
            <a:endParaRPr sz="2800">
              <a:latin typeface="Arial MT"/>
              <a:cs typeface="Arial MT"/>
            </a:endParaRPr>
          </a:p>
          <a:p>
            <a:pPr lvl="1" marL="721360" indent="-226060">
              <a:lnSpc>
                <a:spcPts val="2845"/>
              </a:lnSpc>
              <a:buFont typeface="Arial MT"/>
              <a:buChar char="•"/>
              <a:tabLst>
                <a:tab pos="721360" algn="l"/>
              </a:tabLst>
            </a:pPr>
            <a:r>
              <a:rPr dirty="0" sz="2400" spc="-10" i="1">
                <a:latin typeface="Arial"/>
                <a:cs typeface="Arial"/>
              </a:rPr>
              <a:t>Largest</a:t>
            </a:r>
            <a:r>
              <a:rPr dirty="0" sz="2400" spc="-14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allowable</a:t>
            </a:r>
            <a:r>
              <a:rPr dirty="0" sz="2400" spc="1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is</a:t>
            </a:r>
            <a:r>
              <a:rPr dirty="0" sz="2400" spc="-110" i="1">
                <a:latin typeface="Arial"/>
                <a:cs typeface="Arial"/>
              </a:rPr>
              <a:t> </a:t>
            </a:r>
            <a:r>
              <a:rPr dirty="0" u="heavy" sz="2400" i="1">
                <a:solidFill>
                  <a:srgbClr val="00ADED"/>
                </a:solidFill>
                <a:uFill>
                  <a:solidFill>
                    <a:srgbClr val="00ADED"/>
                  </a:solidFill>
                </a:uFill>
                <a:latin typeface="Arial"/>
                <a:cs typeface="Arial"/>
              </a:rPr>
              <a:t>less</a:t>
            </a:r>
            <a:r>
              <a:rPr dirty="0" u="heavy" sz="2400" spc="-100" i="1">
                <a:solidFill>
                  <a:srgbClr val="00ADED"/>
                </a:solidFill>
                <a:uFill>
                  <a:solidFill>
                    <a:srgbClr val="00ADED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400" i="1">
                <a:solidFill>
                  <a:srgbClr val="00ADED"/>
                </a:solidFill>
                <a:uFill>
                  <a:solidFill>
                    <a:srgbClr val="00ADED"/>
                  </a:solidFill>
                </a:uFill>
                <a:latin typeface="Arial"/>
                <a:cs typeface="Arial"/>
              </a:rPr>
              <a:t>than</a:t>
            </a:r>
            <a:r>
              <a:rPr dirty="0" sz="2400" spc="-130" i="1">
                <a:solidFill>
                  <a:srgbClr val="00ADED"/>
                </a:solidFill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the</a:t>
            </a:r>
            <a:r>
              <a:rPr dirty="0" sz="2400" spc="-13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full</a:t>
            </a:r>
            <a:r>
              <a:rPr dirty="0" sz="2400" spc="-105" i="1">
                <a:latin typeface="Arial"/>
                <a:cs typeface="Arial"/>
              </a:rPr>
              <a:t> </a:t>
            </a:r>
            <a:r>
              <a:rPr dirty="0" sz="2400" spc="-10" i="1">
                <a:latin typeface="Arial"/>
                <a:cs typeface="Arial"/>
              </a:rPr>
              <a:t>detector</a:t>
            </a:r>
            <a:r>
              <a:rPr dirty="0" sz="2400" spc="-135" i="1">
                <a:latin typeface="Arial"/>
                <a:cs typeface="Arial"/>
              </a:rPr>
              <a:t> </a:t>
            </a:r>
            <a:r>
              <a:rPr dirty="0" sz="2400" spc="-10" i="1">
                <a:latin typeface="Arial"/>
                <a:cs typeface="Arial"/>
              </a:rPr>
              <a:t>width</a:t>
            </a:r>
            <a:endParaRPr sz="2400">
              <a:latin typeface="Arial"/>
              <a:cs typeface="Arial"/>
            </a:endParaRPr>
          </a:p>
          <a:p>
            <a:pPr marL="264160" indent="-226060">
              <a:lnSpc>
                <a:spcPct val="100000"/>
              </a:lnSpc>
              <a:spcBef>
                <a:spcPts val="285"/>
              </a:spcBef>
              <a:buChar char="•"/>
              <a:tabLst>
                <a:tab pos="264160" algn="l"/>
              </a:tabLst>
            </a:pPr>
            <a:r>
              <a:rPr dirty="0" sz="2800">
                <a:latin typeface="Arial MT"/>
                <a:cs typeface="Arial MT"/>
              </a:rPr>
              <a:t>Each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360</a:t>
            </a:r>
            <a:r>
              <a:rPr dirty="0" baseline="18018" sz="2775">
                <a:latin typeface="Arial MT"/>
                <a:cs typeface="Arial MT"/>
              </a:rPr>
              <a:t>0</a:t>
            </a:r>
            <a:r>
              <a:rPr dirty="0" baseline="18018" sz="2775" spc="127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rotation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produces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one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image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slice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36092" cy="78485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96139" rIns="0" bIns="0" rtlCol="0" vert="horz">
            <a:spAutoFit/>
          </a:bodyPr>
          <a:lstStyle/>
          <a:p>
            <a:pPr marL="203200">
              <a:lnSpc>
                <a:spcPct val="100000"/>
              </a:lnSpc>
              <a:spcBef>
                <a:spcPts val="100"/>
              </a:spcBef>
            </a:pPr>
            <a:r>
              <a:rPr dirty="0"/>
              <a:t>Detector</a:t>
            </a:r>
            <a:r>
              <a:rPr dirty="0" spc="-45"/>
              <a:t> </a:t>
            </a:r>
            <a:r>
              <a:rPr dirty="0"/>
              <a:t>Arrays</a:t>
            </a:r>
            <a:r>
              <a:rPr dirty="0" spc="-55"/>
              <a:t> </a:t>
            </a:r>
            <a:r>
              <a:rPr dirty="0" spc="-10"/>
              <a:t>Continued</a:t>
            </a: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71955" y="3607308"/>
            <a:ext cx="1821180" cy="277368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3080004" y="3607308"/>
            <a:ext cx="574675" cy="315595"/>
            <a:chOff x="3080004" y="3607308"/>
            <a:chExt cx="574675" cy="315595"/>
          </a:xfrm>
        </p:grpSpPr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98292" y="3607308"/>
              <a:ext cx="556259" cy="277368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3080004" y="3904488"/>
              <a:ext cx="561975" cy="18415"/>
            </a:xfrm>
            <a:custGeom>
              <a:avLst/>
              <a:gdLst/>
              <a:ahLst/>
              <a:cxnLst/>
              <a:rect l="l" t="t" r="r" b="b"/>
              <a:pathLst>
                <a:path w="561975" h="18414">
                  <a:moveTo>
                    <a:pt x="561848" y="0"/>
                  </a:moveTo>
                  <a:lnTo>
                    <a:pt x="0" y="0"/>
                  </a:lnTo>
                  <a:lnTo>
                    <a:pt x="0" y="18033"/>
                  </a:lnTo>
                  <a:lnTo>
                    <a:pt x="561848" y="18033"/>
                  </a:lnTo>
                  <a:lnTo>
                    <a:pt x="56184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8" name="object 8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732276" y="3607308"/>
            <a:ext cx="4727448" cy="277368"/>
          </a:xfrm>
          <a:prstGeom prst="rect">
            <a:avLst/>
          </a:prstGeom>
        </p:spPr>
      </p:pic>
      <p:sp>
        <p:nvSpPr>
          <p:cNvPr id="9" name="object 9" descr=""/>
          <p:cNvSpPr txBox="1"/>
          <p:nvPr/>
        </p:nvSpPr>
        <p:spPr>
          <a:xfrm>
            <a:off x="878230" y="1766443"/>
            <a:ext cx="10245090" cy="419100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50800">
              <a:lnSpc>
                <a:spcPts val="3820"/>
              </a:lnSpc>
              <a:spcBef>
                <a:spcPts val="105"/>
              </a:spcBef>
            </a:pPr>
            <a:r>
              <a:rPr dirty="0" u="heavy" sz="3200" spc="-4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Multi-</a:t>
            </a:r>
            <a:r>
              <a:rPr dirty="0" u="heavy" sz="32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detector</a:t>
            </a:r>
            <a:r>
              <a:rPr dirty="0" u="heavy" sz="3200" spc="-1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2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row</a:t>
            </a:r>
            <a:r>
              <a:rPr dirty="0" u="heavy" sz="3200" spc="-4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2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systems</a:t>
            </a:r>
            <a:r>
              <a:rPr dirty="0" u="heavy" sz="3200" spc="-13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2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(aka.</a:t>
            </a:r>
            <a:r>
              <a:rPr dirty="0" u="heavy" sz="3200" spc="-9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2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MDCT)</a:t>
            </a:r>
            <a:r>
              <a:rPr dirty="0" sz="3200" spc="-10" i="1">
                <a:latin typeface="Arial"/>
                <a:cs typeface="Arial"/>
              </a:rPr>
              <a:t>:</a:t>
            </a:r>
            <a:endParaRPr sz="3200">
              <a:latin typeface="Arial"/>
              <a:cs typeface="Arial"/>
            </a:endParaRPr>
          </a:p>
          <a:p>
            <a:pPr marL="278130" indent="-227329">
              <a:lnSpc>
                <a:spcPts val="3340"/>
              </a:lnSpc>
              <a:buChar char="•"/>
              <a:tabLst>
                <a:tab pos="278130" algn="l"/>
              </a:tabLst>
            </a:pPr>
            <a:r>
              <a:rPr dirty="0" sz="2800">
                <a:latin typeface="Arial MT"/>
                <a:cs typeface="Arial MT"/>
              </a:rPr>
              <a:t>Many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detectors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arranged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within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row</a:t>
            </a:r>
            <a:endParaRPr sz="2800">
              <a:latin typeface="Arial MT"/>
              <a:cs typeface="Arial MT"/>
            </a:endParaRPr>
          </a:p>
          <a:p>
            <a:pPr lvl="1" marL="1193165" indent="-228600">
              <a:lnSpc>
                <a:spcPts val="2355"/>
              </a:lnSpc>
              <a:spcBef>
                <a:spcPts val="415"/>
              </a:spcBef>
              <a:buChar char="•"/>
              <a:tabLst>
                <a:tab pos="1193165" algn="l"/>
              </a:tabLst>
            </a:pPr>
            <a:r>
              <a:rPr dirty="0" sz="2000">
                <a:latin typeface="Arial MT"/>
                <a:cs typeface="Arial MT"/>
              </a:rPr>
              <a:t>They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have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narrow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 spc="-35">
                <a:latin typeface="Arial MT"/>
                <a:cs typeface="Arial MT"/>
              </a:rPr>
              <a:t>Z-</a:t>
            </a:r>
            <a:r>
              <a:rPr dirty="0" sz="2000">
                <a:latin typeface="Arial MT"/>
                <a:cs typeface="Arial MT"/>
              </a:rPr>
              <a:t>axis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widths;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creating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cone-</a:t>
            </a:r>
            <a:r>
              <a:rPr dirty="0" sz="2000" spc="-20">
                <a:latin typeface="Arial MT"/>
                <a:cs typeface="Arial MT"/>
              </a:rPr>
              <a:t>beam</a:t>
            </a:r>
            <a:endParaRPr sz="2000">
              <a:latin typeface="Arial MT"/>
              <a:cs typeface="Arial MT"/>
            </a:endParaRPr>
          </a:p>
          <a:p>
            <a:pPr marL="734695" indent="-227329">
              <a:lnSpc>
                <a:spcPts val="2835"/>
              </a:lnSpc>
              <a:buChar char="•"/>
              <a:tabLst>
                <a:tab pos="734695" algn="l"/>
              </a:tabLst>
            </a:pPr>
            <a:r>
              <a:rPr dirty="0" sz="2400">
                <a:latin typeface="Arial MT"/>
                <a:cs typeface="Arial MT"/>
              </a:rPr>
              <a:t>Enables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production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multiple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slices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per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360</a:t>
            </a:r>
            <a:r>
              <a:rPr dirty="0" baseline="17361" sz="2400">
                <a:latin typeface="Arial MT"/>
                <a:cs typeface="Arial MT"/>
              </a:rPr>
              <a:t>0</a:t>
            </a:r>
            <a:r>
              <a:rPr dirty="0" baseline="17361" sz="2400" spc="187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rotation</a:t>
            </a:r>
            <a:endParaRPr sz="2400">
              <a:latin typeface="Arial MT"/>
              <a:cs typeface="Arial MT"/>
            </a:endParaRPr>
          </a:p>
          <a:p>
            <a:pPr marL="7581265" indent="-7530465">
              <a:lnSpc>
                <a:spcPct val="100000"/>
              </a:lnSpc>
              <a:spcBef>
                <a:spcPts val="885"/>
              </a:spcBef>
              <a:buChar char="•"/>
              <a:tabLst>
                <a:tab pos="7581265" algn="l"/>
              </a:tabLst>
            </a:pPr>
            <a:r>
              <a:rPr dirty="0" sz="2800" spc="-50">
                <a:latin typeface="Arial MT"/>
                <a:cs typeface="Arial MT"/>
              </a:rPr>
              <a:t>:</a:t>
            </a:r>
            <a:endParaRPr sz="2800">
              <a:latin typeface="Arial MT"/>
              <a:cs typeface="Arial MT"/>
            </a:endParaRPr>
          </a:p>
          <a:p>
            <a:pPr lvl="1" marL="734695" indent="-227329">
              <a:lnSpc>
                <a:spcPct val="100000"/>
              </a:lnSpc>
              <a:spcBef>
                <a:spcPts val="219"/>
              </a:spcBef>
              <a:buChar char="•"/>
              <a:tabLst>
                <a:tab pos="734695" algn="l"/>
              </a:tabLst>
            </a:pPr>
            <a:r>
              <a:rPr dirty="0" sz="2400">
                <a:latin typeface="Arial MT"/>
                <a:cs typeface="Arial MT"/>
              </a:rPr>
              <a:t>number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slices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slice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thickness</a:t>
            </a:r>
            <a:endParaRPr sz="2400">
              <a:latin typeface="Arial MT"/>
              <a:cs typeface="Arial MT"/>
            </a:endParaRPr>
          </a:p>
          <a:p>
            <a:pPr lvl="2" marL="1193165" indent="-228600">
              <a:lnSpc>
                <a:spcPct val="100000"/>
              </a:lnSpc>
              <a:spcBef>
                <a:spcPts val="300"/>
              </a:spcBef>
              <a:buChar char="•"/>
              <a:tabLst>
                <a:tab pos="1193165" algn="l"/>
              </a:tabLst>
            </a:pPr>
            <a:r>
              <a:rPr dirty="0" sz="2000" spc="-190">
                <a:latin typeface="Arial MT"/>
                <a:cs typeface="Arial MT"/>
              </a:rPr>
              <a:t>↓overall</a:t>
            </a:r>
            <a:r>
              <a:rPr dirty="0" sz="2000" spc="-10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scan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times</a:t>
            </a:r>
            <a:endParaRPr sz="2000">
              <a:latin typeface="Arial MT"/>
              <a:cs typeface="Arial MT"/>
            </a:endParaRPr>
          </a:p>
          <a:p>
            <a:pPr marL="278130" marR="17780" indent="-227329">
              <a:lnSpc>
                <a:spcPts val="3000"/>
              </a:lnSpc>
              <a:spcBef>
                <a:spcPts val="1019"/>
              </a:spcBef>
              <a:buChar char="•"/>
              <a:tabLst>
                <a:tab pos="279400" algn="l"/>
              </a:tabLst>
            </a:pPr>
            <a:r>
              <a:rPr dirty="0" sz="2800">
                <a:latin typeface="Arial MT"/>
                <a:cs typeface="Arial MT"/>
              </a:rPr>
              <a:t>Two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main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configurations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affect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how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detector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elements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can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be </a:t>
            </a:r>
            <a:r>
              <a:rPr dirty="0" sz="2800" spc="-25">
                <a:latin typeface="Arial MT"/>
                <a:cs typeface="Arial MT"/>
              </a:rPr>
              <a:t>	</a:t>
            </a:r>
            <a:r>
              <a:rPr dirty="0" sz="2800" spc="-10">
                <a:latin typeface="Arial MT"/>
                <a:cs typeface="Arial MT"/>
              </a:rPr>
              <a:t>combined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determine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number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slices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produced,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their 	thickness,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during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each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rotation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tube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36092" cy="78485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96139" rIns="0" bIns="0" rtlCol="0" vert="horz">
            <a:spAutoFit/>
          </a:bodyPr>
          <a:lstStyle/>
          <a:p>
            <a:pPr marL="203200">
              <a:lnSpc>
                <a:spcPct val="100000"/>
              </a:lnSpc>
              <a:spcBef>
                <a:spcPts val="100"/>
              </a:spcBef>
            </a:pPr>
            <a:r>
              <a:rPr dirty="0"/>
              <a:t>MDCT</a:t>
            </a:r>
            <a:r>
              <a:rPr dirty="0" spc="-80"/>
              <a:t> </a:t>
            </a:r>
            <a:r>
              <a:rPr dirty="0"/>
              <a:t>Detector</a:t>
            </a:r>
            <a:r>
              <a:rPr dirty="0" spc="-25"/>
              <a:t> </a:t>
            </a:r>
            <a:r>
              <a:rPr dirty="0" spc="-10"/>
              <a:t>Configurations</a:t>
            </a:r>
          </a:p>
        </p:txBody>
      </p:sp>
      <p:sp>
        <p:nvSpPr>
          <p:cNvPr id="4" name="object 4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527685" indent="-514984">
              <a:lnSpc>
                <a:spcPts val="3060"/>
              </a:lnSpc>
              <a:spcBef>
                <a:spcPts val="105"/>
              </a:spcBef>
              <a:buAutoNum type="arabicPeriod"/>
              <a:tabLst>
                <a:tab pos="527685" algn="l"/>
              </a:tabLst>
            </a:pPr>
            <a:r>
              <a:rPr dirty="0"/>
              <a:t>Matrix</a:t>
            </a:r>
            <a:r>
              <a:rPr dirty="0" spc="-75"/>
              <a:t> </a:t>
            </a:r>
            <a:r>
              <a:rPr dirty="0" spc="-10"/>
              <a:t>Array</a:t>
            </a:r>
          </a:p>
          <a:p>
            <a:pPr lvl="1" marL="332105" indent="-319405">
              <a:lnSpc>
                <a:spcPts val="2950"/>
              </a:lnSpc>
              <a:buChar char="•"/>
              <a:tabLst>
                <a:tab pos="332105" algn="l"/>
              </a:tabLst>
            </a:pPr>
            <a:r>
              <a:rPr dirty="0" sz="2600">
                <a:latin typeface="Arial MT"/>
                <a:cs typeface="Arial MT"/>
              </a:rPr>
              <a:t>Aka.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Fixed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Array,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or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Uniform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Array</a:t>
            </a:r>
            <a:endParaRPr sz="2600">
              <a:latin typeface="Arial MT"/>
              <a:cs typeface="Arial MT"/>
            </a:endParaRPr>
          </a:p>
          <a:p>
            <a:pPr lvl="2" marL="697865" indent="-228600">
              <a:lnSpc>
                <a:spcPts val="2490"/>
              </a:lnSpc>
              <a:buChar char="•"/>
              <a:tabLst>
                <a:tab pos="697865" algn="l"/>
              </a:tabLst>
            </a:pPr>
            <a:r>
              <a:rPr dirty="0" sz="2200" spc="-20">
                <a:latin typeface="Arial MT"/>
                <a:cs typeface="Arial MT"/>
              </a:rPr>
              <a:t>Isotropic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voxels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are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produced</a:t>
            </a:r>
            <a:endParaRPr sz="2200">
              <a:latin typeface="Arial MT"/>
              <a:cs typeface="Arial MT"/>
            </a:endParaRPr>
          </a:p>
          <a:p>
            <a:pPr lvl="3" marL="1155065" indent="-228600">
              <a:lnSpc>
                <a:spcPts val="2205"/>
              </a:lnSpc>
              <a:buChar char="•"/>
              <a:tabLst>
                <a:tab pos="1155065" algn="l"/>
              </a:tabLst>
            </a:pPr>
            <a:r>
              <a:rPr dirty="0" sz="1900">
                <a:latin typeface="Arial MT"/>
                <a:cs typeface="Arial MT"/>
              </a:rPr>
              <a:t>Goal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is</a:t>
            </a:r>
            <a:r>
              <a:rPr dirty="0" sz="1900" spc="-13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to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improve</a:t>
            </a:r>
            <a:r>
              <a:rPr dirty="0" sz="1900" spc="-6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spatial</a:t>
            </a:r>
            <a:r>
              <a:rPr dirty="0" sz="1900" spc="-8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resolution</a:t>
            </a:r>
            <a:endParaRPr sz="1900">
              <a:latin typeface="Arial MT"/>
              <a:cs typeface="Arial MT"/>
            </a:endParaRPr>
          </a:p>
          <a:p>
            <a:pPr lvl="3" marL="1155065" indent="-228600">
              <a:lnSpc>
                <a:spcPts val="2240"/>
              </a:lnSpc>
              <a:buChar char="•"/>
              <a:tabLst>
                <a:tab pos="1155065" algn="l"/>
              </a:tabLst>
            </a:pPr>
            <a:r>
              <a:rPr dirty="0" sz="1900">
                <a:latin typeface="Arial MT"/>
                <a:cs typeface="Arial MT"/>
              </a:rPr>
              <a:t>Slice</a:t>
            </a:r>
            <a:r>
              <a:rPr dirty="0" sz="1900" spc="-13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thickness</a:t>
            </a:r>
            <a:r>
              <a:rPr dirty="0" sz="1900" spc="-8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is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symmetrical</a:t>
            </a:r>
            <a:endParaRPr sz="1900">
              <a:latin typeface="Arial MT"/>
              <a:cs typeface="Arial MT"/>
            </a:endParaRPr>
          </a:p>
          <a:p>
            <a:pPr marL="563880" indent="-551180">
              <a:lnSpc>
                <a:spcPts val="3060"/>
              </a:lnSpc>
              <a:spcBef>
                <a:spcPts val="1855"/>
              </a:spcBef>
              <a:buAutoNum type="arabicPeriod" startAt="2"/>
              <a:tabLst>
                <a:tab pos="563880" algn="l"/>
              </a:tabLst>
            </a:pPr>
            <a:r>
              <a:rPr dirty="0"/>
              <a:t>Adaptive</a:t>
            </a:r>
            <a:r>
              <a:rPr dirty="0" spc="-155"/>
              <a:t> </a:t>
            </a:r>
            <a:r>
              <a:rPr dirty="0" spc="-10"/>
              <a:t>Array</a:t>
            </a:r>
          </a:p>
          <a:p>
            <a:pPr lvl="1" marL="241300" indent="-228600">
              <a:lnSpc>
                <a:spcPts val="2950"/>
              </a:lnSpc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Aka.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 spc="-35">
                <a:latin typeface="Arial MT"/>
                <a:cs typeface="Arial MT"/>
              </a:rPr>
              <a:t>Non-</a:t>
            </a:r>
            <a:r>
              <a:rPr dirty="0" sz="2600">
                <a:latin typeface="Arial MT"/>
                <a:cs typeface="Arial MT"/>
              </a:rPr>
              <a:t>uniform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Array,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or</a:t>
            </a:r>
            <a:r>
              <a:rPr dirty="0" sz="2600" spc="-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Hybrid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Array</a:t>
            </a:r>
            <a:endParaRPr sz="2600">
              <a:latin typeface="Arial MT"/>
              <a:cs typeface="Arial MT"/>
            </a:endParaRPr>
          </a:p>
          <a:p>
            <a:pPr lvl="2" marL="697865" indent="-228600">
              <a:lnSpc>
                <a:spcPts val="2495"/>
              </a:lnSpc>
              <a:buChar char="•"/>
              <a:tabLst>
                <a:tab pos="697865" algn="l"/>
              </a:tabLst>
            </a:pPr>
            <a:r>
              <a:rPr dirty="0" sz="2200" spc="-25">
                <a:latin typeface="Arial MT"/>
                <a:cs typeface="Arial MT"/>
              </a:rPr>
              <a:t>Anisotropic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voxels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are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produced</a:t>
            </a:r>
            <a:endParaRPr sz="2200">
              <a:latin typeface="Arial MT"/>
              <a:cs typeface="Arial MT"/>
            </a:endParaRPr>
          </a:p>
          <a:p>
            <a:pPr lvl="3" marL="1155065" indent="-228600">
              <a:lnSpc>
                <a:spcPts val="2225"/>
              </a:lnSpc>
              <a:buChar char="•"/>
              <a:tabLst>
                <a:tab pos="1155065" algn="l"/>
              </a:tabLst>
            </a:pPr>
            <a:r>
              <a:rPr dirty="0" sz="1900" spc="-10">
                <a:latin typeface="Arial MT"/>
                <a:cs typeface="Arial MT"/>
              </a:rPr>
              <a:t>Slice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thickness</a:t>
            </a:r>
            <a:r>
              <a:rPr dirty="0" sz="1900" spc="-7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is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variable</a:t>
            </a:r>
            <a:endParaRPr sz="1900">
              <a:latin typeface="Arial MT"/>
              <a:cs typeface="Arial MT"/>
            </a:endParaRPr>
          </a:p>
          <a:p>
            <a:pPr lvl="4" marL="1612265" indent="-228600">
              <a:lnSpc>
                <a:spcPts val="2020"/>
              </a:lnSpc>
              <a:buChar char="•"/>
              <a:tabLst>
                <a:tab pos="1612265" algn="l"/>
              </a:tabLst>
            </a:pPr>
            <a:r>
              <a:rPr dirty="0" sz="1700" spc="-10">
                <a:latin typeface="Arial MT"/>
                <a:cs typeface="Arial MT"/>
              </a:rPr>
              <a:t>Thinner</a:t>
            </a:r>
            <a:r>
              <a:rPr dirty="0" sz="1700" spc="-11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in</a:t>
            </a:r>
            <a:r>
              <a:rPr dirty="0" sz="1700" spc="-8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-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center,</a:t>
            </a:r>
            <a:r>
              <a:rPr dirty="0" sz="1700" spc="-2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wider</a:t>
            </a:r>
            <a:r>
              <a:rPr dirty="0" sz="1700" spc="-4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at</a:t>
            </a:r>
            <a:r>
              <a:rPr dirty="0" sz="1700" spc="-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-2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periphery</a:t>
            </a:r>
            <a:endParaRPr sz="1700">
              <a:latin typeface="Arial MT"/>
              <a:cs typeface="Arial MT"/>
            </a:endParaRPr>
          </a:p>
          <a:p>
            <a:pPr algn="ctr" marL="333375">
              <a:lnSpc>
                <a:spcPts val="2245"/>
              </a:lnSpc>
              <a:spcBef>
                <a:spcPts val="1695"/>
              </a:spcBef>
            </a:pPr>
            <a:r>
              <a:rPr dirty="0" sz="2200" b="0" i="1">
                <a:latin typeface="Arial"/>
                <a:cs typeface="Arial"/>
              </a:rPr>
              <a:t>Note:</a:t>
            </a:r>
            <a:r>
              <a:rPr dirty="0" sz="2200" spc="-145" b="0" i="1">
                <a:latin typeface="Arial"/>
                <a:cs typeface="Arial"/>
              </a:rPr>
              <a:t> </a:t>
            </a:r>
            <a:r>
              <a:rPr dirty="0" sz="2200" b="0" i="1">
                <a:latin typeface="Arial"/>
                <a:cs typeface="Arial"/>
              </a:rPr>
              <a:t>Image</a:t>
            </a:r>
            <a:r>
              <a:rPr dirty="0" sz="2200" spc="-25" b="0" i="1">
                <a:latin typeface="Arial"/>
                <a:cs typeface="Arial"/>
              </a:rPr>
              <a:t> </a:t>
            </a:r>
            <a:r>
              <a:rPr dirty="0" sz="2200" spc="-10" b="0" i="1">
                <a:latin typeface="Arial"/>
                <a:cs typeface="Arial"/>
              </a:rPr>
              <a:t>slice</a:t>
            </a:r>
            <a:r>
              <a:rPr dirty="0" sz="2200" spc="-140" b="0" i="1">
                <a:latin typeface="Arial"/>
                <a:cs typeface="Arial"/>
              </a:rPr>
              <a:t> </a:t>
            </a:r>
            <a:r>
              <a:rPr dirty="0" sz="2200" spc="-25" b="0" i="1">
                <a:latin typeface="Arial"/>
                <a:cs typeface="Arial"/>
              </a:rPr>
              <a:t>thickness</a:t>
            </a:r>
            <a:r>
              <a:rPr dirty="0" sz="2200" spc="-135" b="0" i="1">
                <a:latin typeface="Arial"/>
                <a:cs typeface="Arial"/>
              </a:rPr>
              <a:t> </a:t>
            </a:r>
            <a:r>
              <a:rPr dirty="0" sz="2200" spc="-10" b="0" i="1">
                <a:latin typeface="Arial"/>
                <a:cs typeface="Arial"/>
              </a:rPr>
              <a:t>cannot</a:t>
            </a:r>
            <a:r>
              <a:rPr dirty="0" sz="2200" spc="-114" b="0" i="1">
                <a:latin typeface="Arial"/>
                <a:cs typeface="Arial"/>
              </a:rPr>
              <a:t> </a:t>
            </a:r>
            <a:r>
              <a:rPr dirty="0" sz="2200" b="0" i="1">
                <a:latin typeface="Arial"/>
                <a:cs typeface="Arial"/>
              </a:rPr>
              <a:t>be</a:t>
            </a:r>
            <a:r>
              <a:rPr dirty="0" sz="2200" spc="-105" b="0" i="1">
                <a:latin typeface="Arial"/>
                <a:cs typeface="Arial"/>
              </a:rPr>
              <a:t> </a:t>
            </a:r>
            <a:r>
              <a:rPr dirty="0" sz="2200" b="0" i="1">
                <a:latin typeface="Arial"/>
                <a:cs typeface="Arial"/>
              </a:rPr>
              <a:t>smaller</a:t>
            </a:r>
            <a:r>
              <a:rPr dirty="0" sz="2200" spc="-45" b="0" i="1">
                <a:latin typeface="Arial"/>
                <a:cs typeface="Arial"/>
              </a:rPr>
              <a:t> </a:t>
            </a:r>
            <a:r>
              <a:rPr dirty="0" sz="2200" b="0" i="1">
                <a:latin typeface="Arial"/>
                <a:cs typeface="Arial"/>
              </a:rPr>
              <a:t>than</a:t>
            </a:r>
            <a:r>
              <a:rPr dirty="0" sz="2200" spc="-110" b="0" i="1">
                <a:latin typeface="Arial"/>
                <a:cs typeface="Arial"/>
              </a:rPr>
              <a:t> </a:t>
            </a:r>
            <a:r>
              <a:rPr dirty="0" sz="2200" b="0" i="1">
                <a:latin typeface="Arial"/>
                <a:cs typeface="Arial"/>
              </a:rPr>
              <a:t>the</a:t>
            </a:r>
            <a:r>
              <a:rPr dirty="0" sz="2200" spc="-105" b="0" i="1">
                <a:latin typeface="Arial"/>
                <a:cs typeface="Arial"/>
              </a:rPr>
              <a:t> </a:t>
            </a:r>
            <a:r>
              <a:rPr dirty="0" sz="2200" spc="-10" b="0" i="1">
                <a:latin typeface="Arial"/>
                <a:cs typeface="Arial"/>
              </a:rPr>
              <a:t>slice</a:t>
            </a:r>
            <a:r>
              <a:rPr dirty="0" sz="2200" spc="-145" b="0" i="1">
                <a:latin typeface="Arial"/>
                <a:cs typeface="Arial"/>
              </a:rPr>
              <a:t> </a:t>
            </a:r>
            <a:r>
              <a:rPr dirty="0" sz="2200" spc="-25" b="0" i="1">
                <a:latin typeface="Arial"/>
                <a:cs typeface="Arial"/>
              </a:rPr>
              <a:t>thickness</a:t>
            </a:r>
            <a:r>
              <a:rPr dirty="0" sz="2200" spc="-150" b="0" i="1">
                <a:latin typeface="Arial"/>
                <a:cs typeface="Arial"/>
              </a:rPr>
              <a:t> </a:t>
            </a:r>
            <a:r>
              <a:rPr dirty="0" sz="2200" spc="-10" b="0" i="1">
                <a:latin typeface="Arial"/>
                <a:cs typeface="Arial"/>
              </a:rPr>
              <a:t>selected</a:t>
            </a:r>
            <a:endParaRPr sz="2200">
              <a:latin typeface="Arial"/>
              <a:cs typeface="Arial"/>
            </a:endParaRPr>
          </a:p>
          <a:p>
            <a:pPr algn="ctr" marL="468630">
              <a:lnSpc>
                <a:spcPts val="2245"/>
              </a:lnSpc>
            </a:pPr>
            <a:r>
              <a:rPr dirty="0" sz="2200" spc="-20" b="0" i="1">
                <a:latin typeface="Arial"/>
                <a:cs typeface="Arial"/>
              </a:rPr>
              <a:t>during</a:t>
            </a:r>
            <a:r>
              <a:rPr dirty="0" sz="2200" spc="-100" b="0" i="1">
                <a:latin typeface="Arial"/>
                <a:cs typeface="Arial"/>
              </a:rPr>
              <a:t> </a:t>
            </a:r>
            <a:r>
              <a:rPr dirty="0" sz="2200" spc="-10" b="0" i="1">
                <a:latin typeface="Arial"/>
                <a:cs typeface="Arial"/>
              </a:rPr>
              <a:t>acquisition.</a:t>
            </a:r>
            <a:endParaRPr sz="2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4239" rIns="0" bIns="0" rtlCol="0" vert="horz">
            <a:spAutoFit/>
          </a:bodyPr>
          <a:lstStyle/>
          <a:p>
            <a:pPr marL="165100">
              <a:lnSpc>
                <a:spcPct val="100000"/>
              </a:lnSpc>
              <a:spcBef>
                <a:spcPts val="100"/>
              </a:spcBef>
            </a:pPr>
            <a:r>
              <a:rPr dirty="0"/>
              <a:t>MDCT</a:t>
            </a:r>
            <a:r>
              <a:rPr dirty="0" spc="-70"/>
              <a:t> </a:t>
            </a:r>
            <a:r>
              <a:rPr dirty="0"/>
              <a:t>Detector</a:t>
            </a:r>
            <a:r>
              <a:rPr dirty="0" spc="-25"/>
              <a:t> </a:t>
            </a:r>
            <a:r>
              <a:rPr dirty="0" spc="-10"/>
              <a:t>Advantages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853439" y="1684417"/>
            <a:ext cx="8213090" cy="4359275"/>
          </a:xfrm>
          <a:prstGeom prst="rect">
            <a:avLst/>
          </a:prstGeom>
        </p:spPr>
        <p:txBody>
          <a:bodyPr wrap="square" lIns="0" tIns="109220" rIns="0" bIns="0" rtlCol="0" vert="horz">
            <a:spAutoFit/>
          </a:bodyPr>
          <a:lstStyle/>
          <a:p>
            <a:pPr marL="76200">
              <a:lnSpc>
                <a:spcPct val="100000"/>
              </a:lnSpc>
              <a:spcBef>
                <a:spcPts val="860"/>
              </a:spcBef>
            </a:pPr>
            <a:r>
              <a:rPr dirty="0" sz="3000">
                <a:latin typeface="Arial MT"/>
                <a:cs typeface="Arial MT"/>
              </a:rPr>
              <a:t>Data</a:t>
            </a:r>
            <a:r>
              <a:rPr dirty="0" sz="3000" spc="-140">
                <a:latin typeface="Arial MT"/>
                <a:cs typeface="Arial MT"/>
              </a:rPr>
              <a:t> </a:t>
            </a:r>
            <a:r>
              <a:rPr dirty="0" sz="3000" spc="-20">
                <a:latin typeface="Arial MT"/>
                <a:cs typeface="Arial MT"/>
              </a:rPr>
              <a:t>acquisition</a:t>
            </a:r>
            <a:r>
              <a:rPr dirty="0" sz="3000" spc="-20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is</a:t>
            </a:r>
            <a:r>
              <a:rPr dirty="0" sz="3000" spc="-13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faster</a:t>
            </a:r>
            <a:r>
              <a:rPr dirty="0" sz="3000" spc="-6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than</a:t>
            </a:r>
            <a:r>
              <a:rPr dirty="0" sz="3000" spc="-15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SDCT</a:t>
            </a:r>
            <a:r>
              <a:rPr dirty="0" sz="3000" spc="-12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systems.</a:t>
            </a:r>
            <a:endParaRPr sz="3000">
              <a:latin typeface="Arial MT"/>
              <a:cs typeface="Arial MT"/>
            </a:endParaRPr>
          </a:p>
          <a:p>
            <a:pPr marL="533400" indent="-457200">
              <a:lnSpc>
                <a:spcPct val="100000"/>
              </a:lnSpc>
              <a:spcBef>
                <a:spcPts val="710"/>
              </a:spcBef>
              <a:buChar char="•"/>
              <a:tabLst>
                <a:tab pos="533400" algn="l"/>
              </a:tabLst>
            </a:pPr>
            <a:r>
              <a:rPr dirty="0" sz="2800">
                <a:latin typeface="Arial MT"/>
                <a:cs typeface="Arial MT"/>
              </a:rPr>
              <a:t>More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slices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obtained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single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360</a:t>
            </a:r>
            <a:r>
              <a:rPr dirty="0" baseline="18018" sz="2775">
                <a:latin typeface="Arial MT"/>
                <a:cs typeface="Arial MT"/>
              </a:rPr>
              <a:t>0</a:t>
            </a:r>
            <a:r>
              <a:rPr dirty="0" baseline="18018" sz="2775" spc="172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rotation</a:t>
            </a:r>
            <a:endParaRPr sz="2800">
              <a:latin typeface="Arial MT"/>
              <a:cs typeface="Arial MT"/>
            </a:endParaRPr>
          </a:p>
          <a:p>
            <a:pPr lvl="1" marL="1333500" indent="-457200">
              <a:lnSpc>
                <a:spcPct val="100000"/>
              </a:lnSpc>
              <a:spcBef>
                <a:spcPts val="320"/>
              </a:spcBef>
              <a:buFont typeface="Arial MT"/>
              <a:buChar char="•"/>
              <a:tabLst>
                <a:tab pos="1333500" algn="l"/>
              </a:tabLst>
            </a:pPr>
            <a:r>
              <a:rPr dirty="0" sz="2200" i="1">
                <a:latin typeface="Arial"/>
                <a:cs typeface="Arial"/>
              </a:rPr>
              <a:t>4</a:t>
            </a:r>
            <a:r>
              <a:rPr dirty="0" sz="2200" spc="-70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→</a:t>
            </a:r>
            <a:r>
              <a:rPr dirty="0" sz="2200" spc="-85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320</a:t>
            </a:r>
            <a:r>
              <a:rPr dirty="0" sz="2200" spc="-50" i="1">
                <a:latin typeface="Arial"/>
                <a:cs typeface="Arial"/>
              </a:rPr>
              <a:t> </a:t>
            </a:r>
            <a:r>
              <a:rPr dirty="0" sz="2200" spc="-10" i="1">
                <a:latin typeface="Arial"/>
                <a:cs typeface="Arial"/>
              </a:rPr>
              <a:t>slices</a:t>
            </a:r>
            <a:endParaRPr sz="2200">
              <a:latin typeface="Arial"/>
              <a:cs typeface="Arial"/>
            </a:endParaRPr>
          </a:p>
          <a:p>
            <a:pPr marL="876300" indent="-457200">
              <a:lnSpc>
                <a:spcPct val="100000"/>
              </a:lnSpc>
              <a:spcBef>
                <a:spcPts val="190"/>
              </a:spcBef>
              <a:buChar char="•"/>
              <a:tabLst>
                <a:tab pos="876300" algn="l"/>
              </a:tabLst>
            </a:pPr>
            <a:r>
              <a:rPr dirty="0" sz="2600" spc="-1240">
                <a:latin typeface="Arial MT"/>
                <a:cs typeface="Arial MT"/>
              </a:rPr>
              <a:t>↑</a:t>
            </a:r>
            <a:r>
              <a:rPr dirty="0" sz="2600" spc="-70">
                <a:latin typeface="Arial MT"/>
                <a:cs typeface="Arial MT"/>
              </a:rPr>
              <a:t>an</a:t>
            </a:r>
            <a:r>
              <a:rPr dirty="0" sz="2600" spc="-75">
                <a:latin typeface="Arial MT"/>
                <a:cs typeface="Arial MT"/>
              </a:rPr>
              <a:t>atom</a:t>
            </a:r>
            <a:r>
              <a:rPr dirty="0" sz="2600" spc="-80">
                <a:latin typeface="Arial MT"/>
                <a:cs typeface="Arial MT"/>
              </a:rPr>
              <a:t>i</a:t>
            </a:r>
            <a:r>
              <a:rPr dirty="0" sz="2600" spc="-65">
                <a:latin typeface="Arial MT"/>
                <a:cs typeface="Arial MT"/>
              </a:rPr>
              <a:t>c</a:t>
            </a:r>
            <a:r>
              <a:rPr dirty="0" sz="2600" spc="-85">
                <a:latin typeface="Arial MT"/>
                <a:cs typeface="Arial MT"/>
              </a:rPr>
              <a:t>a</a:t>
            </a:r>
            <a:r>
              <a:rPr dirty="0" sz="2600" spc="-70">
                <a:latin typeface="Arial MT"/>
                <a:cs typeface="Arial MT"/>
              </a:rPr>
              <a:t>l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coverage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shorter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scan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time</a:t>
            </a:r>
            <a:endParaRPr sz="2600">
              <a:latin typeface="Arial MT"/>
              <a:cs typeface="Arial MT"/>
            </a:endParaRPr>
          </a:p>
          <a:p>
            <a:pPr lvl="1" marL="1104900" indent="-457200">
              <a:lnSpc>
                <a:spcPct val="100000"/>
              </a:lnSpc>
              <a:spcBef>
                <a:spcPts val="200"/>
              </a:spcBef>
              <a:buChar char="•"/>
              <a:tabLst>
                <a:tab pos="1104900" algn="l"/>
              </a:tabLst>
            </a:pPr>
            <a:r>
              <a:rPr dirty="0" sz="2400">
                <a:latin typeface="Arial MT"/>
                <a:cs typeface="Arial MT"/>
              </a:rPr>
              <a:t>Breath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holds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can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1250">
                <a:latin typeface="Arial MT"/>
                <a:cs typeface="Arial MT"/>
              </a:rPr>
              <a:t>↓</a:t>
            </a:r>
            <a:endParaRPr sz="2400">
              <a:latin typeface="Arial MT"/>
              <a:cs typeface="Arial MT"/>
            </a:endParaRPr>
          </a:p>
          <a:p>
            <a:pPr lvl="1" marL="1104900" indent="-457200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1104900" algn="l"/>
              </a:tabLst>
            </a:pPr>
            <a:r>
              <a:rPr dirty="0" sz="2400" i="1">
                <a:latin typeface="Arial"/>
                <a:cs typeface="Arial"/>
              </a:rPr>
              <a:t>↓</a:t>
            </a:r>
            <a:r>
              <a:rPr dirty="0" sz="2400" spc="-17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probability</a:t>
            </a:r>
            <a:r>
              <a:rPr dirty="0" sz="2400" spc="-9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of</a:t>
            </a:r>
            <a:r>
              <a:rPr dirty="0" sz="2400" spc="-16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imaging</a:t>
            </a:r>
            <a:r>
              <a:rPr dirty="0" sz="2400" spc="-50" i="1">
                <a:latin typeface="Arial"/>
                <a:cs typeface="Arial"/>
              </a:rPr>
              <a:t> </a:t>
            </a:r>
            <a:r>
              <a:rPr dirty="0" sz="2400" spc="-10" i="1">
                <a:latin typeface="Arial"/>
                <a:cs typeface="Arial"/>
              </a:rPr>
              <a:t>motion</a:t>
            </a:r>
            <a:endParaRPr sz="2400">
              <a:latin typeface="Arial"/>
              <a:cs typeface="Arial"/>
            </a:endParaRPr>
          </a:p>
          <a:p>
            <a:pPr marL="76200">
              <a:lnSpc>
                <a:spcPct val="100000"/>
              </a:lnSpc>
              <a:spcBef>
                <a:spcPts val="1380"/>
              </a:spcBef>
            </a:pPr>
            <a:r>
              <a:rPr dirty="0" sz="3000">
                <a:latin typeface="Arial MT"/>
                <a:cs typeface="Arial MT"/>
              </a:rPr>
              <a:t>Ability</a:t>
            </a:r>
            <a:r>
              <a:rPr dirty="0" sz="3000" spc="-17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to</a:t>
            </a:r>
            <a:r>
              <a:rPr dirty="0" sz="3000" spc="-3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combine</a:t>
            </a:r>
            <a:r>
              <a:rPr dirty="0" sz="3000" spc="-12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detector</a:t>
            </a:r>
            <a:r>
              <a:rPr dirty="0" sz="3000" spc="-6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elements.</a:t>
            </a:r>
            <a:endParaRPr sz="3000">
              <a:latin typeface="Arial MT"/>
              <a:cs typeface="Arial MT"/>
            </a:endParaRPr>
          </a:p>
          <a:p>
            <a:pPr marL="759460" indent="-226060">
              <a:lnSpc>
                <a:spcPct val="100000"/>
              </a:lnSpc>
              <a:spcBef>
                <a:spcPts val="215"/>
              </a:spcBef>
              <a:buChar char="•"/>
              <a:tabLst>
                <a:tab pos="759460" algn="l"/>
              </a:tabLst>
            </a:pPr>
            <a:r>
              <a:rPr dirty="0" sz="2400">
                <a:latin typeface="Arial MT"/>
                <a:cs typeface="Arial MT"/>
              </a:rPr>
              <a:t>Can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manipulate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slice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thickness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after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acquisition</a:t>
            </a:r>
            <a:endParaRPr sz="2400">
              <a:latin typeface="Arial MT"/>
              <a:cs typeface="Arial MT"/>
            </a:endParaRPr>
          </a:p>
          <a:p>
            <a:pPr lvl="1" marL="1676400" indent="-228600">
              <a:lnSpc>
                <a:spcPct val="100000"/>
              </a:lnSpc>
              <a:spcBef>
                <a:spcPts val="330"/>
              </a:spcBef>
              <a:buChar char="•"/>
              <a:tabLst>
                <a:tab pos="1676400" algn="l"/>
              </a:tabLst>
            </a:pPr>
            <a:r>
              <a:rPr dirty="0" sz="1800">
                <a:latin typeface="Arial MT"/>
                <a:cs typeface="Arial MT"/>
              </a:rPr>
              <a:t>Aka.</a:t>
            </a:r>
            <a:r>
              <a:rPr dirty="0" sz="1800" spc="-1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Retrospective</a:t>
            </a:r>
            <a:r>
              <a:rPr dirty="0" sz="1800" spc="-8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slice</a:t>
            </a:r>
            <a:r>
              <a:rPr dirty="0" sz="1800" spc="-11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thickness</a:t>
            </a:r>
            <a:endParaRPr sz="1800">
              <a:latin typeface="Arial MT"/>
              <a:cs typeface="Arial MT"/>
            </a:endParaRPr>
          </a:p>
          <a:p>
            <a:pPr marL="1219200" indent="-228600">
              <a:lnSpc>
                <a:spcPct val="100000"/>
              </a:lnSpc>
              <a:spcBef>
                <a:spcPts val="290"/>
              </a:spcBef>
              <a:buChar char="•"/>
              <a:tabLst>
                <a:tab pos="1219200" algn="l"/>
              </a:tabLst>
            </a:pPr>
            <a:r>
              <a:rPr dirty="0" sz="2000">
                <a:latin typeface="Arial MT"/>
                <a:cs typeface="Arial MT"/>
              </a:rPr>
              <a:t>Thinner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slices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minimize</a:t>
            </a:r>
            <a:r>
              <a:rPr dirty="0" sz="2000" spc="-10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partial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volume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averaging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36092" cy="784859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36092" cy="78485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8039" rIns="0" bIns="0" rtlCol="0" vert="horz">
            <a:spAutoFit/>
          </a:bodyPr>
          <a:lstStyle/>
          <a:p>
            <a:pPr marL="203200">
              <a:lnSpc>
                <a:spcPct val="100000"/>
              </a:lnSpc>
              <a:spcBef>
                <a:spcPts val="100"/>
              </a:spcBef>
            </a:pPr>
            <a:r>
              <a:rPr dirty="0"/>
              <a:t>Retrospective</a:t>
            </a:r>
            <a:r>
              <a:rPr dirty="0" spc="-120"/>
              <a:t> </a:t>
            </a:r>
            <a:r>
              <a:rPr dirty="0"/>
              <a:t>Slice</a:t>
            </a:r>
            <a:r>
              <a:rPr dirty="0" spc="-90"/>
              <a:t> </a:t>
            </a:r>
            <a:r>
              <a:rPr dirty="0" spc="-10"/>
              <a:t>Thickness</a:t>
            </a: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71955" y="2863595"/>
            <a:ext cx="4873752" cy="309372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929639" y="1789557"/>
            <a:ext cx="9388475" cy="3919854"/>
          </a:xfrm>
          <a:prstGeom prst="rect">
            <a:avLst/>
          </a:prstGeom>
        </p:spPr>
        <p:txBody>
          <a:bodyPr wrap="square" lIns="0" tIns="69215" rIns="0" bIns="0" rtlCol="0" vert="horz">
            <a:spAutoFit/>
          </a:bodyPr>
          <a:lstStyle/>
          <a:p>
            <a:pPr marR="817244">
              <a:lnSpc>
                <a:spcPts val="3190"/>
              </a:lnSpc>
              <a:spcBef>
                <a:spcPts val="545"/>
              </a:spcBef>
            </a:pPr>
            <a:r>
              <a:rPr dirty="0" sz="3000">
                <a:latin typeface="Arial MT"/>
                <a:cs typeface="Arial MT"/>
              </a:rPr>
              <a:t>Images</a:t>
            </a:r>
            <a:r>
              <a:rPr dirty="0" sz="3000" spc="-10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can</a:t>
            </a:r>
            <a:r>
              <a:rPr dirty="0" sz="3000" spc="-8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be</a:t>
            </a:r>
            <a:r>
              <a:rPr dirty="0" sz="3000" spc="-4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manipulated</a:t>
            </a:r>
            <a:r>
              <a:rPr dirty="0" sz="3000" spc="-14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to</a:t>
            </a:r>
            <a:r>
              <a:rPr dirty="0" sz="3000" spc="-4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create</a:t>
            </a:r>
            <a:r>
              <a:rPr dirty="0" sz="3000" spc="-5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different</a:t>
            </a:r>
            <a:r>
              <a:rPr dirty="0" sz="3000" spc="-4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slice </a:t>
            </a:r>
            <a:r>
              <a:rPr dirty="0" sz="3000">
                <a:latin typeface="Arial MT"/>
                <a:cs typeface="Arial MT"/>
              </a:rPr>
              <a:t>thicknesses</a:t>
            </a:r>
            <a:r>
              <a:rPr dirty="0" sz="3000" spc="-12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than</a:t>
            </a:r>
            <a:r>
              <a:rPr dirty="0" sz="3000" spc="-4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those</a:t>
            </a:r>
            <a:r>
              <a:rPr dirty="0" sz="3000" spc="-8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used</a:t>
            </a:r>
            <a:r>
              <a:rPr dirty="0" sz="3000" spc="-8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for</a:t>
            </a:r>
            <a:r>
              <a:rPr dirty="0" sz="3000" spc="-6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acquisition.</a:t>
            </a:r>
            <a:endParaRPr sz="3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68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226060" indent="-226060">
              <a:lnSpc>
                <a:spcPct val="100000"/>
              </a:lnSpc>
              <a:spcBef>
                <a:spcPts val="605"/>
              </a:spcBef>
              <a:buChar char="•"/>
              <a:tabLst>
                <a:tab pos="226060" algn="l"/>
              </a:tabLst>
            </a:pPr>
            <a:r>
              <a:rPr dirty="0" sz="2800">
                <a:latin typeface="Arial MT"/>
                <a:cs typeface="Arial MT"/>
              </a:rPr>
              <a:t>Image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slice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thickness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≥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scan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slice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thickness</a:t>
            </a:r>
            <a:endParaRPr sz="2800">
              <a:latin typeface="Arial MT"/>
              <a:cs typeface="Arial MT"/>
            </a:endParaRPr>
          </a:p>
          <a:p>
            <a:pPr lvl="1" marL="683260" indent="-226060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683260" algn="l"/>
              </a:tabLst>
            </a:pPr>
            <a:r>
              <a:rPr dirty="0" sz="2400" i="1">
                <a:latin typeface="Arial"/>
                <a:cs typeface="Arial"/>
              </a:rPr>
              <a:t>Slices</a:t>
            </a:r>
            <a:r>
              <a:rPr dirty="0" sz="2400" spc="-13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can</a:t>
            </a:r>
            <a:r>
              <a:rPr dirty="0" sz="2400" spc="-16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be</a:t>
            </a:r>
            <a:r>
              <a:rPr dirty="0" sz="2400" spc="-13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combined</a:t>
            </a:r>
            <a:r>
              <a:rPr dirty="0" sz="2400" spc="-3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to</a:t>
            </a:r>
            <a:r>
              <a:rPr dirty="0" sz="2400" spc="-165" i="1">
                <a:latin typeface="Arial"/>
                <a:cs typeface="Arial"/>
              </a:rPr>
              <a:t> </a:t>
            </a:r>
            <a:r>
              <a:rPr dirty="0" sz="2400" spc="-10" i="1">
                <a:latin typeface="Arial"/>
                <a:cs typeface="Arial"/>
              </a:rPr>
              <a:t>create</a:t>
            </a:r>
            <a:r>
              <a:rPr dirty="0" sz="2400" spc="-15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larger</a:t>
            </a:r>
            <a:r>
              <a:rPr dirty="0" sz="2400" spc="-9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image</a:t>
            </a:r>
            <a:r>
              <a:rPr dirty="0" sz="2400" spc="-70" i="1">
                <a:latin typeface="Arial"/>
                <a:cs typeface="Arial"/>
              </a:rPr>
              <a:t> </a:t>
            </a:r>
            <a:r>
              <a:rPr dirty="0" sz="2400" spc="-10" i="1">
                <a:latin typeface="Arial"/>
                <a:cs typeface="Arial"/>
              </a:rPr>
              <a:t>slices</a:t>
            </a:r>
            <a:endParaRPr sz="2400">
              <a:latin typeface="Arial"/>
              <a:cs typeface="Arial"/>
            </a:endParaRPr>
          </a:p>
          <a:p>
            <a:pPr lvl="1" marL="684530" indent="-227329">
              <a:lnSpc>
                <a:spcPts val="2745"/>
              </a:lnSpc>
              <a:spcBef>
                <a:spcPts val="219"/>
              </a:spcBef>
              <a:buChar char="•"/>
              <a:tabLst>
                <a:tab pos="684530" algn="l"/>
              </a:tabLst>
            </a:pPr>
            <a:r>
              <a:rPr dirty="0" sz="2400">
                <a:latin typeface="Arial MT"/>
                <a:cs typeface="Arial MT"/>
              </a:rPr>
              <a:t>Example: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Two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1mm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slices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are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acquired,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are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reconstructed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to</a:t>
            </a:r>
            <a:endParaRPr sz="2400">
              <a:latin typeface="Arial MT"/>
              <a:cs typeface="Arial MT"/>
            </a:endParaRPr>
          </a:p>
          <a:p>
            <a:pPr algn="r" marR="4850130">
              <a:lnSpc>
                <a:spcPts val="2745"/>
              </a:lnSpc>
            </a:pPr>
            <a:r>
              <a:rPr dirty="0" sz="2400">
                <a:latin typeface="Arial MT"/>
                <a:cs typeface="Arial MT"/>
              </a:rPr>
              <a:t>display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one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single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2mm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slice</a:t>
            </a:r>
            <a:endParaRPr sz="2400">
              <a:latin typeface="Arial MT"/>
              <a:cs typeface="Arial MT"/>
            </a:endParaRPr>
          </a:p>
          <a:p>
            <a:pPr algn="r" marL="226060" marR="4794250" indent="-226060">
              <a:lnSpc>
                <a:spcPct val="100000"/>
              </a:lnSpc>
              <a:spcBef>
                <a:spcPts val="580"/>
              </a:spcBef>
              <a:buChar char="•"/>
              <a:tabLst>
                <a:tab pos="226060" algn="l"/>
              </a:tabLst>
            </a:pPr>
            <a:r>
              <a:rPr dirty="0" sz="2800">
                <a:latin typeface="Arial MT"/>
                <a:cs typeface="Arial MT"/>
              </a:rPr>
              <a:t>Does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not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affect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patient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dose</a:t>
            </a:r>
            <a:endParaRPr sz="2800">
              <a:latin typeface="Arial MT"/>
              <a:cs typeface="Arial MT"/>
            </a:endParaRPr>
          </a:p>
          <a:p>
            <a:pPr lvl="1" marL="683260" indent="-226060">
              <a:lnSpc>
                <a:spcPct val="100000"/>
              </a:lnSpc>
              <a:spcBef>
                <a:spcPts val="220"/>
              </a:spcBef>
              <a:buChar char="•"/>
              <a:tabLst>
                <a:tab pos="683260" algn="l"/>
              </a:tabLst>
            </a:pPr>
            <a:r>
              <a:rPr dirty="0" sz="2400" spc="-70">
                <a:latin typeface="Arial MT"/>
                <a:cs typeface="Arial MT"/>
              </a:rPr>
              <a:t>Re-</a:t>
            </a:r>
            <a:r>
              <a:rPr dirty="0" sz="2400">
                <a:latin typeface="Arial MT"/>
                <a:cs typeface="Arial MT"/>
              </a:rPr>
              <a:t>uses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raw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data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36092" cy="78485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65100">
              <a:lnSpc>
                <a:spcPct val="100000"/>
              </a:lnSpc>
              <a:spcBef>
                <a:spcPts val="100"/>
              </a:spcBef>
            </a:pPr>
            <a:r>
              <a:rPr dirty="0"/>
              <a:t>Objective</a:t>
            </a:r>
            <a:r>
              <a:rPr dirty="0" spc="-60"/>
              <a:t> </a:t>
            </a:r>
            <a:r>
              <a:rPr dirty="0" spc="-25"/>
              <a:t>2.3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891539" y="1789557"/>
            <a:ext cx="10070465" cy="4176395"/>
          </a:xfrm>
          <a:prstGeom prst="rect">
            <a:avLst/>
          </a:prstGeom>
        </p:spPr>
        <p:txBody>
          <a:bodyPr wrap="square" lIns="0" tIns="69215" rIns="0" bIns="0" rtlCol="0" vert="horz">
            <a:spAutoFit/>
          </a:bodyPr>
          <a:lstStyle/>
          <a:p>
            <a:pPr marL="38100" marR="30480">
              <a:lnSpc>
                <a:spcPts val="3190"/>
              </a:lnSpc>
              <a:spcBef>
                <a:spcPts val="545"/>
              </a:spcBef>
            </a:pPr>
            <a:r>
              <a:rPr dirty="0" sz="3000" spc="-10">
                <a:latin typeface="Arial MT"/>
                <a:cs typeface="Arial MT"/>
              </a:rPr>
              <a:t>Technological</a:t>
            </a:r>
            <a:r>
              <a:rPr dirty="0" sz="3000" spc="-15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advancements</a:t>
            </a:r>
            <a:r>
              <a:rPr dirty="0" sz="3000" spc="-12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have</a:t>
            </a:r>
            <a:r>
              <a:rPr dirty="0" sz="3000" spc="-8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emerged,</a:t>
            </a:r>
            <a:r>
              <a:rPr dirty="0" sz="3000" spc="-9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in</a:t>
            </a:r>
            <a:r>
              <a:rPr dirty="0" sz="3000" spc="-7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response</a:t>
            </a:r>
            <a:r>
              <a:rPr dirty="0" sz="3000" spc="-120">
                <a:latin typeface="Arial MT"/>
                <a:cs typeface="Arial MT"/>
              </a:rPr>
              <a:t> </a:t>
            </a:r>
            <a:r>
              <a:rPr dirty="0" sz="3000" spc="-25">
                <a:latin typeface="Arial MT"/>
                <a:cs typeface="Arial MT"/>
              </a:rPr>
              <a:t>to </a:t>
            </a:r>
            <a:r>
              <a:rPr dirty="0" sz="3000">
                <a:latin typeface="Arial MT"/>
                <a:cs typeface="Arial MT"/>
              </a:rPr>
              <a:t>limitations</a:t>
            </a:r>
            <a:r>
              <a:rPr dirty="0" sz="3000" spc="-17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associated</a:t>
            </a:r>
            <a:r>
              <a:rPr dirty="0" sz="3000" spc="-13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with</a:t>
            </a:r>
            <a:r>
              <a:rPr dirty="0" sz="3000" spc="-114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CT</a:t>
            </a:r>
            <a:r>
              <a:rPr dirty="0" sz="3000" spc="-6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scanners.</a:t>
            </a:r>
            <a:endParaRPr sz="3000">
              <a:latin typeface="Arial MT"/>
              <a:cs typeface="Arial MT"/>
            </a:endParaRPr>
          </a:p>
          <a:p>
            <a:pPr marL="264160" indent="-226060">
              <a:lnSpc>
                <a:spcPct val="100000"/>
              </a:lnSpc>
              <a:spcBef>
                <a:spcPts val="575"/>
              </a:spcBef>
              <a:buChar char="•"/>
              <a:tabLst>
                <a:tab pos="264160" algn="l"/>
              </a:tabLst>
            </a:pPr>
            <a:r>
              <a:rPr dirty="0" sz="2800" spc="-10">
                <a:latin typeface="Arial MT"/>
                <a:cs typeface="Arial MT"/>
              </a:rPr>
              <a:t>Scanners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classified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into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generations</a:t>
            </a:r>
            <a:endParaRPr sz="2800">
              <a:latin typeface="Arial MT"/>
              <a:cs typeface="Arial MT"/>
            </a:endParaRPr>
          </a:p>
          <a:p>
            <a:pPr lvl="1" marL="722630" marR="93980" indent="-227329">
              <a:lnSpc>
                <a:spcPts val="2600"/>
              </a:lnSpc>
              <a:spcBef>
                <a:spcPts val="755"/>
              </a:spcBef>
              <a:buChar char="•"/>
              <a:tabLst>
                <a:tab pos="723900" algn="l"/>
              </a:tabLst>
            </a:pPr>
            <a:r>
              <a:rPr dirty="0" sz="2400" spc="-10">
                <a:latin typeface="Arial MT"/>
                <a:cs typeface="Arial MT"/>
              </a:rPr>
              <a:t>Scanner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generation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determined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by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design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30">
                <a:latin typeface="Arial MT"/>
                <a:cs typeface="Arial MT"/>
              </a:rPr>
              <a:t>x-</a:t>
            </a:r>
            <a:r>
              <a:rPr dirty="0" sz="2400">
                <a:latin typeface="Arial MT"/>
                <a:cs typeface="Arial MT"/>
              </a:rPr>
              <a:t>ray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tube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and </a:t>
            </a:r>
            <a:r>
              <a:rPr dirty="0" sz="2400" spc="-25">
                <a:latin typeface="Arial MT"/>
                <a:cs typeface="Arial MT"/>
              </a:rPr>
              <a:t>	</a:t>
            </a:r>
            <a:r>
              <a:rPr dirty="0" sz="2400" spc="-10">
                <a:latin typeface="Arial MT"/>
                <a:cs typeface="Arial MT"/>
              </a:rPr>
              <a:t>detector(s)</a:t>
            </a:r>
            <a:endParaRPr sz="2400">
              <a:latin typeface="Arial MT"/>
              <a:cs typeface="Arial MT"/>
            </a:endParaRPr>
          </a:p>
          <a:p>
            <a:pPr lvl="1" marL="721360" indent="-226060">
              <a:lnSpc>
                <a:spcPct val="100000"/>
              </a:lnSpc>
              <a:spcBef>
                <a:spcPts val="160"/>
              </a:spcBef>
              <a:buChar char="•"/>
              <a:tabLst>
                <a:tab pos="721360" algn="l"/>
              </a:tabLst>
            </a:pPr>
            <a:r>
              <a:rPr dirty="0" sz="2400" spc="-10">
                <a:latin typeface="Arial MT"/>
                <a:cs typeface="Arial MT"/>
              </a:rPr>
              <a:t>Organized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chronologically</a:t>
            </a:r>
            <a:endParaRPr sz="2400">
              <a:latin typeface="Arial MT"/>
              <a:cs typeface="Arial MT"/>
            </a:endParaRPr>
          </a:p>
          <a:p>
            <a:pPr lvl="2" marL="1181100" indent="-228600">
              <a:lnSpc>
                <a:spcPct val="100000"/>
              </a:lnSpc>
              <a:spcBef>
                <a:spcPts val="315"/>
              </a:spcBef>
              <a:buChar char="•"/>
              <a:tabLst>
                <a:tab pos="1181100" algn="l"/>
              </a:tabLst>
            </a:pPr>
            <a:r>
              <a:rPr dirty="0" sz="2000">
                <a:latin typeface="Arial MT"/>
                <a:cs typeface="Arial MT"/>
              </a:rPr>
              <a:t>Example: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1</a:t>
            </a:r>
            <a:r>
              <a:rPr dirty="0" baseline="17094" sz="1950">
                <a:latin typeface="Arial MT"/>
                <a:cs typeface="Arial MT"/>
              </a:rPr>
              <a:t>st</a:t>
            </a:r>
            <a:r>
              <a:rPr dirty="0" baseline="17094" sz="1950" spc="254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Generation</a:t>
            </a:r>
            <a:r>
              <a:rPr dirty="0" sz="2000" spc="-1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scanners</a:t>
            </a:r>
            <a:r>
              <a:rPr dirty="0" sz="2000" spc="-1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are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older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than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3</a:t>
            </a:r>
            <a:r>
              <a:rPr dirty="0" baseline="17094" sz="1950">
                <a:latin typeface="Arial MT"/>
                <a:cs typeface="Arial MT"/>
              </a:rPr>
              <a:t>rd</a:t>
            </a:r>
            <a:r>
              <a:rPr dirty="0" baseline="17094" sz="1950" spc="284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Generation</a:t>
            </a:r>
            <a:r>
              <a:rPr dirty="0" sz="2000" spc="-15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scanners</a:t>
            </a:r>
            <a:endParaRPr sz="2000">
              <a:latin typeface="Arial MT"/>
              <a:cs typeface="Arial MT"/>
            </a:endParaRPr>
          </a:p>
          <a:p>
            <a:pPr marL="264160" indent="-226060">
              <a:lnSpc>
                <a:spcPct val="100000"/>
              </a:lnSpc>
              <a:spcBef>
                <a:spcPts val="675"/>
              </a:spcBef>
              <a:buChar char="•"/>
              <a:tabLst>
                <a:tab pos="264160" algn="l"/>
              </a:tabLst>
            </a:pPr>
            <a:r>
              <a:rPr dirty="0" sz="2800">
                <a:latin typeface="Arial MT"/>
                <a:cs typeface="Arial MT"/>
              </a:rPr>
              <a:t>7</a:t>
            </a:r>
            <a:r>
              <a:rPr dirty="0" baseline="18018" sz="2775">
                <a:latin typeface="Arial MT"/>
                <a:cs typeface="Arial MT"/>
              </a:rPr>
              <a:t>th</a:t>
            </a:r>
            <a:r>
              <a:rPr dirty="0" baseline="18018" sz="2775" spc="10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Generation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–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prototype</a:t>
            </a:r>
            <a:endParaRPr sz="2800">
              <a:latin typeface="Arial MT"/>
              <a:cs typeface="Arial MT"/>
            </a:endParaRPr>
          </a:p>
          <a:p>
            <a:pPr lvl="1" marL="721360" indent="-226060">
              <a:lnSpc>
                <a:spcPct val="100000"/>
              </a:lnSpc>
              <a:spcBef>
                <a:spcPts val="210"/>
              </a:spcBef>
              <a:buChar char="•"/>
              <a:tabLst>
                <a:tab pos="721360" algn="l"/>
              </a:tabLst>
            </a:pPr>
            <a:r>
              <a:rPr dirty="0" sz="2400">
                <a:latin typeface="Arial MT"/>
                <a:cs typeface="Arial MT"/>
              </a:rPr>
              <a:t>Flat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panel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detector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CT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systems</a:t>
            </a:r>
            <a:endParaRPr sz="2400">
              <a:latin typeface="Arial MT"/>
              <a:cs typeface="Arial MT"/>
            </a:endParaRPr>
          </a:p>
          <a:p>
            <a:pPr lvl="1" marL="721360" indent="-226060">
              <a:lnSpc>
                <a:spcPct val="100000"/>
              </a:lnSpc>
              <a:spcBef>
                <a:spcPts val="204"/>
              </a:spcBef>
              <a:buChar char="•"/>
              <a:tabLst>
                <a:tab pos="721360" algn="l"/>
              </a:tabLst>
            </a:pPr>
            <a:r>
              <a:rPr dirty="0" sz="2400">
                <a:latin typeface="Arial MT"/>
                <a:cs typeface="Arial MT"/>
              </a:rPr>
              <a:t>Potential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future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use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breast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imaging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36092" cy="78485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241300">
              <a:lnSpc>
                <a:spcPct val="100000"/>
              </a:lnSpc>
              <a:spcBef>
                <a:spcPts val="105"/>
              </a:spcBef>
            </a:pPr>
            <a:r>
              <a:rPr dirty="0"/>
              <a:t>Objective</a:t>
            </a:r>
            <a:r>
              <a:rPr dirty="0" spc="-75"/>
              <a:t> </a:t>
            </a:r>
            <a:r>
              <a:rPr dirty="0" spc="-25"/>
              <a:t>2.4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43532"/>
            <a:ext cx="9801225" cy="4559300"/>
          </a:xfrm>
          <a:prstGeom prst="rect">
            <a:avLst/>
          </a:prstGeom>
        </p:spPr>
        <p:txBody>
          <a:bodyPr wrap="square" lIns="0" tIns="95885" rIns="0" bIns="0" rtlCol="0" vert="horz">
            <a:spAutoFit/>
          </a:bodyPr>
          <a:lstStyle/>
          <a:p>
            <a:pPr marL="12700" marR="5080">
              <a:lnSpc>
                <a:spcPct val="80400"/>
              </a:lnSpc>
              <a:spcBef>
                <a:spcPts val="755"/>
              </a:spcBef>
            </a:pP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variety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exams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can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performed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using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systems,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due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to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3D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nature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data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acquisition,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 spc="-40">
                <a:latin typeface="Arial MT"/>
                <a:cs typeface="Arial MT"/>
              </a:rPr>
              <a:t>post-</a:t>
            </a:r>
            <a:r>
              <a:rPr dirty="0" sz="2800" spc="-10">
                <a:latin typeface="Arial MT"/>
                <a:cs typeface="Arial MT"/>
              </a:rPr>
              <a:t>processing capabilities.</a:t>
            </a:r>
            <a:endParaRPr sz="28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40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Additional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CT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studies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include:</a:t>
            </a:r>
            <a:endParaRPr sz="26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1210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Angiography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1705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Fluoroscopy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1705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Screening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1695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Nuclear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medicine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1700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Simulation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4239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Things</a:t>
            </a:r>
            <a:r>
              <a:rPr dirty="0" spc="-80"/>
              <a:t> </a:t>
            </a:r>
            <a:r>
              <a:rPr dirty="0"/>
              <a:t>to</a:t>
            </a:r>
            <a:r>
              <a:rPr dirty="0" spc="-45"/>
              <a:t> </a:t>
            </a:r>
            <a:r>
              <a:rPr dirty="0"/>
              <a:t>take</a:t>
            </a:r>
            <a:r>
              <a:rPr dirty="0" spc="-35"/>
              <a:t> </a:t>
            </a:r>
            <a:r>
              <a:rPr dirty="0" spc="-20"/>
              <a:t>away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48155"/>
            <a:ext cx="4423410" cy="42913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41300" indent="-228600">
              <a:lnSpc>
                <a:spcPts val="3105"/>
              </a:lnSpc>
              <a:spcBef>
                <a:spcPts val="105"/>
              </a:spcBef>
              <a:buChar char="•"/>
              <a:tabLst>
                <a:tab pos="241300" algn="l"/>
              </a:tabLst>
            </a:pPr>
            <a:r>
              <a:rPr dirty="0" sz="2600" spc="-10">
                <a:latin typeface="Arial MT"/>
                <a:cs typeface="Arial MT"/>
              </a:rPr>
              <a:t>Equipment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characteristics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605"/>
              </a:lnSpc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Console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vs.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Workstation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ts val="2620"/>
              </a:lnSpc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Table</a:t>
            </a:r>
            <a:endParaRPr sz="22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10"/>
              </a:spcBef>
              <a:buChar char="•"/>
              <a:tabLst>
                <a:tab pos="1155065" algn="l"/>
              </a:tabLst>
            </a:pPr>
            <a:r>
              <a:rPr dirty="0" sz="1900" spc="-10">
                <a:latin typeface="Arial MT"/>
                <a:cs typeface="Arial MT"/>
              </a:rPr>
              <a:t>Incrementation</a:t>
            </a:r>
            <a:endParaRPr sz="1900">
              <a:latin typeface="Arial MT"/>
              <a:cs typeface="Arial MT"/>
            </a:endParaRPr>
          </a:p>
          <a:p>
            <a:pPr lvl="2" marL="1155065" indent="-228600">
              <a:lnSpc>
                <a:spcPts val="2245"/>
              </a:lnSpc>
              <a:spcBef>
                <a:spcPts val="15"/>
              </a:spcBef>
              <a:buChar char="•"/>
              <a:tabLst>
                <a:tab pos="1155065" algn="l"/>
              </a:tabLst>
            </a:pPr>
            <a:r>
              <a:rPr dirty="0" sz="1900" spc="-10">
                <a:latin typeface="Arial MT"/>
                <a:cs typeface="Arial MT"/>
              </a:rPr>
              <a:t>Scan</a:t>
            </a:r>
            <a:r>
              <a:rPr dirty="0" sz="1900" spc="-95">
                <a:latin typeface="Arial MT"/>
                <a:cs typeface="Arial MT"/>
              </a:rPr>
              <a:t> </a:t>
            </a:r>
            <a:r>
              <a:rPr dirty="0" sz="1900" spc="-20">
                <a:latin typeface="Arial MT"/>
                <a:cs typeface="Arial MT"/>
              </a:rPr>
              <a:t>point</a:t>
            </a:r>
            <a:endParaRPr sz="1900">
              <a:latin typeface="Arial MT"/>
              <a:cs typeface="Arial MT"/>
            </a:endParaRPr>
          </a:p>
          <a:p>
            <a:pPr lvl="2" marL="1155065" indent="-228600">
              <a:lnSpc>
                <a:spcPts val="2245"/>
              </a:lnSpc>
              <a:buChar char="•"/>
              <a:tabLst>
                <a:tab pos="1155065" algn="l"/>
              </a:tabLst>
            </a:pPr>
            <a:r>
              <a:rPr dirty="0" sz="1900" spc="-10">
                <a:latin typeface="Arial MT"/>
                <a:cs typeface="Arial MT"/>
              </a:rPr>
              <a:t>Scannable</a:t>
            </a:r>
            <a:r>
              <a:rPr dirty="0" sz="1900" spc="-95">
                <a:latin typeface="Arial MT"/>
                <a:cs typeface="Arial MT"/>
              </a:rPr>
              <a:t> </a:t>
            </a:r>
            <a:r>
              <a:rPr dirty="0" sz="1900" spc="-20">
                <a:latin typeface="Arial MT"/>
                <a:cs typeface="Arial MT"/>
              </a:rPr>
              <a:t>range</a:t>
            </a:r>
            <a:endParaRPr sz="19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85"/>
              </a:spcBef>
              <a:buChar char="•"/>
              <a:tabLst>
                <a:tab pos="697865" algn="l"/>
              </a:tabLst>
            </a:pPr>
            <a:r>
              <a:rPr dirty="0" sz="2200">
                <a:latin typeface="Arial MT"/>
                <a:cs typeface="Arial MT"/>
              </a:rPr>
              <a:t>Gantry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controls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&amp;</a:t>
            </a:r>
            <a:r>
              <a:rPr dirty="0" sz="2200" spc="-15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components</a:t>
            </a:r>
            <a:endParaRPr sz="2200">
              <a:latin typeface="Arial MT"/>
              <a:cs typeface="Arial MT"/>
            </a:endParaRPr>
          </a:p>
          <a:p>
            <a:pPr marL="241300" indent="-228600">
              <a:lnSpc>
                <a:spcPts val="3110"/>
              </a:lnSpc>
              <a:spcBef>
                <a:spcPts val="365"/>
              </a:spcBef>
              <a:buChar char="•"/>
              <a:tabLst>
                <a:tab pos="241300" algn="l"/>
              </a:tabLst>
            </a:pPr>
            <a:r>
              <a:rPr dirty="0" sz="2600" spc="-10">
                <a:latin typeface="Arial MT"/>
                <a:cs typeface="Arial MT"/>
              </a:rPr>
              <a:t>Detectors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610"/>
              </a:lnSpc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Types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ts val="2615"/>
              </a:lnSpc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Configurations</a:t>
            </a:r>
            <a:endParaRPr sz="22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39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CT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Generations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39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Other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applications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CT</a:t>
            </a:r>
            <a:endParaRPr sz="26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8288"/>
            <a:ext cx="736092" cy="78485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2025-06-26T21:56:14Z</dcterms:created>
  <dcterms:modified xsi:type="dcterms:W3CDTF">2025-06-26T21:56:14Z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2025-06-27T00:00:00Z</vt:filetime>
  </property>
  <property fmtid="{D5CDD505-2E9C-101B-9397-08002B2CF9AE}" pid="3" name="LastSaved">
    <vt:filetime>2025-06-26T00:00:00Z</vt:filetime>
  </property>
  <property fmtid="{D5CDD505-2E9C-101B-9397-08002B2CF9AE}" pid="4" name="Producer">
    <vt:lpwstr>Foxit PDF Editor Printer Version 11.2.2.4537</vt:lpwstr>
  </property>
</Properties>
</file>