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55"/>
  </p:notesMasterIdLst>
  <p:sldIdLst>
    <p:sldId id="256" r:id="rId5"/>
    <p:sldId id="266" r:id="rId6"/>
    <p:sldId id="360" r:id="rId7"/>
    <p:sldId id="381" r:id="rId8"/>
    <p:sldId id="385" r:id="rId9"/>
    <p:sldId id="388" r:id="rId10"/>
    <p:sldId id="297" r:id="rId11"/>
    <p:sldId id="416" r:id="rId12"/>
    <p:sldId id="539" r:id="rId13"/>
    <p:sldId id="418" r:id="rId14"/>
    <p:sldId id="419" r:id="rId15"/>
    <p:sldId id="423" r:id="rId16"/>
    <p:sldId id="424" r:id="rId17"/>
    <p:sldId id="426" r:id="rId18"/>
    <p:sldId id="540" r:id="rId19"/>
    <p:sldId id="541" r:id="rId20"/>
    <p:sldId id="467" r:id="rId21"/>
    <p:sldId id="464" r:id="rId22"/>
    <p:sldId id="469" r:id="rId23"/>
    <p:sldId id="470" r:id="rId24"/>
    <p:sldId id="471" r:id="rId25"/>
    <p:sldId id="472" r:id="rId26"/>
    <p:sldId id="475" r:id="rId27"/>
    <p:sldId id="476" r:id="rId28"/>
    <p:sldId id="543" r:id="rId29"/>
    <p:sldId id="544" r:id="rId30"/>
    <p:sldId id="552" r:id="rId31"/>
    <p:sldId id="551" r:id="rId32"/>
    <p:sldId id="431" r:id="rId33"/>
    <p:sldId id="432" r:id="rId34"/>
    <p:sldId id="433" r:id="rId35"/>
    <p:sldId id="434" r:id="rId36"/>
    <p:sldId id="437" r:id="rId37"/>
    <p:sldId id="438" r:id="rId38"/>
    <p:sldId id="439" r:id="rId39"/>
    <p:sldId id="443" r:id="rId40"/>
    <p:sldId id="444" r:id="rId41"/>
    <p:sldId id="445" r:id="rId42"/>
    <p:sldId id="448" r:id="rId43"/>
    <p:sldId id="451" r:id="rId44"/>
    <p:sldId id="452" r:id="rId45"/>
    <p:sldId id="554" r:id="rId46"/>
    <p:sldId id="555" r:id="rId47"/>
    <p:sldId id="454" r:id="rId48"/>
    <p:sldId id="455" r:id="rId49"/>
    <p:sldId id="457" r:id="rId50"/>
    <p:sldId id="547" r:id="rId51"/>
    <p:sldId id="548" r:id="rId52"/>
    <p:sldId id="549" r:id="rId53"/>
    <p:sldId id="436"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3D7156-D38C-4D4D-A30B-C98282F82914}" v="22" dt="2023-02-28T01:31:23.5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1EC6FD6A-F347-4D8A-8FBD-6C5FA5336A0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CE2D995-9EE2-4074-A597-582F6D8061E5}" type="slidenum">
              <a:rPr lang="en-US" altLang="en-US" sz="1200"/>
              <a:pPr/>
              <a:t>3</a:t>
            </a:fld>
            <a:endParaRPr lang="en-US" altLang="en-US" sz="1200" dirty="0"/>
          </a:p>
        </p:txBody>
      </p:sp>
      <p:sp>
        <p:nvSpPr>
          <p:cNvPr id="8195" name="Rectangle 2">
            <a:extLst>
              <a:ext uri="{FF2B5EF4-FFF2-40B4-BE49-F238E27FC236}">
                <a16:creationId xmlns:a16="http://schemas.microsoft.com/office/drawing/2014/main" id="{A140BDC2-91C1-44B6-ACE1-FF1E459BCC13}"/>
              </a:ext>
            </a:extLst>
          </p:cNvPr>
          <p:cNvSpPr>
            <a:spLocks noGrp="1" noRot="1" noChangeAspect="1" noChangeArrowheads="1" noTextEdit="1"/>
          </p:cNvSpPr>
          <p:nvPr>
            <p:ph type="sldImg"/>
          </p:nvPr>
        </p:nvSpPr>
        <p:spPr>
          <a:solidFill>
            <a:srgbClr val="FFFFFF"/>
          </a:solidFill>
          <a:ln/>
        </p:spPr>
      </p:sp>
      <p:sp>
        <p:nvSpPr>
          <p:cNvPr id="8196" name="Rectangle 3">
            <a:extLst>
              <a:ext uri="{FF2B5EF4-FFF2-40B4-BE49-F238E27FC236}">
                <a16:creationId xmlns:a16="http://schemas.microsoft.com/office/drawing/2014/main" id="{343DBCED-500C-4492-8149-6AD0CEE62B67}"/>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i="1" dirty="0">
                <a:latin typeface="Arial" panose="020B0604020202020204" pitchFamily="34" charset="0"/>
              </a:rPr>
              <a:t>Sanitation</a:t>
            </a:r>
            <a:r>
              <a:rPr lang="en-US" altLang="en-US" dirty="0">
                <a:latin typeface="Arial" panose="020B0604020202020204" pitchFamily="34" charset="0"/>
              </a:rPr>
              <a:t>, a word derived from Latin, and </a:t>
            </a:r>
            <a:r>
              <a:rPr lang="en-US" altLang="en-US" i="1" dirty="0">
                <a:latin typeface="Arial" panose="020B0604020202020204" pitchFamily="34" charset="0"/>
              </a:rPr>
              <a:t>hygiene</a:t>
            </a:r>
            <a:r>
              <a:rPr lang="en-US" altLang="en-US" dirty="0">
                <a:latin typeface="Arial" panose="020B0604020202020204" pitchFamily="34" charset="0"/>
              </a:rPr>
              <a:t>, from Greek, ultimately mean the same thing: practices that promote health.</a:t>
            </a:r>
          </a:p>
          <a:p>
            <a:pPr marL="228600" indent="-228600">
              <a:buFontTx/>
              <a:buChar char="•"/>
            </a:pPr>
            <a:r>
              <a:rPr lang="en-US" altLang="en-US" dirty="0">
                <a:latin typeface="Arial" panose="020B0604020202020204" pitchFamily="34" charset="0"/>
              </a:rPr>
              <a:t>New information about the spread and control of contagious diseases is being dispersed almost daily by the Centers for Disease Control and Prevention (CDC).</a:t>
            </a:r>
          </a:p>
          <a:p>
            <a:pPr marL="228600" indent="-228600">
              <a:buFontTx/>
              <a:buChar char="•"/>
            </a:pPr>
            <a:r>
              <a:rPr lang="en-US" altLang="en-US" dirty="0">
                <a:latin typeface="Arial" panose="020B0604020202020204" pitchFamily="34" charset="0"/>
              </a:rPr>
              <a:t>As information develops, the CDC adjusts its standards and guidelines for prevention of the transmission of communicable diseases. Massage practitioners are responsible for updating themselves at the very least semiannually on changes in the CDC’s recommendations and for following the most recent standards and guidelines.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F85F529F-719B-4364-A86A-69E64E760FF9}"/>
              </a:ext>
            </a:extLst>
          </p:cNvPr>
          <p:cNvSpPr>
            <a:spLocks noGrp="1" noRot="1" noChangeAspect="1" noChangeArrowheads="1" noTextEdit="1"/>
          </p:cNvSpPr>
          <p:nvPr>
            <p:ph type="sldImg"/>
          </p:nvPr>
        </p:nvSpPr>
        <p:spPr>
          <a:ln/>
        </p:spPr>
      </p:sp>
      <p:sp>
        <p:nvSpPr>
          <p:cNvPr id="10243" name="Notes Placeholder 2">
            <a:extLst>
              <a:ext uri="{FF2B5EF4-FFF2-40B4-BE49-F238E27FC236}">
                <a16:creationId xmlns:a16="http://schemas.microsoft.com/office/drawing/2014/main" id="{F91D24B1-5E14-4D87-8895-A455D74C681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Diet, sleep, rest, body mechanics (the way we use our bodies), exercise, and lifestyle all must be considered in the overall health picture, in addition to actively practicing prevention.</a:t>
            </a:r>
          </a:p>
        </p:txBody>
      </p:sp>
      <p:sp>
        <p:nvSpPr>
          <p:cNvPr id="10244" name="Slide Number Placeholder 3">
            <a:extLst>
              <a:ext uri="{FF2B5EF4-FFF2-40B4-BE49-F238E27FC236}">
                <a16:creationId xmlns:a16="http://schemas.microsoft.com/office/drawing/2014/main" id="{7420DCE5-2964-401D-A689-0C629D524C69}"/>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092311D0-B09C-405B-B8F3-EEBF0FE0C261}" type="slidenum">
              <a:rPr lang="en-US" altLang="en-US" sz="1200"/>
              <a:pPr/>
              <a:t>4</a:t>
            </a:fld>
            <a:endParaRPr lang="en-US"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09AB1926-6102-496C-9237-3632600AAF9C}"/>
              </a:ext>
            </a:extLst>
          </p:cNvPr>
          <p:cNvSpPr>
            <a:spLocks noGrp="1" noRot="1" noChangeAspect="1" noChangeArrowheads="1" noTextEdit="1"/>
          </p:cNvSpPr>
          <p:nvPr>
            <p:ph type="sldImg"/>
          </p:nvPr>
        </p:nvSpPr>
        <p:spPr>
          <a:ln/>
        </p:spPr>
      </p:sp>
      <p:sp>
        <p:nvSpPr>
          <p:cNvPr id="12291" name="Notes Placeholder 2">
            <a:extLst>
              <a:ext uri="{FF2B5EF4-FFF2-40B4-BE49-F238E27FC236}">
                <a16:creationId xmlns:a16="http://schemas.microsoft.com/office/drawing/2014/main" id="{556F47FA-442F-437B-8CE4-143464AFF6D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If the practitioner must smoke during business hours, it should be done outside, away from any access doors or windows. </a:t>
            </a:r>
          </a:p>
          <a:p>
            <a:pPr marL="228600" indent="-228600">
              <a:buFontTx/>
              <a:buChar char="•"/>
            </a:pPr>
            <a:r>
              <a:rPr lang="en-US" altLang="en-US" dirty="0">
                <a:latin typeface="Arial" panose="020B0604020202020204" pitchFamily="34" charset="0"/>
              </a:rPr>
              <a:t>After smoking, the practitioner should wash the hands carefully, brush the teeth, and use mouthwash before performing a treatment.</a:t>
            </a:r>
          </a:p>
        </p:txBody>
      </p:sp>
      <p:sp>
        <p:nvSpPr>
          <p:cNvPr id="12292" name="Slide Number Placeholder 3">
            <a:extLst>
              <a:ext uri="{FF2B5EF4-FFF2-40B4-BE49-F238E27FC236}">
                <a16:creationId xmlns:a16="http://schemas.microsoft.com/office/drawing/2014/main" id="{DC33047E-F138-4E37-8758-E13852E935BD}"/>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DE013E9-8E2E-406F-8E83-D6F6B47AE61D}" type="slidenum">
              <a:rPr lang="en-US" altLang="en-US" sz="1200"/>
              <a:pPr/>
              <a:t>5</a:t>
            </a:fld>
            <a:endParaRPr lang="en-US"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C440B880-F878-4DC5-BA1A-531CD6107A26}"/>
              </a:ext>
            </a:extLst>
          </p:cNvPr>
          <p:cNvSpPr>
            <a:spLocks noGrp="1" noRot="1" noChangeAspect="1" noChangeArrowheads="1" noTextEdit="1"/>
          </p:cNvSpPr>
          <p:nvPr>
            <p:ph type="sldImg"/>
          </p:nvPr>
        </p:nvSpPr>
        <p:spPr>
          <a:ln/>
        </p:spPr>
      </p:sp>
      <p:sp>
        <p:nvSpPr>
          <p:cNvPr id="14339" name="Notes Placeholder 2">
            <a:extLst>
              <a:ext uri="{FF2B5EF4-FFF2-40B4-BE49-F238E27FC236}">
                <a16:creationId xmlns:a16="http://schemas.microsoft.com/office/drawing/2014/main" id="{9072D498-3685-4B4A-A057-1DD20CFAAF7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How long do the effects of alcohol linger?</a:t>
            </a:r>
            <a:r>
              <a:rPr lang="en-US" altLang="en-US" i="1" dirty="0">
                <a:latin typeface="Arial" panose="020B0604020202020204" pitchFamily="34" charset="0"/>
              </a:rPr>
              <a:t> (The long-term effect of alcohol—that is, a hangover—takes 24 hours to subside.)</a:t>
            </a:r>
          </a:p>
          <a:p>
            <a:pPr marL="228600" indent="-228600">
              <a:buFontTx/>
              <a:buChar char="•"/>
            </a:pPr>
            <a:r>
              <a:rPr lang="en-US" altLang="en-US" dirty="0">
                <a:latin typeface="Arial" panose="020B0604020202020204" pitchFamily="34" charset="0"/>
              </a:rPr>
              <a:t>Clients should be referred or rescheduled if the professional</a:t>
            </a:r>
            <a:r>
              <a:rPr lang="ja-JP" altLang="en-US">
                <a:latin typeface="Arial" panose="020B0604020202020204" pitchFamily="34" charset="0"/>
              </a:rPr>
              <a:t>’</a:t>
            </a:r>
            <a:r>
              <a:rPr lang="en-US" altLang="ja-JP" dirty="0">
                <a:latin typeface="Arial" panose="020B0604020202020204" pitchFamily="34" charset="0"/>
              </a:rPr>
              <a:t>s ability to function is affected.</a:t>
            </a:r>
            <a:endParaRPr lang="en-US" altLang="en-US" dirty="0">
              <a:latin typeface="Arial" panose="020B0604020202020204" pitchFamily="34" charset="0"/>
            </a:endParaRPr>
          </a:p>
        </p:txBody>
      </p:sp>
      <p:sp>
        <p:nvSpPr>
          <p:cNvPr id="14340" name="Slide Number Placeholder 3">
            <a:extLst>
              <a:ext uri="{FF2B5EF4-FFF2-40B4-BE49-F238E27FC236}">
                <a16:creationId xmlns:a16="http://schemas.microsoft.com/office/drawing/2014/main" id="{7B3F8F09-3217-4FB2-9A00-714CC5D7DBBB}"/>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472CA71-AC89-4963-9372-DB60AEA97520}" type="slidenum">
              <a:rPr lang="en-US" altLang="en-US" sz="1200"/>
              <a:pPr/>
              <a:t>6</a:t>
            </a:fld>
            <a:endParaRPr lang="en-US"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836281CF-C945-478D-8994-6BA39D883D3D}"/>
              </a:ext>
            </a:extLst>
          </p:cNvPr>
          <p:cNvSpPr>
            <a:spLocks noGrp="1" noRot="1" noChangeAspect="1" noChangeArrowheads="1" noTextEdit="1"/>
          </p:cNvSpPr>
          <p:nvPr>
            <p:ph type="sldImg"/>
          </p:nvPr>
        </p:nvSpPr>
        <p:spPr>
          <a:ln/>
        </p:spPr>
      </p:sp>
      <p:sp>
        <p:nvSpPr>
          <p:cNvPr id="18435" name="Notes Placeholder 2">
            <a:extLst>
              <a:ext uri="{FF2B5EF4-FFF2-40B4-BE49-F238E27FC236}">
                <a16:creationId xmlns:a16="http://schemas.microsoft.com/office/drawing/2014/main" id="{BED745BB-927D-4866-AF65-50E44F3FDD2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5425" indent="-225425">
              <a:buFontTx/>
              <a:buChar char="•"/>
            </a:pPr>
            <a:r>
              <a:rPr lang="en-US" altLang="en-US" dirty="0">
                <a:latin typeface="Arial" panose="020B0604020202020204" pitchFamily="34" charset="0"/>
              </a:rPr>
              <a:t>If the client or professional is ill and if any concern exists that the condition might be contagious, the massage professional should refer or reschedule the client until the condition changes.</a:t>
            </a:r>
          </a:p>
        </p:txBody>
      </p:sp>
      <p:sp>
        <p:nvSpPr>
          <p:cNvPr id="18436" name="Slide Number Placeholder 3">
            <a:extLst>
              <a:ext uri="{FF2B5EF4-FFF2-40B4-BE49-F238E27FC236}">
                <a16:creationId xmlns:a16="http://schemas.microsoft.com/office/drawing/2014/main" id="{7FEAB20F-67B9-4762-8421-B8602CCCE11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BC38C4B-065B-42BE-A4E5-6EEDAF039747}" type="slidenum">
              <a:rPr lang="en-US" altLang="en-US" sz="1200"/>
              <a:pPr algn="r" eaLnBrk="1" hangingPunct="1"/>
              <a:t>8</a:t>
            </a:fld>
            <a:endParaRPr lang="en-US"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9E303651-BFB1-4600-A66C-5ABC7F81CE7A}"/>
              </a:ext>
            </a:extLst>
          </p:cNvPr>
          <p:cNvSpPr>
            <a:spLocks noGrp="1" noRot="1" noChangeAspect="1" noChangeArrowheads="1" noTextEdit="1"/>
          </p:cNvSpPr>
          <p:nvPr>
            <p:ph type="sldImg"/>
          </p:nvPr>
        </p:nvSpPr>
        <p:spPr>
          <a:ln/>
        </p:spPr>
      </p:sp>
      <p:sp>
        <p:nvSpPr>
          <p:cNvPr id="20483" name="Notes Placeholder 2">
            <a:extLst>
              <a:ext uri="{FF2B5EF4-FFF2-40B4-BE49-F238E27FC236}">
                <a16:creationId xmlns:a16="http://schemas.microsoft.com/office/drawing/2014/main" id="{1EC7404F-CB44-4E3E-8A8E-32682095679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How are pathogens spread?</a:t>
            </a:r>
            <a:r>
              <a:rPr lang="en-US" altLang="en-US" i="1" dirty="0">
                <a:latin typeface="Arial" panose="020B0604020202020204" pitchFamily="34" charset="0"/>
              </a:rPr>
              <a:t> (Pathogens are spread by direct contact, through blood or other body fluids, or by airborne transmission.)</a:t>
            </a:r>
            <a:endParaRPr lang="en-US" altLang="en-US" dirty="0">
              <a:latin typeface="Arial" panose="020B0604020202020204" pitchFamily="34" charset="0"/>
            </a:endParaRPr>
          </a:p>
        </p:txBody>
      </p:sp>
      <p:sp>
        <p:nvSpPr>
          <p:cNvPr id="20484" name="Slide Number Placeholder 3">
            <a:extLst>
              <a:ext uri="{FF2B5EF4-FFF2-40B4-BE49-F238E27FC236}">
                <a16:creationId xmlns:a16="http://schemas.microsoft.com/office/drawing/2014/main" id="{AD00DA7C-408B-47A4-B5AF-0B045EF9E2D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0F4C580B-7D84-4DEE-96A2-5C969099F15F}" type="slidenum">
              <a:rPr lang="en-US" altLang="en-US" sz="1200"/>
              <a:pPr algn="r" eaLnBrk="1" hangingPunct="1"/>
              <a:t>9</a:t>
            </a:fld>
            <a:endParaRPr lang="en-US"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8B7520E5-7D2A-49AC-ADBB-A8351DC1D400}"/>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FCC1064D-F02A-494F-BED8-8036E24ADDF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The importance of sanitation is increasing because more infectious agents are being spread and becoming resistant to treatment.</a:t>
            </a:r>
          </a:p>
        </p:txBody>
      </p:sp>
      <p:sp>
        <p:nvSpPr>
          <p:cNvPr id="22532" name="Slide Number Placeholder 3">
            <a:extLst>
              <a:ext uri="{FF2B5EF4-FFF2-40B4-BE49-F238E27FC236}">
                <a16:creationId xmlns:a16="http://schemas.microsoft.com/office/drawing/2014/main" id="{9ACE19C7-524A-44AC-AE9D-2596D5045D3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20B08AD-146A-4EF9-A9BF-2DA42E670982}" type="slidenum">
              <a:rPr lang="en-US" altLang="en-US" sz="1200"/>
              <a:pPr algn="r" eaLnBrk="1" hangingPunct="1"/>
              <a:t>10</a:t>
            </a:fld>
            <a:endParaRPr lang="en-US"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904CBBC2-94E5-4255-B1D0-D09E5D192629}"/>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828628A8-867B-4E88-93F9-FBECD683500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Sanitation measures (such as vaccinating hens, pasteurizing eggs, and refrigerating dairy products) have greatly reduced the incidence of one common bacterial disease, salmonellosis. However, there are still 2 to 4 million cases annually in the United States. </a:t>
            </a:r>
          </a:p>
        </p:txBody>
      </p:sp>
      <p:sp>
        <p:nvSpPr>
          <p:cNvPr id="24580" name="Slide Number Placeholder 3">
            <a:extLst>
              <a:ext uri="{FF2B5EF4-FFF2-40B4-BE49-F238E27FC236}">
                <a16:creationId xmlns:a16="http://schemas.microsoft.com/office/drawing/2014/main" id="{57EBCCB8-4A92-4606-BB33-AFD236F7A70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B94F835-F514-4F67-B87E-6DF3490B43CE}" type="slidenum">
              <a:rPr lang="en-US" altLang="en-US" sz="1200"/>
              <a:pPr algn="r" eaLnBrk="1" hangingPunct="1"/>
              <a:t>11</a:t>
            </a:fld>
            <a:endParaRPr lang="en-US"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8E83CB83-635B-4305-80C2-505FB96705F9}"/>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CF1491D7-A0AA-4A74-B5B3-3DB9F839B66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Because fungal, or mycotic, infections can be resistant to treatment, they can become quite serious.</a:t>
            </a:r>
          </a:p>
        </p:txBody>
      </p:sp>
      <p:sp>
        <p:nvSpPr>
          <p:cNvPr id="26628" name="Slide Number Placeholder 3">
            <a:extLst>
              <a:ext uri="{FF2B5EF4-FFF2-40B4-BE49-F238E27FC236}">
                <a16:creationId xmlns:a16="http://schemas.microsoft.com/office/drawing/2014/main" id="{ADD9BBC2-5AFD-416F-81DE-CDB966F7CE0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F3DF474-373B-4218-9095-06E0374AE092}" type="slidenum">
              <a:rPr lang="en-US" altLang="en-US" sz="1200"/>
              <a:pPr algn="r" eaLnBrk="1" hangingPunct="1"/>
              <a:t>12</a:t>
            </a:fld>
            <a:endParaRPr lang="en-US"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FFD1F423-5C68-423C-A272-AFAC5BDBB952}"/>
              </a:ext>
            </a:extLst>
          </p:cNvPr>
          <p:cNvSpPr>
            <a:spLocks noGrp="1" noRot="1" noChangeAspect="1" noChangeArrowheads="1" noTextEdit="1"/>
          </p:cNvSpPr>
          <p:nvPr>
            <p:ph type="sldImg"/>
          </p:nvPr>
        </p:nvSpPr>
        <p:spPr>
          <a:ln/>
        </p:spPr>
      </p:sp>
      <p:sp>
        <p:nvSpPr>
          <p:cNvPr id="28675" name="Notes Placeholder 2">
            <a:extLst>
              <a:ext uri="{FF2B5EF4-FFF2-40B4-BE49-F238E27FC236}">
                <a16:creationId xmlns:a16="http://schemas.microsoft.com/office/drawing/2014/main" id="{A7DAAC0D-EC45-44A5-91EB-D3D60E9F1B5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Many of these pathogens cause skin diseases when the pathogen commonly is spread through direct contact. </a:t>
            </a:r>
          </a:p>
          <a:p>
            <a:pPr marL="228600" indent="-228600">
              <a:buFontTx/>
              <a:buChar char="•"/>
            </a:pPr>
            <a:r>
              <a:rPr lang="en-US" altLang="en-US" dirty="0">
                <a:latin typeface="Arial" panose="020B0604020202020204" pitchFamily="34" charset="0"/>
              </a:rPr>
              <a:t>Because massage professionals spend much time working directly with skin, they would be wise to learn to recognize these various skin conditions. </a:t>
            </a:r>
          </a:p>
        </p:txBody>
      </p:sp>
      <p:sp>
        <p:nvSpPr>
          <p:cNvPr id="28676" name="Slide Number Placeholder 3">
            <a:extLst>
              <a:ext uri="{FF2B5EF4-FFF2-40B4-BE49-F238E27FC236}">
                <a16:creationId xmlns:a16="http://schemas.microsoft.com/office/drawing/2014/main" id="{76FD6125-73AF-4C6F-B1FD-E603F5C73F5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87E9DE0-3D0B-4900-BBCA-846340424332}" type="slidenum">
              <a:rPr lang="en-US" altLang="en-US" sz="1200"/>
              <a:pPr algn="r" eaLnBrk="1" hangingPunct="1"/>
              <a:t>13</a:t>
            </a:fld>
            <a:endParaRPr lang="en-US" altLang="en-US" sz="12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7D9480A6-D880-4D17-97E4-BD70E9A80BA1}"/>
              </a:ext>
            </a:extLst>
          </p:cNvPr>
          <p:cNvSpPr>
            <a:spLocks noGrp="1" noRot="1" noChangeAspect="1" noChangeArrowheads="1" noTextEdit="1"/>
          </p:cNvSpPr>
          <p:nvPr>
            <p:ph type="sldImg"/>
          </p:nvPr>
        </p:nvSpPr>
        <p:spPr>
          <a:ln/>
        </p:spPr>
      </p:sp>
      <p:sp>
        <p:nvSpPr>
          <p:cNvPr id="30723" name="Notes Placeholder 2">
            <a:extLst>
              <a:ext uri="{FF2B5EF4-FFF2-40B4-BE49-F238E27FC236}">
                <a16:creationId xmlns:a16="http://schemas.microsoft.com/office/drawing/2014/main" id="{0406722A-14D7-4CF6-93FF-859988CAF0F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The key to preventing many diseases caused by pathogenic organisms is to prevent the organisms from entering the body. </a:t>
            </a:r>
          </a:p>
        </p:txBody>
      </p:sp>
      <p:sp>
        <p:nvSpPr>
          <p:cNvPr id="30724" name="Slide Number Placeholder 3">
            <a:extLst>
              <a:ext uri="{FF2B5EF4-FFF2-40B4-BE49-F238E27FC236}">
                <a16:creationId xmlns:a16="http://schemas.microsoft.com/office/drawing/2014/main" id="{0573CE7B-8CF4-4699-AC19-CD10BE0D492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0038C99-EF00-4046-9D42-95CEE0F1DEA5}" type="slidenum">
              <a:rPr lang="en-US" altLang="en-US" sz="1200"/>
              <a:pPr algn="r" eaLnBrk="1" hangingPunct="1"/>
              <a:t>14</a:t>
            </a:fld>
            <a:endParaRPr lang="en-US"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421FAF20-6827-4D93-87F4-AF53DB406F7C}"/>
              </a:ext>
            </a:extLst>
          </p:cNvPr>
          <p:cNvSpPr>
            <a:spLocks noGrp="1" noRot="1" noChangeAspect="1" noChangeArrowheads="1" noTextEdit="1"/>
          </p:cNvSpPr>
          <p:nvPr>
            <p:ph type="sldImg"/>
          </p:nvPr>
        </p:nvSpPr>
        <p:spPr>
          <a:ln/>
        </p:spPr>
      </p:sp>
      <p:sp>
        <p:nvSpPr>
          <p:cNvPr id="32771" name="Notes Placeholder 2">
            <a:extLst>
              <a:ext uri="{FF2B5EF4-FFF2-40B4-BE49-F238E27FC236}">
                <a16:creationId xmlns:a16="http://schemas.microsoft.com/office/drawing/2014/main" id="{DA344DF7-5203-4B71-94C5-98441DCC271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The key to preventing many diseases caused by pathogenic organisms is to prevent the organisms from entering the body. </a:t>
            </a:r>
          </a:p>
          <a:p>
            <a:pPr marL="228600" indent="-228600">
              <a:buFontTx/>
              <a:buChar char="•"/>
            </a:pPr>
            <a:r>
              <a:rPr lang="en-US" altLang="en-US" dirty="0">
                <a:latin typeface="Arial" panose="020B0604020202020204" pitchFamily="34" charset="0"/>
              </a:rPr>
              <a:t>Most sanitation conditions for massage require disinfection. Protective apparel is occasionally necessary. In rare instances, using gloves, masks, and gowns may be appropriate to protect the massage professional or client.</a:t>
            </a:r>
          </a:p>
          <a:p>
            <a:pPr marL="228600" indent="-228600">
              <a:buFontTx/>
              <a:buChar char="•"/>
            </a:pPr>
            <a:endParaRPr lang="en-US" altLang="en-US" dirty="0">
              <a:latin typeface="Arial" panose="020B0604020202020204" pitchFamily="34" charset="0"/>
            </a:endParaRPr>
          </a:p>
        </p:txBody>
      </p:sp>
      <p:sp>
        <p:nvSpPr>
          <p:cNvPr id="32772" name="Slide Number Placeholder 3">
            <a:extLst>
              <a:ext uri="{FF2B5EF4-FFF2-40B4-BE49-F238E27FC236}">
                <a16:creationId xmlns:a16="http://schemas.microsoft.com/office/drawing/2014/main" id="{CC1DBD5E-22FD-4B24-8C00-3824804F88D9}"/>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44D4009-2BE3-4652-8646-FCA4A9CF7B90}" type="slidenum">
              <a:rPr lang="en-US" altLang="en-US" sz="1200"/>
              <a:pPr algn="r" eaLnBrk="1" hangingPunct="1"/>
              <a:t>15</a:t>
            </a:fld>
            <a:endParaRPr lang="en-US" altLang="en-US" sz="12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FBF63463-EB3B-41D7-8E06-650F44A1CF46}"/>
              </a:ext>
            </a:extLst>
          </p:cNvPr>
          <p:cNvSpPr>
            <a:spLocks noGrp="1" noRot="1" noChangeAspect="1" noChangeArrowheads="1" noTextEdit="1"/>
          </p:cNvSpPr>
          <p:nvPr>
            <p:ph type="sldImg"/>
          </p:nvPr>
        </p:nvSpPr>
        <p:spPr>
          <a:ln/>
        </p:spPr>
      </p:sp>
      <p:sp>
        <p:nvSpPr>
          <p:cNvPr id="34819" name="Notes Placeholder 2">
            <a:extLst>
              <a:ext uri="{FF2B5EF4-FFF2-40B4-BE49-F238E27FC236}">
                <a16:creationId xmlns:a16="http://schemas.microsoft.com/office/drawing/2014/main" id="{A0149747-52C8-40CD-9267-8B5A1AC98E7B}"/>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The CDC categorizes items based on the degree of contact.</a:t>
            </a:r>
          </a:p>
          <a:p>
            <a:pPr marL="228600" indent="-228600">
              <a:buFontTx/>
              <a:buChar char="•"/>
            </a:pPr>
            <a:r>
              <a:rPr lang="en-US" altLang="en-US" dirty="0">
                <a:latin typeface="Arial" panose="020B0604020202020204" pitchFamily="34" charset="0"/>
              </a:rPr>
              <a:t>Refer to Box 7.1.</a:t>
            </a:r>
          </a:p>
          <a:p>
            <a:pPr marL="228600" indent="-228600">
              <a:buFontTx/>
              <a:buChar char="•"/>
            </a:pPr>
            <a:endParaRPr lang="en-US" altLang="en-US" dirty="0">
              <a:latin typeface="Arial" panose="020B0604020202020204" pitchFamily="34" charset="0"/>
            </a:endParaRPr>
          </a:p>
        </p:txBody>
      </p:sp>
      <p:sp>
        <p:nvSpPr>
          <p:cNvPr id="34820" name="Slide Number Placeholder 3">
            <a:extLst>
              <a:ext uri="{FF2B5EF4-FFF2-40B4-BE49-F238E27FC236}">
                <a16:creationId xmlns:a16="http://schemas.microsoft.com/office/drawing/2014/main" id="{00CFF563-EDDA-4BD7-B6C7-714E4251298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4A7F21D6-ACFB-4FE2-ADBD-E42D2EED0441}" type="slidenum">
              <a:rPr lang="en-US" altLang="en-US" sz="1200"/>
              <a:pPr algn="r" eaLnBrk="1" hangingPunct="1"/>
              <a:t>16</a:t>
            </a:fld>
            <a:endParaRPr lang="en-US" altLang="en-US" sz="12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CB7742C3-BFE2-49D5-A9C9-8AE8415439CA}"/>
              </a:ext>
            </a:extLst>
          </p:cNvPr>
          <p:cNvSpPr>
            <a:spLocks noGrp="1" noRot="1" noChangeAspect="1" noChangeArrowheads="1" noTextEdit="1"/>
          </p:cNvSpPr>
          <p:nvPr>
            <p:ph type="sldImg"/>
          </p:nvPr>
        </p:nvSpPr>
        <p:spPr>
          <a:ln/>
        </p:spPr>
      </p:sp>
      <p:sp>
        <p:nvSpPr>
          <p:cNvPr id="38915" name="Notes Placeholder 2">
            <a:extLst>
              <a:ext uri="{FF2B5EF4-FFF2-40B4-BE49-F238E27FC236}">
                <a16:creationId xmlns:a16="http://schemas.microsoft.com/office/drawing/2014/main" id="{F76C83FB-7C6E-44D5-AAE6-E99B2FEB214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Standard Precautions are designed to reduce the risk of transmission of blood-borne pathogens and transmission of pathogens from moist body substances.</a:t>
            </a:r>
          </a:p>
          <a:p>
            <a:pPr marL="228600" indent="-228600">
              <a:buFontTx/>
              <a:buChar char="•"/>
            </a:pPr>
            <a:r>
              <a:rPr lang="en-US" altLang="en-US" dirty="0">
                <a:latin typeface="Arial" panose="020B0604020202020204" pitchFamily="34" charset="0"/>
              </a:rPr>
              <a:t>Under these guidelines, </a:t>
            </a:r>
            <a:r>
              <a:rPr lang="en-US" altLang="en-US" i="1" dirty="0">
                <a:latin typeface="Arial" panose="020B0604020202020204" pitchFamily="34" charset="0"/>
              </a:rPr>
              <a:t>all</a:t>
            </a:r>
            <a:r>
              <a:rPr lang="en-US" altLang="en-US" dirty="0">
                <a:latin typeface="Arial" panose="020B0604020202020204" pitchFamily="34" charset="0"/>
              </a:rPr>
              <a:t> blood and body substances must be treated as if they were infectious, regardless of whether actual infection is known or suspected.</a:t>
            </a:r>
          </a:p>
          <a:p>
            <a:pPr marL="228600" indent="-228600">
              <a:buFontTx/>
              <a:buChar char="•"/>
            </a:pPr>
            <a:r>
              <a:rPr lang="en-US" altLang="en-US" i="1" dirty="0">
                <a:latin typeface="Arial" panose="020B0604020202020204" pitchFamily="34" charset="0"/>
              </a:rPr>
              <a:t>Instructor’s note: This slide and the following three slides summarize Box 7.3, Standard Precautions.</a:t>
            </a:r>
          </a:p>
        </p:txBody>
      </p:sp>
      <p:sp>
        <p:nvSpPr>
          <p:cNvPr id="38916" name="Slide Number Placeholder 3">
            <a:extLst>
              <a:ext uri="{FF2B5EF4-FFF2-40B4-BE49-F238E27FC236}">
                <a16:creationId xmlns:a16="http://schemas.microsoft.com/office/drawing/2014/main" id="{E4E27F55-2EEF-49E8-A0C3-31F900255FB4}"/>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FE6C8D5-AA2F-4B8E-A398-C198666B8D4F}" type="slidenum">
              <a:rPr lang="en-US" altLang="en-US" sz="1200"/>
              <a:pPr algn="r" eaLnBrk="1" hangingPunct="1"/>
              <a:t>17</a:t>
            </a:fld>
            <a:endParaRPr lang="en-US" altLang="en-US" sz="12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A9514796-E5AE-40B0-86E2-7A7C51B30C02}"/>
              </a:ext>
            </a:extLst>
          </p:cNvPr>
          <p:cNvSpPr>
            <a:spLocks noGrp="1" noRot="1" noChangeAspect="1" noChangeArrowheads="1" noTextEdit="1"/>
          </p:cNvSpPr>
          <p:nvPr>
            <p:ph type="sldImg"/>
          </p:nvPr>
        </p:nvSpPr>
        <p:spPr>
          <a:ln/>
        </p:spPr>
      </p:sp>
      <p:sp>
        <p:nvSpPr>
          <p:cNvPr id="40963" name="Notes Placeholder 2">
            <a:extLst>
              <a:ext uri="{FF2B5EF4-FFF2-40B4-BE49-F238E27FC236}">
                <a16:creationId xmlns:a16="http://schemas.microsoft.com/office/drawing/2014/main" id="{90D5BDC5-4C33-4F2E-A29B-AD4120F533E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Use a plain (non-antimicrobial) soap for routine hand washing.</a:t>
            </a:r>
          </a:p>
          <a:p>
            <a:pPr marL="228600" indent="-228600">
              <a:buFontTx/>
              <a:buChar char="•"/>
            </a:pPr>
            <a:r>
              <a:rPr lang="en-US" altLang="en-US" dirty="0">
                <a:latin typeface="Arial" panose="020B0604020202020204" pitchFamily="34" charset="0"/>
              </a:rPr>
              <a:t>Use an antimicrobial agent or a waterless antiseptic agent if hand washing is not possible.</a:t>
            </a:r>
          </a:p>
        </p:txBody>
      </p:sp>
      <p:sp>
        <p:nvSpPr>
          <p:cNvPr id="40964" name="Slide Number Placeholder 3">
            <a:extLst>
              <a:ext uri="{FF2B5EF4-FFF2-40B4-BE49-F238E27FC236}">
                <a16:creationId xmlns:a16="http://schemas.microsoft.com/office/drawing/2014/main" id="{713BE366-C977-443F-8BF8-187B3A9292A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A086826-0598-4CB0-8810-7675BC497492}" type="slidenum">
              <a:rPr lang="en-US" altLang="en-US" sz="1200"/>
              <a:pPr algn="r" eaLnBrk="1" hangingPunct="1"/>
              <a:t>18</a:t>
            </a:fld>
            <a:endParaRPr lang="en-US" altLang="en-US" sz="120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FAE5FC4B-06F9-4CF8-8190-E19FD56E0BD1}"/>
              </a:ext>
            </a:extLst>
          </p:cNvPr>
          <p:cNvSpPr>
            <a:spLocks noGrp="1" noRot="1" noChangeAspect="1" noChangeArrowheads="1" noTextEdit="1"/>
          </p:cNvSpPr>
          <p:nvPr>
            <p:ph type="sldImg"/>
          </p:nvPr>
        </p:nvSpPr>
        <p:spPr>
          <a:ln/>
        </p:spPr>
      </p:sp>
      <p:sp>
        <p:nvSpPr>
          <p:cNvPr id="43011" name="Notes Placeholder 2">
            <a:extLst>
              <a:ext uri="{FF2B5EF4-FFF2-40B4-BE49-F238E27FC236}">
                <a16:creationId xmlns:a16="http://schemas.microsoft.com/office/drawing/2014/main" id="{900B5933-AE74-4A17-8AB4-815A218D1C8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Remove gloves promptly after use, before touching uncontaminated items and environmental surfaces, and before going to another client; wash hands immediately to avoid transferring microorganisms to other clients or environments.</a:t>
            </a:r>
          </a:p>
        </p:txBody>
      </p:sp>
      <p:sp>
        <p:nvSpPr>
          <p:cNvPr id="43012" name="Slide Number Placeholder 3">
            <a:extLst>
              <a:ext uri="{FF2B5EF4-FFF2-40B4-BE49-F238E27FC236}">
                <a16:creationId xmlns:a16="http://schemas.microsoft.com/office/drawing/2014/main" id="{9446B274-7CF0-4C18-B59E-7F80867B811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148C4C3-99E8-4C2E-8475-73DE460889C9}" type="slidenum">
              <a:rPr lang="en-US" altLang="en-US" sz="1200"/>
              <a:pPr algn="r" eaLnBrk="1" hangingPunct="1"/>
              <a:t>19</a:t>
            </a:fld>
            <a:endParaRPr lang="en-US" altLang="en-US" sz="120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1E7438CF-50F2-42C4-9156-4418351DB2F7}"/>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AF89D53D-BD86-42CA-B982-9BA3892FDC7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A mask provides protection against the spread of infectious, large-particle droplets that are transmitted by close contact and that generally travel only short distances.</a:t>
            </a:r>
          </a:p>
        </p:txBody>
      </p:sp>
      <p:sp>
        <p:nvSpPr>
          <p:cNvPr id="45060" name="Slide Number Placeholder 3">
            <a:extLst>
              <a:ext uri="{FF2B5EF4-FFF2-40B4-BE49-F238E27FC236}">
                <a16:creationId xmlns:a16="http://schemas.microsoft.com/office/drawing/2014/main" id="{BE46EECF-A7EA-404C-BA2B-AAC293C31B74}"/>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FA520D1-9C77-44C4-8396-9F247373E31D}" type="slidenum">
              <a:rPr lang="en-US" altLang="en-US" sz="1200"/>
              <a:pPr algn="r" eaLnBrk="1" hangingPunct="1"/>
              <a:t>20</a:t>
            </a:fld>
            <a:endParaRPr lang="en-US" altLang="en-US" sz="1200"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DF7A9EFD-2A1B-4C66-82ED-324A82D739CD}"/>
              </a:ext>
            </a:extLst>
          </p:cNvPr>
          <p:cNvSpPr>
            <a:spLocks noGrp="1" noRot="1" noChangeAspect="1" noChangeArrowheads="1" noTextEdit="1"/>
          </p:cNvSpPr>
          <p:nvPr>
            <p:ph type="sldImg"/>
          </p:nvPr>
        </p:nvSpPr>
        <p:spPr>
          <a:ln/>
        </p:spPr>
      </p:sp>
      <p:sp>
        <p:nvSpPr>
          <p:cNvPr id="47107" name="Notes Placeholder 2">
            <a:extLst>
              <a:ext uri="{FF2B5EF4-FFF2-40B4-BE49-F238E27FC236}">
                <a16:creationId xmlns:a16="http://schemas.microsoft.com/office/drawing/2014/main" id="{4E7C2818-1DD5-41C4-9853-791853D5C27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Standard Precautions must be used to protect the client from viruses and bacteria.</a:t>
            </a:r>
          </a:p>
          <a:p>
            <a:pPr marL="228600" indent="-228600">
              <a:buFontTx/>
              <a:buChar char="•"/>
            </a:pPr>
            <a:r>
              <a:rPr lang="en-US" altLang="en-US" dirty="0">
                <a:latin typeface="Arial" panose="020B0604020202020204" pitchFamily="34" charset="0"/>
              </a:rPr>
              <a:t>Clients considered contagious may feel isolated and </a:t>
            </a:r>
            <a:r>
              <a:rPr lang="ja-JP" altLang="en-US" dirty="0">
                <a:latin typeface="Arial" panose="020B0604020202020204" pitchFamily="34" charset="0"/>
              </a:rPr>
              <a:t>“</a:t>
            </a:r>
            <a:r>
              <a:rPr lang="en-US" altLang="ja-JP" dirty="0">
                <a:latin typeface="Arial" panose="020B0604020202020204" pitchFamily="34" charset="0"/>
              </a:rPr>
              <a:t>unclean.</a:t>
            </a:r>
            <a:r>
              <a:rPr lang="ja-JP" altLang="en-US" dirty="0">
                <a:latin typeface="Arial" panose="020B0604020202020204" pitchFamily="34" charset="0"/>
              </a:rPr>
              <a:t>”</a:t>
            </a:r>
            <a:r>
              <a:rPr lang="en-US" altLang="ja-JP" dirty="0">
                <a:latin typeface="Arial" panose="020B0604020202020204" pitchFamily="34" charset="0"/>
              </a:rPr>
              <a:t> We do not want to make such clients feel ashamed and guilty for having a contagious disease.</a:t>
            </a:r>
          </a:p>
          <a:p>
            <a:pPr marL="228600" indent="-228600">
              <a:buFontTx/>
              <a:buChar char="•"/>
            </a:pPr>
            <a:r>
              <a:rPr lang="en-US" altLang="en-US" dirty="0">
                <a:latin typeface="Arial" panose="020B0604020202020204" pitchFamily="34" charset="0"/>
              </a:rPr>
              <a:t>State the four key points related to PPE use.</a:t>
            </a:r>
          </a:p>
          <a:p>
            <a:pPr marL="228600" indent="-228600">
              <a:buFontTx/>
              <a:buChar char="•"/>
            </a:pPr>
            <a:r>
              <a:rPr lang="en-US" altLang="en-US" dirty="0">
                <a:latin typeface="Arial" panose="020B0604020202020204" pitchFamily="34" charset="0"/>
              </a:rPr>
              <a:t>When used for Standard Precautions, gowns are worn if contact with blood or body fluids is expected. </a:t>
            </a:r>
          </a:p>
          <a:p>
            <a:pPr marL="228600" indent="-228600">
              <a:buFontTx/>
              <a:buChar char="•"/>
            </a:pPr>
            <a:r>
              <a:rPr lang="en-US" altLang="en-US" dirty="0">
                <a:latin typeface="Arial" panose="020B0604020202020204" pitchFamily="34" charset="0"/>
              </a:rPr>
              <a:t>Refer to Fig. 7.2.</a:t>
            </a:r>
          </a:p>
          <a:p>
            <a:pPr marL="228600" indent="-228600">
              <a:buFontTx/>
              <a:buChar char="•"/>
            </a:pPr>
            <a:r>
              <a:rPr lang="en-US" altLang="en-US" dirty="0">
                <a:latin typeface="Arial" panose="020B0604020202020204" pitchFamily="34" charset="0"/>
              </a:rPr>
              <a:t>Face masks can help block large-particle droplets, splashes, sprays, or splatter.</a:t>
            </a:r>
          </a:p>
        </p:txBody>
      </p:sp>
      <p:sp>
        <p:nvSpPr>
          <p:cNvPr id="47108" name="Slide Number Placeholder 3">
            <a:extLst>
              <a:ext uri="{FF2B5EF4-FFF2-40B4-BE49-F238E27FC236}">
                <a16:creationId xmlns:a16="http://schemas.microsoft.com/office/drawing/2014/main" id="{39A997A3-51A5-4662-8F35-26809B4028B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AAA168C-9E63-4648-B0B5-3A33BCDA9B3C}" type="slidenum">
              <a:rPr lang="en-US" altLang="en-US" sz="1200"/>
              <a:pPr algn="r" eaLnBrk="1" hangingPunct="1"/>
              <a:t>21</a:t>
            </a:fld>
            <a:endParaRPr lang="en-US" altLang="en-US" sz="120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07DB44C5-A61C-48A9-80DA-2A00D3BEC727}"/>
              </a:ext>
            </a:extLst>
          </p:cNvPr>
          <p:cNvSpPr>
            <a:spLocks noGrp="1" noRot="1" noChangeAspect="1" noChangeArrowheads="1" noTextEdit="1"/>
          </p:cNvSpPr>
          <p:nvPr>
            <p:ph type="sldImg"/>
          </p:nvPr>
        </p:nvSpPr>
        <p:spPr>
          <a:ln/>
        </p:spPr>
      </p:sp>
      <p:sp>
        <p:nvSpPr>
          <p:cNvPr id="49155" name="Notes Placeholder 2">
            <a:extLst>
              <a:ext uri="{FF2B5EF4-FFF2-40B4-BE49-F238E27FC236}">
                <a16:creationId xmlns:a16="http://schemas.microsoft.com/office/drawing/2014/main" id="{49BC708D-96E3-474D-B1CA-98117B14721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Has anyone encountered any such spills at work, in school, or while observing at a massage practice? Was the spill handled in a professional and sanitary manner? </a:t>
            </a:r>
            <a:r>
              <a:rPr lang="en-US" altLang="en-US" i="1" dirty="0">
                <a:latin typeface="Arial" panose="020B0604020202020204" pitchFamily="34" charset="0"/>
              </a:rPr>
              <a:t>(Allow students to share and apply their knowledge of professional sensibility and Standard Precautions to any relevant incidents.)</a:t>
            </a:r>
          </a:p>
          <a:p>
            <a:pPr marL="228600" indent="-228600">
              <a:buFontTx/>
              <a:buChar char="•"/>
            </a:pPr>
            <a:r>
              <a:rPr lang="en-US" altLang="en-US" dirty="0">
                <a:latin typeface="Arial" panose="020B0604020202020204" pitchFamily="34" charset="0"/>
              </a:rPr>
              <a:t>The kit should contain non-sterile examination gloves, protective masks, tissues, plastic rubbish bags for used tissues, disposable vomit bags, alcohol-based hand product, alcohol wipes or disinfectant spray for cleaning surfaces, yellow biohazard bags, and a disposable gown or plastic apron.</a:t>
            </a:r>
          </a:p>
        </p:txBody>
      </p:sp>
      <p:sp>
        <p:nvSpPr>
          <p:cNvPr id="49156" name="Slide Number Placeholder 3">
            <a:extLst>
              <a:ext uri="{FF2B5EF4-FFF2-40B4-BE49-F238E27FC236}">
                <a16:creationId xmlns:a16="http://schemas.microsoft.com/office/drawing/2014/main" id="{BF7C50D6-4E62-4B20-B7E1-322D35564C90}"/>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DA332E9-1943-4547-AE19-4A8FDAD151DF}" type="slidenum">
              <a:rPr lang="en-US" altLang="en-US" sz="1200"/>
              <a:pPr algn="r" eaLnBrk="1" hangingPunct="1"/>
              <a:t>22</a:t>
            </a:fld>
            <a:endParaRPr lang="en-US" altLang="en-US" sz="120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5682B07E-348B-47B6-B009-291544EB1A1D}"/>
              </a:ext>
            </a:extLst>
          </p:cNvPr>
          <p:cNvSpPr>
            <a:spLocks noGrp="1" noRot="1" noChangeAspect="1" noChangeArrowheads="1" noTextEdit="1"/>
          </p:cNvSpPr>
          <p:nvPr>
            <p:ph type="sldImg"/>
          </p:nvPr>
        </p:nvSpPr>
        <p:spPr>
          <a:ln/>
        </p:spPr>
      </p:sp>
      <p:sp>
        <p:nvSpPr>
          <p:cNvPr id="51203" name="Notes Placeholder 2">
            <a:extLst>
              <a:ext uri="{FF2B5EF4-FFF2-40B4-BE49-F238E27FC236}">
                <a16:creationId xmlns:a16="http://schemas.microsoft.com/office/drawing/2014/main" id="{1971413E-19B4-4F75-B52D-DC48161A8F1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Bleach is the preferred cleaning agent.</a:t>
            </a:r>
          </a:p>
          <a:p>
            <a:pPr marL="228600" indent="-228600">
              <a:buFontTx/>
              <a:buChar char="•"/>
            </a:pPr>
            <a:r>
              <a:rPr lang="en-US" altLang="en-US" dirty="0">
                <a:latin typeface="Arial" panose="020B0604020202020204" pitchFamily="34" charset="0"/>
              </a:rPr>
              <a:t>If a contaminated substance comes in contact with a person’s skin, the skin should be washed immediately with soap and hot water and an antiseptic agent should be applied.</a:t>
            </a:r>
          </a:p>
        </p:txBody>
      </p:sp>
      <p:sp>
        <p:nvSpPr>
          <p:cNvPr id="51204" name="Slide Number Placeholder 3">
            <a:extLst>
              <a:ext uri="{FF2B5EF4-FFF2-40B4-BE49-F238E27FC236}">
                <a16:creationId xmlns:a16="http://schemas.microsoft.com/office/drawing/2014/main" id="{8474FED7-4DE3-4D75-A7AD-08612F2D870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6E7F117-D46F-4578-A774-B7F5A80835C7}" type="slidenum">
              <a:rPr lang="en-US" altLang="en-US" sz="1200"/>
              <a:pPr algn="r" eaLnBrk="1" hangingPunct="1"/>
              <a:t>23</a:t>
            </a:fld>
            <a:endParaRPr lang="en-US" altLang="en-US" sz="1200"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D624140E-5CA7-48A3-BBEA-39829E9319A7}"/>
              </a:ext>
            </a:extLst>
          </p:cNvPr>
          <p:cNvSpPr>
            <a:spLocks noGrp="1" noRot="1" noChangeAspect="1" noChangeArrowheads="1" noTextEdit="1"/>
          </p:cNvSpPr>
          <p:nvPr>
            <p:ph type="sldImg"/>
          </p:nvPr>
        </p:nvSpPr>
        <p:spPr>
          <a:ln/>
        </p:spPr>
      </p:sp>
      <p:sp>
        <p:nvSpPr>
          <p:cNvPr id="53251" name="Notes Placeholder 2">
            <a:extLst>
              <a:ext uri="{FF2B5EF4-FFF2-40B4-BE49-F238E27FC236}">
                <a16:creationId xmlns:a16="http://schemas.microsoft.com/office/drawing/2014/main" id="{6D82E993-CA4A-4522-8111-D4146921429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Why is hydrogen peroxide dangerous if used on mucous membranes or in an orifice? What about gargling with hydrogen peroxide? </a:t>
            </a:r>
            <a:r>
              <a:rPr lang="en-US" altLang="en-US" i="1" dirty="0">
                <a:latin typeface="Arial" panose="020B0604020202020204" pitchFamily="34" charset="0"/>
              </a:rPr>
              <a:t>(Hydrogen peroxide can cause severe irritation or burns when it comes into contact with the eyes or the mucous membranes. Dilute hydrogen peroxide [3% or less, as sold in drugstores] is safe to use as a disinfectant mouthwash, but swallowing it is very dangerous.)</a:t>
            </a:r>
            <a:endParaRPr lang="en-US" altLang="en-US" dirty="0">
              <a:latin typeface="Arial" panose="020B0604020202020204" pitchFamily="34" charset="0"/>
            </a:endParaRPr>
          </a:p>
        </p:txBody>
      </p:sp>
      <p:sp>
        <p:nvSpPr>
          <p:cNvPr id="53252" name="Slide Number Placeholder 3">
            <a:extLst>
              <a:ext uri="{FF2B5EF4-FFF2-40B4-BE49-F238E27FC236}">
                <a16:creationId xmlns:a16="http://schemas.microsoft.com/office/drawing/2014/main" id="{0DD1D81C-64A7-4822-9078-3387AD098FD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57C9F77-D9D4-414D-A1ED-1F5BB3BF945E}" type="slidenum">
              <a:rPr lang="en-US" altLang="en-US" sz="1200"/>
              <a:pPr algn="r" eaLnBrk="1" hangingPunct="1"/>
              <a:t>24</a:t>
            </a:fld>
            <a:endParaRPr lang="en-US" altLang="en-US" sz="1200"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CA2D5E28-4F75-4370-9B42-1A70E769CAEB}"/>
              </a:ext>
            </a:extLst>
          </p:cNvPr>
          <p:cNvSpPr>
            <a:spLocks noGrp="1" noRot="1" noChangeAspect="1" noChangeArrowheads="1" noTextEdit="1"/>
          </p:cNvSpPr>
          <p:nvPr>
            <p:ph type="sldImg"/>
          </p:nvPr>
        </p:nvSpPr>
        <p:spPr>
          <a:ln/>
        </p:spPr>
      </p:sp>
      <p:sp>
        <p:nvSpPr>
          <p:cNvPr id="57347" name="Notes Placeholder 2">
            <a:extLst>
              <a:ext uri="{FF2B5EF4-FFF2-40B4-BE49-F238E27FC236}">
                <a16:creationId xmlns:a16="http://schemas.microsoft.com/office/drawing/2014/main" id="{CD4C9DE6-7291-4DD8-82D2-7EF0C43AA0F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If hand washing is so effective and simple, why do you think people still forego this essential measure? </a:t>
            </a:r>
            <a:r>
              <a:rPr lang="en-US" altLang="en-US" i="1" dirty="0">
                <a:latin typeface="Arial" panose="020B0604020202020204" pitchFamily="34" charset="0"/>
              </a:rPr>
              <a:t>(Students will offer a variety of explanations, such as ignorance of hand washing’</a:t>
            </a:r>
            <a:r>
              <a:rPr lang="en-US" altLang="ja-JP" i="1" dirty="0">
                <a:latin typeface="Arial" panose="020B0604020202020204" pitchFamily="34" charset="0"/>
              </a:rPr>
              <a:t>s effectiveness; laziness or forgetfulness; unwillingness to use harsh, drying soaps; and lack of facilities.)</a:t>
            </a:r>
          </a:p>
          <a:p>
            <a:pPr marL="228600" indent="-228600">
              <a:buFontTx/>
              <a:buChar char="•"/>
            </a:pPr>
            <a:r>
              <a:rPr lang="en-US" altLang="en-US" dirty="0">
                <a:latin typeface="Arial" panose="020B0604020202020204" pitchFamily="34" charset="0"/>
              </a:rPr>
              <a:t>Refer to Fig. 7.3.</a:t>
            </a:r>
          </a:p>
        </p:txBody>
      </p:sp>
      <p:sp>
        <p:nvSpPr>
          <p:cNvPr id="57348" name="Slide Number Placeholder 3">
            <a:extLst>
              <a:ext uri="{FF2B5EF4-FFF2-40B4-BE49-F238E27FC236}">
                <a16:creationId xmlns:a16="http://schemas.microsoft.com/office/drawing/2014/main" id="{3E4AC9B5-F5D7-4290-A856-9AA28C9733B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1927B53-31E0-40E4-9E1F-3D00228DAC38}" type="slidenum">
              <a:rPr lang="en-US" altLang="en-US" sz="1200"/>
              <a:pPr algn="r" eaLnBrk="1" hangingPunct="1"/>
              <a:t>25</a:t>
            </a:fld>
            <a:endParaRPr lang="en-US" altLang="en-US" sz="1200"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7EBE68F4-37DC-49D6-8CD3-220365BC3C48}"/>
              </a:ext>
            </a:extLst>
          </p:cNvPr>
          <p:cNvSpPr>
            <a:spLocks noGrp="1" noRot="1" noChangeAspect="1" noChangeArrowheads="1" noTextEdit="1"/>
          </p:cNvSpPr>
          <p:nvPr>
            <p:ph type="sldImg"/>
          </p:nvPr>
        </p:nvSpPr>
        <p:spPr>
          <a:ln/>
        </p:spPr>
      </p:sp>
      <p:sp>
        <p:nvSpPr>
          <p:cNvPr id="59395" name="Notes Placeholder 2">
            <a:extLst>
              <a:ext uri="{FF2B5EF4-FFF2-40B4-BE49-F238E27FC236}">
                <a16:creationId xmlns:a16="http://schemas.microsoft.com/office/drawing/2014/main" id="{F5403B27-3DE0-4921-B9D9-6197B3F0218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Faucets and door handles are contaminated and should not be touched after washing the hands. </a:t>
            </a:r>
          </a:p>
          <a:p>
            <a:pPr marL="228600" indent="-228600">
              <a:buFontTx/>
              <a:buChar char="•"/>
            </a:pPr>
            <a:r>
              <a:rPr lang="en-US" altLang="en-US" dirty="0">
                <a:latin typeface="Arial" panose="020B0604020202020204" pitchFamily="34" charset="0"/>
              </a:rPr>
              <a:t>The towel should be used to turn off the water and open the door.</a:t>
            </a:r>
          </a:p>
          <a:p>
            <a:pPr marL="228600" indent="-228600">
              <a:buFontTx/>
              <a:buChar char="•"/>
            </a:pPr>
            <a:r>
              <a:rPr lang="en-US" altLang="en-US" dirty="0">
                <a:latin typeface="Arial" panose="020B0604020202020204" pitchFamily="34" charset="0"/>
              </a:rPr>
              <a:t>Jewelry and artificial fingernails can interfere with hand hygiene and therefore should not be worn.</a:t>
            </a:r>
          </a:p>
        </p:txBody>
      </p:sp>
      <p:sp>
        <p:nvSpPr>
          <p:cNvPr id="59396" name="Slide Number Placeholder 3">
            <a:extLst>
              <a:ext uri="{FF2B5EF4-FFF2-40B4-BE49-F238E27FC236}">
                <a16:creationId xmlns:a16="http://schemas.microsoft.com/office/drawing/2014/main" id="{0BEA0F2F-ECBA-4956-A6CF-2EBFBD6A2550}"/>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00AEA52-6B19-4D5A-86EE-5E1E8620CC3D}" type="slidenum">
              <a:rPr lang="en-US" altLang="en-US" sz="1200"/>
              <a:pPr algn="r" eaLnBrk="1" hangingPunct="1"/>
              <a:t>26</a:t>
            </a:fld>
            <a:endParaRPr lang="en-US" altLang="en-US" sz="1200"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FB0CF455-3A1E-45B4-9BAC-19948FAE76B0}"/>
              </a:ext>
            </a:extLst>
          </p:cNvPr>
          <p:cNvSpPr>
            <a:spLocks noGrp="1" noRot="1" noChangeAspect="1" noChangeArrowheads="1" noTextEdit="1"/>
          </p:cNvSpPr>
          <p:nvPr>
            <p:ph type="sldImg"/>
          </p:nvPr>
        </p:nvSpPr>
        <p:spPr>
          <a:ln/>
        </p:spPr>
      </p:sp>
      <p:sp>
        <p:nvSpPr>
          <p:cNvPr id="61443" name="Notes Placeholder 2">
            <a:extLst>
              <a:ext uri="{FF2B5EF4-FFF2-40B4-BE49-F238E27FC236}">
                <a16:creationId xmlns:a16="http://schemas.microsoft.com/office/drawing/2014/main" id="{44BB0BDD-C581-4909-A1D4-6C82D366024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endParaRPr lang="en-US" altLang="en-US" dirty="0">
              <a:latin typeface="Arial" panose="020B0604020202020204" pitchFamily="34" charset="0"/>
            </a:endParaRPr>
          </a:p>
        </p:txBody>
      </p:sp>
      <p:sp>
        <p:nvSpPr>
          <p:cNvPr id="61444" name="Slide Number Placeholder 3">
            <a:extLst>
              <a:ext uri="{FF2B5EF4-FFF2-40B4-BE49-F238E27FC236}">
                <a16:creationId xmlns:a16="http://schemas.microsoft.com/office/drawing/2014/main" id="{7B2B3380-C84E-40AD-BB44-A9234AA9DB6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60A8AED-9A1C-4C5C-A14F-5E6D8BD7F921}" type="slidenum">
              <a:rPr lang="en-US" altLang="en-US" sz="1200"/>
              <a:pPr algn="r" eaLnBrk="1" hangingPunct="1"/>
              <a:t>27</a:t>
            </a:fld>
            <a:endParaRPr lang="en-US" altLang="en-US" sz="1200"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42CDC6AA-1FC7-4604-8665-5F244A00C656}"/>
              </a:ext>
            </a:extLst>
          </p:cNvPr>
          <p:cNvSpPr>
            <a:spLocks noGrp="1" noRot="1" noChangeAspect="1" noChangeArrowheads="1" noTextEdit="1"/>
          </p:cNvSpPr>
          <p:nvPr>
            <p:ph type="sldImg"/>
          </p:nvPr>
        </p:nvSpPr>
        <p:spPr>
          <a:ln/>
        </p:spPr>
      </p:sp>
      <p:sp>
        <p:nvSpPr>
          <p:cNvPr id="63491" name="Notes Placeholder 2">
            <a:extLst>
              <a:ext uri="{FF2B5EF4-FFF2-40B4-BE49-F238E27FC236}">
                <a16:creationId xmlns:a16="http://schemas.microsoft.com/office/drawing/2014/main" id="{1D6DE893-BBBF-42B5-B15D-6C8869398A8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 typeface="Arial" panose="020B0604020202020204" pitchFamily="34" charset="0"/>
              <a:buChar char="•"/>
            </a:pPr>
            <a:endParaRPr lang="en-US" altLang="en-US" dirty="0">
              <a:latin typeface="Arial" panose="020B0604020202020204" pitchFamily="34" charset="0"/>
            </a:endParaRPr>
          </a:p>
        </p:txBody>
      </p:sp>
      <p:sp>
        <p:nvSpPr>
          <p:cNvPr id="63492" name="Slide Number Placeholder 3">
            <a:extLst>
              <a:ext uri="{FF2B5EF4-FFF2-40B4-BE49-F238E27FC236}">
                <a16:creationId xmlns:a16="http://schemas.microsoft.com/office/drawing/2014/main" id="{C967EC48-7BF2-42A6-B5B6-0ECF5D69E143}"/>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B47D954-034E-48B1-92A3-60826C628C3C}" type="slidenum">
              <a:rPr lang="en-US" altLang="en-US" sz="1200"/>
              <a:pPr/>
              <a:t>28</a:t>
            </a:fld>
            <a:endParaRPr lang="en-US" altLang="en-US" sz="1200"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id="{FE189322-BE23-4C67-814E-94CE1C93778B}"/>
              </a:ext>
            </a:extLst>
          </p:cNvPr>
          <p:cNvSpPr>
            <a:spLocks noGrp="1" noRot="1" noChangeAspect="1" noChangeArrowheads="1" noTextEdit="1"/>
          </p:cNvSpPr>
          <p:nvPr>
            <p:ph type="sldImg"/>
          </p:nvPr>
        </p:nvSpPr>
        <p:spPr>
          <a:ln/>
        </p:spPr>
      </p:sp>
      <p:sp>
        <p:nvSpPr>
          <p:cNvPr id="65539" name="Notes Placeholder 2">
            <a:extLst>
              <a:ext uri="{FF2B5EF4-FFF2-40B4-BE49-F238E27FC236}">
                <a16:creationId xmlns:a16="http://schemas.microsoft.com/office/drawing/2014/main" id="{4DDE7F40-ECEF-4081-9336-80E1BA9A08F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A syndrome is a collection of pathologies that point to underlying disorders or diseases.</a:t>
            </a:r>
          </a:p>
          <a:p>
            <a:pPr marL="228600" indent="-228600">
              <a:buFontTx/>
              <a:buChar char="•"/>
            </a:pPr>
            <a:r>
              <a:rPr lang="en-US" altLang="en-US" dirty="0">
                <a:latin typeface="Arial" panose="020B0604020202020204" pitchFamily="34" charset="0"/>
              </a:rPr>
              <a:t>Can you explain the relationship between HIV and AIDS in this way? </a:t>
            </a:r>
            <a:r>
              <a:rPr lang="en-US" altLang="en-US" i="1" dirty="0">
                <a:latin typeface="Arial" panose="020B0604020202020204" pitchFamily="34" charset="0"/>
              </a:rPr>
              <a:t>(HIV is the underlying viral infection that is believed to make its victims susceptible to the array of other diseases and conditions collectively known as </a:t>
            </a:r>
            <a:r>
              <a:rPr lang="en-US" altLang="en-US" dirty="0">
                <a:latin typeface="Arial" panose="020B0604020202020204" pitchFamily="34" charset="0"/>
              </a:rPr>
              <a:t>AIDS</a:t>
            </a:r>
            <a:r>
              <a:rPr lang="en-US" altLang="en-US" i="1" dirty="0">
                <a:latin typeface="Arial" panose="020B0604020202020204" pitchFamily="34" charset="0"/>
              </a:rPr>
              <a:t> [although there is some scientific controversy on this point]. The illnesses associated with AIDS vary by individual.)</a:t>
            </a:r>
          </a:p>
          <a:p>
            <a:pPr marL="228600" indent="-228600">
              <a:buFontTx/>
              <a:buChar char="•"/>
            </a:pPr>
            <a:r>
              <a:rPr lang="en-US" altLang="en-US" dirty="0">
                <a:latin typeface="Arial" panose="020B0604020202020204" pitchFamily="34" charset="0"/>
              </a:rPr>
              <a:t>As many as 5 million new HIV infections are reported worldwide each year. </a:t>
            </a:r>
          </a:p>
        </p:txBody>
      </p:sp>
      <p:sp>
        <p:nvSpPr>
          <p:cNvPr id="65540" name="Slide Number Placeholder 3">
            <a:extLst>
              <a:ext uri="{FF2B5EF4-FFF2-40B4-BE49-F238E27FC236}">
                <a16:creationId xmlns:a16="http://schemas.microsoft.com/office/drawing/2014/main" id="{BD528AA9-3CAB-4ADA-A29E-2DA18B4FBD1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3630F981-4C46-4121-87B2-9A0B4CDE1435}" type="slidenum">
              <a:rPr lang="en-US" altLang="en-US" sz="1200"/>
              <a:pPr algn="r" eaLnBrk="1" hangingPunct="1"/>
              <a:t>29</a:t>
            </a:fld>
            <a:endParaRPr lang="en-US" altLang="en-US" sz="1200"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E6B802FD-FD29-4FA8-978B-F5FA9FA60464}"/>
              </a:ext>
            </a:extLst>
          </p:cNvPr>
          <p:cNvSpPr>
            <a:spLocks noGrp="1" noRot="1" noChangeAspect="1" noChangeArrowheads="1" noTextEdit="1"/>
          </p:cNvSpPr>
          <p:nvPr>
            <p:ph type="sldImg"/>
          </p:nvPr>
        </p:nvSpPr>
        <p:spPr>
          <a:ln/>
        </p:spPr>
      </p:sp>
      <p:sp>
        <p:nvSpPr>
          <p:cNvPr id="67587" name="Notes Placeholder 2">
            <a:extLst>
              <a:ext uri="{FF2B5EF4-FFF2-40B4-BE49-F238E27FC236}">
                <a16:creationId xmlns:a16="http://schemas.microsoft.com/office/drawing/2014/main" id="{39A30B3A-6DEC-47A6-AA23-393AAC2E8F9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What is replication? </a:t>
            </a:r>
            <a:r>
              <a:rPr lang="en-US" altLang="en-US" i="1" dirty="0">
                <a:latin typeface="Arial" panose="020B0604020202020204" pitchFamily="34" charset="0"/>
              </a:rPr>
              <a:t>(Replication is reproduction or direct copying.)</a:t>
            </a:r>
          </a:p>
          <a:p>
            <a:pPr marL="228600" indent="-228600">
              <a:buFontTx/>
              <a:buChar char="•"/>
            </a:pPr>
            <a:r>
              <a:rPr lang="en-US" altLang="en-US" dirty="0">
                <a:latin typeface="Arial" panose="020B0604020202020204" pitchFamily="34" charset="0"/>
              </a:rPr>
              <a:t>Note that long-term HIV infection is becoming more common in the United States and in other developed countries, but that access to life-extending antiretroviral treatments is very limited in other parts of the world.</a:t>
            </a:r>
          </a:p>
        </p:txBody>
      </p:sp>
      <p:sp>
        <p:nvSpPr>
          <p:cNvPr id="67588" name="Slide Number Placeholder 3">
            <a:extLst>
              <a:ext uri="{FF2B5EF4-FFF2-40B4-BE49-F238E27FC236}">
                <a16:creationId xmlns:a16="http://schemas.microsoft.com/office/drawing/2014/main" id="{FF1EF7A5-7A32-48F4-A3B2-E0DC1F77B67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224B747-0EEF-4903-AD32-158D81D8C54E}" type="slidenum">
              <a:rPr lang="en-US" altLang="en-US" sz="1200"/>
              <a:pPr algn="r" eaLnBrk="1" hangingPunct="1"/>
              <a:t>30</a:t>
            </a:fld>
            <a:endParaRPr lang="en-US" altLang="en-US" sz="1200"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6BC90E7D-3570-4909-8CE6-228975BAC52F}"/>
              </a:ext>
            </a:extLst>
          </p:cNvPr>
          <p:cNvSpPr>
            <a:spLocks noGrp="1" noRot="1" noChangeAspect="1" noChangeArrowheads="1" noTextEdit="1"/>
          </p:cNvSpPr>
          <p:nvPr>
            <p:ph type="sldImg"/>
          </p:nvPr>
        </p:nvSpPr>
        <p:spPr>
          <a:ln/>
        </p:spPr>
      </p:sp>
      <p:sp>
        <p:nvSpPr>
          <p:cNvPr id="69635" name="Notes Placeholder 2">
            <a:extLst>
              <a:ext uri="{FF2B5EF4-FFF2-40B4-BE49-F238E27FC236}">
                <a16:creationId xmlns:a16="http://schemas.microsoft.com/office/drawing/2014/main" id="{FDED7411-B70C-4E8F-85B4-D72C4DC5852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In what body substances has HIV been found? </a:t>
            </a:r>
            <a:r>
              <a:rPr lang="en-US" altLang="en-US" i="1" dirty="0">
                <a:latin typeface="Arial" panose="020B0604020202020204" pitchFamily="34" charset="0"/>
              </a:rPr>
              <a:t>(HIV has been found in blood, semen, vaginal fluid, breast milk, saliva, and tears.)</a:t>
            </a:r>
          </a:p>
          <a:p>
            <a:pPr marL="228600" indent="-228600">
              <a:buFontTx/>
              <a:buChar char="•"/>
            </a:pPr>
            <a:r>
              <a:rPr lang="en-US" altLang="en-US" dirty="0">
                <a:latin typeface="Arial" panose="020B0604020202020204" pitchFamily="34" charset="0"/>
              </a:rPr>
              <a:t>HIV is sometimes present in very low concentrations in saliva and tears in AIDS patients. However, these substances that contain tiny amounts of HIV might not be able to transmit the virus to another person. </a:t>
            </a:r>
          </a:p>
        </p:txBody>
      </p:sp>
      <p:sp>
        <p:nvSpPr>
          <p:cNvPr id="69636" name="Slide Number Placeholder 3">
            <a:extLst>
              <a:ext uri="{FF2B5EF4-FFF2-40B4-BE49-F238E27FC236}">
                <a16:creationId xmlns:a16="http://schemas.microsoft.com/office/drawing/2014/main" id="{5DFC921A-83B4-491D-8483-051BB131C88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2A258EE-3C44-4BA2-9E74-25641BF3B664}" type="slidenum">
              <a:rPr lang="en-US" altLang="en-US" sz="1200"/>
              <a:pPr algn="r" eaLnBrk="1" hangingPunct="1"/>
              <a:t>31</a:t>
            </a:fld>
            <a:endParaRPr lang="en-US" altLang="en-US" sz="1200"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9FD28DC2-3139-4316-8117-9151C2370508}"/>
              </a:ext>
            </a:extLst>
          </p:cNvPr>
          <p:cNvSpPr>
            <a:spLocks noGrp="1" noRot="1" noChangeAspect="1" noChangeArrowheads="1" noTextEdit="1"/>
          </p:cNvSpPr>
          <p:nvPr>
            <p:ph type="sldImg"/>
          </p:nvPr>
        </p:nvSpPr>
        <p:spPr>
          <a:ln/>
        </p:spPr>
      </p:sp>
      <p:sp>
        <p:nvSpPr>
          <p:cNvPr id="71683" name="Notes Placeholder 2">
            <a:extLst>
              <a:ext uri="{FF2B5EF4-FFF2-40B4-BE49-F238E27FC236}">
                <a16:creationId xmlns:a16="http://schemas.microsoft.com/office/drawing/2014/main" id="{545DA2F4-1B52-4E99-B6E3-20C3219C481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HIV has </a:t>
            </a:r>
            <a:r>
              <a:rPr lang="en-US" altLang="en-US" i="1" dirty="0">
                <a:latin typeface="Arial" panose="020B0604020202020204" pitchFamily="34" charset="0"/>
              </a:rPr>
              <a:t>not</a:t>
            </a:r>
            <a:r>
              <a:rPr lang="en-US" altLang="en-US" dirty="0">
                <a:latin typeface="Arial" panose="020B0604020202020204" pitchFamily="34" charset="0"/>
              </a:rPr>
              <a:t> been found in the sweat of people infected with HIV.</a:t>
            </a:r>
          </a:p>
          <a:p>
            <a:pPr marL="228600" indent="-228600">
              <a:buFontTx/>
              <a:buChar char="•"/>
            </a:pPr>
            <a:r>
              <a:rPr lang="en-US" altLang="en-US" dirty="0">
                <a:latin typeface="Arial" panose="020B0604020202020204" pitchFamily="34" charset="0"/>
              </a:rPr>
              <a:t>There are no known cases in which HIV has been transmitted via saliva, tears, or sweat.</a:t>
            </a:r>
          </a:p>
          <a:p>
            <a:pPr marL="228600" indent="-228600">
              <a:buFontTx/>
              <a:buChar char="•"/>
            </a:pPr>
            <a:r>
              <a:rPr lang="en-US" altLang="en-US" dirty="0">
                <a:latin typeface="Arial" panose="020B0604020202020204" pitchFamily="34" charset="0"/>
              </a:rPr>
              <a:t>Do you know anyone who has died of AIDS, or who is living with HIV? How do they describe their experiences with fears and myths about transmission? </a:t>
            </a:r>
            <a:r>
              <a:rPr lang="en-US" altLang="en-US" i="1" dirty="0">
                <a:latin typeface="Arial" panose="020B0604020202020204" pitchFamily="34" charset="0"/>
              </a:rPr>
              <a:t>(Encourage students to share any experiences they might have on this topic.) </a:t>
            </a:r>
            <a:endParaRPr lang="en-US" altLang="en-US" dirty="0">
              <a:latin typeface="Arial" panose="020B0604020202020204" pitchFamily="34" charset="0"/>
            </a:endParaRPr>
          </a:p>
        </p:txBody>
      </p:sp>
      <p:sp>
        <p:nvSpPr>
          <p:cNvPr id="71684" name="Slide Number Placeholder 3">
            <a:extLst>
              <a:ext uri="{FF2B5EF4-FFF2-40B4-BE49-F238E27FC236}">
                <a16:creationId xmlns:a16="http://schemas.microsoft.com/office/drawing/2014/main" id="{B5DAD938-7F30-4070-89B2-A9D3D78BCA0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3B6DB80B-530D-4D9D-B9D0-77FECBF0DFA3}" type="slidenum">
              <a:rPr lang="en-US" altLang="en-US" sz="1200"/>
              <a:pPr algn="r" eaLnBrk="1" hangingPunct="1"/>
              <a:t>32</a:t>
            </a:fld>
            <a:endParaRPr lang="en-US" altLang="en-US" sz="1200"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C3DDBE68-4C97-4E97-957B-BFCC67E3A219}"/>
              </a:ext>
            </a:extLst>
          </p:cNvPr>
          <p:cNvSpPr>
            <a:spLocks noGrp="1" noRot="1" noChangeAspect="1" noChangeArrowheads="1" noTextEdit="1"/>
          </p:cNvSpPr>
          <p:nvPr>
            <p:ph type="sldImg"/>
          </p:nvPr>
        </p:nvSpPr>
        <p:spPr>
          <a:ln/>
        </p:spPr>
      </p:sp>
      <p:sp>
        <p:nvSpPr>
          <p:cNvPr id="73731" name="Notes Placeholder 2">
            <a:extLst>
              <a:ext uri="{FF2B5EF4-FFF2-40B4-BE49-F238E27FC236}">
                <a16:creationId xmlns:a16="http://schemas.microsoft.com/office/drawing/2014/main" id="{51514BFD-ED9B-466B-853C-4E550B02375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The six viral strains that cause liver inflammation are collectively known as </a:t>
            </a:r>
            <a:r>
              <a:rPr lang="en-US" altLang="en-US" i="1" dirty="0">
                <a:latin typeface="Arial" panose="020B0604020202020204" pitchFamily="34" charset="0"/>
              </a:rPr>
              <a:t>hepatitis.</a:t>
            </a:r>
          </a:p>
          <a:p>
            <a:pPr marL="228600" indent="-228600">
              <a:buFontTx/>
              <a:buChar char="•"/>
            </a:pPr>
            <a:r>
              <a:rPr lang="en-US" altLang="en-US" dirty="0">
                <a:latin typeface="Arial" panose="020B0604020202020204" pitchFamily="34" charset="0"/>
              </a:rPr>
              <a:t>HAV usually has a short course, and once a person has had it, he or she is immune to it. Vaccination against HAV is recommended for many travelers going beyond the United States, Canada, Australia, and Western Europe.</a:t>
            </a:r>
          </a:p>
          <a:p>
            <a:pPr marL="228600" indent="-228600">
              <a:buFontTx/>
              <a:buChar char="•"/>
            </a:pPr>
            <a:r>
              <a:rPr lang="en-US" altLang="en-US" dirty="0">
                <a:latin typeface="Arial" panose="020B0604020202020204" pitchFamily="34" charset="0"/>
              </a:rPr>
              <a:t>HBV can become a chronic, fatal infection, especially for infants infected at birth. It is a blood-borne pathogen that is also transmitted sexually. The HBV vaccine has been available since 1982, and it is now a routine childhood vaccination. </a:t>
            </a:r>
          </a:p>
        </p:txBody>
      </p:sp>
      <p:sp>
        <p:nvSpPr>
          <p:cNvPr id="73732" name="Slide Number Placeholder 3">
            <a:extLst>
              <a:ext uri="{FF2B5EF4-FFF2-40B4-BE49-F238E27FC236}">
                <a16:creationId xmlns:a16="http://schemas.microsoft.com/office/drawing/2014/main" id="{77BEF6A8-1611-4F0A-A76E-A3F933B42BD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7E68611-0285-4B1A-81ED-32046DF9BA9D}" type="slidenum">
              <a:rPr lang="en-US" altLang="en-US" sz="1200"/>
              <a:pPr algn="r" eaLnBrk="1" hangingPunct="1"/>
              <a:t>33</a:t>
            </a:fld>
            <a:endParaRPr lang="en-US" altLang="en-US" sz="1200"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3763C14C-92EC-4D0E-9432-636E07C38400}"/>
              </a:ext>
            </a:extLst>
          </p:cNvPr>
          <p:cNvSpPr>
            <a:spLocks noGrp="1" noRot="1" noChangeAspect="1" noChangeArrowheads="1" noTextEdit="1"/>
          </p:cNvSpPr>
          <p:nvPr>
            <p:ph type="sldImg"/>
          </p:nvPr>
        </p:nvSpPr>
        <p:spPr>
          <a:ln/>
        </p:spPr>
      </p:sp>
      <p:sp>
        <p:nvSpPr>
          <p:cNvPr id="75779" name="Notes Placeholder 2">
            <a:extLst>
              <a:ext uri="{FF2B5EF4-FFF2-40B4-BE49-F238E27FC236}">
                <a16:creationId xmlns:a16="http://schemas.microsoft.com/office/drawing/2014/main" id="{181ED957-C432-4AC8-8225-FA29EFE4273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HCV is not a sexually transmitted disease. Acute HCV is a blood-borne pathogen that leads to long-term infection in most patients. Many infected people have no symptoms except fatigue.</a:t>
            </a:r>
          </a:p>
          <a:p>
            <a:pPr marL="228600" indent="-228600">
              <a:buFontTx/>
              <a:buChar char="•"/>
            </a:pPr>
            <a:r>
              <a:rPr lang="en-US" altLang="en-US" dirty="0">
                <a:latin typeface="Arial" panose="020B0604020202020204" pitchFamily="34" charset="0"/>
              </a:rPr>
              <a:t>HDV infection can occur simultaneously with HBV infection (co-infection), or it can occur later (superinfection). </a:t>
            </a:r>
          </a:p>
        </p:txBody>
      </p:sp>
      <p:sp>
        <p:nvSpPr>
          <p:cNvPr id="75780" name="Slide Number Placeholder 3">
            <a:extLst>
              <a:ext uri="{FF2B5EF4-FFF2-40B4-BE49-F238E27FC236}">
                <a16:creationId xmlns:a16="http://schemas.microsoft.com/office/drawing/2014/main" id="{DD7815BD-F9CB-4541-8C32-C96682DC4D9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C6F9A44-A305-4005-B2F6-8655A3930CAA}" type="slidenum">
              <a:rPr lang="en-US" altLang="en-US" sz="1200"/>
              <a:pPr algn="r" eaLnBrk="1" hangingPunct="1"/>
              <a:t>34</a:t>
            </a:fld>
            <a:endParaRPr lang="en-US" altLang="en-US" sz="1200"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326DC58E-4D3E-4E4A-AA9F-7E348AACCDCA}"/>
              </a:ext>
            </a:extLst>
          </p:cNvPr>
          <p:cNvSpPr>
            <a:spLocks noGrp="1" noRot="1" noChangeAspect="1" noChangeArrowheads="1" noTextEdit="1"/>
          </p:cNvSpPr>
          <p:nvPr>
            <p:ph type="sldImg"/>
          </p:nvPr>
        </p:nvSpPr>
        <p:spPr>
          <a:ln/>
        </p:spPr>
      </p:sp>
      <p:sp>
        <p:nvSpPr>
          <p:cNvPr id="77827" name="Notes Placeholder 2">
            <a:extLst>
              <a:ext uri="{FF2B5EF4-FFF2-40B4-BE49-F238E27FC236}">
                <a16:creationId xmlns:a16="http://schemas.microsoft.com/office/drawing/2014/main" id="{910DC58A-43BA-4572-83B5-175D75FEA75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Hepatitis A and E are spread through contaminated food, water, and human waste. Hepatitis B, C, and D are spread through an infected person’s blood or body fluids.</a:t>
            </a:r>
          </a:p>
          <a:p>
            <a:pPr marL="228600" indent="-228600">
              <a:buFontTx/>
              <a:buChar char="•"/>
            </a:pPr>
            <a:r>
              <a:rPr lang="en-US" altLang="en-US" dirty="0">
                <a:latin typeface="Arial" panose="020B0604020202020204" pitchFamily="34" charset="0"/>
              </a:rPr>
              <a:t>Following Standard Precautions prevents the spread of hepatitis. </a:t>
            </a:r>
            <a:endParaRPr lang="en-US" altLang="en-US" i="1" dirty="0">
              <a:latin typeface="Arial" panose="020B0604020202020204" pitchFamily="34" charset="0"/>
            </a:endParaRPr>
          </a:p>
        </p:txBody>
      </p:sp>
      <p:sp>
        <p:nvSpPr>
          <p:cNvPr id="77828" name="Slide Number Placeholder 3">
            <a:extLst>
              <a:ext uri="{FF2B5EF4-FFF2-40B4-BE49-F238E27FC236}">
                <a16:creationId xmlns:a16="http://schemas.microsoft.com/office/drawing/2014/main" id="{8D2A8209-7874-40FC-96E6-5C1A88D57E5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403ADE76-028B-4847-A06A-CE61E9231CF5}" type="slidenum">
              <a:rPr lang="en-US" altLang="en-US" sz="1200"/>
              <a:pPr algn="r" eaLnBrk="1" hangingPunct="1"/>
              <a:t>35</a:t>
            </a:fld>
            <a:endParaRPr lang="en-US" altLang="en-US" sz="1200"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id="{FAB515BB-70BF-4187-A7D2-3625A5866E0B}"/>
              </a:ext>
            </a:extLst>
          </p:cNvPr>
          <p:cNvSpPr>
            <a:spLocks noGrp="1" noRot="1" noChangeAspect="1" noChangeArrowheads="1" noTextEdit="1"/>
          </p:cNvSpPr>
          <p:nvPr>
            <p:ph type="sldImg"/>
          </p:nvPr>
        </p:nvSpPr>
        <p:spPr>
          <a:ln/>
        </p:spPr>
      </p:sp>
      <p:sp>
        <p:nvSpPr>
          <p:cNvPr id="79875" name="Notes Placeholder 2">
            <a:extLst>
              <a:ext uri="{FF2B5EF4-FFF2-40B4-BE49-F238E27FC236}">
                <a16:creationId xmlns:a16="http://schemas.microsoft.com/office/drawing/2014/main" id="{4F7D3327-6EE8-4C24-AFDF-4B1A904DC1D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How many people in the world have TB? </a:t>
            </a:r>
            <a:r>
              <a:rPr lang="en-US" altLang="en-US" i="1" dirty="0">
                <a:latin typeface="Arial" panose="020B0604020202020204" pitchFamily="34" charset="0"/>
              </a:rPr>
              <a:t>(There are more than an estimated 1.86 billion people infected worldwide.)</a:t>
            </a:r>
          </a:p>
          <a:p>
            <a:pPr marL="228600" indent="-228600">
              <a:buFontTx/>
              <a:buChar char="•"/>
            </a:pPr>
            <a:r>
              <a:rPr lang="en-US" altLang="en-US" dirty="0">
                <a:latin typeface="Arial" panose="020B0604020202020204" pitchFamily="34" charset="0"/>
              </a:rPr>
              <a:t>The antibiotic regimens for TB are long and complicated, usually involving two to four different medications prescribed in varying doses over months or years.</a:t>
            </a:r>
          </a:p>
          <a:p>
            <a:pPr marL="228600" indent="-228600">
              <a:buFontTx/>
              <a:buChar char="•"/>
            </a:pPr>
            <a:r>
              <a:rPr lang="en-US" altLang="en-US" dirty="0">
                <a:latin typeface="Arial" panose="020B0604020202020204" pitchFamily="34" charset="0"/>
              </a:rPr>
              <a:t>As with many other antibiotic treatments, many people do not comply with the regimen because they begin to feel better, but they remain contagious and could become ill again.</a:t>
            </a:r>
          </a:p>
        </p:txBody>
      </p:sp>
      <p:sp>
        <p:nvSpPr>
          <p:cNvPr id="79876" name="Slide Number Placeholder 3">
            <a:extLst>
              <a:ext uri="{FF2B5EF4-FFF2-40B4-BE49-F238E27FC236}">
                <a16:creationId xmlns:a16="http://schemas.microsoft.com/office/drawing/2014/main" id="{C897A466-5521-4D31-8A6A-0703E4599B8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1AB31F5-7E03-46D1-A85C-841F8955AAD7}" type="slidenum">
              <a:rPr lang="en-US" altLang="en-US" sz="1200"/>
              <a:pPr algn="r" eaLnBrk="1" hangingPunct="1"/>
              <a:t>36</a:t>
            </a:fld>
            <a:endParaRPr lang="en-US" altLang="en-US" sz="1200"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a:extLst>
              <a:ext uri="{FF2B5EF4-FFF2-40B4-BE49-F238E27FC236}">
                <a16:creationId xmlns:a16="http://schemas.microsoft.com/office/drawing/2014/main" id="{18223DDC-0D3B-4A7C-822B-5B3217AEB07C}"/>
              </a:ext>
            </a:extLst>
          </p:cNvPr>
          <p:cNvSpPr>
            <a:spLocks noGrp="1" noRot="1" noChangeAspect="1" noChangeArrowheads="1" noTextEdit="1"/>
          </p:cNvSpPr>
          <p:nvPr>
            <p:ph type="sldImg"/>
          </p:nvPr>
        </p:nvSpPr>
        <p:spPr>
          <a:ln/>
        </p:spPr>
      </p:sp>
      <p:sp>
        <p:nvSpPr>
          <p:cNvPr id="81923" name="Notes Placeholder 2">
            <a:extLst>
              <a:ext uri="{FF2B5EF4-FFF2-40B4-BE49-F238E27FC236}">
                <a16:creationId xmlns:a16="http://schemas.microsoft.com/office/drawing/2014/main" id="{2667B3EE-9059-4E27-B95D-230B839BE9E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At the turn of the last century, it is believed that 1 in 10 people died from TB.</a:t>
            </a:r>
          </a:p>
          <a:p>
            <a:pPr marL="228600" indent="-228600">
              <a:buFontTx/>
              <a:buChar char="•"/>
            </a:pPr>
            <a:r>
              <a:rPr lang="en-US" altLang="en-US" dirty="0">
                <a:latin typeface="Arial" panose="020B0604020202020204" pitchFamily="34" charset="0"/>
              </a:rPr>
              <a:t>After years of decline, tuberculosis infection rates began to rise dramatically in the United States in the late 1980s and early 1990s. Control was reestablished by better sanitation in health care and correctional facilities and by stronger screening and monitoring of new immigrants and refugees.</a:t>
            </a:r>
          </a:p>
          <a:p>
            <a:pPr marL="228600" indent="-228600">
              <a:buFontTx/>
              <a:buChar char="•"/>
            </a:pPr>
            <a:r>
              <a:rPr lang="en-US" altLang="en-US" dirty="0">
                <a:latin typeface="Arial" panose="020B0604020202020204" pitchFamily="34" charset="0"/>
              </a:rPr>
              <a:t>Regular screenings of people who work closely with the public, such as those in health care and education, are part of the ongoing campaign to keep TB at bay. </a:t>
            </a:r>
          </a:p>
        </p:txBody>
      </p:sp>
      <p:sp>
        <p:nvSpPr>
          <p:cNvPr id="81924" name="Slide Number Placeholder 3">
            <a:extLst>
              <a:ext uri="{FF2B5EF4-FFF2-40B4-BE49-F238E27FC236}">
                <a16:creationId xmlns:a16="http://schemas.microsoft.com/office/drawing/2014/main" id="{A61454EC-5F12-415B-90CC-C988C63D751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AA6EAFA-92CB-4266-98CC-7009D3BC687A}" type="slidenum">
              <a:rPr lang="en-US" altLang="en-US" sz="1200"/>
              <a:pPr algn="r" eaLnBrk="1" hangingPunct="1"/>
              <a:t>37</a:t>
            </a:fld>
            <a:endParaRPr lang="en-US" altLang="en-US" sz="1200"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a:extLst>
              <a:ext uri="{FF2B5EF4-FFF2-40B4-BE49-F238E27FC236}">
                <a16:creationId xmlns:a16="http://schemas.microsoft.com/office/drawing/2014/main" id="{7A323657-C3FD-4A5E-B5E2-A6792E26FEF2}"/>
              </a:ext>
            </a:extLst>
          </p:cNvPr>
          <p:cNvSpPr>
            <a:spLocks noGrp="1" noRot="1" noChangeAspect="1" noChangeArrowheads="1" noTextEdit="1"/>
          </p:cNvSpPr>
          <p:nvPr>
            <p:ph type="sldImg"/>
          </p:nvPr>
        </p:nvSpPr>
        <p:spPr>
          <a:ln/>
        </p:spPr>
      </p:sp>
      <p:sp>
        <p:nvSpPr>
          <p:cNvPr id="83971" name="Notes Placeholder 2">
            <a:extLst>
              <a:ext uri="{FF2B5EF4-FFF2-40B4-BE49-F238E27FC236}">
                <a16:creationId xmlns:a16="http://schemas.microsoft.com/office/drawing/2014/main" id="{B6768621-E2BC-4B5D-9EEA-0876996F7F6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Severe acute respiratory syndrome (SARS) is a respiratory illness that has been reported in Asia, North America, and Europe. </a:t>
            </a:r>
          </a:p>
        </p:txBody>
      </p:sp>
      <p:sp>
        <p:nvSpPr>
          <p:cNvPr id="83972" name="Slide Number Placeholder 3">
            <a:extLst>
              <a:ext uri="{FF2B5EF4-FFF2-40B4-BE49-F238E27FC236}">
                <a16:creationId xmlns:a16="http://schemas.microsoft.com/office/drawing/2014/main" id="{EC9D51A4-FBD3-4FDC-BF35-DD1030730C2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6088AE7-A0FE-4556-AC2C-471AB1287ABC}" type="slidenum">
              <a:rPr lang="en-US" altLang="en-US" sz="1200"/>
              <a:pPr algn="r" eaLnBrk="1" hangingPunct="1"/>
              <a:t>38</a:t>
            </a:fld>
            <a:endParaRPr lang="en-US" altLang="en-US" sz="1200"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a:extLst>
              <a:ext uri="{FF2B5EF4-FFF2-40B4-BE49-F238E27FC236}">
                <a16:creationId xmlns:a16="http://schemas.microsoft.com/office/drawing/2014/main" id="{7E65A354-8DCC-4443-A151-8FD4F8A5EF95}"/>
              </a:ext>
            </a:extLst>
          </p:cNvPr>
          <p:cNvSpPr>
            <a:spLocks noGrp="1" noRot="1" noChangeAspect="1" noChangeArrowheads="1" noTextEdit="1"/>
          </p:cNvSpPr>
          <p:nvPr>
            <p:ph type="sldImg"/>
          </p:nvPr>
        </p:nvSpPr>
        <p:spPr>
          <a:ln/>
        </p:spPr>
      </p:sp>
      <p:sp>
        <p:nvSpPr>
          <p:cNvPr id="86019" name="Notes Placeholder 2">
            <a:extLst>
              <a:ext uri="{FF2B5EF4-FFF2-40B4-BE49-F238E27FC236}">
                <a16:creationId xmlns:a16="http://schemas.microsoft.com/office/drawing/2014/main" id="{CCD7A571-0522-4E63-856E-97EFBF8B1C3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Droplet contamination occurs when someone who is sick with SARS coughs or sneezes droplets onto themselves, other people, or nearby surfaces. SARS may be spread more broadly through the air or in other currently unknown ways. </a:t>
            </a:r>
          </a:p>
          <a:p>
            <a:pPr marL="228600" indent="-228600">
              <a:buFontTx/>
              <a:buChar char="•"/>
            </a:pPr>
            <a:r>
              <a:rPr lang="en-US" altLang="en-US" dirty="0">
                <a:latin typeface="Arial" panose="020B0604020202020204" pitchFamily="34" charset="0"/>
              </a:rPr>
              <a:t>Although SARS is not commonly contracted by health care workers, it is essential that massage professionals strictly follow Standard Precautions to reduce the spread of such diseases. </a:t>
            </a:r>
          </a:p>
          <a:p>
            <a:pPr marL="228600" indent="-228600">
              <a:buFontTx/>
              <a:buChar char="•"/>
            </a:pPr>
            <a:r>
              <a:rPr lang="en-US" altLang="en-US" dirty="0">
                <a:latin typeface="Arial" panose="020B0604020202020204" pitchFamily="34" charset="0"/>
              </a:rPr>
              <a:t>Middle East respiratory syndrome coronavirus (MERS-CoV) was first reported in 2012 in Saudi Arabia. It has caused severe illness and death in people from several countries.</a:t>
            </a:r>
          </a:p>
        </p:txBody>
      </p:sp>
      <p:sp>
        <p:nvSpPr>
          <p:cNvPr id="86020" name="Slide Number Placeholder 3">
            <a:extLst>
              <a:ext uri="{FF2B5EF4-FFF2-40B4-BE49-F238E27FC236}">
                <a16:creationId xmlns:a16="http://schemas.microsoft.com/office/drawing/2014/main" id="{6A95A3B4-9769-428B-A232-7CD08159FA5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40BF9484-E341-42A5-85F6-A4857D06A076}" type="slidenum">
              <a:rPr lang="en-US" altLang="en-US" sz="1200"/>
              <a:pPr algn="r" eaLnBrk="1" hangingPunct="1"/>
              <a:t>39</a:t>
            </a:fld>
            <a:endParaRPr lang="en-US" altLang="en-US" sz="1200"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a:extLst>
              <a:ext uri="{FF2B5EF4-FFF2-40B4-BE49-F238E27FC236}">
                <a16:creationId xmlns:a16="http://schemas.microsoft.com/office/drawing/2014/main" id="{04CAE23A-D69F-4DDD-BC36-C2E16994562E}"/>
              </a:ext>
            </a:extLst>
          </p:cNvPr>
          <p:cNvSpPr>
            <a:spLocks noGrp="1" noRot="1" noChangeAspect="1" noChangeArrowheads="1" noTextEdit="1"/>
          </p:cNvSpPr>
          <p:nvPr>
            <p:ph type="sldImg"/>
          </p:nvPr>
        </p:nvSpPr>
        <p:spPr>
          <a:ln/>
        </p:spPr>
      </p:sp>
      <p:sp>
        <p:nvSpPr>
          <p:cNvPr id="88067" name="Notes Placeholder 2">
            <a:extLst>
              <a:ext uri="{FF2B5EF4-FFF2-40B4-BE49-F238E27FC236}">
                <a16:creationId xmlns:a16="http://schemas.microsoft.com/office/drawing/2014/main" id="{D21A9C77-02F0-47CF-AB51-991BFC6BA0D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MRSA is a potentially dangerous type of staphylococcal bacterium that is resistant to certain antibiotics and that may cause skin and other infections. </a:t>
            </a:r>
          </a:p>
        </p:txBody>
      </p:sp>
      <p:sp>
        <p:nvSpPr>
          <p:cNvPr id="88068" name="Slide Number Placeholder 3">
            <a:extLst>
              <a:ext uri="{FF2B5EF4-FFF2-40B4-BE49-F238E27FC236}">
                <a16:creationId xmlns:a16="http://schemas.microsoft.com/office/drawing/2014/main" id="{E6705C09-0509-4F1E-9E88-70C0E4971299}"/>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36578DD4-2D89-4D62-A5C2-9F72933D96C6}" type="slidenum">
              <a:rPr lang="en-US" altLang="en-US" sz="1200"/>
              <a:pPr algn="r" eaLnBrk="1" hangingPunct="1"/>
              <a:t>40</a:t>
            </a:fld>
            <a:endParaRPr lang="en-US" altLang="en-US" sz="1200"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a:extLst>
              <a:ext uri="{FF2B5EF4-FFF2-40B4-BE49-F238E27FC236}">
                <a16:creationId xmlns:a16="http://schemas.microsoft.com/office/drawing/2014/main" id="{AAF47D0F-1C7D-442D-80E0-6BEE4ED2FEA3}"/>
              </a:ext>
            </a:extLst>
          </p:cNvPr>
          <p:cNvSpPr>
            <a:spLocks noGrp="1" noRot="1" noChangeAspect="1" noChangeArrowheads="1" noTextEdit="1"/>
          </p:cNvSpPr>
          <p:nvPr>
            <p:ph type="sldImg"/>
          </p:nvPr>
        </p:nvSpPr>
        <p:spPr>
          <a:ln/>
        </p:spPr>
      </p:sp>
      <p:sp>
        <p:nvSpPr>
          <p:cNvPr id="90115" name="Notes Placeholder 2">
            <a:extLst>
              <a:ext uri="{FF2B5EF4-FFF2-40B4-BE49-F238E27FC236}">
                <a16:creationId xmlns:a16="http://schemas.microsoft.com/office/drawing/2014/main" id="{32AE5779-240F-4EF3-B8AE-A21D404D143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Most staphylococcal (or “</a:t>
            </a:r>
            <a:r>
              <a:rPr lang="en-US" altLang="ja-JP" dirty="0">
                <a:latin typeface="Arial" panose="020B0604020202020204" pitchFamily="34" charset="0"/>
              </a:rPr>
              <a:t>staph”) skin infections, including MRSA, appear as a bump or an infected area on the skin. </a:t>
            </a:r>
          </a:p>
          <a:p>
            <a:pPr marL="228600" indent="-228600">
              <a:buFontTx/>
              <a:buChar char="•"/>
            </a:pPr>
            <a:r>
              <a:rPr lang="en-US" altLang="en-US" dirty="0">
                <a:latin typeface="Arial" panose="020B0604020202020204" pitchFamily="34" charset="0"/>
              </a:rPr>
              <a:t>Treatment for MRSA skin infections may involve drainage of the lesion by a health care professional and, in some cases, antibiotic therapy. </a:t>
            </a:r>
          </a:p>
        </p:txBody>
      </p:sp>
      <p:sp>
        <p:nvSpPr>
          <p:cNvPr id="90116" name="Slide Number Placeholder 3">
            <a:extLst>
              <a:ext uri="{FF2B5EF4-FFF2-40B4-BE49-F238E27FC236}">
                <a16:creationId xmlns:a16="http://schemas.microsoft.com/office/drawing/2014/main" id="{0661F9DA-BE85-4836-879E-F774AC562555}"/>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EA564A5-4BAD-4802-BE4F-2EAA73010E14}" type="slidenum">
              <a:rPr lang="en-US" altLang="en-US" sz="1200"/>
              <a:pPr algn="r" eaLnBrk="1" hangingPunct="1"/>
              <a:t>41</a:t>
            </a:fld>
            <a:endParaRPr lang="en-US" altLang="en-US" sz="1200"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a:extLst>
              <a:ext uri="{FF2B5EF4-FFF2-40B4-BE49-F238E27FC236}">
                <a16:creationId xmlns:a16="http://schemas.microsoft.com/office/drawing/2014/main" id="{4AE66CE1-885A-412B-9A41-F57F8034BDED}"/>
              </a:ext>
            </a:extLst>
          </p:cNvPr>
          <p:cNvSpPr>
            <a:spLocks noGrp="1" noRot="1" noChangeAspect="1" noChangeArrowheads="1" noTextEdit="1"/>
          </p:cNvSpPr>
          <p:nvPr>
            <p:ph type="sldImg"/>
          </p:nvPr>
        </p:nvSpPr>
        <p:spPr>
          <a:ln/>
        </p:spPr>
      </p:sp>
      <p:sp>
        <p:nvSpPr>
          <p:cNvPr id="92163" name="Notes Placeholder 2">
            <a:extLst>
              <a:ext uri="{FF2B5EF4-FFF2-40B4-BE49-F238E27FC236}">
                <a16:creationId xmlns:a16="http://schemas.microsoft.com/office/drawing/2014/main" id="{C1C74D1B-F87B-43F9-AF87-4E47D8978FB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i="1" dirty="0">
                <a:latin typeface="Arial" panose="020B0604020202020204" pitchFamily="34" charset="0"/>
              </a:rPr>
              <a:t>C. difficile </a:t>
            </a:r>
            <a:r>
              <a:rPr lang="en-US" altLang="en-US" dirty="0">
                <a:latin typeface="Arial" panose="020B0604020202020204" pitchFamily="34" charset="0"/>
              </a:rPr>
              <a:t>is more common in people who need to take antibiotics for a long period of time. Elder adults a have a higher risk of getting infection. </a:t>
            </a:r>
          </a:p>
          <a:p>
            <a:pPr marL="228600" indent="-228600">
              <a:buFontTx/>
              <a:buChar char="•"/>
            </a:pPr>
            <a:r>
              <a:rPr lang="en-US" altLang="en-US" dirty="0">
                <a:latin typeface="Arial" panose="020B0604020202020204" pitchFamily="34" charset="0"/>
              </a:rPr>
              <a:t>Hand hygiene is considered to be one of the cornerstones of prevention of transmission of </a:t>
            </a:r>
            <a:r>
              <a:rPr lang="en-US" altLang="en-US" i="1" dirty="0">
                <a:latin typeface="Arial" panose="020B0604020202020204" pitchFamily="34" charset="0"/>
              </a:rPr>
              <a:t>C. difficile.</a:t>
            </a:r>
          </a:p>
        </p:txBody>
      </p:sp>
      <p:sp>
        <p:nvSpPr>
          <p:cNvPr id="92164" name="Slide Number Placeholder 3">
            <a:extLst>
              <a:ext uri="{FF2B5EF4-FFF2-40B4-BE49-F238E27FC236}">
                <a16:creationId xmlns:a16="http://schemas.microsoft.com/office/drawing/2014/main" id="{4AF731CB-34E3-4CA3-A89F-93CF63D57C1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7F75DD3-0916-4036-B8D7-6D39C134E90B}" type="slidenum">
              <a:rPr lang="en-US" altLang="en-US" sz="1200"/>
              <a:pPr algn="r" eaLnBrk="1" hangingPunct="1"/>
              <a:t>42</a:t>
            </a:fld>
            <a:endParaRPr lang="en-US" altLang="en-US" sz="1200"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a:extLst>
              <a:ext uri="{FF2B5EF4-FFF2-40B4-BE49-F238E27FC236}">
                <a16:creationId xmlns:a16="http://schemas.microsoft.com/office/drawing/2014/main" id="{D02162C7-E14D-4496-A034-2553995F48D9}"/>
              </a:ext>
            </a:extLst>
          </p:cNvPr>
          <p:cNvSpPr>
            <a:spLocks noGrp="1" noRot="1" noChangeAspect="1" noChangeArrowheads="1" noTextEdit="1"/>
          </p:cNvSpPr>
          <p:nvPr>
            <p:ph type="sldImg"/>
          </p:nvPr>
        </p:nvSpPr>
        <p:spPr>
          <a:ln/>
        </p:spPr>
      </p:sp>
      <p:sp>
        <p:nvSpPr>
          <p:cNvPr id="94211" name="Notes Placeholder 2">
            <a:extLst>
              <a:ext uri="{FF2B5EF4-FFF2-40B4-BE49-F238E27FC236}">
                <a16:creationId xmlns:a16="http://schemas.microsoft.com/office/drawing/2014/main" id="{935C7B62-3ABE-4FA8-8401-F9D7BBEED42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Diarrhea, abdominal pain, and vomiting typically begin 12 to 48 hours after exposure. Norovirus symptoms last 1 to 3 days, and most people recover completely without treatment. </a:t>
            </a:r>
          </a:p>
          <a:p>
            <a:pPr marL="228600" indent="-228600">
              <a:buFontTx/>
              <a:buChar char="•"/>
            </a:pPr>
            <a:r>
              <a:rPr lang="en-US" altLang="en-US" dirty="0">
                <a:latin typeface="Arial" panose="020B0604020202020204" pitchFamily="34" charset="0"/>
              </a:rPr>
              <a:t>The Centers for Disease Control and Prevention (CDC) fights disease and supports communities and citizens to do the same.</a:t>
            </a:r>
          </a:p>
          <a:p>
            <a:pPr marL="228600" indent="-228600">
              <a:buFontTx/>
              <a:buChar char="•"/>
            </a:pPr>
            <a:r>
              <a:rPr lang="en-US" altLang="en-US" dirty="0">
                <a:latin typeface="Arial" panose="020B0604020202020204" pitchFamily="34" charset="0"/>
              </a:rPr>
              <a:t>Massage therapists should visit the CDC site regularly.</a:t>
            </a:r>
          </a:p>
        </p:txBody>
      </p:sp>
      <p:sp>
        <p:nvSpPr>
          <p:cNvPr id="94212" name="Slide Number Placeholder 3">
            <a:extLst>
              <a:ext uri="{FF2B5EF4-FFF2-40B4-BE49-F238E27FC236}">
                <a16:creationId xmlns:a16="http://schemas.microsoft.com/office/drawing/2014/main" id="{F431FBDD-E2FD-4CD3-9261-1A75D6A6ED1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B40B51F-82D4-4639-94DB-29E64AECB723}" type="slidenum">
              <a:rPr lang="en-US" altLang="en-US" sz="1200"/>
              <a:pPr algn="r" eaLnBrk="1" hangingPunct="1"/>
              <a:t>43</a:t>
            </a:fld>
            <a:endParaRPr lang="en-US" altLang="en-US" sz="1200"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a:extLst>
              <a:ext uri="{FF2B5EF4-FFF2-40B4-BE49-F238E27FC236}">
                <a16:creationId xmlns:a16="http://schemas.microsoft.com/office/drawing/2014/main" id="{3B6587C2-27CE-475C-88BA-D4019AEF9F4F}"/>
              </a:ext>
            </a:extLst>
          </p:cNvPr>
          <p:cNvSpPr>
            <a:spLocks noGrp="1" noRot="1" noChangeAspect="1" noChangeArrowheads="1" noTextEdit="1"/>
          </p:cNvSpPr>
          <p:nvPr>
            <p:ph type="sldImg"/>
          </p:nvPr>
        </p:nvSpPr>
        <p:spPr>
          <a:ln/>
        </p:spPr>
      </p:sp>
      <p:sp>
        <p:nvSpPr>
          <p:cNvPr id="96259" name="Notes Placeholder 2">
            <a:extLst>
              <a:ext uri="{FF2B5EF4-FFF2-40B4-BE49-F238E27FC236}">
                <a16:creationId xmlns:a16="http://schemas.microsoft.com/office/drawing/2014/main" id="{162F0491-5C0F-4866-AC17-CFA199772A3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A hazard is something that may cause harm or injury.</a:t>
            </a:r>
          </a:p>
          <a:p>
            <a:pPr marL="228600" indent="-228600">
              <a:buFontTx/>
              <a:buChar char="•"/>
            </a:pPr>
            <a:r>
              <a:rPr lang="en-US" altLang="en-US" dirty="0">
                <a:latin typeface="Arial" panose="020B0604020202020204" pitchFamily="34" charset="0"/>
              </a:rPr>
              <a:t>Most accidents can be prevented. Knowing the common safety hazards, recognizing which clients need extra assistance, and using common sense are all necessary to promote safety.</a:t>
            </a:r>
          </a:p>
          <a:p>
            <a:pPr marL="228600" indent="-228600">
              <a:buFontTx/>
              <a:buChar char="•"/>
            </a:pPr>
            <a:r>
              <a:rPr lang="en-US" altLang="en-US" dirty="0">
                <a:latin typeface="Arial" panose="020B0604020202020204" pitchFamily="34" charset="0"/>
              </a:rPr>
              <a:t>For example, be ready to help clients on and off the massage table whenever assistance might be necessary. When an accident occurs, an accident report is required. </a:t>
            </a:r>
          </a:p>
          <a:p>
            <a:pPr marL="228600" indent="-228600">
              <a:buFontTx/>
              <a:buChar char="•"/>
            </a:pPr>
            <a:r>
              <a:rPr lang="en-US" altLang="en-US" dirty="0">
                <a:latin typeface="Arial" panose="020B0604020202020204" pitchFamily="34" charset="0"/>
              </a:rPr>
              <a:t>Workers are entitled to working conditions that do not pose a risk of serious harm.</a:t>
            </a:r>
          </a:p>
        </p:txBody>
      </p:sp>
      <p:sp>
        <p:nvSpPr>
          <p:cNvPr id="96260" name="Slide Number Placeholder 3">
            <a:extLst>
              <a:ext uri="{FF2B5EF4-FFF2-40B4-BE49-F238E27FC236}">
                <a16:creationId xmlns:a16="http://schemas.microsoft.com/office/drawing/2014/main" id="{81CCD9D6-533B-499E-A6D5-41F5B5ADDA5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BF9BD81-7A9B-44FD-ACE1-D90B13927E3E}" type="slidenum">
              <a:rPr lang="en-US" altLang="en-US" sz="1200"/>
              <a:pPr algn="r" eaLnBrk="1" hangingPunct="1"/>
              <a:t>44</a:t>
            </a:fld>
            <a:endParaRPr lang="en-US" altLang="en-US" sz="1200"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a:extLst>
              <a:ext uri="{FF2B5EF4-FFF2-40B4-BE49-F238E27FC236}">
                <a16:creationId xmlns:a16="http://schemas.microsoft.com/office/drawing/2014/main" id="{05082D87-2B48-451B-B3E7-98E4C8E193A7}"/>
              </a:ext>
            </a:extLst>
          </p:cNvPr>
          <p:cNvSpPr>
            <a:spLocks noGrp="1" noRot="1" noChangeAspect="1" noChangeArrowheads="1" noTextEdit="1"/>
          </p:cNvSpPr>
          <p:nvPr>
            <p:ph type="sldImg"/>
          </p:nvPr>
        </p:nvSpPr>
        <p:spPr>
          <a:ln/>
        </p:spPr>
      </p:sp>
      <p:sp>
        <p:nvSpPr>
          <p:cNvPr id="98307" name="Notes Placeholder 2">
            <a:extLst>
              <a:ext uri="{FF2B5EF4-FFF2-40B4-BE49-F238E27FC236}">
                <a16:creationId xmlns:a16="http://schemas.microsoft.com/office/drawing/2014/main" id="{22B727F3-0518-4D65-80FC-2A214762242B}"/>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The massage professional should observe these rules to prevent falls.</a:t>
            </a:r>
          </a:p>
          <a:p>
            <a:pPr marL="228600" indent="-228600">
              <a:buFontTx/>
              <a:buChar char="•"/>
            </a:pPr>
            <a:r>
              <a:rPr lang="en-US" altLang="en-US" dirty="0">
                <a:latin typeface="Arial" panose="020B0604020202020204" pitchFamily="34" charset="0"/>
              </a:rPr>
              <a:t>Refer to Box 7.5.</a:t>
            </a:r>
          </a:p>
        </p:txBody>
      </p:sp>
      <p:sp>
        <p:nvSpPr>
          <p:cNvPr id="98308" name="Slide Number Placeholder 3">
            <a:extLst>
              <a:ext uri="{FF2B5EF4-FFF2-40B4-BE49-F238E27FC236}">
                <a16:creationId xmlns:a16="http://schemas.microsoft.com/office/drawing/2014/main" id="{0EA8296F-E44D-4716-9900-511723AE726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21C0826-0FC3-44C9-B21B-B88A1DFBCFB6}" type="slidenum">
              <a:rPr lang="en-US" altLang="en-US" sz="1200"/>
              <a:pPr algn="r" eaLnBrk="1" hangingPunct="1"/>
              <a:t>45</a:t>
            </a:fld>
            <a:endParaRPr lang="en-US" altLang="en-US" sz="1200"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a:extLst>
              <a:ext uri="{FF2B5EF4-FFF2-40B4-BE49-F238E27FC236}">
                <a16:creationId xmlns:a16="http://schemas.microsoft.com/office/drawing/2014/main" id="{1ECE8DB1-081C-46FA-8D8C-570D18072F81}"/>
              </a:ext>
            </a:extLst>
          </p:cNvPr>
          <p:cNvSpPr>
            <a:spLocks noGrp="1" noRot="1" noChangeAspect="1" noChangeArrowheads="1" noTextEdit="1"/>
          </p:cNvSpPr>
          <p:nvPr>
            <p:ph type="sldImg"/>
          </p:nvPr>
        </p:nvSpPr>
        <p:spPr>
          <a:ln/>
        </p:spPr>
      </p:sp>
      <p:sp>
        <p:nvSpPr>
          <p:cNvPr id="100355" name="Notes Placeholder 2">
            <a:extLst>
              <a:ext uri="{FF2B5EF4-FFF2-40B4-BE49-F238E27FC236}">
                <a16:creationId xmlns:a16="http://schemas.microsoft.com/office/drawing/2014/main" id="{F457717A-5D5D-4216-957E-D62909C6994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When is an accident report necessary? Give examples. </a:t>
            </a:r>
            <a:r>
              <a:rPr lang="en-US" altLang="en-US" i="1" dirty="0">
                <a:latin typeface="Arial" panose="020B0604020202020204" pitchFamily="34" charset="0"/>
              </a:rPr>
              <a:t>(Always record the details of any incident, because personal injury or equipment damage might not become apparent until long after the event. For example, if a client trips on the draping while alone in the massage room while changing but insists that he or she is okay, a massage professional should still document the occurrence for the protection of all involved.)</a:t>
            </a:r>
            <a:endParaRPr lang="en-US" altLang="en-US" dirty="0">
              <a:latin typeface="Arial" panose="020B0604020202020204" pitchFamily="34" charset="0"/>
            </a:endParaRPr>
          </a:p>
        </p:txBody>
      </p:sp>
      <p:sp>
        <p:nvSpPr>
          <p:cNvPr id="100356" name="Slide Number Placeholder 3">
            <a:extLst>
              <a:ext uri="{FF2B5EF4-FFF2-40B4-BE49-F238E27FC236}">
                <a16:creationId xmlns:a16="http://schemas.microsoft.com/office/drawing/2014/main" id="{AEEDBD46-E9AF-4FCA-9036-5A5DF4B10EF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0F40634-6538-4DEA-8DAA-46D903F9559A}" type="slidenum">
              <a:rPr lang="en-US" altLang="en-US" sz="1200"/>
              <a:pPr algn="r" eaLnBrk="1" hangingPunct="1"/>
              <a:t>46</a:t>
            </a:fld>
            <a:endParaRPr lang="en-US" altLang="en-US" sz="1200"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a:extLst>
              <a:ext uri="{FF2B5EF4-FFF2-40B4-BE49-F238E27FC236}">
                <a16:creationId xmlns:a16="http://schemas.microsoft.com/office/drawing/2014/main" id="{EC5C1707-E7D6-496E-9122-BB50D73719B7}"/>
              </a:ext>
            </a:extLst>
          </p:cNvPr>
          <p:cNvSpPr>
            <a:spLocks noGrp="1" noRot="1" noChangeAspect="1" noChangeArrowheads="1" noTextEdit="1"/>
          </p:cNvSpPr>
          <p:nvPr>
            <p:ph type="sldImg"/>
          </p:nvPr>
        </p:nvSpPr>
        <p:spPr>
          <a:ln/>
        </p:spPr>
      </p:sp>
      <p:sp>
        <p:nvSpPr>
          <p:cNvPr id="104451" name="Notes Placeholder 2">
            <a:extLst>
              <a:ext uri="{FF2B5EF4-FFF2-40B4-BE49-F238E27FC236}">
                <a16:creationId xmlns:a16="http://schemas.microsoft.com/office/drawing/2014/main" id="{43381BFC-D869-411A-8A8C-1CA0D16B6E4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When should a massage therapist be extra cautious because of the extra risk of workplace assault? </a:t>
            </a:r>
            <a:r>
              <a:rPr lang="en-US" altLang="en-US" i="1" dirty="0">
                <a:latin typeface="Arial" panose="020B0604020202020204" pitchFamily="34" charset="0"/>
              </a:rPr>
              <a:t>(Poorly lit parking areas, having a mobile workspace, working alone or in small numbers, deliveries, working odd hours, or working in high-crime areas</a:t>
            </a:r>
            <a:r>
              <a:rPr lang="en-US" altLang="en-US" dirty="0">
                <a:latin typeface="Arial" panose="020B0604020202020204" pitchFamily="34" charset="0"/>
              </a:rPr>
              <a:t>.)</a:t>
            </a:r>
            <a:endParaRPr lang="en-US" altLang="en-US" i="1" dirty="0">
              <a:latin typeface="Arial" panose="020B0604020202020204" pitchFamily="34" charset="0"/>
            </a:endParaRPr>
          </a:p>
          <a:p>
            <a:pPr marL="685800" lvl="1" indent="-228600">
              <a:buFontTx/>
              <a:buChar char="•"/>
            </a:pPr>
            <a:endParaRPr lang="en-US" altLang="en-US" dirty="0">
              <a:latin typeface="Arial" panose="020B0604020202020204" pitchFamily="34" charset="0"/>
            </a:endParaRPr>
          </a:p>
        </p:txBody>
      </p:sp>
      <p:sp>
        <p:nvSpPr>
          <p:cNvPr id="104452" name="Slide Number Placeholder 3">
            <a:extLst>
              <a:ext uri="{FF2B5EF4-FFF2-40B4-BE49-F238E27FC236}">
                <a16:creationId xmlns:a16="http://schemas.microsoft.com/office/drawing/2014/main" id="{F7BFA5F0-62C5-4128-9255-CBE6F9B180F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1A8D62C-0E57-4477-A5E4-6B7F4ABD4590}" type="slidenum">
              <a:rPr lang="en-US" altLang="en-US" sz="1200"/>
              <a:pPr algn="r" eaLnBrk="1" hangingPunct="1"/>
              <a:t>47</a:t>
            </a:fld>
            <a:endParaRPr lang="en-US" altLang="en-US" sz="1200"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a:extLst>
              <a:ext uri="{FF2B5EF4-FFF2-40B4-BE49-F238E27FC236}">
                <a16:creationId xmlns:a16="http://schemas.microsoft.com/office/drawing/2014/main" id="{0716C268-7D30-4181-8B87-7214470001B2}"/>
              </a:ext>
            </a:extLst>
          </p:cNvPr>
          <p:cNvSpPr>
            <a:spLocks noGrp="1" noRot="1" noChangeAspect="1" noChangeArrowheads="1" noTextEdit="1"/>
          </p:cNvSpPr>
          <p:nvPr>
            <p:ph type="sldImg"/>
          </p:nvPr>
        </p:nvSpPr>
        <p:spPr>
          <a:ln/>
        </p:spPr>
      </p:sp>
      <p:sp>
        <p:nvSpPr>
          <p:cNvPr id="106499" name="Notes Placeholder 2">
            <a:extLst>
              <a:ext uri="{FF2B5EF4-FFF2-40B4-BE49-F238E27FC236}">
                <a16:creationId xmlns:a16="http://schemas.microsoft.com/office/drawing/2014/main" id="{C9804477-3498-414A-94EF-3AD520B3487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There should be a zero-tolerance policy to bullying in the professional practice of massage therapy.</a:t>
            </a:r>
            <a:endParaRPr lang="en-US" altLang="en-US" i="1" dirty="0">
              <a:latin typeface="Arial" panose="020B0604020202020204" pitchFamily="34" charset="0"/>
            </a:endParaRPr>
          </a:p>
          <a:p>
            <a:pPr marL="685800" lvl="1" indent="-228600">
              <a:buFontTx/>
              <a:buChar char="•"/>
            </a:pPr>
            <a:endParaRPr lang="en-US" altLang="en-US" dirty="0">
              <a:latin typeface="Arial" panose="020B0604020202020204" pitchFamily="34" charset="0"/>
            </a:endParaRPr>
          </a:p>
        </p:txBody>
      </p:sp>
      <p:sp>
        <p:nvSpPr>
          <p:cNvPr id="106500" name="Slide Number Placeholder 3">
            <a:extLst>
              <a:ext uri="{FF2B5EF4-FFF2-40B4-BE49-F238E27FC236}">
                <a16:creationId xmlns:a16="http://schemas.microsoft.com/office/drawing/2014/main" id="{8343450D-93C7-4CCF-B78E-75EBB671DFF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958E4B3-58E0-4F0C-8080-A91FD8585AEC}" type="slidenum">
              <a:rPr lang="en-US" altLang="en-US" sz="1200"/>
              <a:pPr algn="r" eaLnBrk="1" hangingPunct="1"/>
              <a:t>48</a:t>
            </a:fld>
            <a:endParaRPr lang="en-US" altLang="en-US" sz="1200"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a:extLst>
              <a:ext uri="{FF2B5EF4-FFF2-40B4-BE49-F238E27FC236}">
                <a16:creationId xmlns:a16="http://schemas.microsoft.com/office/drawing/2014/main" id="{724A707F-BBC1-4AC5-B959-F37161D9CEB9}"/>
              </a:ext>
            </a:extLst>
          </p:cNvPr>
          <p:cNvSpPr>
            <a:spLocks noGrp="1" noRot="1" noChangeAspect="1" noChangeArrowheads="1" noTextEdit="1"/>
          </p:cNvSpPr>
          <p:nvPr>
            <p:ph type="sldImg"/>
          </p:nvPr>
        </p:nvSpPr>
        <p:spPr>
          <a:ln/>
        </p:spPr>
      </p:sp>
      <p:sp>
        <p:nvSpPr>
          <p:cNvPr id="108547" name="Notes Placeholder 2">
            <a:extLst>
              <a:ext uri="{FF2B5EF4-FFF2-40B4-BE49-F238E27FC236}">
                <a16:creationId xmlns:a16="http://schemas.microsoft.com/office/drawing/2014/main" id="{7AC40F98-764C-44BE-8C13-5287117E5EC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rPr>
              <a:t>Men must be more careful than women.</a:t>
            </a:r>
          </a:p>
          <a:p>
            <a:pPr marL="228600" indent="-228600">
              <a:buFontTx/>
              <a:buChar char="•"/>
            </a:pPr>
            <a:r>
              <a:rPr lang="en-US" altLang="en-US" dirty="0">
                <a:latin typeface="Arial" panose="020B0604020202020204" pitchFamily="34" charset="0"/>
              </a:rPr>
              <a:t>Refer to Boxes 7.6 and 7.7.</a:t>
            </a:r>
          </a:p>
          <a:p>
            <a:pPr marL="685800" lvl="1" indent="-228600">
              <a:buFontTx/>
              <a:buChar char="•"/>
            </a:pPr>
            <a:endParaRPr lang="en-US" altLang="en-US" dirty="0">
              <a:latin typeface="Arial" panose="020B0604020202020204" pitchFamily="34" charset="0"/>
            </a:endParaRPr>
          </a:p>
        </p:txBody>
      </p:sp>
      <p:sp>
        <p:nvSpPr>
          <p:cNvPr id="108548" name="Slide Number Placeholder 3">
            <a:extLst>
              <a:ext uri="{FF2B5EF4-FFF2-40B4-BE49-F238E27FC236}">
                <a16:creationId xmlns:a16="http://schemas.microsoft.com/office/drawing/2014/main" id="{BC1B009F-08EF-400E-92CD-7D499290D98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56A2634-786D-4FDC-B18F-D01C6854477E}" type="slidenum">
              <a:rPr lang="en-US" altLang="en-US" sz="1200"/>
              <a:pPr algn="r" eaLnBrk="1" hangingPunct="1"/>
              <a:t>49</a:t>
            </a:fld>
            <a:endParaRPr lang="en-US"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Personal hygiene and Standard Precautions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7961" y="530862"/>
            <a:ext cx="6558766"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latin typeface="Futura PT Demi" panose="020B0702020204020303" pitchFamily="34" charset="0"/>
              </a:rPr>
              <a:t>OUR JOURNEY TODAY </a:t>
            </a:r>
          </a:p>
        </p:txBody>
      </p:sp>
      <p:sp>
        <p:nvSpPr>
          <p:cNvPr id="5" name="TextBox 4">
            <a:extLst>
              <a:ext uri="{FF2B5EF4-FFF2-40B4-BE49-F238E27FC236}">
                <a16:creationId xmlns:a16="http://schemas.microsoft.com/office/drawing/2014/main" id="{5A2382DB-4FF4-7F45-D570-C09146240F95}"/>
              </a:ext>
            </a:extLst>
          </p:cNvPr>
          <p:cNvSpPr txBox="1"/>
          <p:nvPr/>
        </p:nvSpPr>
        <p:spPr>
          <a:xfrm>
            <a:off x="510086" y="2435545"/>
            <a:ext cx="7989454" cy="1815882"/>
          </a:xfrm>
          <a:prstGeom prst="rect">
            <a:avLst/>
          </a:prstGeom>
          <a:noFill/>
        </p:spPr>
        <p:txBody>
          <a:bodyPr wrap="square">
            <a:spAutoFit/>
          </a:bodyPr>
          <a:lstStyle/>
          <a:p>
            <a:pPr marL="457200" eaLnBrk="1" hangingPunct="1">
              <a:buFont typeface="+mj-lt"/>
              <a:buAutoNum type="arabicPeriod"/>
              <a:defRPr/>
            </a:pPr>
            <a:r>
              <a:rPr lang="en-US" altLang="en-US" sz="2800" dirty="0">
                <a:cs typeface="+mn-cs"/>
              </a:rPr>
              <a:t>Identify and implement effective health and personal hygiene practices.</a:t>
            </a:r>
          </a:p>
          <a:p>
            <a:pPr marL="457200" eaLnBrk="1" hangingPunct="1">
              <a:buFont typeface="+mj-lt"/>
              <a:buAutoNum type="arabicPeriod"/>
              <a:defRPr/>
            </a:pPr>
            <a:r>
              <a:rPr lang="en-US" altLang="en-US" sz="2800" dirty="0">
                <a:cs typeface="+mn-cs"/>
              </a:rPr>
              <a:t>Explain the major disease-causing agents, and implement Standard Precautions.</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6">
            <a:extLst>
              <a:ext uri="{FF2B5EF4-FFF2-40B4-BE49-F238E27FC236}">
                <a16:creationId xmlns:a16="http://schemas.microsoft.com/office/drawing/2014/main" id="{490D1637-C7B6-40EC-80B6-F0DABB295B46}"/>
              </a:ext>
            </a:extLst>
          </p:cNvPr>
          <p:cNvSpPr>
            <a:spLocks noGrp="1" noChangeArrowheads="1"/>
          </p:cNvSpPr>
          <p:nvPr>
            <p:ph type="title"/>
          </p:nvPr>
        </p:nvSpPr>
        <p:spPr/>
        <p:txBody>
          <a:bodyPr/>
          <a:lstStyle/>
          <a:p>
            <a:r>
              <a:rPr lang="en-US" altLang="en-US" dirty="0"/>
              <a:t>Introduction</a:t>
            </a:r>
            <a:endParaRPr lang="en-GB" altLang="en-US" dirty="0"/>
          </a:p>
        </p:txBody>
      </p:sp>
      <p:sp>
        <p:nvSpPr>
          <p:cNvPr id="7171" name="Rectangle 7">
            <a:extLst>
              <a:ext uri="{FF2B5EF4-FFF2-40B4-BE49-F238E27FC236}">
                <a16:creationId xmlns:a16="http://schemas.microsoft.com/office/drawing/2014/main" id="{782C2708-8783-4981-8E0C-0480DF3830FD}"/>
              </a:ext>
            </a:extLst>
          </p:cNvPr>
          <p:cNvSpPr>
            <a:spLocks noGrp="1" noChangeArrowheads="1"/>
          </p:cNvSpPr>
          <p:nvPr>
            <p:ph idx="1"/>
          </p:nvPr>
        </p:nvSpPr>
        <p:spPr/>
        <p:txBody>
          <a:bodyPr/>
          <a:lstStyle/>
          <a:p>
            <a:r>
              <a:rPr lang="en-US" altLang="en-US" dirty="0"/>
              <a:t>Hygiene and sanitation might seem like common sense, but specific skills are needed to protect the client and massage professional</a:t>
            </a:r>
          </a:p>
          <a:p>
            <a:r>
              <a:rPr lang="en-US" altLang="en-US" dirty="0"/>
              <a:t>The massage environment must be sanitary and safe</a:t>
            </a:r>
          </a:p>
          <a:p>
            <a:pPr lvl="1"/>
            <a:r>
              <a:rPr lang="en-US" altLang="en-US" dirty="0"/>
              <a:t>Sanitation</a:t>
            </a:r>
          </a:p>
          <a:p>
            <a:pPr lvl="2"/>
            <a:r>
              <a:rPr lang="en-US" altLang="en-US" dirty="0"/>
              <a:t>Prevention of spread of contagious disease</a:t>
            </a:r>
          </a:p>
          <a:p>
            <a:pPr lvl="1"/>
            <a:r>
              <a:rPr lang="en-US" altLang="en-US" dirty="0"/>
              <a:t>Safety</a:t>
            </a:r>
          </a:p>
          <a:p>
            <a:pPr lvl="2"/>
            <a:r>
              <a:rPr lang="en-US" altLang="en-US" dirty="0"/>
              <a:t>Fire and accident prevention, and first aid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3324DA77-A3FD-4109-B634-CFBA58711FC2}"/>
              </a:ext>
            </a:extLst>
          </p:cNvPr>
          <p:cNvSpPr>
            <a:spLocks noGrp="1" noChangeArrowheads="1"/>
          </p:cNvSpPr>
          <p:nvPr>
            <p:ph type="title"/>
          </p:nvPr>
        </p:nvSpPr>
        <p:spPr/>
        <p:txBody>
          <a:bodyPr/>
          <a:lstStyle/>
          <a:p>
            <a:r>
              <a:rPr lang="en-US" altLang="en-US" dirty="0"/>
              <a:t>Personal Health, Hygiene, </a:t>
            </a:r>
            <a:br>
              <a:rPr lang="en-US" altLang="en-US" dirty="0"/>
            </a:br>
            <a:r>
              <a:rPr lang="en-US" altLang="en-US" dirty="0"/>
              <a:t>and Appearance </a:t>
            </a:r>
          </a:p>
        </p:txBody>
      </p:sp>
      <p:sp>
        <p:nvSpPr>
          <p:cNvPr id="9219" name="Content Placeholder 2">
            <a:extLst>
              <a:ext uri="{FF2B5EF4-FFF2-40B4-BE49-F238E27FC236}">
                <a16:creationId xmlns:a16="http://schemas.microsoft.com/office/drawing/2014/main" id="{54B2197B-9B5E-4FB3-AD71-B553FC892A25}"/>
              </a:ext>
            </a:extLst>
          </p:cNvPr>
          <p:cNvSpPr>
            <a:spLocks noGrp="1" noChangeArrowheads="1"/>
          </p:cNvSpPr>
          <p:nvPr>
            <p:ph idx="1"/>
          </p:nvPr>
        </p:nvSpPr>
        <p:spPr/>
        <p:txBody>
          <a:bodyPr/>
          <a:lstStyle/>
          <a:p>
            <a:r>
              <a:rPr lang="en-US" altLang="en-US" dirty="0"/>
              <a:t>Staying healthy helps control disease</a:t>
            </a:r>
          </a:p>
          <a:p>
            <a:pPr lvl="1"/>
            <a:r>
              <a:rPr lang="en-US" altLang="en-US" dirty="0"/>
              <a:t>Stronger immune system</a:t>
            </a:r>
          </a:p>
          <a:p>
            <a:pPr lvl="1"/>
            <a:r>
              <a:rPr lang="en-US" altLang="en-US" dirty="0"/>
              <a:t>Regular checkups to detect disease early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21E53B7C-49BF-4E5D-8A8C-AA84391301BE}"/>
              </a:ext>
            </a:extLst>
          </p:cNvPr>
          <p:cNvSpPr>
            <a:spLocks noGrp="1" noChangeArrowheads="1"/>
          </p:cNvSpPr>
          <p:nvPr>
            <p:ph type="title"/>
          </p:nvPr>
        </p:nvSpPr>
        <p:spPr/>
        <p:txBody>
          <a:bodyPr/>
          <a:lstStyle/>
          <a:p>
            <a:r>
              <a:rPr lang="en-US" altLang="en-US" dirty="0"/>
              <a:t>Smoking</a:t>
            </a:r>
          </a:p>
        </p:txBody>
      </p:sp>
      <p:sp>
        <p:nvSpPr>
          <p:cNvPr id="11267" name="Content Placeholder 2">
            <a:extLst>
              <a:ext uri="{FF2B5EF4-FFF2-40B4-BE49-F238E27FC236}">
                <a16:creationId xmlns:a16="http://schemas.microsoft.com/office/drawing/2014/main" id="{0E1B0C35-CB71-4397-963D-B9D67FBF5E51}"/>
              </a:ext>
            </a:extLst>
          </p:cNvPr>
          <p:cNvSpPr>
            <a:spLocks noGrp="1" noChangeArrowheads="1"/>
          </p:cNvSpPr>
          <p:nvPr>
            <p:ph idx="1"/>
          </p:nvPr>
        </p:nvSpPr>
        <p:spPr/>
        <p:txBody>
          <a:bodyPr/>
          <a:lstStyle/>
          <a:p>
            <a:r>
              <a:rPr lang="en-US" altLang="en-US" dirty="0"/>
              <a:t>Smoking is a leading cause of cardiovascular disease and lung cancer</a:t>
            </a:r>
          </a:p>
          <a:p>
            <a:pPr lvl="1"/>
            <a:r>
              <a:rPr lang="en-US" altLang="en-US" dirty="0"/>
              <a:t>Secondhand smoke is dangerous and often offensive</a:t>
            </a:r>
          </a:p>
          <a:p>
            <a:pPr lvl="1"/>
            <a:r>
              <a:rPr lang="en-US" altLang="en-US" dirty="0"/>
              <a:t>Lingering smoke odors on breath, body, and clothing can bother clients and coworkers</a:t>
            </a:r>
          </a:p>
          <a:p>
            <a:pPr lvl="1"/>
            <a:r>
              <a:rPr lang="en-US" altLang="en-US" dirty="0"/>
              <a:t>Never smoke in the massage area, and wash hands carefully after smoking</a:t>
            </a:r>
          </a:p>
          <a:p>
            <a:pPr lvl="1"/>
            <a:r>
              <a:rPr lang="en-US" altLang="en-US" dirty="0"/>
              <a:t>Inform new and potential clients if you smoke</a:t>
            </a:r>
          </a:p>
          <a:p>
            <a:pPr lvl="2"/>
            <a:r>
              <a:rPr lang="en-US" altLang="en-US" dirty="0"/>
              <a:t>Refer to nonsmoking practitioner if necessary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4FBA2660-4FD8-4200-9E16-B04BEAEF0063}"/>
              </a:ext>
            </a:extLst>
          </p:cNvPr>
          <p:cNvSpPr>
            <a:spLocks noGrp="1" noChangeArrowheads="1"/>
          </p:cNvSpPr>
          <p:nvPr>
            <p:ph type="title"/>
          </p:nvPr>
        </p:nvSpPr>
        <p:spPr/>
        <p:txBody>
          <a:bodyPr/>
          <a:lstStyle/>
          <a:p>
            <a:r>
              <a:rPr lang="en-US" altLang="en-US" dirty="0"/>
              <a:t>Alcohol and Drugs</a:t>
            </a:r>
          </a:p>
        </p:txBody>
      </p:sp>
      <p:sp>
        <p:nvSpPr>
          <p:cNvPr id="13315" name="Content Placeholder 2">
            <a:extLst>
              <a:ext uri="{FF2B5EF4-FFF2-40B4-BE49-F238E27FC236}">
                <a16:creationId xmlns:a16="http://schemas.microsoft.com/office/drawing/2014/main" id="{314BD51D-06C8-4842-B9D3-5FBB58DF770C}"/>
              </a:ext>
            </a:extLst>
          </p:cNvPr>
          <p:cNvSpPr>
            <a:spLocks noGrp="1" noChangeArrowheads="1"/>
          </p:cNvSpPr>
          <p:nvPr>
            <p:ph idx="1"/>
          </p:nvPr>
        </p:nvSpPr>
        <p:spPr/>
        <p:txBody>
          <a:bodyPr/>
          <a:lstStyle/>
          <a:p>
            <a:r>
              <a:rPr lang="en-US" altLang="en-US" dirty="0"/>
              <a:t>Alcohol and drugs interfere with one’</a:t>
            </a:r>
            <a:r>
              <a:rPr lang="en-US" altLang="ja-JP" dirty="0"/>
              <a:t>s ability to function as a professional</a:t>
            </a:r>
          </a:p>
          <a:p>
            <a:pPr lvl="1"/>
            <a:r>
              <a:rPr lang="en-US" altLang="en-US" dirty="0"/>
              <a:t>Never work under the influence</a:t>
            </a:r>
          </a:p>
          <a:p>
            <a:pPr lvl="1"/>
            <a:r>
              <a:rPr lang="en-US" altLang="en-US" dirty="0"/>
              <a:t>Prescription and over-the-counter medications can also impair functioning</a:t>
            </a:r>
          </a:p>
          <a:p>
            <a:pPr lvl="1"/>
            <a:r>
              <a:rPr lang="en-US" altLang="en-US" dirty="0"/>
              <a:t>Wait at least 8 hours after drinking alcohol before working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81BEB636-FC60-7063-3AEA-72988ECBF6CE}"/>
              </a:ext>
            </a:extLst>
          </p:cNvPr>
          <p:cNvSpPr txBox="1"/>
          <p:nvPr/>
        </p:nvSpPr>
        <p:spPr>
          <a:xfrm>
            <a:off x="6096000" y="1951672"/>
            <a:ext cx="6169890" cy="3108543"/>
          </a:xfrm>
          <a:prstGeom prst="rect">
            <a:avLst/>
          </a:prstGeom>
          <a:noFill/>
        </p:spPr>
        <p:txBody>
          <a:bodyPr wrap="square">
            <a:spAutoFit/>
          </a:bodyPr>
          <a:lstStyle/>
          <a:p>
            <a:pPr eaLnBrk="1" hangingPunct="1"/>
            <a:r>
              <a:rPr lang="en-US" altLang="en-US" sz="2800" dirty="0">
                <a:solidFill>
                  <a:srgbClr val="FF0000"/>
                </a:solidFill>
              </a:rPr>
              <a:t>Personal hygiene considerations</a:t>
            </a:r>
          </a:p>
          <a:p>
            <a:pPr marL="914400" lvl="1" indent="-457200" eaLnBrk="1" hangingPunct="1">
              <a:buFont typeface="Arial" panose="020B0604020202020204" pitchFamily="34" charset="0"/>
              <a:buChar char="•"/>
            </a:pPr>
            <a:r>
              <a:rPr lang="en-US" altLang="en-US" sz="2800" dirty="0">
                <a:solidFill>
                  <a:srgbClr val="FF0000"/>
                </a:solidFill>
              </a:rPr>
              <a:t>Prevent odor</a:t>
            </a:r>
          </a:p>
          <a:p>
            <a:pPr marL="1371600" lvl="2" indent="-457200" eaLnBrk="1" hangingPunct="1">
              <a:buFont typeface="Arial" panose="020B0604020202020204" pitchFamily="34" charset="0"/>
              <a:buChar char="•"/>
            </a:pPr>
            <a:r>
              <a:rPr lang="en-US" altLang="en-US" sz="2800" dirty="0">
                <a:solidFill>
                  <a:srgbClr val="FF0000"/>
                </a:solidFill>
              </a:rPr>
              <a:t>Avoid chemical coverups like perfume</a:t>
            </a:r>
          </a:p>
          <a:p>
            <a:pPr marL="914400" lvl="1" indent="-457200" eaLnBrk="1" hangingPunct="1">
              <a:buFont typeface="Arial" panose="020B0604020202020204" pitchFamily="34" charset="0"/>
              <a:buChar char="•"/>
            </a:pPr>
            <a:r>
              <a:rPr lang="en-US" altLang="en-US" sz="2800" dirty="0">
                <a:solidFill>
                  <a:srgbClr val="FF0000"/>
                </a:solidFill>
              </a:rPr>
              <a:t>Keep hair clean and neat</a:t>
            </a:r>
          </a:p>
          <a:p>
            <a:pPr marL="914400" lvl="1" indent="-457200" eaLnBrk="1" hangingPunct="1">
              <a:buFont typeface="Arial" panose="020B0604020202020204" pitchFamily="34" charset="0"/>
              <a:buChar char="•"/>
            </a:pPr>
            <a:r>
              <a:rPr lang="en-US" altLang="en-US" sz="2800" dirty="0">
                <a:solidFill>
                  <a:srgbClr val="FF0000"/>
                </a:solidFill>
              </a:rPr>
              <a:t>Care for hands and nails. Nails should always be short !</a:t>
            </a:r>
          </a:p>
        </p:txBody>
      </p:sp>
      <p:sp>
        <p:nvSpPr>
          <p:cNvPr id="6" name="Title 5">
            <a:extLst>
              <a:ext uri="{FF2B5EF4-FFF2-40B4-BE49-F238E27FC236}">
                <a16:creationId xmlns:a16="http://schemas.microsoft.com/office/drawing/2014/main" id="{E987D1F7-75BE-4BBE-A499-F7C183201070}"/>
              </a:ext>
            </a:extLst>
          </p:cNvPr>
          <p:cNvSpPr>
            <a:spLocks noGrp="1"/>
          </p:cNvSpPr>
          <p:nvPr>
            <p:ph type="ctrTitle"/>
          </p:nvPr>
        </p:nvSpPr>
        <p:spPr/>
        <p:txBody>
          <a:bodyPr/>
          <a:lstStyle/>
          <a:p>
            <a:endParaRPr lang="en-US"/>
          </a:p>
        </p:txBody>
      </p:sp>
      <p:sp>
        <p:nvSpPr>
          <p:cNvPr id="7" name="Subtitle 6">
            <a:extLst>
              <a:ext uri="{FF2B5EF4-FFF2-40B4-BE49-F238E27FC236}">
                <a16:creationId xmlns:a16="http://schemas.microsoft.com/office/drawing/2014/main" id="{96F4FBCB-CFEF-8E7E-18B1-3EABCFBEBC6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172367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93D22C02-EAE6-4D99-A654-16F81AEDC063}"/>
              </a:ext>
            </a:extLst>
          </p:cNvPr>
          <p:cNvSpPr>
            <a:spLocks noGrp="1" noChangeArrowheads="1"/>
          </p:cNvSpPr>
          <p:nvPr>
            <p:ph type="title"/>
          </p:nvPr>
        </p:nvSpPr>
        <p:spPr/>
        <p:txBody>
          <a:bodyPr/>
          <a:lstStyle/>
          <a:p>
            <a:r>
              <a:rPr lang="en-US" altLang="en-US" dirty="0"/>
              <a:t>Hygiene</a:t>
            </a:r>
            <a:br>
              <a:rPr lang="en-US" altLang="en-US" dirty="0"/>
            </a:br>
            <a:r>
              <a:rPr lang="en-US" altLang="en-US" dirty="0"/>
              <a:t>(Slide 2 of 2)</a:t>
            </a:r>
          </a:p>
        </p:txBody>
      </p:sp>
      <p:sp>
        <p:nvSpPr>
          <p:cNvPr id="17411" name="Content Placeholder 2">
            <a:extLst>
              <a:ext uri="{FF2B5EF4-FFF2-40B4-BE49-F238E27FC236}">
                <a16:creationId xmlns:a16="http://schemas.microsoft.com/office/drawing/2014/main" id="{A144BFEC-B3C9-4BF1-A86E-5264071F1C4A}"/>
              </a:ext>
            </a:extLst>
          </p:cNvPr>
          <p:cNvSpPr>
            <a:spLocks noGrp="1" noChangeArrowheads="1"/>
          </p:cNvSpPr>
          <p:nvPr>
            <p:ph idx="1"/>
          </p:nvPr>
        </p:nvSpPr>
        <p:spPr/>
        <p:txBody>
          <a:bodyPr/>
          <a:lstStyle/>
          <a:p>
            <a:r>
              <a:rPr lang="en-US" altLang="en-US" dirty="0"/>
              <a:t>Personal hygiene considerations</a:t>
            </a:r>
          </a:p>
          <a:p>
            <a:pPr lvl="1"/>
            <a:r>
              <a:rPr lang="en-US" altLang="en-US" dirty="0"/>
              <a:t>Wear professional clothing made from a breathable fabric</a:t>
            </a:r>
          </a:p>
          <a:p>
            <a:pPr lvl="2"/>
            <a:r>
              <a:rPr lang="en-US" altLang="en-US" dirty="0"/>
              <a:t>Don’</a:t>
            </a:r>
            <a:r>
              <a:rPr lang="en-US" altLang="ja-JP" dirty="0"/>
              <a:t>t forget clean shoes</a:t>
            </a:r>
          </a:p>
          <a:p>
            <a:pPr lvl="2"/>
            <a:r>
              <a:rPr lang="en-US" altLang="en-US" dirty="0"/>
              <a:t>Scrubs are acceptable attire</a:t>
            </a:r>
          </a:p>
          <a:p>
            <a:pPr lvl="1"/>
            <a:r>
              <a:rPr lang="en-US" altLang="en-US" dirty="0"/>
              <a:t>Modest makeup</a:t>
            </a:r>
          </a:p>
          <a:p>
            <a:pPr lvl="1"/>
            <a:r>
              <a:rPr lang="en-US" altLang="en-US" dirty="0"/>
              <a:t>Facial hair shaved or trimmed</a:t>
            </a:r>
          </a:p>
          <a:p>
            <a:pPr lvl="1"/>
            <a:r>
              <a:rPr lang="en-US" altLang="en-US" dirty="0"/>
              <a:t>Remove all jewelry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5FFFB290-25BD-4CB7-9C38-CC36D461EC24}"/>
              </a:ext>
            </a:extLst>
          </p:cNvPr>
          <p:cNvSpPr>
            <a:spLocks noGrp="1" noChangeArrowheads="1"/>
          </p:cNvSpPr>
          <p:nvPr>
            <p:ph type="title"/>
          </p:nvPr>
        </p:nvSpPr>
        <p:spPr/>
        <p:txBody>
          <a:bodyPr/>
          <a:lstStyle/>
          <a:p>
            <a:r>
              <a:rPr lang="en-US" altLang="en-US" dirty="0"/>
              <a:t>Sanitation</a:t>
            </a:r>
          </a:p>
        </p:txBody>
      </p:sp>
      <p:sp>
        <p:nvSpPr>
          <p:cNvPr id="19459" name="Content Placeholder 2">
            <a:extLst>
              <a:ext uri="{FF2B5EF4-FFF2-40B4-BE49-F238E27FC236}">
                <a16:creationId xmlns:a16="http://schemas.microsoft.com/office/drawing/2014/main" id="{337951AE-5638-429B-997E-BAB0996622C8}"/>
              </a:ext>
            </a:extLst>
          </p:cNvPr>
          <p:cNvSpPr>
            <a:spLocks noGrp="1" noChangeArrowheads="1"/>
          </p:cNvSpPr>
          <p:nvPr>
            <p:ph idx="1"/>
          </p:nvPr>
        </p:nvSpPr>
        <p:spPr/>
        <p:txBody>
          <a:bodyPr/>
          <a:lstStyle/>
          <a:p>
            <a:r>
              <a:rPr lang="en-US" altLang="en-US" dirty="0"/>
              <a:t>Pathogenic organisms</a:t>
            </a:r>
          </a:p>
          <a:p>
            <a:pPr lvl="1"/>
            <a:r>
              <a:rPr lang="en-US" altLang="en-US" dirty="0"/>
              <a:t>Viruses</a:t>
            </a:r>
          </a:p>
          <a:p>
            <a:pPr lvl="1"/>
            <a:r>
              <a:rPr lang="en-US" altLang="en-US" dirty="0"/>
              <a:t>Bacteria</a:t>
            </a:r>
          </a:p>
          <a:p>
            <a:pPr lvl="1"/>
            <a:r>
              <a:rPr lang="en-US" altLang="en-US" dirty="0"/>
              <a:t>Fungi</a:t>
            </a:r>
          </a:p>
          <a:p>
            <a:pPr lvl="1"/>
            <a:r>
              <a:rPr lang="en-US" altLang="en-US" dirty="0"/>
              <a:t>Protozoa and pathogenic animals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28B63865-08B0-4CE3-BE9F-3EB12FC970B9}"/>
              </a:ext>
            </a:extLst>
          </p:cNvPr>
          <p:cNvSpPr>
            <a:spLocks noGrp="1" noChangeArrowheads="1"/>
          </p:cNvSpPr>
          <p:nvPr>
            <p:ph type="title"/>
          </p:nvPr>
        </p:nvSpPr>
        <p:spPr/>
        <p:txBody>
          <a:bodyPr/>
          <a:lstStyle/>
          <a:p>
            <a:r>
              <a:rPr lang="en-US" altLang="en-US" dirty="0"/>
              <a:t>Viruses</a:t>
            </a:r>
          </a:p>
        </p:txBody>
      </p:sp>
      <p:sp>
        <p:nvSpPr>
          <p:cNvPr id="21507" name="Content Placeholder 2">
            <a:extLst>
              <a:ext uri="{FF2B5EF4-FFF2-40B4-BE49-F238E27FC236}">
                <a16:creationId xmlns:a16="http://schemas.microsoft.com/office/drawing/2014/main" id="{C061EA07-C018-4AF5-983B-755491CC4E99}"/>
              </a:ext>
            </a:extLst>
          </p:cNvPr>
          <p:cNvSpPr>
            <a:spLocks noGrp="1" noChangeArrowheads="1"/>
          </p:cNvSpPr>
          <p:nvPr>
            <p:ph idx="1"/>
          </p:nvPr>
        </p:nvSpPr>
        <p:spPr/>
        <p:txBody>
          <a:bodyPr/>
          <a:lstStyle/>
          <a:p>
            <a:r>
              <a:rPr lang="en-US" altLang="en-US" dirty="0"/>
              <a:t>Invade cells and insert own genetic code into host cell’s</a:t>
            </a:r>
            <a:r>
              <a:rPr lang="en-US" altLang="ja-JP" dirty="0"/>
              <a:t> genetic code</a:t>
            </a:r>
          </a:p>
          <a:p>
            <a:r>
              <a:rPr lang="en-US" altLang="en-US" dirty="0"/>
              <a:t>Use the host cell’s</a:t>
            </a:r>
            <a:r>
              <a:rPr lang="en-US" altLang="ja-JP" dirty="0"/>
              <a:t> nutrients to produce more virus particles</a:t>
            </a:r>
          </a:p>
          <a:p>
            <a:r>
              <a:rPr lang="en-US" altLang="en-US" dirty="0"/>
              <a:t>Burst cell membranes to escape and infect new cells</a:t>
            </a:r>
          </a:p>
          <a:p>
            <a:endParaRPr lang="en-US"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63377A7A-7E97-4A4D-8F2A-43A9B309CA3F}"/>
              </a:ext>
            </a:extLst>
          </p:cNvPr>
          <p:cNvSpPr>
            <a:spLocks noGrp="1" noChangeArrowheads="1"/>
          </p:cNvSpPr>
          <p:nvPr>
            <p:ph type="title"/>
          </p:nvPr>
        </p:nvSpPr>
        <p:spPr/>
        <p:txBody>
          <a:bodyPr/>
          <a:lstStyle/>
          <a:p>
            <a:r>
              <a:rPr lang="en-US" altLang="en-US" dirty="0"/>
              <a:t>Bacteria</a:t>
            </a:r>
          </a:p>
        </p:txBody>
      </p:sp>
      <p:sp>
        <p:nvSpPr>
          <p:cNvPr id="13315" name="Content Placeholder 2">
            <a:extLst>
              <a:ext uri="{FF2B5EF4-FFF2-40B4-BE49-F238E27FC236}">
                <a16:creationId xmlns:a16="http://schemas.microsoft.com/office/drawing/2014/main" id="{7E800238-0EB1-45D0-9B26-3078CB185E97}"/>
              </a:ext>
            </a:extLst>
          </p:cNvPr>
          <p:cNvSpPr>
            <a:spLocks noGrp="1"/>
          </p:cNvSpPr>
          <p:nvPr>
            <p:ph idx="1"/>
          </p:nvPr>
        </p:nvSpPr>
        <p:spPr/>
        <p:txBody>
          <a:bodyPr/>
          <a:lstStyle/>
          <a:p>
            <a:r>
              <a:rPr lang="en-US" altLang="en-US" dirty="0"/>
              <a:t>Primitive cells without nuclei</a:t>
            </a:r>
          </a:p>
          <a:p>
            <a:r>
              <a:rPr lang="en-US" altLang="en-US" dirty="0"/>
              <a:t>Cause disease in one of three ways</a:t>
            </a:r>
          </a:p>
          <a:p>
            <a:pPr lvl="1"/>
            <a:r>
              <a:rPr lang="en-US" altLang="en-US" dirty="0"/>
              <a:t>By secreting toxic substances that damage human tissue</a:t>
            </a:r>
          </a:p>
          <a:p>
            <a:pPr lvl="1"/>
            <a:r>
              <a:rPr lang="en-US" altLang="en-US" dirty="0"/>
              <a:t>By becoming parasites inside human cells</a:t>
            </a:r>
          </a:p>
          <a:p>
            <a:pPr lvl="1"/>
            <a:r>
              <a:rPr lang="en-US" altLang="en-US" dirty="0"/>
              <a:t>By forming colonies in the body that disrupt normal function</a:t>
            </a:r>
          </a:p>
          <a:p>
            <a:r>
              <a:rPr lang="en-US" altLang="en-US" dirty="0"/>
              <a:t>Spores</a:t>
            </a:r>
          </a:p>
          <a:p>
            <a:pPr lvl="1"/>
            <a:r>
              <a:rPr lang="en-US" altLang="en-US" dirty="0"/>
              <a:t>Resistant form of bacteria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E78CE0AF-3F1A-42F3-8954-D8D32A4B28C9}"/>
              </a:ext>
            </a:extLst>
          </p:cNvPr>
          <p:cNvSpPr>
            <a:spLocks noGrp="1" noChangeArrowheads="1"/>
          </p:cNvSpPr>
          <p:nvPr>
            <p:ph type="title"/>
          </p:nvPr>
        </p:nvSpPr>
        <p:spPr/>
        <p:txBody>
          <a:bodyPr/>
          <a:lstStyle/>
          <a:p>
            <a:r>
              <a:rPr lang="en-US" altLang="en-US" dirty="0"/>
              <a:t>Fungi </a:t>
            </a:r>
          </a:p>
        </p:txBody>
      </p:sp>
      <p:sp>
        <p:nvSpPr>
          <p:cNvPr id="25603" name="Content Placeholder 2">
            <a:extLst>
              <a:ext uri="{FF2B5EF4-FFF2-40B4-BE49-F238E27FC236}">
                <a16:creationId xmlns:a16="http://schemas.microsoft.com/office/drawing/2014/main" id="{613F30F0-743C-4294-8D3D-BDF1A280410F}"/>
              </a:ext>
            </a:extLst>
          </p:cNvPr>
          <p:cNvSpPr>
            <a:spLocks noGrp="1" noChangeArrowheads="1"/>
          </p:cNvSpPr>
          <p:nvPr>
            <p:ph idx="1"/>
          </p:nvPr>
        </p:nvSpPr>
        <p:spPr/>
        <p:txBody>
          <a:bodyPr/>
          <a:lstStyle/>
          <a:p>
            <a:r>
              <a:rPr lang="en-US" altLang="en-US" dirty="0"/>
              <a:t>Simple, parasitic organisms</a:t>
            </a:r>
          </a:p>
          <a:p>
            <a:r>
              <a:rPr lang="en-US" altLang="en-US" dirty="0"/>
              <a:t>Similar to plants, but lack chlorophyll</a:t>
            </a:r>
          </a:p>
          <a:p>
            <a:r>
              <a:rPr lang="en-US" altLang="en-US" dirty="0"/>
              <a:t>Most pathogenic fungi live on skin or mucous membranes</a:t>
            </a:r>
          </a:p>
          <a:p>
            <a:pPr lvl="1"/>
            <a:r>
              <a:rPr lang="en-US" altLang="en-US" dirty="0"/>
              <a:t>Athlete’</a:t>
            </a:r>
            <a:r>
              <a:rPr lang="en-US" altLang="ja-JP" dirty="0"/>
              <a:t>s foot</a:t>
            </a:r>
          </a:p>
          <a:p>
            <a:pPr lvl="1"/>
            <a:r>
              <a:rPr lang="en-US" altLang="ja-JP" dirty="0"/>
              <a:t>Vaginal yeast infections</a:t>
            </a:r>
          </a:p>
          <a:p>
            <a:r>
              <a:rPr lang="en-US" altLang="en-US" dirty="0"/>
              <a:t>Yeasts</a:t>
            </a:r>
          </a:p>
          <a:p>
            <a:pPr lvl="1"/>
            <a:r>
              <a:rPr lang="en-US" altLang="en-US" dirty="0"/>
              <a:t>Small, single-celled fungi</a:t>
            </a:r>
          </a:p>
          <a:p>
            <a:r>
              <a:rPr lang="en-US" altLang="en-US" dirty="0"/>
              <a:t>Molds</a:t>
            </a:r>
          </a:p>
          <a:p>
            <a:pPr lvl="1"/>
            <a:r>
              <a:rPr lang="en-US" altLang="en-US" dirty="0"/>
              <a:t>Large, multicellular fungi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DC0EE389-F2AF-4344-9BA9-CF2A864306FA}"/>
              </a:ext>
            </a:extLst>
          </p:cNvPr>
          <p:cNvSpPr>
            <a:spLocks noGrp="1" noChangeArrowheads="1"/>
          </p:cNvSpPr>
          <p:nvPr>
            <p:ph type="title"/>
          </p:nvPr>
        </p:nvSpPr>
        <p:spPr/>
        <p:txBody>
          <a:bodyPr/>
          <a:lstStyle/>
          <a:p>
            <a:r>
              <a:rPr lang="en-US" altLang="en-US" dirty="0"/>
              <a:t>Protozoa and Pathogenic Animals </a:t>
            </a:r>
          </a:p>
        </p:txBody>
      </p:sp>
      <p:sp>
        <p:nvSpPr>
          <p:cNvPr id="27651" name="Content Placeholder 2">
            <a:extLst>
              <a:ext uri="{FF2B5EF4-FFF2-40B4-BE49-F238E27FC236}">
                <a16:creationId xmlns:a16="http://schemas.microsoft.com/office/drawing/2014/main" id="{224873CC-D67C-4582-8C1E-A2C811A73BE5}"/>
              </a:ext>
            </a:extLst>
          </p:cNvPr>
          <p:cNvSpPr>
            <a:spLocks noGrp="1" noChangeArrowheads="1"/>
          </p:cNvSpPr>
          <p:nvPr>
            <p:ph idx="1"/>
          </p:nvPr>
        </p:nvSpPr>
        <p:spPr/>
        <p:txBody>
          <a:bodyPr/>
          <a:lstStyle/>
          <a:p>
            <a:r>
              <a:rPr lang="en-US" altLang="en-US" dirty="0"/>
              <a:t>Protozoa</a:t>
            </a:r>
          </a:p>
          <a:p>
            <a:pPr lvl="1"/>
            <a:r>
              <a:rPr lang="en-US" altLang="en-US" dirty="0"/>
              <a:t>Unicellular organisms larger than bacteria</a:t>
            </a:r>
          </a:p>
          <a:p>
            <a:r>
              <a:rPr lang="en-US" altLang="en-US" dirty="0"/>
              <a:t>Pathogenic animals (metazoa)</a:t>
            </a:r>
          </a:p>
          <a:p>
            <a:pPr lvl="1"/>
            <a:r>
              <a:rPr lang="en-US" altLang="en-US" dirty="0"/>
              <a:t>Larger, multicellular organisms</a:t>
            </a:r>
          </a:p>
          <a:p>
            <a:pPr lvl="1"/>
            <a:r>
              <a:rPr lang="en-US" altLang="en-US" dirty="0"/>
              <a:t>Most are worms</a:t>
            </a:r>
          </a:p>
          <a:p>
            <a:r>
              <a:rPr lang="en-US" altLang="en-US" dirty="0"/>
              <a:t>Both often cause skin disease</a:t>
            </a:r>
          </a:p>
          <a:p>
            <a:pPr lvl="1"/>
            <a:r>
              <a:rPr lang="en-US" altLang="en-US" dirty="0"/>
              <a:t>Spread through direct contact</a:t>
            </a:r>
          </a:p>
          <a:p>
            <a:pPr lvl="1"/>
            <a:r>
              <a:rPr lang="en-US" altLang="en-US" dirty="0"/>
              <a:t>Skin integrity helps prevent infection</a:t>
            </a:r>
          </a:p>
          <a:p>
            <a:pPr lvl="1"/>
            <a:endParaRPr lang="en-US" alt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EAE302A0-BCAF-45C5-B670-A65A73ED525F}"/>
              </a:ext>
            </a:extLst>
          </p:cNvPr>
          <p:cNvSpPr>
            <a:spLocks noGrp="1" noChangeArrowheads="1"/>
          </p:cNvSpPr>
          <p:nvPr>
            <p:ph type="title"/>
          </p:nvPr>
        </p:nvSpPr>
        <p:spPr/>
        <p:txBody>
          <a:bodyPr/>
          <a:lstStyle/>
          <a:p>
            <a:r>
              <a:rPr lang="en-US" altLang="en-US" dirty="0"/>
              <a:t>Disease Prevention and Control </a:t>
            </a:r>
          </a:p>
        </p:txBody>
      </p:sp>
      <p:sp>
        <p:nvSpPr>
          <p:cNvPr id="29699" name="Content Placeholder 2">
            <a:extLst>
              <a:ext uri="{FF2B5EF4-FFF2-40B4-BE49-F238E27FC236}">
                <a16:creationId xmlns:a16="http://schemas.microsoft.com/office/drawing/2014/main" id="{30C3AD10-A344-4DE9-A1D8-83F086529957}"/>
              </a:ext>
            </a:extLst>
          </p:cNvPr>
          <p:cNvSpPr>
            <a:spLocks noGrp="1" noChangeArrowheads="1"/>
          </p:cNvSpPr>
          <p:nvPr>
            <p:ph idx="1"/>
          </p:nvPr>
        </p:nvSpPr>
        <p:spPr/>
        <p:txBody>
          <a:bodyPr/>
          <a:lstStyle/>
          <a:p>
            <a:r>
              <a:rPr lang="en-US" altLang="en-US" dirty="0"/>
              <a:t>Ways of disease transmission</a:t>
            </a:r>
          </a:p>
          <a:p>
            <a:pPr lvl="1"/>
            <a:r>
              <a:rPr lang="en-US" altLang="en-US" dirty="0"/>
              <a:t>Environmental contact</a:t>
            </a:r>
          </a:p>
          <a:p>
            <a:pPr lvl="2"/>
            <a:r>
              <a:rPr lang="en-US" altLang="en-US" dirty="0"/>
              <a:t>Pathogens in food, soil, water, and on surfaces</a:t>
            </a:r>
          </a:p>
          <a:p>
            <a:pPr lvl="1"/>
            <a:r>
              <a:rPr lang="en-US" altLang="en-US" dirty="0"/>
              <a:t>Opportunistic invasion</a:t>
            </a:r>
          </a:p>
          <a:p>
            <a:pPr lvl="2"/>
            <a:r>
              <a:rPr lang="en-US" altLang="en-US" dirty="0"/>
              <a:t>Pathogenic organisms already on site respond to change in condition to cause disease</a:t>
            </a:r>
          </a:p>
          <a:p>
            <a:pPr lvl="1"/>
            <a:r>
              <a:rPr lang="en-US" altLang="en-US" dirty="0"/>
              <a:t>Person-to-person contact</a:t>
            </a:r>
          </a:p>
          <a:p>
            <a:pPr lvl="2"/>
            <a:r>
              <a:rPr lang="en-US" altLang="en-US" dirty="0"/>
              <a:t>Pathogens carried through air or present in bodily fluids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505B02BC-600D-4D6A-B583-350CAE8F23FB}"/>
              </a:ext>
            </a:extLst>
          </p:cNvPr>
          <p:cNvSpPr>
            <a:spLocks noGrp="1" noChangeArrowheads="1"/>
          </p:cNvSpPr>
          <p:nvPr>
            <p:ph type="title"/>
          </p:nvPr>
        </p:nvSpPr>
        <p:spPr/>
        <p:txBody>
          <a:bodyPr/>
          <a:lstStyle/>
          <a:p>
            <a:r>
              <a:rPr lang="en-US" altLang="en-US" dirty="0"/>
              <a:t>Aseptic Technique</a:t>
            </a:r>
          </a:p>
        </p:txBody>
      </p:sp>
      <p:sp>
        <p:nvSpPr>
          <p:cNvPr id="31747" name="Content Placeholder 2">
            <a:extLst>
              <a:ext uri="{FF2B5EF4-FFF2-40B4-BE49-F238E27FC236}">
                <a16:creationId xmlns:a16="http://schemas.microsoft.com/office/drawing/2014/main" id="{35118F36-25A4-4CFD-A177-1EF72355CB15}"/>
              </a:ext>
            </a:extLst>
          </p:cNvPr>
          <p:cNvSpPr>
            <a:spLocks noGrp="1" noChangeArrowheads="1"/>
          </p:cNvSpPr>
          <p:nvPr>
            <p:ph idx="1"/>
          </p:nvPr>
        </p:nvSpPr>
        <p:spPr/>
        <p:txBody>
          <a:bodyPr/>
          <a:lstStyle/>
          <a:p>
            <a:r>
              <a:rPr lang="en-US" altLang="en-US" dirty="0"/>
              <a:t>Aseptic technique kills or disables pathogens on surfaces before they can be transmitted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218CB66B-03EA-4D57-8D73-AD2252443165}"/>
              </a:ext>
            </a:extLst>
          </p:cNvPr>
          <p:cNvSpPr>
            <a:spLocks noGrp="1" noChangeArrowheads="1"/>
          </p:cNvSpPr>
          <p:nvPr>
            <p:ph type="title"/>
          </p:nvPr>
        </p:nvSpPr>
        <p:spPr/>
        <p:txBody>
          <a:bodyPr/>
          <a:lstStyle/>
          <a:p>
            <a:r>
              <a:rPr lang="en-US" altLang="en-US" dirty="0"/>
              <a:t>Infection Control Plan</a:t>
            </a:r>
          </a:p>
        </p:txBody>
      </p:sp>
      <p:sp>
        <p:nvSpPr>
          <p:cNvPr id="33795" name="Content Placeholder 2">
            <a:extLst>
              <a:ext uri="{FF2B5EF4-FFF2-40B4-BE49-F238E27FC236}">
                <a16:creationId xmlns:a16="http://schemas.microsoft.com/office/drawing/2014/main" id="{5767C67F-9AC8-4AAF-A89B-AD69FDB774DC}"/>
              </a:ext>
            </a:extLst>
          </p:cNvPr>
          <p:cNvSpPr>
            <a:spLocks noGrp="1" noChangeArrowheads="1"/>
          </p:cNvSpPr>
          <p:nvPr>
            <p:ph idx="1"/>
          </p:nvPr>
        </p:nvSpPr>
        <p:spPr/>
        <p:txBody>
          <a:bodyPr/>
          <a:lstStyle/>
          <a:p>
            <a:r>
              <a:rPr lang="en-US" altLang="en-US" dirty="0"/>
              <a:t>Controlling infection is part of a massage professional’s responsibility</a:t>
            </a:r>
          </a:p>
          <a:p>
            <a:r>
              <a:rPr lang="en-US" altLang="en-US" dirty="0"/>
              <a:t>This involves breaking one or more links in chain of infection</a:t>
            </a:r>
          </a:p>
          <a:p>
            <a:r>
              <a:rPr lang="en-US" altLang="en-US" dirty="0"/>
              <a:t>CDC lists several categories of items</a:t>
            </a:r>
          </a:p>
          <a:p>
            <a:pPr lvl="1"/>
            <a:r>
              <a:rPr lang="en-US" altLang="en-US" dirty="0"/>
              <a:t>Critical items</a:t>
            </a:r>
          </a:p>
          <a:p>
            <a:pPr lvl="1"/>
            <a:r>
              <a:rPr lang="en-US" altLang="en-US" dirty="0"/>
              <a:t>Semi-critical items</a:t>
            </a:r>
          </a:p>
          <a:p>
            <a:pPr lvl="1"/>
            <a:r>
              <a:rPr lang="en-US" altLang="en-US" dirty="0"/>
              <a:t>Non-critical items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D535C602-B327-4DD1-BE3E-94D21BC61123}"/>
              </a:ext>
            </a:extLst>
          </p:cNvPr>
          <p:cNvSpPr>
            <a:spLocks noGrp="1" noChangeArrowheads="1"/>
          </p:cNvSpPr>
          <p:nvPr>
            <p:ph type="title"/>
          </p:nvPr>
        </p:nvSpPr>
        <p:spPr/>
        <p:txBody>
          <a:bodyPr/>
          <a:lstStyle/>
          <a:p>
            <a:r>
              <a:rPr lang="en-US" altLang="en-US" dirty="0"/>
              <a:t>Standard Precautions</a:t>
            </a:r>
          </a:p>
        </p:txBody>
      </p:sp>
      <p:sp>
        <p:nvSpPr>
          <p:cNvPr id="37891" name="Content Placeholder 2">
            <a:extLst>
              <a:ext uri="{FF2B5EF4-FFF2-40B4-BE49-F238E27FC236}">
                <a16:creationId xmlns:a16="http://schemas.microsoft.com/office/drawing/2014/main" id="{E765AF8C-8E90-45E4-B205-D96C43FA8FD0}"/>
              </a:ext>
            </a:extLst>
          </p:cNvPr>
          <p:cNvSpPr>
            <a:spLocks noGrp="1" noChangeArrowheads="1"/>
          </p:cNvSpPr>
          <p:nvPr>
            <p:ph idx="1"/>
          </p:nvPr>
        </p:nvSpPr>
        <p:spPr/>
        <p:txBody>
          <a:bodyPr/>
          <a:lstStyle/>
          <a:p>
            <a:r>
              <a:rPr lang="en-US" altLang="en-US" dirty="0"/>
              <a:t>Standard Precautions apply to:</a:t>
            </a:r>
          </a:p>
          <a:p>
            <a:pPr lvl="1"/>
            <a:r>
              <a:rPr lang="en-US" altLang="en-US" dirty="0"/>
              <a:t>Blood</a:t>
            </a:r>
          </a:p>
          <a:p>
            <a:pPr lvl="1"/>
            <a:r>
              <a:rPr lang="en-US" altLang="en-US" dirty="0"/>
              <a:t>All body fluids, secretions, and excretions except sweat, regardless of whether they contain visible blood</a:t>
            </a:r>
          </a:p>
          <a:p>
            <a:pPr lvl="1"/>
            <a:r>
              <a:rPr lang="en-US" altLang="en-US" dirty="0"/>
              <a:t>Non-intact skin</a:t>
            </a:r>
          </a:p>
          <a:p>
            <a:pPr lvl="1"/>
            <a:r>
              <a:rPr lang="en-US" altLang="en-US" dirty="0"/>
              <a:t>Mucous membranes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FACD10E6-DDCE-4722-A0A2-92976F85B42E}"/>
              </a:ext>
            </a:extLst>
          </p:cNvPr>
          <p:cNvSpPr>
            <a:spLocks noGrp="1" noChangeArrowheads="1"/>
          </p:cNvSpPr>
          <p:nvPr>
            <p:ph type="title"/>
          </p:nvPr>
        </p:nvSpPr>
        <p:spPr/>
        <p:txBody>
          <a:bodyPr/>
          <a:lstStyle/>
          <a:p>
            <a:r>
              <a:rPr lang="en-US" altLang="en-US" dirty="0"/>
              <a:t>Standard Precautions: Hand Washing</a:t>
            </a:r>
          </a:p>
        </p:txBody>
      </p:sp>
      <p:sp>
        <p:nvSpPr>
          <p:cNvPr id="39939" name="Content Placeholder 2">
            <a:extLst>
              <a:ext uri="{FF2B5EF4-FFF2-40B4-BE49-F238E27FC236}">
                <a16:creationId xmlns:a16="http://schemas.microsoft.com/office/drawing/2014/main" id="{389ECAFD-013B-45DD-BB0A-C3EC1DDDE417}"/>
              </a:ext>
            </a:extLst>
          </p:cNvPr>
          <p:cNvSpPr>
            <a:spLocks noGrp="1" noChangeArrowheads="1"/>
          </p:cNvSpPr>
          <p:nvPr>
            <p:ph idx="1"/>
          </p:nvPr>
        </p:nvSpPr>
        <p:spPr/>
        <p:txBody>
          <a:bodyPr/>
          <a:lstStyle/>
          <a:p>
            <a:r>
              <a:rPr lang="en-US" altLang="en-US" dirty="0"/>
              <a:t>When to wash hands</a:t>
            </a:r>
          </a:p>
          <a:p>
            <a:pPr lvl="1"/>
            <a:r>
              <a:rPr lang="en-US" altLang="en-US" dirty="0"/>
              <a:t>After contact with blood, body fluids, secretions, excretions, and contaminated items</a:t>
            </a:r>
          </a:p>
          <a:p>
            <a:pPr lvl="1"/>
            <a:r>
              <a:rPr lang="en-US" altLang="en-US" dirty="0"/>
              <a:t>After removing gloves</a:t>
            </a:r>
          </a:p>
          <a:p>
            <a:pPr lvl="1"/>
            <a:r>
              <a:rPr lang="en-US" altLang="en-US" dirty="0"/>
              <a:t>Between clients</a:t>
            </a:r>
          </a:p>
          <a:p>
            <a:pPr lvl="1"/>
            <a:r>
              <a:rPr lang="en-US" altLang="en-US" dirty="0"/>
              <a:t>Whenever necessary to avoid spreading microorganisms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3AF633BE-6C05-4FDF-B15A-84DCCC41C35D}"/>
              </a:ext>
            </a:extLst>
          </p:cNvPr>
          <p:cNvSpPr>
            <a:spLocks noGrp="1" noChangeArrowheads="1"/>
          </p:cNvSpPr>
          <p:nvPr>
            <p:ph type="title"/>
          </p:nvPr>
        </p:nvSpPr>
        <p:spPr/>
        <p:txBody>
          <a:bodyPr/>
          <a:lstStyle/>
          <a:p>
            <a:r>
              <a:rPr lang="en-US" altLang="en-US" dirty="0"/>
              <a:t>Standard Precautions: Gloves </a:t>
            </a:r>
          </a:p>
        </p:txBody>
      </p:sp>
      <p:sp>
        <p:nvSpPr>
          <p:cNvPr id="41987" name="Content Placeholder 2">
            <a:extLst>
              <a:ext uri="{FF2B5EF4-FFF2-40B4-BE49-F238E27FC236}">
                <a16:creationId xmlns:a16="http://schemas.microsoft.com/office/drawing/2014/main" id="{86FD0421-5558-4E76-83F6-E22413D61996}"/>
              </a:ext>
            </a:extLst>
          </p:cNvPr>
          <p:cNvSpPr>
            <a:spLocks noGrp="1" noChangeArrowheads="1"/>
          </p:cNvSpPr>
          <p:nvPr>
            <p:ph idx="1"/>
          </p:nvPr>
        </p:nvSpPr>
        <p:spPr/>
        <p:txBody>
          <a:bodyPr/>
          <a:lstStyle/>
          <a:p>
            <a:r>
              <a:rPr lang="en-US" altLang="en-US" dirty="0"/>
              <a:t>Wear gloves</a:t>
            </a:r>
          </a:p>
          <a:p>
            <a:pPr lvl="1"/>
            <a:r>
              <a:rPr lang="en-US" altLang="en-US" dirty="0"/>
              <a:t>When touching blood, body fluids, secretions, excretions, and contaminated items</a:t>
            </a:r>
          </a:p>
          <a:p>
            <a:pPr lvl="1"/>
            <a:r>
              <a:rPr lang="en-US" altLang="en-US" dirty="0"/>
              <a:t>When touching mucous membranes and non-intact skin</a:t>
            </a:r>
          </a:p>
          <a:p>
            <a:pPr lvl="1"/>
            <a:r>
              <a:rPr lang="en-US" altLang="en-US" dirty="0"/>
              <a:t>To protect a client who is immunosuppressed</a:t>
            </a:r>
          </a:p>
          <a:p>
            <a:r>
              <a:rPr lang="en-US" altLang="en-US" dirty="0"/>
              <a:t>Change gloves</a:t>
            </a:r>
          </a:p>
          <a:p>
            <a:pPr lvl="1"/>
            <a:r>
              <a:rPr lang="en-US" altLang="en-US" dirty="0"/>
              <a:t>Between tasks and procedures on the same client after contact with material that may contain a high concentration of microorganisms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CBEF0579-969B-427A-87C6-400F6F107532}"/>
              </a:ext>
            </a:extLst>
          </p:cNvPr>
          <p:cNvSpPr>
            <a:spLocks noGrp="1" noChangeArrowheads="1"/>
          </p:cNvSpPr>
          <p:nvPr>
            <p:ph type="title"/>
          </p:nvPr>
        </p:nvSpPr>
        <p:spPr/>
        <p:txBody>
          <a:bodyPr/>
          <a:lstStyle/>
          <a:p>
            <a:r>
              <a:rPr lang="en-US" altLang="en-US" dirty="0"/>
              <a:t>Standard Precautions: </a:t>
            </a:r>
            <a:br>
              <a:rPr lang="en-US" altLang="en-US" dirty="0"/>
            </a:br>
            <a:r>
              <a:rPr lang="en-US" altLang="en-US" dirty="0"/>
              <a:t>Gowns and Protective Apparel</a:t>
            </a:r>
          </a:p>
        </p:txBody>
      </p:sp>
      <p:sp>
        <p:nvSpPr>
          <p:cNvPr id="44035" name="Content Placeholder 2">
            <a:extLst>
              <a:ext uri="{FF2B5EF4-FFF2-40B4-BE49-F238E27FC236}">
                <a16:creationId xmlns:a16="http://schemas.microsoft.com/office/drawing/2014/main" id="{AB554C79-4CBC-4433-B0C9-AB3C5DE858B1}"/>
              </a:ext>
            </a:extLst>
          </p:cNvPr>
          <p:cNvSpPr>
            <a:spLocks noGrp="1" noChangeArrowheads="1"/>
          </p:cNvSpPr>
          <p:nvPr>
            <p:ph idx="1"/>
          </p:nvPr>
        </p:nvSpPr>
        <p:spPr/>
        <p:txBody>
          <a:bodyPr/>
          <a:lstStyle/>
          <a:p>
            <a:r>
              <a:rPr lang="en-US" altLang="en-US" dirty="0"/>
              <a:t>Activities that are likely to splash or spray blood, body fluids, secretions, or excretions </a:t>
            </a:r>
          </a:p>
          <a:p>
            <a:pPr lvl="1"/>
            <a:r>
              <a:rPr lang="en-US" altLang="en-US" dirty="0"/>
              <a:t>Wear a mask and eye protection, or a face shield, to protect mucous membranes</a:t>
            </a:r>
          </a:p>
          <a:p>
            <a:pPr lvl="1"/>
            <a:r>
              <a:rPr lang="en-US" altLang="en-US" dirty="0"/>
              <a:t>Wear a gown to protect skin and clothing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CE08EE6C-DBC3-4B58-A44F-A90C1233D6DF}"/>
              </a:ext>
            </a:extLst>
          </p:cNvPr>
          <p:cNvSpPr>
            <a:spLocks noGrp="1" noChangeArrowheads="1"/>
          </p:cNvSpPr>
          <p:nvPr>
            <p:ph type="title"/>
          </p:nvPr>
        </p:nvSpPr>
        <p:spPr/>
        <p:txBody>
          <a:bodyPr/>
          <a:lstStyle/>
          <a:p>
            <a:r>
              <a:rPr lang="en-US" altLang="en-US" dirty="0"/>
              <a:t>Required Use of Standard Precautions </a:t>
            </a:r>
          </a:p>
        </p:txBody>
      </p:sp>
      <p:sp>
        <p:nvSpPr>
          <p:cNvPr id="46083" name="Content Placeholder 2">
            <a:extLst>
              <a:ext uri="{FF2B5EF4-FFF2-40B4-BE49-F238E27FC236}">
                <a16:creationId xmlns:a16="http://schemas.microsoft.com/office/drawing/2014/main" id="{4C73B648-5E90-4C42-A4D8-8F768E407D8C}"/>
              </a:ext>
            </a:extLst>
          </p:cNvPr>
          <p:cNvSpPr>
            <a:spLocks noGrp="1" noChangeArrowheads="1"/>
          </p:cNvSpPr>
          <p:nvPr>
            <p:ph idx="1"/>
          </p:nvPr>
        </p:nvSpPr>
        <p:spPr/>
        <p:txBody>
          <a:bodyPr/>
          <a:lstStyle/>
          <a:p>
            <a:r>
              <a:rPr lang="en-US" altLang="en-US" dirty="0"/>
              <a:t>Contagious and immunosuppressed clients</a:t>
            </a:r>
          </a:p>
          <a:p>
            <a:pPr lvl="1"/>
            <a:r>
              <a:rPr lang="en-US" altLang="en-US" dirty="0"/>
              <a:t>Therapist’</a:t>
            </a:r>
            <a:r>
              <a:rPr lang="en-US" altLang="ja-JP" dirty="0"/>
              <a:t>s normal germs can be very dangerous</a:t>
            </a:r>
          </a:p>
          <a:p>
            <a:pPr lvl="1"/>
            <a:r>
              <a:rPr lang="en-US" altLang="en-US" dirty="0"/>
              <a:t>May need to wear gloves</a:t>
            </a:r>
          </a:p>
          <a:p>
            <a:pPr lvl="1"/>
            <a:r>
              <a:rPr lang="en-US" altLang="en-US" dirty="0"/>
              <a:t>Work under the supervision of a medical professional</a:t>
            </a:r>
          </a:p>
          <a:p>
            <a:pPr lvl="1"/>
            <a:r>
              <a:rPr lang="en-US" altLang="en-US" dirty="0"/>
              <a:t>Follow the posted standard precautionary procedures</a:t>
            </a:r>
          </a:p>
          <a:p>
            <a:pPr lvl="1"/>
            <a:r>
              <a:rPr lang="en-US" altLang="en-US" dirty="0"/>
              <a:t>Attend special training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26A59151-BE7B-49AE-B352-0CF65B61BCB3}"/>
              </a:ext>
            </a:extLst>
          </p:cNvPr>
          <p:cNvSpPr>
            <a:spLocks noGrp="1" noChangeArrowheads="1"/>
          </p:cNvSpPr>
          <p:nvPr>
            <p:ph type="title"/>
          </p:nvPr>
        </p:nvSpPr>
        <p:spPr/>
        <p:txBody>
          <a:bodyPr/>
          <a:lstStyle/>
          <a:p>
            <a:r>
              <a:rPr lang="en-US" altLang="en-US" dirty="0"/>
              <a:t>Possible Exposure to </a:t>
            </a:r>
            <a:br>
              <a:rPr lang="en-US" altLang="en-US" dirty="0"/>
            </a:br>
            <a:r>
              <a:rPr lang="en-US" altLang="en-US" dirty="0"/>
              <a:t>Contaminants and Body Fluids </a:t>
            </a:r>
          </a:p>
        </p:txBody>
      </p:sp>
      <p:sp>
        <p:nvSpPr>
          <p:cNvPr id="48131" name="Content Placeholder 2">
            <a:extLst>
              <a:ext uri="{FF2B5EF4-FFF2-40B4-BE49-F238E27FC236}">
                <a16:creationId xmlns:a16="http://schemas.microsoft.com/office/drawing/2014/main" id="{C93391DE-205E-439F-801E-2FB44D69C669}"/>
              </a:ext>
            </a:extLst>
          </p:cNvPr>
          <p:cNvSpPr>
            <a:spLocks noGrp="1" noChangeArrowheads="1"/>
          </p:cNvSpPr>
          <p:nvPr>
            <p:ph idx="1"/>
          </p:nvPr>
        </p:nvSpPr>
        <p:spPr/>
        <p:txBody>
          <a:bodyPr/>
          <a:lstStyle/>
          <a:p>
            <a:r>
              <a:rPr lang="en-US" altLang="en-US" dirty="0"/>
              <a:t>Use Standard Precautions to clean up blood and body substances</a:t>
            </a:r>
          </a:p>
          <a:p>
            <a:r>
              <a:rPr lang="en-US" altLang="en-US" dirty="0"/>
              <a:t>Possible types of body substance spills</a:t>
            </a:r>
          </a:p>
          <a:p>
            <a:pPr lvl="1"/>
            <a:r>
              <a:rPr lang="en-US" altLang="en-US" dirty="0"/>
              <a:t>Menstrual blood</a:t>
            </a:r>
          </a:p>
          <a:p>
            <a:pPr lvl="1"/>
            <a:r>
              <a:rPr lang="en-US" altLang="en-US" dirty="0"/>
              <a:t>Urine or feces</a:t>
            </a:r>
          </a:p>
          <a:p>
            <a:pPr lvl="1"/>
            <a:r>
              <a:rPr lang="en-US" altLang="en-US" dirty="0"/>
              <a:t>Sneezing</a:t>
            </a:r>
          </a:p>
          <a:p>
            <a:pPr lvl="1"/>
            <a:r>
              <a:rPr lang="en-US" altLang="en-US" dirty="0"/>
              <a:t>Ejaculate</a:t>
            </a:r>
          </a:p>
          <a:p>
            <a:pPr lvl="1"/>
            <a:r>
              <a:rPr lang="en-US" altLang="en-US" dirty="0"/>
              <a:t>Vomit</a:t>
            </a:r>
          </a:p>
          <a:p>
            <a:pPr lvl="1"/>
            <a:r>
              <a:rPr lang="en-US" altLang="en-US" dirty="0"/>
              <a:t>Coughing</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9DF9CB19-5E03-4D9D-B695-DCD0137C6109}"/>
              </a:ext>
            </a:extLst>
          </p:cNvPr>
          <p:cNvSpPr>
            <a:spLocks noGrp="1" noChangeArrowheads="1"/>
          </p:cNvSpPr>
          <p:nvPr>
            <p:ph type="title"/>
          </p:nvPr>
        </p:nvSpPr>
        <p:spPr/>
        <p:txBody>
          <a:bodyPr>
            <a:normAutofit fontScale="90000"/>
          </a:bodyPr>
          <a:lstStyle/>
          <a:p>
            <a:r>
              <a:rPr lang="en-US" altLang="en-US" dirty="0"/>
              <a:t>Cleanup Procedures </a:t>
            </a:r>
            <a:br>
              <a:rPr lang="en-US" altLang="en-US" dirty="0"/>
            </a:br>
            <a:r>
              <a:rPr lang="en-US" altLang="en-US" dirty="0"/>
              <a:t>Using Standard Precautions </a:t>
            </a:r>
            <a:br>
              <a:rPr lang="en-US" altLang="en-US" dirty="0"/>
            </a:br>
            <a:r>
              <a:rPr lang="en-US" altLang="en-US" dirty="0"/>
              <a:t>(Slide 1 of 3)</a:t>
            </a:r>
          </a:p>
        </p:txBody>
      </p:sp>
      <p:sp>
        <p:nvSpPr>
          <p:cNvPr id="50179" name="Content Placeholder 2">
            <a:extLst>
              <a:ext uri="{FF2B5EF4-FFF2-40B4-BE49-F238E27FC236}">
                <a16:creationId xmlns:a16="http://schemas.microsoft.com/office/drawing/2014/main" id="{C66E6D2C-69B1-44F8-A6C2-7E03A0D9B7A2}"/>
              </a:ext>
            </a:extLst>
          </p:cNvPr>
          <p:cNvSpPr>
            <a:spLocks noGrp="1" noChangeArrowheads="1"/>
          </p:cNvSpPr>
          <p:nvPr>
            <p:ph idx="1"/>
          </p:nvPr>
        </p:nvSpPr>
        <p:spPr/>
        <p:txBody>
          <a:bodyPr/>
          <a:lstStyle/>
          <a:p>
            <a:r>
              <a:rPr lang="en-US" altLang="en-US" dirty="0"/>
              <a:t>Spills</a:t>
            </a:r>
          </a:p>
          <a:p>
            <a:pPr lvl="1"/>
            <a:r>
              <a:rPr lang="en-US" altLang="en-US" dirty="0"/>
              <a:t>Wear gloves</a:t>
            </a:r>
          </a:p>
          <a:p>
            <a:pPr lvl="1"/>
            <a:r>
              <a:rPr lang="en-US" altLang="en-US" dirty="0"/>
              <a:t>Use 10% bleach solution to surround the spill</a:t>
            </a:r>
          </a:p>
          <a:p>
            <a:pPr lvl="1"/>
            <a:r>
              <a:rPr lang="en-US" altLang="en-US" dirty="0"/>
              <a:t>Mop slowly inward to avoid splashing</a:t>
            </a:r>
          </a:p>
          <a:p>
            <a:pPr lvl="1"/>
            <a:r>
              <a:rPr lang="en-US" altLang="en-US" dirty="0"/>
              <a:t>Soak mop head or cloth in bleach solution afterward</a:t>
            </a:r>
          </a:p>
          <a:p>
            <a:pPr lvl="1"/>
            <a:r>
              <a:rPr lang="en-US" altLang="en-US" dirty="0"/>
              <a:t>Roll all linens and place in double plastic bag</a:t>
            </a:r>
          </a:p>
          <a:p>
            <a:pPr lvl="1"/>
            <a:r>
              <a:rPr lang="en-US" altLang="en-US" dirty="0"/>
              <a:t>Mark outside bag as “</a:t>
            </a:r>
            <a:r>
              <a:rPr lang="en-US" altLang="ja-JP" dirty="0"/>
              <a:t>contaminated”</a:t>
            </a:r>
          </a:p>
          <a:p>
            <a:pPr lvl="1"/>
            <a:r>
              <a:rPr lang="en-US" altLang="en-US" dirty="0"/>
              <a:t>Wash table and allow to air dry</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952950C2-723A-4AB1-A483-6AC30E78C3FA}"/>
              </a:ext>
            </a:extLst>
          </p:cNvPr>
          <p:cNvSpPr>
            <a:spLocks noGrp="1" noChangeArrowheads="1"/>
          </p:cNvSpPr>
          <p:nvPr>
            <p:ph type="title"/>
          </p:nvPr>
        </p:nvSpPr>
        <p:spPr/>
        <p:txBody>
          <a:bodyPr>
            <a:normAutofit fontScale="90000"/>
          </a:bodyPr>
          <a:lstStyle/>
          <a:p>
            <a:r>
              <a:rPr lang="en-US" altLang="en-US" dirty="0"/>
              <a:t>Cleanup Procedures </a:t>
            </a:r>
            <a:br>
              <a:rPr lang="en-US" altLang="en-US" dirty="0"/>
            </a:br>
            <a:r>
              <a:rPr lang="en-US" altLang="en-US" dirty="0"/>
              <a:t>Using Standard Precautions </a:t>
            </a:r>
            <a:br>
              <a:rPr lang="en-US" altLang="en-US" dirty="0"/>
            </a:br>
            <a:r>
              <a:rPr lang="en-US" altLang="en-US" dirty="0"/>
              <a:t>(Slide 2 of 3)</a:t>
            </a:r>
          </a:p>
        </p:txBody>
      </p:sp>
      <p:sp>
        <p:nvSpPr>
          <p:cNvPr id="52227" name="Content Placeholder 2">
            <a:extLst>
              <a:ext uri="{FF2B5EF4-FFF2-40B4-BE49-F238E27FC236}">
                <a16:creationId xmlns:a16="http://schemas.microsoft.com/office/drawing/2014/main" id="{883CF7B2-9F07-4748-ABC1-8E59D4ECB52A}"/>
              </a:ext>
            </a:extLst>
          </p:cNvPr>
          <p:cNvSpPr>
            <a:spLocks noGrp="1" noChangeArrowheads="1"/>
          </p:cNvSpPr>
          <p:nvPr>
            <p:ph idx="1"/>
          </p:nvPr>
        </p:nvSpPr>
        <p:spPr/>
        <p:txBody>
          <a:bodyPr/>
          <a:lstStyle/>
          <a:p>
            <a:r>
              <a:rPr lang="en-US" altLang="en-US" dirty="0"/>
              <a:t>Skin</a:t>
            </a:r>
          </a:p>
          <a:p>
            <a:pPr lvl="1"/>
            <a:r>
              <a:rPr lang="en-US" altLang="en-US" dirty="0"/>
              <a:t>Wash the skin immediately with soap, water, and an antiviral agent (e.g., 10% bleach solution)</a:t>
            </a:r>
          </a:p>
          <a:p>
            <a:pPr lvl="1"/>
            <a:r>
              <a:rPr lang="en-US" altLang="en-US" dirty="0"/>
              <a:t>Flush open wounds with hydrogen peroxide or bleach solution; do not use peroxide on mucous membranes or in any orifice</a:t>
            </a:r>
          </a:p>
          <a:p>
            <a:pPr lvl="1"/>
            <a:endParaRPr lang="en-US" alt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a:extLst>
              <a:ext uri="{FF2B5EF4-FFF2-40B4-BE49-F238E27FC236}">
                <a16:creationId xmlns:a16="http://schemas.microsoft.com/office/drawing/2014/main" id="{C5C86A17-905B-4488-9B7C-D8DBCB2E0FC3}"/>
              </a:ext>
            </a:extLst>
          </p:cNvPr>
          <p:cNvSpPr>
            <a:spLocks noGrp="1" noChangeArrowheads="1"/>
          </p:cNvSpPr>
          <p:nvPr>
            <p:ph type="title"/>
          </p:nvPr>
        </p:nvSpPr>
        <p:spPr/>
        <p:txBody>
          <a:bodyPr/>
          <a:lstStyle/>
          <a:p>
            <a:r>
              <a:rPr lang="en-US" altLang="en-US" dirty="0"/>
              <a:t>Hand Hygiene</a:t>
            </a:r>
            <a:br>
              <a:rPr lang="en-US" altLang="en-US" dirty="0"/>
            </a:br>
            <a:r>
              <a:rPr lang="en-US" altLang="en-US" dirty="0"/>
              <a:t>(Slide 1 of 2)</a:t>
            </a:r>
          </a:p>
        </p:txBody>
      </p:sp>
      <p:sp>
        <p:nvSpPr>
          <p:cNvPr id="56323" name="Content Placeholder 2">
            <a:extLst>
              <a:ext uri="{FF2B5EF4-FFF2-40B4-BE49-F238E27FC236}">
                <a16:creationId xmlns:a16="http://schemas.microsoft.com/office/drawing/2014/main" id="{7638ED74-7DB2-4864-B38D-9F624C48A25F}"/>
              </a:ext>
            </a:extLst>
          </p:cNvPr>
          <p:cNvSpPr>
            <a:spLocks noGrp="1" noChangeArrowheads="1"/>
          </p:cNvSpPr>
          <p:nvPr>
            <p:ph idx="1"/>
          </p:nvPr>
        </p:nvSpPr>
        <p:spPr/>
        <p:txBody>
          <a:bodyPr/>
          <a:lstStyle/>
          <a:p>
            <a:r>
              <a:rPr lang="en-US" altLang="en-US" dirty="0"/>
              <a:t>Hand washing is the most effective way to prevent spread of disease</a:t>
            </a:r>
          </a:p>
          <a:p>
            <a:r>
              <a:rPr lang="en-US" altLang="en-US" dirty="0"/>
              <a:t>Hands must be washed:</a:t>
            </a:r>
          </a:p>
          <a:p>
            <a:pPr lvl="1"/>
            <a:r>
              <a:rPr lang="en-US" altLang="en-US" dirty="0"/>
              <a:t>Before and after each massage</a:t>
            </a:r>
          </a:p>
          <a:p>
            <a:pPr lvl="1"/>
            <a:r>
              <a:rPr lang="en-US" altLang="en-US" dirty="0"/>
              <a:t>After blowing the nose or coughing into the hands</a:t>
            </a:r>
          </a:p>
          <a:p>
            <a:pPr lvl="1"/>
            <a:r>
              <a:rPr lang="en-US" altLang="en-US" dirty="0"/>
              <a:t>After using the toilet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D1DF5A69-6A43-4616-8221-032FAAB7C3A9}"/>
              </a:ext>
            </a:extLst>
          </p:cNvPr>
          <p:cNvSpPr>
            <a:spLocks noGrp="1" noChangeArrowheads="1"/>
          </p:cNvSpPr>
          <p:nvPr>
            <p:ph type="title"/>
          </p:nvPr>
        </p:nvSpPr>
        <p:spPr/>
        <p:txBody>
          <a:bodyPr/>
          <a:lstStyle/>
          <a:p>
            <a:r>
              <a:rPr lang="en-US" altLang="en-US" dirty="0"/>
              <a:t>Hand Hygiene</a:t>
            </a:r>
            <a:br>
              <a:rPr lang="en-US" altLang="en-US" dirty="0"/>
            </a:br>
            <a:r>
              <a:rPr lang="en-US" altLang="en-US" dirty="0"/>
              <a:t>(Slide 2 of 2)</a:t>
            </a:r>
          </a:p>
        </p:txBody>
      </p:sp>
      <p:sp>
        <p:nvSpPr>
          <p:cNvPr id="58371" name="Content Placeholder 2">
            <a:extLst>
              <a:ext uri="{FF2B5EF4-FFF2-40B4-BE49-F238E27FC236}">
                <a16:creationId xmlns:a16="http://schemas.microsoft.com/office/drawing/2014/main" id="{BAC1E940-9E9A-42FD-AEF3-54DC08CECE78}"/>
              </a:ext>
            </a:extLst>
          </p:cNvPr>
          <p:cNvSpPr>
            <a:spLocks noGrp="1" noChangeArrowheads="1"/>
          </p:cNvSpPr>
          <p:nvPr>
            <p:ph idx="1"/>
          </p:nvPr>
        </p:nvSpPr>
        <p:spPr/>
        <p:txBody>
          <a:bodyPr/>
          <a:lstStyle/>
          <a:p>
            <a:r>
              <a:rPr lang="en-US" altLang="en-US" dirty="0"/>
              <a:t>Hands and forearms must be washed in hot, running water for at least 15 seconds to remove any infectious organisms</a:t>
            </a:r>
          </a:p>
          <a:p>
            <a:r>
              <a:rPr lang="en-US" altLang="en-US" dirty="0"/>
              <a:t>Soap or another antiseptic hand-washing product must be used</a:t>
            </a:r>
          </a:p>
          <a:p>
            <a:r>
              <a:rPr lang="en-US" altLang="en-US" dirty="0"/>
              <a:t>A clean towel is used to dry the hands and forearms </a:t>
            </a:r>
          </a:p>
          <a:p>
            <a:endParaRPr lang="en-US"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a:extLst>
              <a:ext uri="{FF2B5EF4-FFF2-40B4-BE49-F238E27FC236}">
                <a16:creationId xmlns:a16="http://schemas.microsoft.com/office/drawing/2014/main" id="{DBE6C3EE-D302-4520-9804-19B961D5046E}"/>
              </a:ext>
            </a:extLst>
          </p:cNvPr>
          <p:cNvSpPr>
            <a:spLocks noGrp="1" noChangeArrowheads="1"/>
          </p:cNvSpPr>
          <p:nvPr>
            <p:ph type="title"/>
          </p:nvPr>
        </p:nvSpPr>
        <p:spPr/>
        <p:txBody>
          <a:bodyPr/>
          <a:lstStyle/>
          <a:p>
            <a:r>
              <a:rPr lang="en-US" altLang="en-US" dirty="0"/>
              <a:t>Respiratory Hygiene </a:t>
            </a:r>
            <a:br>
              <a:rPr lang="en-US" altLang="en-US" dirty="0"/>
            </a:br>
            <a:r>
              <a:rPr lang="en-US" altLang="en-US" dirty="0"/>
              <a:t>and Cough Etiquette</a:t>
            </a:r>
          </a:p>
        </p:txBody>
      </p:sp>
      <p:sp>
        <p:nvSpPr>
          <p:cNvPr id="60419" name="Content Placeholder 2">
            <a:extLst>
              <a:ext uri="{FF2B5EF4-FFF2-40B4-BE49-F238E27FC236}">
                <a16:creationId xmlns:a16="http://schemas.microsoft.com/office/drawing/2014/main" id="{27DCBFCD-8226-4682-8526-61D56D86AFEC}"/>
              </a:ext>
            </a:extLst>
          </p:cNvPr>
          <p:cNvSpPr>
            <a:spLocks noGrp="1" noChangeArrowheads="1"/>
          </p:cNvSpPr>
          <p:nvPr>
            <p:ph idx="1"/>
          </p:nvPr>
        </p:nvSpPr>
        <p:spPr/>
        <p:txBody>
          <a:bodyPr/>
          <a:lstStyle/>
          <a:p>
            <a:r>
              <a:rPr lang="en-US" altLang="en-US" dirty="0"/>
              <a:t>Cover mouth and nose with a tissue when coughing or sneezing</a:t>
            </a:r>
          </a:p>
          <a:p>
            <a:r>
              <a:rPr lang="en-US" altLang="en-US" dirty="0"/>
              <a:t>Dispose of used tissue in the nearest waste receptacle</a:t>
            </a:r>
          </a:p>
          <a:p>
            <a:r>
              <a:rPr lang="en-US" altLang="en-US" dirty="0"/>
              <a:t>Perform hand hygiene after contact with respiratory secretions and contaminated objects or materials</a:t>
            </a:r>
          </a:p>
          <a:p>
            <a:r>
              <a:rPr lang="en-US" altLang="en-US" dirty="0"/>
              <a:t>If you have respiratory infections, avoid direct client contact</a:t>
            </a:r>
          </a:p>
          <a:p>
            <a:endParaRPr lang="en-US"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a:extLst>
              <a:ext uri="{FF2B5EF4-FFF2-40B4-BE49-F238E27FC236}">
                <a16:creationId xmlns:a16="http://schemas.microsoft.com/office/drawing/2014/main" id="{16E1ED02-5B79-4B94-9F15-DF54DFC4E0D3}"/>
              </a:ext>
            </a:extLst>
          </p:cNvPr>
          <p:cNvSpPr>
            <a:spLocks noGrp="1" noChangeArrowheads="1"/>
          </p:cNvSpPr>
          <p:nvPr>
            <p:ph type="title"/>
          </p:nvPr>
        </p:nvSpPr>
        <p:spPr/>
        <p:txBody>
          <a:bodyPr/>
          <a:lstStyle/>
          <a:p>
            <a:r>
              <a:rPr lang="en-US" altLang="en-US" dirty="0"/>
              <a:t>Learning Objectives</a:t>
            </a:r>
            <a:br>
              <a:rPr lang="en-US" altLang="en-US" dirty="0"/>
            </a:br>
            <a:r>
              <a:rPr lang="en-US" altLang="en-US" dirty="0"/>
              <a:t>Lesson 7.2: Contagious Conditions</a:t>
            </a:r>
          </a:p>
        </p:txBody>
      </p:sp>
      <p:sp>
        <p:nvSpPr>
          <p:cNvPr id="62467" name="Content Placeholder 2">
            <a:extLst>
              <a:ext uri="{FF2B5EF4-FFF2-40B4-BE49-F238E27FC236}">
                <a16:creationId xmlns:a16="http://schemas.microsoft.com/office/drawing/2014/main" id="{529407CD-B96F-4982-8BD1-C0007942DE98}"/>
              </a:ext>
            </a:extLst>
          </p:cNvPr>
          <p:cNvSpPr>
            <a:spLocks noGrp="1" noChangeArrowheads="1"/>
          </p:cNvSpPr>
          <p:nvPr>
            <p:ph idx="1"/>
          </p:nvPr>
        </p:nvSpPr>
        <p:spPr/>
        <p:txBody>
          <a:bodyPr/>
          <a:lstStyle/>
          <a:p>
            <a:r>
              <a:rPr lang="en-US" altLang="en-US" dirty="0"/>
              <a:t>Provide information about human immunodeficiency virus infection, hepatitis, tuberculosis, and other contagious conditions.</a:t>
            </a:r>
          </a:p>
          <a:p>
            <a:r>
              <a:rPr lang="en-US" altLang="en-US" dirty="0"/>
              <a:t>Describe measures for ensuring a clean, hazard-free massage and a safe environment.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a:extLst>
              <a:ext uri="{FF2B5EF4-FFF2-40B4-BE49-F238E27FC236}">
                <a16:creationId xmlns:a16="http://schemas.microsoft.com/office/drawing/2014/main" id="{A25C3571-AF50-4C23-8F82-1D4F3BC9A53E}"/>
              </a:ext>
            </a:extLst>
          </p:cNvPr>
          <p:cNvSpPr>
            <a:spLocks noGrp="1" noChangeArrowheads="1"/>
          </p:cNvSpPr>
          <p:nvPr>
            <p:ph type="title"/>
          </p:nvPr>
        </p:nvSpPr>
        <p:spPr/>
        <p:txBody>
          <a:bodyPr>
            <a:normAutofit fontScale="90000"/>
          </a:bodyPr>
          <a:lstStyle/>
          <a:p>
            <a:r>
              <a:rPr lang="en-US" altLang="en-US" dirty="0"/>
              <a:t>Preventing Transmission:</a:t>
            </a:r>
            <a:br>
              <a:rPr lang="en-US" altLang="en-US" dirty="0"/>
            </a:br>
            <a:r>
              <a:rPr lang="en-US" altLang="en-US" dirty="0"/>
              <a:t>HIV and AIDS </a:t>
            </a:r>
            <a:br>
              <a:rPr lang="en-US" altLang="en-US" dirty="0"/>
            </a:br>
            <a:r>
              <a:rPr lang="en-US" altLang="en-US" dirty="0"/>
              <a:t>(Slide 1 of 2)</a:t>
            </a:r>
          </a:p>
        </p:txBody>
      </p:sp>
      <p:sp>
        <p:nvSpPr>
          <p:cNvPr id="64515" name="Content Placeholder 2">
            <a:extLst>
              <a:ext uri="{FF2B5EF4-FFF2-40B4-BE49-F238E27FC236}">
                <a16:creationId xmlns:a16="http://schemas.microsoft.com/office/drawing/2014/main" id="{6BEAD315-B384-48F1-8A90-054C17F6F9E5}"/>
              </a:ext>
            </a:extLst>
          </p:cNvPr>
          <p:cNvSpPr>
            <a:spLocks noGrp="1" noChangeArrowheads="1"/>
          </p:cNvSpPr>
          <p:nvPr>
            <p:ph idx="1"/>
          </p:nvPr>
        </p:nvSpPr>
        <p:spPr/>
        <p:txBody>
          <a:bodyPr/>
          <a:lstStyle/>
          <a:p>
            <a:r>
              <a:rPr lang="en-US" altLang="en-US" dirty="0"/>
              <a:t>Syndrome</a:t>
            </a:r>
          </a:p>
          <a:p>
            <a:pPr lvl="1"/>
            <a:r>
              <a:rPr lang="en-US" altLang="en-US" dirty="0"/>
              <a:t>Group of clinical symptoms that constitute a disease or abnormal condition</a:t>
            </a:r>
          </a:p>
          <a:p>
            <a:pPr lvl="1"/>
            <a:r>
              <a:rPr lang="en-US" altLang="en-US" dirty="0"/>
              <a:t>Might have many different causes</a:t>
            </a:r>
          </a:p>
          <a:p>
            <a:pPr lvl="1"/>
            <a:r>
              <a:rPr lang="en-US" altLang="en-US" dirty="0"/>
              <a:t>Symptoms might vary among individuals</a:t>
            </a:r>
          </a:p>
          <a:p>
            <a:r>
              <a:rPr lang="en-US" altLang="en-US" dirty="0"/>
              <a:t>Human immunodeficiency virus (HIV)</a:t>
            </a:r>
          </a:p>
          <a:p>
            <a:pPr lvl="1"/>
            <a:r>
              <a:rPr lang="en-US" altLang="en-US" dirty="0"/>
              <a:t>Retrovirus</a:t>
            </a:r>
          </a:p>
          <a:p>
            <a:pPr lvl="2"/>
            <a:r>
              <a:rPr lang="en-US" altLang="en-US" dirty="0"/>
              <a:t>Can survive long time in host without causing any sign of illness</a:t>
            </a:r>
          </a:p>
          <a:p>
            <a:pPr lvl="1"/>
            <a:r>
              <a:rPr lang="en-US" altLang="en-US" dirty="0"/>
              <a:t>Believed to cause acquired immunodeficiency syndrome (AIDS)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a:extLst>
              <a:ext uri="{FF2B5EF4-FFF2-40B4-BE49-F238E27FC236}">
                <a16:creationId xmlns:a16="http://schemas.microsoft.com/office/drawing/2014/main" id="{0AC48E69-72AC-4887-8171-D7455D507081}"/>
              </a:ext>
            </a:extLst>
          </p:cNvPr>
          <p:cNvSpPr>
            <a:spLocks noGrp="1" noChangeArrowheads="1"/>
          </p:cNvSpPr>
          <p:nvPr>
            <p:ph type="title"/>
          </p:nvPr>
        </p:nvSpPr>
        <p:spPr/>
        <p:txBody>
          <a:bodyPr>
            <a:normAutofit fontScale="90000"/>
          </a:bodyPr>
          <a:lstStyle/>
          <a:p>
            <a:r>
              <a:rPr lang="en-US" altLang="en-US" dirty="0"/>
              <a:t>Preventing Transmission:</a:t>
            </a:r>
            <a:br>
              <a:rPr lang="en-US" altLang="en-US" dirty="0"/>
            </a:br>
            <a:r>
              <a:rPr lang="en-US" altLang="en-US" dirty="0"/>
              <a:t>HIV and AIDS </a:t>
            </a:r>
            <a:br>
              <a:rPr lang="en-US" altLang="en-US" dirty="0"/>
            </a:br>
            <a:r>
              <a:rPr lang="en-US" altLang="en-US" dirty="0"/>
              <a:t>(Slide 2 of 2)</a:t>
            </a:r>
          </a:p>
        </p:txBody>
      </p:sp>
      <p:sp>
        <p:nvSpPr>
          <p:cNvPr id="66563" name="Content Placeholder 2">
            <a:extLst>
              <a:ext uri="{FF2B5EF4-FFF2-40B4-BE49-F238E27FC236}">
                <a16:creationId xmlns:a16="http://schemas.microsoft.com/office/drawing/2014/main" id="{24E1811A-7641-47AA-A29A-74AFC2B60769}"/>
              </a:ext>
            </a:extLst>
          </p:cNvPr>
          <p:cNvSpPr>
            <a:spLocks noGrp="1" noChangeArrowheads="1"/>
          </p:cNvSpPr>
          <p:nvPr>
            <p:ph idx="1"/>
          </p:nvPr>
        </p:nvSpPr>
        <p:spPr/>
        <p:txBody>
          <a:bodyPr/>
          <a:lstStyle/>
          <a:p>
            <a:r>
              <a:rPr lang="en-US" altLang="en-US" dirty="0"/>
              <a:t>Replication</a:t>
            </a:r>
          </a:p>
          <a:p>
            <a:pPr lvl="1"/>
            <a:r>
              <a:rPr lang="en-US" altLang="en-US" dirty="0"/>
              <a:t>Lives in lymphocytes (a type of white blood cell), also known as T cells</a:t>
            </a:r>
          </a:p>
          <a:p>
            <a:pPr lvl="1"/>
            <a:r>
              <a:rPr lang="en-US" altLang="en-US" dirty="0"/>
              <a:t>Targets T4, a cell vital to the immune system</a:t>
            </a:r>
          </a:p>
          <a:p>
            <a:pPr lvl="1"/>
            <a:r>
              <a:rPr lang="en-US" altLang="en-US" dirty="0"/>
              <a:t>T4 cell infection causes defect in immune system, which can eventually result in AIDS</a:t>
            </a:r>
          </a:p>
          <a:p>
            <a:pPr lvl="1"/>
            <a:r>
              <a:rPr lang="en-US" altLang="en-US" dirty="0"/>
              <a:t>Long-term HIV infection that doesn’</a:t>
            </a:r>
            <a:r>
              <a:rPr lang="en-US" altLang="ja-JP" dirty="0"/>
              <a:t>t lead to AIDS is becoming more common</a:t>
            </a:r>
          </a:p>
          <a:p>
            <a:pPr lvl="1"/>
            <a:endParaRPr lang="en-US" alt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a:extLst>
              <a:ext uri="{FF2B5EF4-FFF2-40B4-BE49-F238E27FC236}">
                <a16:creationId xmlns:a16="http://schemas.microsoft.com/office/drawing/2014/main" id="{08BD380D-4269-4DAC-BD4F-E18B5F457E66}"/>
              </a:ext>
            </a:extLst>
          </p:cNvPr>
          <p:cNvSpPr>
            <a:spLocks noGrp="1" noChangeArrowheads="1"/>
          </p:cNvSpPr>
          <p:nvPr>
            <p:ph type="title"/>
          </p:nvPr>
        </p:nvSpPr>
        <p:spPr/>
        <p:txBody>
          <a:bodyPr/>
          <a:lstStyle/>
          <a:p>
            <a:r>
              <a:rPr lang="en-US" altLang="en-US" dirty="0"/>
              <a:t>Mechanics of Transmission </a:t>
            </a:r>
          </a:p>
        </p:txBody>
      </p:sp>
      <p:sp>
        <p:nvSpPr>
          <p:cNvPr id="68611" name="Content Placeholder 2">
            <a:extLst>
              <a:ext uri="{FF2B5EF4-FFF2-40B4-BE49-F238E27FC236}">
                <a16:creationId xmlns:a16="http://schemas.microsoft.com/office/drawing/2014/main" id="{3D24D79F-711B-4D49-9636-AF29BF5009FF}"/>
              </a:ext>
            </a:extLst>
          </p:cNvPr>
          <p:cNvSpPr>
            <a:spLocks noGrp="1" noChangeArrowheads="1"/>
          </p:cNvSpPr>
          <p:nvPr>
            <p:ph idx="1"/>
          </p:nvPr>
        </p:nvSpPr>
        <p:spPr/>
        <p:txBody>
          <a:bodyPr/>
          <a:lstStyle/>
          <a:p>
            <a:r>
              <a:rPr lang="en-US" altLang="en-US" dirty="0"/>
              <a:t>HIV must travel from inside one person to inside another person</a:t>
            </a:r>
          </a:p>
          <a:p>
            <a:r>
              <a:rPr lang="en-US" altLang="en-US" dirty="0"/>
              <a:t>It cannot enter through intact skin; must enter through open wound, mucous membrane, or body opening</a:t>
            </a:r>
          </a:p>
          <a:p>
            <a:r>
              <a:rPr lang="en-US" altLang="en-US" dirty="0"/>
              <a:t>HIV is found in any substance that contains lymphocytes, but in different concentrations</a:t>
            </a:r>
          </a:p>
          <a:p>
            <a:r>
              <a:rPr lang="en-US" altLang="en-US" dirty="0"/>
              <a:t>Not all substances that contain HIV are capable of transmitting it</a:t>
            </a:r>
          </a:p>
          <a:p>
            <a:endParaRPr lang="en-US" alt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a:extLst>
              <a:ext uri="{FF2B5EF4-FFF2-40B4-BE49-F238E27FC236}">
                <a16:creationId xmlns:a16="http://schemas.microsoft.com/office/drawing/2014/main" id="{5C69091B-E499-417F-A522-649E6FF2CA48}"/>
              </a:ext>
            </a:extLst>
          </p:cNvPr>
          <p:cNvSpPr>
            <a:spLocks noGrp="1" noChangeArrowheads="1"/>
          </p:cNvSpPr>
          <p:nvPr>
            <p:ph type="title"/>
          </p:nvPr>
        </p:nvSpPr>
        <p:spPr/>
        <p:txBody>
          <a:bodyPr/>
          <a:lstStyle/>
          <a:p>
            <a:r>
              <a:rPr lang="en-US" altLang="en-US" dirty="0"/>
              <a:t>HIV Survival Outside the Host </a:t>
            </a:r>
          </a:p>
        </p:txBody>
      </p:sp>
      <p:sp>
        <p:nvSpPr>
          <p:cNvPr id="70659" name="Content Placeholder 2">
            <a:extLst>
              <a:ext uri="{FF2B5EF4-FFF2-40B4-BE49-F238E27FC236}">
                <a16:creationId xmlns:a16="http://schemas.microsoft.com/office/drawing/2014/main" id="{E7E9C97E-EE0E-4112-9264-A89C6A1E218B}"/>
              </a:ext>
            </a:extLst>
          </p:cNvPr>
          <p:cNvSpPr>
            <a:spLocks noGrp="1" noChangeArrowheads="1"/>
          </p:cNvSpPr>
          <p:nvPr>
            <p:ph idx="1"/>
          </p:nvPr>
        </p:nvSpPr>
        <p:spPr/>
        <p:txBody>
          <a:bodyPr/>
          <a:lstStyle/>
          <a:p>
            <a:r>
              <a:rPr lang="en-US" altLang="en-US" dirty="0"/>
              <a:t>Substance carrying HIV remains infectious until dry</a:t>
            </a:r>
          </a:p>
          <a:p>
            <a:r>
              <a:rPr lang="en-US" altLang="en-US" dirty="0"/>
              <a:t>Temperature affects amount of time virus can survive</a:t>
            </a:r>
          </a:p>
          <a:p>
            <a:pPr lvl="1"/>
            <a:r>
              <a:rPr lang="en-US" altLang="en-US" dirty="0"/>
              <a:t>Two weeks at room temperature and indefinitely if refrigerated</a:t>
            </a:r>
          </a:p>
          <a:p>
            <a:r>
              <a:rPr lang="en-US" altLang="en-US" dirty="0"/>
              <a:t>No known cases of HIV infection by casual (skin only) contact</a:t>
            </a:r>
          </a:p>
          <a:p>
            <a:endParaRPr lang="en-US" alt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a:extLst>
              <a:ext uri="{FF2B5EF4-FFF2-40B4-BE49-F238E27FC236}">
                <a16:creationId xmlns:a16="http://schemas.microsoft.com/office/drawing/2014/main" id="{5AB1B39A-2EE8-43F2-85D5-B50EEC615B1A}"/>
              </a:ext>
            </a:extLst>
          </p:cNvPr>
          <p:cNvSpPr>
            <a:spLocks noGrp="1" noChangeArrowheads="1"/>
          </p:cNvSpPr>
          <p:nvPr>
            <p:ph type="title"/>
          </p:nvPr>
        </p:nvSpPr>
        <p:spPr/>
        <p:txBody>
          <a:bodyPr/>
          <a:lstStyle/>
          <a:p>
            <a:r>
              <a:rPr lang="en-US" altLang="en-US" dirty="0"/>
              <a:t>Preventing Transmission: Hepatitis (Slide 1 of 3)</a:t>
            </a:r>
          </a:p>
        </p:txBody>
      </p:sp>
      <p:sp>
        <p:nvSpPr>
          <p:cNvPr id="72707" name="Content Placeholder 2">
            <a:extLst>
              <a:ext uri="{FF2B5EF4-FFF2-40B4-BE49-F238E27FC236}">
                <a16:creationId xmlns:a16="http://schemas.microsoft.com/office/drawing/2014/main" id="{8E0D8023-96B6-4A78-B2FA-20AE2411D6B1}"/>
              </a:ext>
            </a:extLst>
          </p:cNvPr>
          <p:cNvSpPr>
            <a:spLocks noGrp="1" noChangeArrowheads="1"/>
          </p:cNvSpPr>
          <p:nvPr>
            <p:ph idx="1"/>
          </p:nvPr>
        </p:nvSpPr>
        <p:spPr/>
        <p:txBody>
          <a:bodyPr/>
          <a:lstStyle/>
          <a:p>
            <a:r>
              <a:rPr lang="en-US" altLang="en-US" dirty="0"/>
              <a:t>Inflammatory viral infection of liver</a:t>
            </a:r>
          </a:p>
          <a:p>
            <a:r>
              <a:rPr lang="en-US" altLang="en-US" dirty="0"/>
              <a:t>Hepatitis A (HAV)</a:t>
            </a:r>
          </a:p>
          <a:p>
            <a:pPr lvl="1"/>
            <a:r>
              <a:rPr lang="en-US" altLang="en-US" dirty="0"/>
              <a:t>Less serious</a:t>
            </a:r>
          </a:p>
          <a:p>
            <a:pPr lvl="1"/>
            <a:r>
              <a:rPr lang="en-US" altLang="en-US" dirty="0"/>
              <a:t>Usually transmitted by food or water contaminated with feces</a:t>
            </a:r>
          </a:p>
          <a:p>
            <a:pPr lvl="1"/>
            <a:r>
              <a:rPr lang="en-US" altLang="en-US" dirty="0"/>
              <a:t>Vaccine available</a:t>
            </a:r>
          </a:p>
          <a:p>
            <a:r>
              <a:rPr lang="en-US" altLang="en-US" dirty="0"/>
              <a:t>Hepatitis B (HBV)</a:t>
            </a:r>
          </a:p>
          <a:p>
            <a:pPr lvl="1"/>
            <a:r>
              <a:rPr lang="en-US" altLang="en-US" dirty="0"/>
              <a:t>Potentially fatal</a:t>
            </a:r>
          </a:p>
          <a:p>
            <a:pPr lvl="1"/>
            <a:r>
              <a:rPr lang="en-US" altLang="en-US" dirty="0"/>
              <a:t>Transmission routes similar to those of HIV</a:t>
            </a:r>
          </a:p>
          <a:p>
            <a:pPr lvl="1"/>
            <a:r>
              <a:rPr lang="en-US" altLang="en-US" dirty="0"/>
              <a:t>Vaccine available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a:extLst>
              <a:ext uri="{FF2B5EF4-FFF2-40B4-BE49-F238E27FC236}">
                <a16:creationId xmlns:a16="http://schemas.microsoft.com/office/drawing/2014/main" id="{5006A569-B046-4FC9-8AE8-C6AA5CB78521}"/>
              </a:ext>
            </a:extLst>
          </p:cNvPr>
          <p:cNvSpPr>
            <a:spLocks noGrp="1" noChangeArrowheads="1"/>
          </p:cNvSpPr>
          <p:nvPr>
            <p:ph type="title"/>
          </p:nvPr>
        </p:nvSpPr>
        <p:spPr/>
        <p:txBody>
          <a:bodyPr/>
          <a:lstStyle/>
          <a:p>
            <a:r>
              <a:rPr lang="en-US" altLang="en-US" dirty="0"/>
              <a:t>Preventing Transmission: Hepatitis (Slide 2 of 3)</a:t>
            </a:r>
          </a:p>
        </p:txBody>
      </p:sp>
      <p:sp>
        <p:nvSpPr>
          <p:cNvPr id="74755" name="Content Placeholder 2">
            <a:extLst>
              <a:ext uri="{FF2B5EF4-FFF2-40B4-BE49-F238E27FC236}">
                <a16:creationId xmlns:a16="http://schemas.microsoft.com/office/drawing/2014/main" id="{62B9DF1A-EDBC-4CFB-92E1-5B99A64A8CDA}"/>
              </a:ext>
            </a:extLst>
          </p:cNvPr>
          <p:cNvSpPr>
            <a:spLocks noGrp="1" noChangeArrowheads="1"/>
          </p:cNvSpPr>
          <p:nvPr>
            <p:ph idx="1"/>
          </p:nvPr>
        </p:nvSpPr>
        <p:spPr/>
        <p:txBody>
          <a:bodyPr/>
          <a:lstStyle/>
          <a:p>
            <a:r>
              <a:rPr lang="en-US" altLang="en-US" dirty="0"/>
              <a:t>Hepatitis C (HCV)</a:t>
            </a:r>
          </a:p>
          <a:p>
            <a:pPr lvl="1"/>
            <a:r>
              <a:rPr lang="en-US" altLang="en-US" dirty="0"/>
              <a:t>Most common form of viral hepatitis</a:t>
            </a:r>
          </a:p>
          <a:p>
            <a:pPr lvl="1"/>
            <a:r>
              <a:rPr lang="en-US" altLang="en-US" dirty="0"/>
              <a:t>No effective vaccine</a:t>
            </a:r>
          </a:p>
          <a:p>
            <a:r>
              <a:rPr lang="en-US" altLang="en-US" dirty="0"/>
              <a:t>Hepatitis D (HDV)</a:t>
            </a:r>
          </a:p>
          <a:p>
            <a:pPr lvl="1"/>
            <a:r>
              <a:rPr lang="en-US" altLang="en-US" dirty="0"/>
              <a:t>Infects only those who have HBV</a:t>
            </a:r>
          </a:p>
          <a:p>
            <a:pPr lvl="1"/>
            <a:r>
              <a:rPr lang="en-US" altLang="en-US" dirty="0"/>
              <a:t>Symptoms are more severe than other forms of hepatitis</a:t>
            </a:r>
          </a:p>
          <a:p>
            <a:pPr lvl="1"/>
            <a:r>
              <a:rPr lang="en-US" altLang="en-US" dirty="0"/>
              <a:t>No effective vaccine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a:extLst>
              <a:ext uri="{FF2B5EF4-FFF2-40B4-BE49-F238E27FC236}">
                <a16:creationId xmlns:a16="http://schemas.microsoft.com/office/drawing/2014/main" id="{3D199018-803A-45EF-8DA6-BE9E340DE1D6}"/>
              </a:ext>
            </a:extLst>
          </p:cNvPr>
          <p:cNvSpPr>
            <a:spLocks noGrp="1" noChangeArrowheads="1"/>
          </p:cNvSpPr>
          <p:nvPr>
            <p:ph type="title"/>
          </p:nvPr>
        </p:nvSpPr>
        <p:spPr/>
        <p:txBody>
          <a:bodyPr/>
          <a:lstStyle/>
          <a:p>
            <a:r>
              <a:rPr lang="en-US" altLang="en-US" dirty="0"/>
              <a:t>Preventing Transmission: Hepatitis (Slide 3 of 3)</a:t>
            </a:r>
          </a:p>
        </p:txBody>
      </p:sp>
      <p:sp>
        <p:nvSpPr>
          <p:cNvPr id="76803" name="Content Placeholder 2">
            <a:extLst>
              <a:ext uri="{FF2B5EF4-FFF2-40B4-BE49-F238E27FC236}">
                <a16:creationId xmlns:a16="http://schemas.microsoft.com/office/drawing/2014/main" id="{0BEB24C2-2F51-4422-80E0-A90B34266677}"/>
              </a:ext>
            </a:extLst>
          </p:cNvPr>
          <p:cNvSpPr>
            <a:spLocks noGrp="1" noChangeArrowheads="1"/>
          </p:cNvSpPr>
          <p:nvPr>
            <p:ph idx="1"/>
          </p:nvPr>
        </p:nvSpPr>
        <p:spPr/>
        <p:txBody>
          <a:bodyPr/>
          <a:lstStyle/>
          <a:p>
            <a:r>
              <a:rPr lang="en-US" altLang="en-US" dirty="0"/>
              <a:t>Hepatitis E (HEV)</a:t>
            </a:r>
          </a:p>
          <a:p>
            <a:pPr lvl="1"/>
            <a:r>
              <a:rPr lang="en-US" altLang="en-US" dirty="0"/>
              <a:t>Similar to hepatitis A</a:t>
            </a:r>
          </a:p>
          <a:p>
            <a:pPr lvl="1"/>
            <a:r>
              <a:rPr lang="en-US" altLang="en-US" dirty="0"/>
              <a:t>Prevalent in countries with poor sanitation</a:t>
            </a:r>
          </a:p>
          <a:p>
            <a:pPr lvl="1"/>
            <a:r>
              <a:rPr lang="en-US" altLang="en-US" dirty="0"/>
              <a:t>Rare in North America and rarely life threatening</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a:extLst>
              <a:ext uri="{FF2B5EF4-FFF2-40B4-BE49-F238E27FC236}">
                <a16:creationId xmlns:a16="http://schemas.microsoft.com/office/drawing/2014/main" id="{EC3045D9-C9BE-4353-AE08-4E00F19250D5}"/>
              </a:ext>
            </a:extLst>
          </p:cNvPr>
          <p:cNvSpPr>
            <a:spLocks noGrp="1" noChangeArrowheads="1"/>
          </p:cNvSpPr>
          <p:nvPr>
            <p:ph type="title"/>
          </p:nvPr>
        </p:nvSpPr>
        <p:spPr/>
        <p:txBody>
          <a:bodyPr/>
          <a:lstStyle/>
          <a:p>
            <a:r>
              <a:rPr lang="en-US" altLang="en-US" dirty="0"/>
              <a:t>Preventing Transmission: Tuberculosis </a:t>
            </a:r>
            <a:br>
              <a:rPr lang="en-US" altLang="en-US" dirty="0"/>
            </a:br>
            <a:r>
              <a:rPr lang="en-US" altLang="en-US" dirty="0"/>
              <a:t>(Slide 1 of 2)</a:t>
            </a:r>
          </a:p>
        </p:txBody>
      </p:sp>
      <p:sp>
        <p:nvSpPr>
          <p:cNvPr id="78851" name="Content Placeholder 2">
            <a:extLst>
              <a:ext uri="{FF2B5EF4-FFF2-40B4-BE49-F238E27FC236}">
                <a16:creationId xmlns:a16="http://schemas.microsoft.com/office/drawing/2014/main" id="{F57967B1-D488-4128-B2DD-A5A29DD2F3F0}"/>
              </a:ext>
            </a:extLst>
          </p:cNvPr>
          <p:cNvSpPr>
            <a:spLocks noGrp="1" noChangeArrowheads="1"/>
          </p:cNvSpPr>
          <p:nvPr>
            <p:ph idx="1"/>
          </p:nvPr>
        </p:nvSpPr>
        <p:spPr/>
        <p:txBody>
          <a:bodyPr>
            <a:normAutofit lnSpcReduction="10000"/>
          </a:bodyPr>
          <a:lstStyle/>
          <a:p>
            <a:r>
              <a:rPr lang="en-US" altLang="en-US" dirty="0"/>
              <a:t>Tuberculosis (TB) bacteria affect lungs but can invade other body parts</a:t>
            </a:r>
          </a:p>
          <a:p>
            <a:r>
              <a:rPr lang="en-US" altLang="en-US" dirty="0"/>
              <a:t>Transmission</a:t>
            </a:r>
          </a:p>
          <a:p>
            <a:pPr lvl="1"/>
            <a:r>
              <a:rPr lang="en-US" altLang="en-US" dirty="0"/>
              <a:t>Via airborne droplets, or contaminated food</a:t>
            </a:r>
          </a:p>
          <a:p>
            <a:r>
              <a:rPr lang="en-US" altLang="en-US" dirty="0"/>
              <a:t>Infection</a:t>
            </a:r>
          </a:p>
          <a:p>
            <a:pPr lvl="1"/>
            <a:r>
              <a:rPr lang="en-US" altLang="en-US" dirty="0"/>
              <a:t>Widespread, often no symptoms</a:t>
            </a:r>
          </a:p>
          <a:p>
            <a:r>
              <a:rPr lang="en-US" altLang="en-US" dirty="0"/>
              <a:t>Symptoms, which might develop slowly</a:t>
            </a:r>
          </a:p>
          <a:p>
            <a:pPr lvl="1"/>
            <a:r>
              <a:rPr lang="en-US" altLang="en-US" dirty="0"/>
              <a:t>Fatigue</a:t>
            </a:r>
          </a:p>
          <a:p>
            <a:pPr lvl="1"/>
            <a:r>
              <a:rPr lang="en-US" altLang="en-US" dirty="0"/>
              <a:t>Anorexia</a:t>
            </a:r>
          </a:p>
          <a:p>
            <a:pPr lvl="1"/>
            <a:r>
              <a:rPr lang="en-US" altLang="en-US" dirty="0"/>
              <a:t>Night sweats</a:t>
            </a:r>
          </a:p>
          <a:p>
            <a:pPr lvl="1"/>
            <a:r>
              <a:rPr lang="en-US" altLang="en-US" dirty="0"/>
              <a:t>Weight loss</a:t>
            </a:r>
          </a:p>
        </p:txBody>
      </p:sp>
      <p:sp>
        <p:nvSpPr>
          <p:cNvPr id="78852" name="TextBox 3">
            <a:extLst>
              <a:ext uri="{FF2B5EF4-FFF2-40B4-BE49-F238E27FC236}">
                <a16:creationId xmlns:a16="http://schemas.microsoft.com/office/drawing/2014/main" id="{164AC485-7EC6-4969-8682-3AEAEBA2019C}"/>
              </a:ext>
            </a:extLst>
          </p:cNvPr>
          <p:cNvSpPr txBox="1">
            <a:spLocks noChangeArrowheads="1"/>
          </p:cNvSpPr>
          <p:nvPr/>
        </p:nvSpPr>
        <p:spPr bwMode="auto">
          <a:xfrm>
            <a:off x="5514975" y="4545013"/>
            <a:ext cx="350520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buClr>
                <a:schemeClr val="bg1"/>
              </a:buClr>
              <a:buSzPct val="70000"/>
              <a:buFont typeface="Wingdings 2" panose="05020102010507070707" pitchFamily="18" charset="2"/>
              <a:buChar char=""/>
              <a:defRPr sz="2800">
                <a:solidFill>
                  <a:schemeClr val="bg2"/>
                </a:solidFill>
                <a:latin typeface="ArialMT" charset="0"/>
                <a:ea typeface="ＭＳ Ｐゴシック" panose="020B0600070205080204" pitchFamily="34" charset="-128"/>
              </a:defRPr>
            </a:lvl1pPr>
            <a:lvl2pPr marL="800100" indent="-342900">
              <a:buClr>
                <a:schemeClr val="bg1"/>
              </a:buClr>
              <a:buSzPct val="70000"/>
              <a:buFont typeface="Wingdings" panose="05000000000000000000" pitchFamily="2" charset="2"/>
              <a:buChar char="Ø"/>
              <a:defRPr sz="2400">
                <a:solidFill>
                  <a:schemeClr val="bg2"/>
                </a:solidFill>
                <a:latin typeface="ArialMT" charset="0"/>
                <a:ea typeface="ＭＳ Ｐゴシック" panose="020B0600070205080204" pitchFamily="34" charset="-128"/>
              </a:defRPr>
            </a:lvl2pPr>
            <a:lvl3pPr marL="1143000" indent="-228600">
              <a:buClr>
                <a:schemeClr val="bg1"/>
              </a:buClr>
              <a:buSzPct val="70000"/>
              <a:buChar char="•"/>
              <a:defRPr sz="2000">
                <a:solidFill>
                  <a:schemeClr val="bg2"/>
                </a:solidFill>
                <a:latin typeface="ArialMT" charset="0"/>
                <a:ea typeface="ＭＳ Ｐゴシック" panose="020B0600070205080204" pitchFamily="34" charset="-128"/>
              </a:defRPr>
            </a:lvl3pPr>
            <a:lvl4pPr marL="1600200" indent="-228600">
              <a:buClr>
                <a:schemeClr val="bg1"/>
              </a:buClr>
              <a:buSzPct val="70000"/>
              <a:buFont typeface="Wingdings 3" panose="05040102010807070707" pitchFamily="18" charset="2"/>
              <a:buChar char=""/>
              <a:defRPr>
                <a:solidFill>
                  <a:schemeClr val="bg2"/>
                </a:solidFill>
                <a:latin typeface="ArialMT" charset="0"/>
                <a:ea typeface="ＭＳ Ｐゴシック" panose="020B0600070205080204" pitchFamily="34" charset="-128"/>
              </a:defRPr>
            </a:lvl4pPr>
            <a:lvl5pPr marL="2057400" indent="-228600">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5pPr>
            <a:lvl6pPr marL="25146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6pPr>
            <a:lvl7pPr marL="29718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7pPr>
            <a:lvl8pPr marL="34290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8pPr>
            <a:lvl9pPr marL="38862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9pPr>
          </a:lstStyle>
          <a:p>
            <a:pPr lvl="1" eaLnBrk="1" hangingPunct="1"/>
            <a:r>
              <a:rPr lang="en-US" altLang="en-US" dirty="0">
                <a:latin typeface="Arial" panose="020B0604020202020204" pitchFamily="34" charset="0"/>
              </a:rPr>
              <a:t>Lethargy</a:t>
            </a:r>
          </a:p>
          <a:p>
            <a:pPr lvl="1" eaLnBrk="1" hangingPunct="1"/>
            <a:r>
              <a:rPr lang="en-US" altLang="en-US" dirty="0">
                <a:latin typeface="Arial" panose="020B0604020202020204" pitchFamily="34" charset="0"/>
              </a:rPr>
              <a:t>Low-grade fever</a:t>
            </a:r>
          </a:p>
          <a:p>
            <a:pPr lvl="1" eaLnBrk="1" hangingPunct="1"/>
            <a:r>
              <a:rPr lang="en-US" altLang="en-US" dirty="0">
                <a:latin typeface="Arial" panose="020B0604020202020204" pitchFamily="34" charset="0"/>
              </a:rPr>
              <a:t>Cough</a:t>
            </a:r>
          </a:p>
          <a:p>
            <a:pPr lvl="1" eaLnBrk="1" hangingPunct="1"/>
            <a:r>
              <a:rPr lang="en-US" altLang="en-US" dirty="0">
                <a:latin typeface="Arial" panose="020B0604020202020204" pitchFamily="34" charset="0"/>
              </a:rPr>
              <a:t>General anxiety</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a:extLst>
              <a:ext uri="{FF2B5EF4-FFF2-40B4-BE49-F238E27FC236}">
                <a16:creationId xmlns:a16="http://schemas.microsoft.com/office/drawing/2014/main" id="{B4DCE8B0-A5A0-4320-AFC2-C8693BB3E3D6}"/>
              </a:ext>
            </a:extLst>
          </p:cNvPr>
          <p:cNvSpPr>
            <a:spLocks noGrp="1" noChangeArrowheads="1"/>
          </p:cNvSpPr>
          <p:nvPr>
            <p:ph type="title"/>
          </p:nvPr>
        </p:nvSpPr>
        <p:spPr/>
        <p:txBody>
          <a:bodyPr/>
          <a:lstStyle/>
          <a:p>
            <a:r>
              <a:rPr lang="en-US" altLang="en-US" dirty="0"/>
              <a:t>Preventing Transmission: Tuberculosis </a:t>
            </a:r>
            <a:br>
              <a:rPr lang="en-US" altLang="en-US" dirty="0"/>
            </a:br>
            <a:r>
              <a:rPr lang="en-US" altLang="en-US" dirty="0"/>
              <a:t>(Slide 2 of 2)</a:t>
            </a:r>
          </a:p>
        </p:txBody>
      </p:sp>
      <p:sp>
        <p:nvSpPr>
          <p:cNvPr id="80899" name="Content Placeholder 2">
            <a:extLst>
              <a:ext uri="{FF2B5EF4-FFF2-40B4-BE49-F238E27FC236}">
                <a16:creationId xmlns:a16="http://schemas.microsoft.com/office/drawing/2014/main" id="{15834B06-1348-4FA8-B0BF-688F3500E919}"/>
              </a:ext>
            </a:extLst>
          </p:cNvPr>
          <p:cNvSpPr>
            <a:spLocks noGrp="1" noChangeArrowheads="1"/>
          </p:cNvSpPr>
          <p:nvPr>
            <p:ph idx="1"/>
          </p:nvPr>
        </p:nvSpPr>
        <p:spPr/>
        <p:txBody>
          <a:bodyPr/>
          <a:lstStyle/>
          <a:p>
            <a:r>
              <a:rPr lang="en-US" altLang="en-US" dirty="0"/>
              <a:t>Diagnosis</a:t>
            </a:r>
          </a:p>
          <a:p>
            <a:pPr lvl="1"/>
            <a:r>
              <a:rPr lang="en-US" altLang="en-US" dirty="0"/>
              <a:t>Diagnosis is made from a positive TB skin test, followed by a chest x-ray and/or sputum culture</a:t>
            </a:r>
          </a:p>
          <a:p>
            <a:pPr lvl="1"/>
            <a:r>
              <a:rPr lang="en-US" altLang="en-US" dirty="0"/>
              <a:t>A positive skin test alone does not indicate active infection</a:t>
            </a:r>
          </a:p>
          <a:p>
            <a:pPr lvl="1"/>
            <a:r>
              <a:rPr lang="en-US" altLang="en-US" dirty="0"/>
              <a:t>Dormant and active TB are both treated with antibiotics</a:t>
            </a:r>
          </a:p>
          <a:p>
            <a:pPr lvl="1"/>
            <a:r>
              <a:rPr lang="en-US" altLang="en-US" dirty="0"/>
              <a:t>Massage professionals should be tested yearly</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a:extLst>
              <a:ext uri="{FF2B5EF4-FFF2-40B4-BE49-F238E27FC236}">
                <a16:creationId xmlns:a16="http://schemas.microsoft.com/office/drawing/2014/main" id="{0835A525-2655-4E11-8957-226D15DC26C0}"/>
              </a:ext>
            </a:extLst>
          </p:cNvPr>
          <p:cNvSpPr>
            <a:spLocks noGrp="1" noChangeArrowheads="1"/>
          </p:cNvSpPr>
          <p:nvPr>
            <p:ph type="title"/>
          </p:nvPr>
        </p:nvSpPr>
        <p:spPr/>
        <p:txBody>
          <a:bodyPr/>
          <a:lstStyle/>
          <a:p>
            <a:r>
              <a:rPr lang="en-US" altLang="en-US" dirty="0"/>
              <a:t>Preventing Transmission: Coronaviruses </a:t>
            </a:r>
            <a:br>
              <a:rPr lang="en-US" altLang="en-US" dirty="0"/>
            </a:br>
            <a:r>
              <a:rPr lang="en-US" altLang="en-US" dirty="0"/>
              <a:t>(Slide 1 of 2)</a:t>
            </a:r>
          </a:p>
        </p:txBody>
      </p:sp>
      <p:sp>
        <p:nvSpPr>
          <p:cNvPr id="82947" name="Content Placeholder 2">
            <a:extLst>
              <a:ext uri="{FF2B5EF4-FFF2-40B4-BE49-F238E27FC236}">
                <a16:creationId xmlns:a16="http://schemas.microsoft.com/office/drawing/2014/main" id="{EF3C306C-BCF1-41F3-8C37-7380A16FA944}"/>
              </a:ext>
            </a:extLst>
          </p:cNvPr>
          <p:cNvSpPr>
            <a:spLocks noGrp="1" noChangeArrowheads="1"/>
          </p:cNvSpPr>
          <p:nvPr>
            <p:ph idx="1"/>
          </p:nvPr>
        </p:nvSpPr>
        <p:spPr/>
        <p:txBody>
          <a:bodyPr/>
          <a:lstStyle/>
          <a:p>
            <a:r>
              <a:rPr lang="en-US" altLang="en-US" dirty="0"/>
              <a:t>Symptoms</a:t>
            </a:r>
          </a:p>
          <a:p>
            <a:pPr lvl="1"/>
            <a:r>
              <a:rPr lang="en-US" altLang="en-US" dirty="0"/>
              <a:t>Begins with fever over 100.4º F (38º C)</a:t>
            </a:r>
          </a:p>
          <a:p>
            <a:pPr lvl="1"/>
            <a:r>
              <a:rPr lang="en-US" altLang="en-US" dirty="0"/>
              <a:t>Headache</a:t>
            </a:r>
          </a:p>
          <a:p>
            <a:pPr lvl="1"/>
            <a:r>
              <a:rPr lang="en-US" altLang="en-US" dirty="0"/>
              <a:t>Overall feeling of discomfort</a:t>
            </a:r>
          </a:p>
          <a:p>
            <a:pPr lvl="1"/>
            <a:r>
              <a:rPr lang="en-US" altLang="en-US" dirty="0"/>
              <a:t>Body aches</a:t>
            </a:r>
          </a:p>
          <a:p>
            <a:pPr lvl="1"/>
            <a:r>
              <a:rPr lang="en-US" altLang="en-US" dirty="0"/>
              <a:t>May have mild respiratory symptoms</a:t>
            </a:r>
          </a:p>
          <a:p>
            <a:pPr lvl="1"/>
            <a:r>
              <a:rPr lang="en-US" altLang="en-US" dirty="0"/>
              <a:t>Dry cough and trouble breathing after 2 to 7 days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a:extLst>
              <a:ext uri="{FF2B5EF4-FFF2-40B4-BE49-F238E27FC236}">
                <a16:creationId xmlns:a16="http://schemas.microsoft.com/office/drawing/2014/main" id="{1E03D3BC-97C0-4FC3-9166-691B1C528FA5}"/>
              </a:ext>
            </a:extLst>
          </p:cNvPr>
          <p:cNvSpPr>
            <a:spLocks noGrp="1" noChangeArrowheads="1"/>
          </p:cNvSpPr>
          <p:nvPr>
            <p:ph type="title"/>
          </p:nvPr>
        </p:nvSpPr>
        <p:spPr/>
        <p:txBody>
          <a:bodyPr/>
          <a:lstStyle/>
          <a:p>
            <a:r>
              <a:rPr lang="en-US" altLang="en-US" dirty="0"/>
              <a:t>Preventing Transmission: Coronaviruses </a:t>
            </a:r>
            <a:br>
              <a:rPr lang="en-US" altLang="en-US" dirty="0"/>
            </a:br>
            <a:r>
              <a:rPr lang="en-US" altLang="en-US" dirty="0"/>
              <a:t>(Slide 2 of 2)</a:t>
            </a:r>
          </a:p>
        </p:txBody>
      </p:sp>
      <p:sp>
        <p:nvSpPr>
          <p:cNvPr id="84995" name="Content Placeholder 2">
            <a:extLst>
              <a:ext uri="{FF2B5EF4-FFF2-40B4-BE49-F238E27FC236}">
                <a16:creationId xmlns:a16="http://schemas.microsoft.com/office/drawing/2014/main" id="{E29142B2-1185-4CA7-81B5-5537CD2ACD33}"/>
              </a:ext>
            </a:extLst>
          </p:cNvPr>
          <p:cNvSpPr>
            <a:spLocks noGrp="1" noChangeArrowheads="1"/>
          </p:cNvSpPr>
          <p:nvPr>
            <p:ph idx="1"/>
          </p:nvPr>
        </p:nvSpPr>
        <p:spPr/>
        <p:txBody>
          <a:bodyPr/>
          <a:lstStyle/>
          <a:p>
            <a:r>
              <a:rPr lang="en-US" altLang="en-US" dirty="0"/>
              <a:t>Transmission</a:t>
            </a:r>
          </a:p>
          <a:p>
            <a:pPr lvl="1"/>
            <a:r>
              <a:rPr lang="en-US" altLang="en-US" dirty="0"/>
              <a:t>Spread primarily through close person-to-person contact</a:t>
            </a:r>
          </a:p>
          <a:p>
            <a:pPr lvl="1"/>
            <a:r>
              <a:rPr lang="en-US" altLang="en-US" dirty="0"/>
              <a:t>Touching the skin of other people</a:t>
            </a:r>
          </a:p>
          <a:p>
            <a:pPr lvl="1"/>
            <a:r>
              <a:rPr lang="en-US" altLang="en-US" dirty="0"/>
              <a:t>Touching objects that are contaminated with infectious droplets and then touching the eyes, nose, or mouth</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a:extLst>
              <a:ext uri="{FF2B5EF4-FFF2-40B4-BE49-F238E27FC236}">
                <a16:creationId xmlns:a16="http://schemas.microsoft.com/office/drawing/2014/main" id="{E8C9C6BC-E247-41F5-B9BC-EAA1F799FE1C}"/>
              </a:ext>
            </a:extLst>
          </p:cNvPr>
          <p:cNvSpPr>
            <a:spLocks noGrp="1" noChangeArrowheads="1"/>
          </p:cNvSpPr>
          <p:nvPr>
            <p:ph type="title"/>
          </p:nvPr>
        </p:nvSpPr>
        <p:spPr/>
        <p:txBody>
          <a:bodyPr>
            <a:normAutofit fontScale="90000"/>
          </a:bodyPr>
          <a:lstStyle/>
          <a:p>
            <a:r>
              <a:rPr lang="en-US" altLang="en-US" dirty="0"/>
              <a:t>Preventing Transmission: Methicillin-</a:t>
            </a:r>
            <a:br>
              <a:rPr lang="en-US" altLang="en-US" dirty="0"/>
            </a:br>
            <a:r>
              <a:rPr lang="en-US" altLang="en-US" dirty="0"/>
              <a:t>Resistant Staphylococcus aureus (MRSA) </a:t>
            </a:r>
            <a:br>
              <a:rPr lang="en-US" altLang="en-US" dirty="0"/>
            </a:br>
            <a:r>
              <a:rPr lang="en-US" altLang="en-US" dirty="0"/>
              <a:t>(Slide 1 of 2)</a:t>
            </a:r>
          </a:p>
        </p:txBody>
      </p:sp>
      <p:sp>
        <p:nvSpPr>
          <p:cNvPr id="87043" name="Content Placeholder 2">
            <a:extLst>
              <a:ext uri="{FF2B5EF4-FFF2-40B4-BE49-F238E27FC236}">
                <a16:creationId xmlns:a16="http://schemas.microsoft.com/office/drawing/2014/main" id="{2B870B10-94E1-4D6E-8988-6E736233DABD}"/>
              </a:ext>
            </a:extLst>
          </p:cNvPr>
          <p:cNvSpPr>
            <a:spLocks noGrp="1" noChangeArrowheads="1"/>
          </p:cNvSpPr>
          <p:nvPr>
            <p:ph idx="1"/>
          </p:nvPr>
        </p:nvSpPr>
        <p:spPr/>
        <p:txBody>
          <a:bodyPr/>
          <a:lstStyle/>
          <a:p>
            <a:r>
              <a:rPr lang="en-US" altLang="en-US" dirty="0"/>
              <a:t>Two types (based on location acquired)</a:t>
            </a:r>
          </a:p>
          <a:p>
            <a:pPr lvl="1"/>
            <a:r>
              <a:rPr lang="en-US" altLang="en-US" dirty="0"/>
              <a:t>Hospital-acquired MRSA (HA-MRSA)</a:t>
            </a:r>
          </a:p>
          <a:p>
            <a:pPr lvl="1"/>
            <a:r>
              <a:rPr lang="en-US" altLang="en-US" dirty="0"/>
              <a:t>Community-associated MRSA (CA-MRSA) </a:t>
            </a:r>
          </a:p>
          <a:p>
            <a:r>
              <a:rPr lang="en-US" altLang="en-US" dirty="0"/>
              <a:t>Transmission</a:t>
            </a:r>
          </a:p>
          <a:p>
            <a:pPr lvl="1"/>
            <a:r>
              <a:rPr lang="en-US" altLang="en-US" dirty="0"/>
              <a:t>Direct contact with an infected person or by sharing personal items, such as towels or razors that have touched infected skin</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Title 1">
            <a:extLst>
              <a:ext uri="{FF2B5EF4-FFF2-40B4-BE49-F238E27FC236}">
                <a16:creationId xmlns:a16="http://schemas.microsoft.com/office/drawing/2014/main" id="{78CFCEAD-B1C6-4E2B-999A-DD498740E01A}"/>
              </a:ext>
            </a:extLst>
          </p:cNvPr>
          <p:cNvSpPr>
            <a:spLocks noGrp="1" noChangeArrowheads="1"/>
          </p:cNvSpPr>
          <p:nvPr>
            <p:ph type="title"/>
          </p:nvPr>
        </p:nvSpPr>
        <p:spPr/>
        <p:txBody>
          <a:bodyPr>
            <a:normAutofit fontScale="90000"/>
          </a:bodyPr>
          <a:lstStyle/>
          <a:p>
            <a:r>
              <a:rPr lang="en-US" altLang="en-US" dirty="0"/>
              <a:t>Preventing Transmission: Methicillin-</a:t>
            </a:r>
            <a:br>
              <a:rPr lang="en-US" altLang="en-US" dirty="0"/>
            </a:br>
            <a:r>
              <a:rPr lang="en-US" altLang="en-US" dirty="0"/>
              <a:t>Resistant Staphylococcus aureus (MRSA) </a:t>
            </a:r>
            <a:br>
              <a:rPr lang="en-US" altLang="en-US" dirty="0"/>
            </a:br>
            <a:r>
              <a:rPr lang="en-US" altLang="en-US" dirty="0"/>
              <a:t>(Slide 2 of 2)</a:t>
            </a:r>
          </a:p>
        </p:txBody>
      </p:sp>
      <p:sp>
        <p:nvSpPr>
          <p:cNvPr id="89090" name="Content Placeholder 2">
            <a:extLst>
              <a:ext uri="{FF2B5EF4-FFF2-40B4-BE49-F238E27FC236}">
                <a16:creationId xmlns:a16="http://schemas.microsoft.com/office/drawing/2014/main" id="{E3B9DF37-FBBD-4A6A-84F8-10AF720F5865}"/>
              </a:ext>
            </a:extLst>
          </p:cNvPr>
          <p:cNvSpPr>
            <a:spLocks noGrp="1" noChangeArrowheads="1"/>
          </p:cNvSpPr>
          <p:nvPr>
            <p:ph idx="1"/>
          </p:nvPr>
        </p:nvSpPr>
        <p:spPr/>
        <p:txBody>
          <a:bodyPr/>
          <a:lstStyle/>
          <a:p>
            <a:r>
              <a:rPr lang="en-US" altLang="en-US" dirty="0"/>
              <a:t>Symptoms</a:t>
            </a:r>
          </a:p>
          <a:p>
            <a:pPr lvl="1"/>
            <a:r>
              <a:rPr lang="en-US" altLang="en-US" dirty="0"/>
              <a:t>Redness</a:t>
            </a:r>
          </a:p>
          <a:p>
            <a:pPr lvl="1"/>
            <a:r>
              <a:rPr lang="en-US" altLang="en-US" dirty="0"/>
              <a:t>Swelling </a:t>
            </a:r>
          </a:p>
          <a:p>
            <a:pPr lvl="1"/>
            <a:r>
              <a:rPr lang="en-US" altLang="en-US" dirty="0"/>
              <a:t>Pain </a:t>
            </a:r>
          </a:p>
          <a:p>
            <a:pPr lvl="1"/>
            <a:r>
              <a:rPr lang="en-US" altLang="en-US" dirty="0"/>
              <a:t>Warmth to the touch </a:t>
            </a:r>
          </a:p>
          <a:p>
            <a:pPr lvl="1"/>
            <a:r>
              <a:rPr lang="en-US" altLang="en-US" dirty="0"/>
              <a:t>Pus or other drainage </a:t>
            </a:r>
          </a:p>
          <a:p>
            <a:pPr lvl="1"/>
            <a:r>
              <a:rPr lang="en-US" altLang="en-US" dirty="0"/>
              <a:t>An accompanying fever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a:extLst>
              <a:ext uri="{FF2B5EF4-FFF2-40B4-BE49-F238E27FC236}">
                <a16:creationId xmlns:a16="http://schemas.microsoft.com/office/drawing/2014/main" id="{6BBC508B-A891-4CC9-A296-D3BA7527D8A6}"/>
              </a:ext>
            </a:extLst>
          </p:cNvPr>
          <p:cNvSpPr>
            <a:spLocks noGrp="1" noChangeArrowheads="1"/>
          </p:cNvSpPr>
          <p:nvPr>
            <p:ph type="title"/>
          </p:nvPr>
        </p:nvSpPr>
        <p:spPr/>
        <p:txBody>
          <a:bodyPr/>
          <a:lstStyle/>
          <a:p>
            <a:r>
              <a:rPr lang="en-US" altLang="en-US" dirty="0"/>
              <a:t>Preventing Transmission: Pseudomembranous Colitis</a:t>
            </a:r>
          </a:p>
        </p:txBody>
      </p:sp>
      <p:sp>
        <p:nvSpPr>
          <p:cNvPr id="91139" name="Content Placeholder 2">
            <a:extLst>
              <a:ext uri="{FF2B5EF4-FFF2-40B4-BE49-F238E27FC236}">
                <a16:creationId xmlns:a16="http://schemas.microsoft.com/office/drawing/2014/main" id="{7BF51E5F-1970-410E-9EC2-BEE62127E3A7}"/>
              </a:ext>
            </a:extLst>
          </p:cNvPr>
          <p:cNvSpPr>
            <a:spLocks noGrp="1" noChangeArrowheads="1"/>
          </p:cNvSpPr>
          <p:nvPr>
            <p:ph idx="1"/>
          </p:nvPr>
        </p:nvSpPr>
        <p:spPr/>
        <p:txBody>
          <a:bodyPr/>
          <a:lstStyle/>
          <a:p>
            <a:r>
              <a:rPr lang="en-US" altLang="en-US" dirty="0"/>
              <a:t>Symptoms</a:t>
            </a:r>
          </a:p>
          <a:p>
            <a:pPr lvl="1"/>
            <a:r>
              <a:rPr lang="en-US" altLang="en-US" dirty="0"/>
              <a:t>Inflammation of the colon associated with an overgrowth of bacterium Clostridium difficile</a:t>
            </a:r>
          </a:p>
          <a:p>
            <a:pPr lvl="1"/>
            <a:r>
              <a:rPr lang="en-US" altLang="en-US" dirty="0"/>
              <a:t>Watery diarrhea, fever, loss of appetite, nausea, abdominal pain or tenderness</a:t>
            </a:r>
          </a:p>
          <a:p>
            <a:r>
              <a:rPr lang="en-US" altLang="en-US" dirty="0"/>
              <a:t>Transmission</a:t>
            </a:r>
          </a:p>
          <a:p>
            <a:pPr lvl="1"/>
            <a:r>
              <a:rPr lang="en-US" altLang="en-US" dirty="0"/>
              <a:t>Most likely a result of person-to-person spread through the fecal-oral route via hands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a:extLst>
              <a:ext uri="{FF2B5EF4-FFF2-40B4-BE49-F238E27FC236}">
                <a16:creationId xmlns:a16="http://schemas.microsoft.com/office/drawing/2014/main" id="{E9C2F5A9-2ED8-4A5F-95A5-849F016BB5F6}"/>
              </a:ext>
            </a:extLst>
          </p:cNvPr>
          <p:cNvSpPr>
            <a:spLocks noGrp="1" noChangeArrowheads="1"/>
          </p:cNvSpPr>
          <p:nvPr>
            <p:ph type="title"/>
          </p:nvPr>
        </p:nvSpPr>
        <p:spPr/>
        <p:txBody>
          <a:bodyPr/>
          <a:lstStyle/>
          <a:p>
            <a:r>
              <a:rPr lang="en-US" altLang="en-US" dirty="0"/>
              <a:t>Preventing Transmission: Norovirus</a:t>
            </a:r>
          </a:p>
        </p:txBody>
      </p:sp>
      <p:sp>
        <p:nvSpPr>
          <p:cNvPr id="93187" name="Content Placeholder 2">
            <a:extLst>
              <a:ext uri="{FF2B5EF4-FFF2-40B4-BE49-F238E27FC236}">
                <a16:creationId xmlns:a16="http://schemas.microsoft.com/office/drawing/2014/main" id="{F23304A6-FD73-4982-AAA3-9C67930AB346}"/>
              </a:ext>
            </a:extLst>
          </p:cNvPr>
          <p:cNvSpPr>
            <a:spLocks noGrp="1" noChangeArrowheads="1"/>
          </p:cNvSpPr>
          <p:nvPr>
            <p:ph idx="1"/>
          </p:nvPr>
        </p:nvSpPr>
        <p:spPr/>
        <p:txBody>
          <a:bodyPr/>
          <a:lstStyle/>
          <a:p>
            <a:r>
              <a:rPr lang="en-US" altLang="en-US" dirty="0"/>
              <a:t>Symptoms</a:t>
            </a:r>
          </a:p>
          <a:p>
            <a:pPr lvl="1"/>
            <a:r>
              <a:rPr lang="en-US" altLang="en-US" dirty="0"/>
              <a:t>Sudden onset of severe vomiting and diarrhea</a:t>
            </a:r>
          </a:p>
          <a:p>
            <a:r>
              <a:rPr lang="en-US" altLang="en-US" dirty="0"/>
              <a:t>Transmission</a:t>
            </a:r>
          </a:p>
          <a:p>
            <a:pPr lvl="1"/>
            <a:r>
              <a:rPr lang="en-US" altLang="en-US" dirty="0"/>
              <a:t>Highly contagious</a:t>
            </a:r>
          </a:p>
          <a:p>
            <a:pPr lvl="1"/>
            <a:r>
              <a:rPr lang="en-US" altLang="en-US" dirty="0"/>
              <a:t>Commonly spread through food or water that is contaminated during preparation, contaminated surfaces, or contact with an infected person</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a:extLst>
              <a:ext uri="{FF2B5EF4-FFF2-40B4-BE49-F238E27FC236}">
                <a16:creationId xmlns:a16="http://schemas.microsoft.com/office/drawing/2014/main" id="{B42BAC48-6527-44CF-870B-51198C50FBAA}"/>
              </a:ext>
            </a:extLst>
          </p:cNvPr>
          <p:cNvSpPr>
            <a:spLocks noGrp="1" noChangeArrowheads="1"/>
          </p:cNvSpPr>
          <p:nvPr>
            <p:ph type="title"/>
          </p:nvPr>
        </p:nvSpPr>
        <p:spPr/>
        <p:txBody>
          <a:bodyPr/>
          <a:lstStyle/>
          <a:p>
            <a:r>
              <a:rPr lang="en-US" altLang="en-US" dirty="0"/>
              <a:t>Premise and Fire Safety</a:t>
            </a:r>
            <a:br>
              <a:rPr lang="en-US" altLang="en-US" dirty="0"/>
            </a:br>
            <a:r>
              <a:rPr lang="en-US" altLang="en-US" dirty="0"/>
              <a:t>(Slide 1 of 4) </a:t>
            </a:r>
          </a:p>
        </p:txBody>
      </p:sp>
      <p:sp>
        <p:nvSpPr>
          <p:cNvPr id="95235" name="Content Placeholder 2">
            <a:extLst>
              <a:ext uri="{FF2B5EF4-FFF2-40B4-BE49-F238E27FC236}">
                <a16:creationId xmlns:a16="http://schemas.microsoft.com/office/drawing/2014/main" id="{E231A15F-4202-4859-9115-C6F90D88F997}"/>
              </a:ext>
            </a:extLst>
          </p:cNvPr>
          <p:cNvSpPr>
            <a:spLocks noGrp="1" noChangeArrowheads="1"/>
          </p:cNvSpPr>
          <p:nvPr>
            <p:ph idx="1"/>
          </p:nvPr>
        </p:nvSpPr>
        <p:spPr/>
        <p:txBody>
          <a:bodyPr/>
          <a:lstStyle/>
          <a:p>
            <a:r>
              <a:rPr lang="en-US" altLang="en-US" dirty="0"/>
              <a:t>Guidelines for hazard-free massage environment</a:t>
            </a:r>
          </a:p>
          <a:p>
            <a:pPr lvl="1"/>
            <a:r>
              <a:rPr lang="en-US" altLang="en-US" dirty="0"/>
              <a:t>No unsupervised children</a:t>
            </a:r>
          </a:p>
          <a:p>
            <a:pPr lvl="1"/>
            <a:r>
              <a:rPr lang="en-US" altLang="en-US" dirty="0"/>
              <a:t>Do not leave clients who are elderly or in their third trimester of pregnancy unattended in massage room</a:t>
            </a:r>
          </a:p>
          <a:p>
            <a:pPr lvl="1"/>
            <a:r>
              <a:rPr lang="en-US" altLang="en-US" dirty="0"/>
              <a:t>Offer assistance to clients with impaired mobility or vision; follow their instructions carefully</a:t>
            </a:r>
          </a:p>
          <a:p>
            <a:pPr lvl="1"/>
            <a:r>
              <a:rPr lang="en-US" altLang="en-US" dirty="0"/>
              <a:t>Work to prevent falls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a:extLst>
              <a:ext uri="{FF2B5EF4-FFF2-40B4-BE49-F238E27FC236}">
                <a16:creationId xmlns:a16="http://schemas.microsoft.com/office/drawing/2014/main" id="{9C1604D2-8F7A-448A-AB65-2F2F2E63B593}"/>
              </a:ext>
            </a:extLst>
          </p:cNvPr>
          <p:cNvSpPr>
            <a:spLocks noGrp="1" noChangeArrowheads="1"/>
          </p:cNvSpPr>
          <p:nvPr>
            <p:ph type="title"/>
          </p:nvPr>
        </p:nvSpPr>
        <p:spPr/>
        <p:txBody>
          <a:bodyPr/>
          <a:lstStyle/>
          <a:p>
            <a:r>
              <a:rPr lang="en-US" altLang="en-US" dirty="0"/>
              <a:t>Premise and Fire Safety</a:t>
            </a:r>
            <a:br>
              <a:rPr lang="en-US" altLang="en-US" dirty="0"/>
            </a:br>
            <a:r>
              <a:rPr lang="en-US" altLang="en-US" dirty="0"/>
              <a:t>(Slide 2 of 4) </a:t>
            </a:r>
          </a:p>
        </p:txBody>
      </p:sp>
      <p:sp>
        <p:nvSpPr>
          <p:cNvPr id="97283" name="Content Placeholder 2">
            <a:extLst>
              <a:ext uri="{FF2B5EF4-FFF2-40B4-BE49-F238E27FC236}">
                <a16:creationId xmlns:a16="http://schemas.microsoft.com/office/drawing/2014/main" id="{0FBB8B16-706F-4752-A18C-FFA99CD4399F}"/>
              </a:ext>
            </a:extLst>
          </p:cNvPr>
          <p:cNvSpPr>
            <a:spLocks noGrp="1" noChangeArrowheads="1"/>
          </p:cNvSpPr>
          <p:nvPr>
            <p:ph idx="1"/>
          </p:nvPr>
        </p:nvSpPr>
        <p:spPr/>
        <p:txBody>
          <a:bodyPr/>
          <a:lstStyle/>
          <a:p>
            <a:r>
              <a:rPr lang="en-US" altLang="en-US" dirty="0"/>
              <a:t>Preventing falls</a:t>
            </a:r>
          </a:p>
          <a:p>
            <a:pPr lvl="1"/>
            <a:r>
              <a:rPr lang="en-US" altLang="en-US" dirty="0"/>
              <a:t>Barrier-free access</a:t>
            </a:r>
          </a:p>
          <a:p>
            <a:pPr lvl="1"/>
            <a:r>
              <a:rPr lang="en-US" altLang="en-US" dirty="0"/>
              <a:t>Good lighting </a:t>
            </a:r>
          </a:p>
          <a:p>
            <a:pPr lvl="1"/>
            <a:r>
              <a:rPr lang="en-US" altLang="en-US" dirty="0"/>
              <a:t>No rugs, slippery tile floors, and keep floors and walkways uncluttered</a:t>
            </a:r>
          </a:p>
          <a:p>
            <a:pPr lvl="1"/>
            <a:r>
              <a:rPr lang="en-US" altLang="en-US" dirty="0"/>
              <a:t>Keep electrical and phone cords out of traffic areas</a:t>
            </a:r>
          </a:p>
          <a:p>
            <a:pPr lvl="1"/>
            <a:r>
              <a:rPr lang="en-US" altLang="en-US" dirty="0"/>
              <a:t>Regularly check all massage equipment </a:t>
            </a:r>
          </a:p>
          <a:p>
            <a:pPr lvl="1"/>
            <a:r>
              <a:rPr lang="en-US" altLang="en-US" dirty="0"/>
              <a:t>Keep outside entrances free of clutter and hazards caused by ice, snow, or rain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itle 1">
            <a:extLst>
              <a:ext uri="{FF2B5EF4-FFF2-40B4-BE49-F238E27FC236}">
                <a16:creationId xmlns:a16="http://schemas.microsoft.com/office/drawing/2014/main" id="{FE5AC0B2-6403-4379-803E-BB5DB594424A}"/>
              </a:ext>
            </a:extLst>
          </p:cNvPr>
          <p:cNvSpPr>
            <a:spLocks noGrp="1" noChangeArrowheads="1"/>
          </p:cNvSpPr>
          <p:nvPr>
            <p:ph type="title"/>
          </p:nvPr>
        </p:nvSpPr>
        <p:spPr/>
        <p:txBody>
          <a:bodyPr/>
          <a:lstStyle/>
          <a:p>
            <a:r>
              <a:rPr lang="en-US" altLang="en-US" dirty="0"/>
              <a:t>Premise and Fire Safety</a:t>
            </a:r>
            <a:br>
              <a:rPr lang="en-US" altLang="en-US" dirty="0"/>
            </a:br>
            <a:r>
              <a:rPr lang="en-US" altLang="en-US" dirty="0"/>
              <a:t>(Slide 3 of 4) </a:t>
            </a:r>
          </a:p>
        </p:txBody>
      </p:sp>
      <p:sp>
        <p:nvSpPr>
          <p:cNvPr id="99331" name="Content Placeholder 2">
            <a:extLst>
              <a:ext uri="{FF2B5EF4-FFF2-40B4-BE49-F238E27FC236}">
                <a16:creationId xmlns:a16="http://schemas.microsoft.com/office/drawing/2014/main" id="{EDA9F49A-2BCE-4B35-B47F-39539EF5C680}"/>
              </a:ext>
            </a:extLst>
          </p:cNvPr>
          <p:cNvSpPr>
            <a:spLocks noGrp="1" noChangeArrowheads="1"/>
          </p:cNvSpPr>
          <p:nvPr>
            <p:ph idx="1"/>
          </p:nvPr>
        </p:nvSpPr>
        <p:spPr/>
        <p:txBody>
          <a:bodyPr/>
          <a:lstStyle/>
          <a:p>
            <a:r>
              <a:rPr lang="en-US" altLang="en-US" dirty="0"/>
              <a:t>Write down accident information, including:</a:t>
            </a:r>
          </a:p>
          <a:p>
            <a:pPr lvl="1"/>
            <a:r>
              <a:rPr lang="en-US" altLang="en-US" dirty="0"/>
              <a:t>Where and when it occurred</a:t>
            </a:r>
          </a:p>
          <a:p>
            <a:pPr lvl="1"/>
            <a:r>
              <a:rPr lang="en-US" altLang="en-US" dirty="0"/>
              <a:t>Detailed information about what happened</a:t>
            </a:r>
          </a:p>
          <a:p>
            <a:pPr lvl="1"/>
            <a:r>
              <a:rPr lang="en-US" altLang="en-US" dirty="0"/>
              <a:t>Names and addresses of anyone involved</a:t>
            </a:r>
          </a:p>
          <a:p>
            <a:pPr lvl="1"/>
            <a:r>
              <a:rPr lang="en-US" altLang="en-US" dirty="0"/>
              <a:t>Names of witnesses</a:t>
            </a:r>
          </a:p>
          <a:p>
            <a:pPr lvl="1"/>
            <a:r>
              <a:rPr lang="en-US" altLang="en-US" dirty="0"/>
              <a:t>Information about any equipment involved</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a:extLst>
              <a:ext uri="{FF2B5EF4-FFF2-40B4-BE49-F238E27FC236}">
                <a16:creationId xmlns:a16="http://schemas.microsoft.com/office/drawing/2014/main" id="{8A7D450A-B851-4A5A-99A6-DF520668D495}"/>
              </a:ext>
            </a:extLst>
          </p:cNvPr>
          <p:cNvSpPr>
            <a:spLocks noGrp="1" noChangeArrowheads="1"/>
          </p:cNvSpPr>
          <p:nvPr>
            <p:ph type="title"/>
          </p:nvPr>
        </p:nvSpPr>
        <p:spPr/>
        <p:txBody>
          <a:bodyPr/>
          <a:lstStyle/>
          <a:p>
            <a:r>
              <a:rPr lang="en-US" altLang="en-US" dirty="0"/>
              <a:t>Workplace Violence </a:t>
            </a:r>
          </a:p>
        </p:txBody>
      </p:sp>
      <p:sp>
        <p:nvSpPr>
          <p:cNvPr id="103427" name="Content Placeholder 2">
            <a:extLst>
              <a:ext uri="{FF2B5EF4-FFF2-40B4-BE49-F238E27FC236}">
                <a16:creationId xmlns:a16="http://schemas.microsoft.com/office/drawing/2014/main" id="{63BD5ADF-72F2-470A-A333-63632FEA9856}"/>
              </a:ext>
            </a:extLst>
          </p:cNvPr>
          <p:cNvSpPr>
            <a:spLocks noGrp="1" noChangeArrowheads="1"/>
          </p:cNvSpPr>
          <p:nvPr>
            <p:ph idx="1"/>
          </p:nvPr>
        </p:nvSpPr>
        <p:spPr/>
        <p:txBody>
          <a:bodyPr/>
          <a:lstStyle/>
          <a:p>
            <a:r>
              <a:rPr lang="en-US" altLang="en-US" dirty="0"/>
              <a:t>Can be any act of physical violence, threat of physical violence, harassment, intimidation, or other threatening, disruptive behavior</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a:extLst>
              <a:ext uri="{FF2B5EF4-FFF2-40B4-BE49-F238E27FC236}">
                <a16:creationId xmlns:a16="http://schemas.microsoft.com/office/drawing/2014/main" id="{C6A6B86C-F093-4BAA-B665-94BDAC9F2F22}"/>
              </a:ext>
            </a:extLst>
          </p:cNvPr>
          <p:cNvSpPr>
            <a:spLocks noGrp="1" noChangeArrowheads="1"/>
          </p:cNvSpPr>
          <p:nvPr>
            <p:ph type="title"/>
          </p:nvPr>
        </p:nvSpPr>
        <p:spPr/>
        <p:txBody>
          <a:bodyPr/>
          <a:lstStyle/>
          <a:p>
            <a:r>
              <a:rPr lang="en-US" altLang="en-US" dirty="0"/>
              <a:t>Bullying</a:t>
            </a:r>
          </a:p>
        </p:txBody>
      </p:sp>
      <p:sp>
        <p:nvSpPr>
          <p:cNvPr id="105475" name="Content Placeholder 2">
            <a:extLst>
              <a:ext uri="{FF2B5EF4-FFF2-40B4-BE49-F238E27FC236}">
                <a16:creationId xmlns:a16="http://schemas.microsoft.com/office/drawing/2014/main" id="{7D38D7F2-4E6F-4A46-A843-B9CE79FFDD2C}"/>
              </a:ext>
            </a:extLst>
          </p:cNvPr>
          <p:cNvSpPr>
            <a:spLocks noGrp="1" noChangeArrowheads="1"/>
          </p:cNvSpPr>
          <p:nvPr>
            <p:ph idx="1"/>
          </p:nvPr>
        </p:nvSpPr>
        <p:spPr/>
        <p:txBody>
          <a:bodyPr/>
          <a:lstStyle/>
          <a:p>
            <a:r>
              <a:rPr lang="en-US" altLang="en-US" dirty="0"/>
              <a:t>Core elements</a:t>
            </a:r>
          </a:p>
          <a:p>
            <a:pPr lvl="1"/>
            <a:r>
              <a:rPr lang="en-US" altLang="en-US" dirty="0"/>
              <a:t>Intentional aggression</a:t>
            </a:r>
          </a:p>
          <a:p>
            <a:pPr lvl="1"/>
            <a:r>
              <a:rPr lang="en-US" altLang="en-US" dirty="0"/>
              <a:t>Repetition</a:t>
            </a:r>
          </a:p>
          <a:p>
            <a:pPr lvl="1"/>
            <a:r>
              <a:rPr lang="en-US" altLang="en-US" dirty="0"/>
              <a:t>Existence of a power difference between people involved</a:t>
            </a:r>
          </a:p>
          <a:p>
            <a:r>
              <a:rPr lang="en-US" altLang="en-US" dirty="0"/>
              <a:t>Four types</a:t>
            </a:r>
          </a:p>
          <a:p>
            <a:pPr lvl="1"/>
            <a:r>
              <a:rPr lang="en-US" altLang="en-US" dirty="0"/>
              <a:t>Verbal</a:t>
            </a:r>
          </a:p>
          <a:p>
            <a:pPr lvl="1"/>
            <a:r>
              <a:rPr lang="en-US" altLang="en-US" dirty="0"/>
              <a:t>Social</a:t>
            </a:r>
          </a:p>
          <a:p>
            <a:pPr lvl="1"/>
            <a:r>
              <a:rPr lang="en-US" altLang="en-US" dirty="0"/>
              <a:t>Physical</a:t>
            </a:r>
          </a:p>
          <a:p>
            <a:pPr lvl="1"/>
            <a:r>
              <a:rPr lang="en-US" altLang="en-US" dirty="0"/>
              <a:t>Cyber bullying</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a:extLst>
              <a:ext uri="{FF2B5EF4-FFF2-40B4-BE49-F238E27FC236}">
                <a16:creationId xmlns:a16="http://schemas.microsoft.com/office/drawing/2014/main" id="{1FC421EB-FF4C-4C09-97F8-F0AD0516CFB3}"/>
              </a:ext>
            </a:extLst>
          </p:cNvPr>
          <p:cNvSpPr>
            <a:spLocks noGrp="1" noChangeArrowheads="1"/>
          </p:cNvSpPr>
          <p:nvPr>
            <p:ph type="title"/>
          </p:nvPr>
        </p:nvSpPr>
        <p:spPr/>
        <p:txBody>
          <a:bodyPr/>
          <a:lstStyle/>
          <a:p>
            <a:r>
              <a:rPr lang="en-US" altLang="en-US" dirty="0"/>
              <a:t>Sexual Harassment</a:t>
            </a:r>
          </a:p>
        </p:txBody>
      </p:sp>
      <p:sp>
        <p:nvSpPr>
          <p:cNvPr id="107523" name="Content Placeholder 2">
            <a:extLst>
              <a:ext uri="{FF2B5EF4-FFF2-40B4-BE49-F238E27FC236}">
                <a16:creationId xmlns:a16="http://schemas.microsoft.com/office/drawing/2014/main" id="{387C31DD-E2B0-4F19-96DA-D6BA1318E2AB}"/>
              </a:ext>
            </a:extLst>
          </p:cNvPr>
          <p:cNvSpPr>
            <a:spLocks noGrp="1" noChangeArrowheads="1"/>
          </p:cNvSpPr>
          <p:nvPr>
            <p:ph idx="1"/>
          </p:nvPr>
        </p:nvSpPr>
        <p:spPr/>
        <p:txBody>
          <a:bodyPr/>
          <a:lstStyle/>
          <a:p>
            <a:r>
              <a:rPr lang="en-US" altLang="en-US" dirty="0"/>
              <a:t>Any unwelcome sexual advances, requests of sexual favors, or other verbal or physical conduct of a sexual nature</a:t>
            </a:r>
          </a:p>
          <a:p>
            <a:r>
              <a:rPr lang="en-US" altLang="en-US" dirty="0"/>
              <a:t>Prevention is the best tool to eliminate harassment in the workplace</a:t>
            </a:r>
          </a:p>
          <a:p>
            <a:r>
              <a:rPr lang="en-US" altLang="en-US" dirty="0"/>
              <a:t>Must protect yourself from unfounded accusations</a:t>
            </a:r>
          </a:p>
          <a:p>
            <a:r>
              <a:rPr lang="en-US" altLang="en-US" dirty="0"/>
              <a:t>Be aware of behavior others may consider offensive</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6782</TotalTime>
  <Words>4386</Words>
  <Application>Microsoft Office PowerPoint</Application>
  <PresentationFormat>Widescreen</PresentationFormat>
  <Paragraphs>446</Paragraphs>
  <Slides>50</Slides>
  <Notes>46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Arial</vt:lpstr>
      <vt:lpstr>Calibri</vt:lpstr>
      <vt:lpstr>Futura PT Book</vt:lpstr>
      <vt:lpstr>Futura PT Demi</vt:lpstr>
      <vt:lpstr>Wingdings</vt:lpstr>
      <vt:lpstr>Office Theme</vt:lpstr>
      <vt:lpstr>PowerPoint Presentation</vt:lpstr>
      <vt:lpstr>PowerPoint Presentation</vt:lpstr>
      <vt:lpstr>Introduction</vt:lpstr>
      <vt:lpstr>Personal Health, Hygiene,  and Appearance </vt:lpstr>
      <vt:lpstr>Smoking</vt:lpstr>
      <vt:lpstr>Alcohol and Drugs</vt:lpstr>
      <vt:lpstr>PowerPoint Presentation</vt:lpstr>
      <vt:lpstr>Hygiene (Slide 2 of 2)</vt:lpstr>
      <vt:lpstr>Sanitation</vt:lpstr>
      <vt:lpstr>Viruses</vt:lpstr>
      <vt:lpstr>Bacteria</vt:lpstr>
      <vt:lpstr>Fungi </vt:lpstr>
      <vt:lpstr>Protozoa and Pathogenic Animals </vt:lpstr>
      <vt:lpstr>Disease Prevention and Control </vt:lpstr>
      <vt:lpstr>Aseptic Technique</vt:lpstr>
      <vt:lpstr>Infection Control Plan</vt:lpstr>
      <vt:lpstr>Standard Precautions</vt:lpstr>
      <vt:lpstr>Standard Precautions: Hand Washing</vt:lpstr>
      <vt:lpstr>Standard Precautions: Gloves </vt:lpstr>
      <vt:lpstr>Standard Precautions:  Gowns and Protective Apparel</vt:lpstr>
      <vt:lpstr>Required Use of Standard Precautions </vt:lpstr>
      <vt:lpstr>Possible Exposure to  Contaminants and Body Fluids </vt:lpstr>
      <vt:lpstr>Cleanup Procedures  Using Standard Precautions  (Slide 1 of 3)</vt:lpstr>
      <vt:lpstr>Cleanup Procedures  Using Standard Precautions  (Slide 2 of 3)</vt:lpstr>
      <vt:lpstr>Hand Hygiene (Slide 1 of 2)</vt:lpstr>
      <vt:lpstr>Hand Hygiene (Slide 2 of 2)</vt:lpstr>
      <vt:lpstr>Respiratory Hygiene  and Cough Etiquette</vt:lpstr>
      <vt:lpstr>Learning Objectives Lesson 7.2: Contagious Conditions</vt:lpstr>
      <vt:lpstr>Preventing Transmission: HIV and AIDS  (Slide 1 of 2)</vt:lpstr>
      <vt:lpstr>Preventing Transmission: HIV and AIDS  (Slide 2 of 2)</vt:lpstr>
      <vt:lpstr>Mechanics of Transmission </vt:lpstr>
      <vt:lpstr>HIV Survival Outside the Host </vt:lpstr>
      <vt:lpstr>Preventing Transmission: Hepatitis (Slide 1 of 3)</vt:lpstr>
      <vt:lpstr>Preventing Transmission: Hepatitis (Slide 2 of 3)</vt:lpstr>
      <vt:lpstr>Preventing Transmission: Hepatitis (Slide 3 of 3)</vt:lpstr>
      <vt:lpstr>Preventing Transmission: Tuberculosis  (Slide 1 of 2)</vt:lpstr>
      <vt:lpstr>Preventing Transmission: Tuberculosis  (Slide 2 of 2)</vt:lpstr>
      <vt:lpstr>Preventing Transmission: Coronaviruses  (Slide 1 of 2)</vt:lpstr>
      <vt:lpstr>Preventing Transmission: Coronaviruses  (Slide 2 of 2)</vt:lpstr>
      <vt:lpstr>Preventing Transmission: Methicillin- Resistant Staphylococcus aureus (MRSA)  (Slide 1 of 2)</vt:lpstr>
      <vt:lpstr>Preventing Transmission: Methicillin- Resistant Staphylococcus aureus (MRSA)  (Slide 2 of 2)</vt:lpstr>
      <vt:lpstr>Preventing Transmission: Pseudomembranous Colitis</vt:lpstr>
      <vt:lpstr>Preventing Transmission: Norovirus</vt:lpstr>
      <vt:lpstr>Premise and Fire Safety (Slide 1 of 4) </vt:lpstr>
      <vt:lpstr>Premise and Fire Safety (Slide 2 of 4) </vt:lpstr>
      <vt:lpstr>Premise and Fire Safety (Slide 3 of 4) </vt:lpstr>
      <vt:lpstr>Workplace Violence </vt:lpstr>
      <vt:lpstr>Bullying</vt:lpstr>
      <vt:lpstr>Sexual Harassment</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2023-04-11T16:51:31Z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