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9" r:id="rId5"/>
  </p:sldMasterIdLst>
  <p:notesMasterIdLst>
    <p:notesMasterId r:id="rId69"/>
  </p:notesMasterIdLst>
  <p:handoutMasterIdLst>
    <p:handoutMasterId r:id="rId70"/>
  </p:handoutMasterIdLst>
  <p:sldIdLst>
    <p:sldId id="269" r:id="rId6"/>
    <p:sldId id="292" r:id="rId7"/>
    <p:sldId id="283" r:id="rId8"/>
    <p:sldId id="370" r:id="rId9"/>
    <p:sldId id="284" r:id="rId10"/>
    <p:sldId id="285" r:id="rId11"/>
    <p:sldId id="286" r:id="rId12"/>
    <p:sldId id="287" r:id="rId13"/>
    <p:sldId id="380" r:id="rId14"/>
    <p:sldId id="290" r:id="rId15"/>
    <p:sldId id="294" r:id="rId16"/>
    <p:sldId id="367" r:id="rId17"/>
    <p:sldId id="295" r:id="rId18"/>
    <p:sldId id="377" r:id="rId19"/>
    <p:sldId id="312" r:id="rId20"/>
    <p:sldId id="372" r:id="rId21"/>
    <p:sldId id="375" r:id="rId22"/>
    <p:sldId id="298" r:id="rId23"/>
    <p:sldId id="299" r:id="rId24"/>
    <p:sldId id="300" r:id="rId25"/>
    <p:sldId id="301" r:id="rId26"/>
    <p:sldId id="303" r:id="rId27"/>
    <p:sldId id="304" r:id="rId28"/>
    <p:sldId id="305" r:id="rId29"/>
    <p:sldId id="306" r:id="rId30"/>
    <p:sldId id="317" r:id="rId31"/>
    <p:sldId id="311" r:id="rId32"/>
    <p:sldId id="318" r:id="rId33"/>
    <p:sldId id="319" r:id="rId34"/>
    <p:sldId id="320" r:id="rId35"/>
    <p:sldId id="379" r:id="rId36"/>
    <p:sldId id="322" r:id="rId37"/>
    <p:sldId id="323" r:id="rId38"/>
    <p:sldId id="325" r:id="rId39"/>
    <p:sldId id="326" r:id="rId40"/>
    <p:sldId id="368" r:id="rId41"/>
    <p:sldId id="329" r:id="rId42"/>
    <p:sldId id="330" r:id="rId43"/>
    <p:sldId id="369" r:id="rId44"/>
    <p:sldId id="331" r:id="rId45"/>
    <p:sldId id="332" r:id="rId46"/>
    <p:sldId id="333" r:id="rId47"/>
    <p:sldId id="334" r:id="rId48"/>
    <p:sldId id="335" r:id="rId49"/>
    <p:sldId id="339" r:id="rId50"/>
    <p:sldId id="340" r:id="rId51"/>
    <p:sldId id="341" r:id="rId52"/>
    <p:sldId id="342" r:id="rId53"/>
    <p:sldId id="343" r:id="rId54"/>
    <p:sldId id="344" r:id="rId55"/>
    <p:sldId id="345" r:id="rId56"/>
    <p:sldId id="346" r:id="rId57"/>
    <p:sldId id="347" r:id="rId58"/>
    <p:sldId id="349" r:id="rId59"/>
    <p:sldId id="351" r:id="rId60"/>
    <p:sldId id="352" r:id="rId61"/>
    <p:sldId id="353" r:id="rId62"/>
    <p:sldId id="354" r:id="rId63"/>
    <p:sldId id="355" r:id="rId64"/>
    <p:sldId id="357" r:id="rId65"/>
    <p:sldId id="358" r:id="rId66"/>
    <p:sldId id="359" r:id="rId67"/>
    <p:sldId id="356" r:id="rId68"/>
  </p:sldIdLst>
  <p:sldSz cx="12192000" cy="6858000"/>
  <p:notesSz cx="7023100" cy="9309100"/>
  <p:custDataLst>
    <p:tags r:id="rId7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292"/>
          </p14:sldIdLst>
        </p14:section>
        <p14:section name="Biological effects" id="{BAB5FE1B-4910-480F-9285-3B3D14DFD513}">
          <p14:sldIdLst>
            <p14:sldId id="283"/>
            <p14:sldId id="370"/>
            <p14:sldId id="284"/>
            <p14:sldId id="285"/>
            <p14:sldId id="286"/>
            <p14:sldId id="287"/>
            <p14:sldId id="380"/>
            <p14:sldId id="290"/>
            <p14:sldId id="294"/>
            <p14:sldId id="367"/>
          </p14:sldIdLst>
        </p14:section>
        <p14:section name="Cellular Damage" id="{B3760B6F-4EAD-4794-ABE9-96B7E930B4E9}">
          <p14:sldIdLst>
            <p14:sldId id="295"/>
            <p14:sldId id="377"/>
            <p14:sldId id="312"/>
            <p14:sldId id="372"/>
            <p14:sldId id="375"/>
            <p14:sldId id="298"/>
            <p14:sldId id="299"/>
            <p14:sldId id="300"/>
            <p14:sldId id="301"/>
            <p14:sldId id="303"/>
            <p14:sldId id="304"/>
            <p14:sldId id="305"/>
            <p14:sldId id="306"/>
            <p14:sldId id="317"/>
            <p14:sldId id="311"/>
          </p14:sldIdLst>
        </p14:section>
        <p14:section name="Radiosensitivity" id="{6064D550-4430-45A5-B30F-A00E7D61A47A}">
          <p14:sldIdLst>
            <p14:sldId id="318"/>
            <p14:sldId id="319"/>
            <p14:sldId id="320"/>
            <p14:sldId id="379"/>
          </p14:sldIdLst>
        </p14:section>
        <p14:section name="Dose Response Models" id="{A4186C29-199D-4067-9FC8-3A30F0FB42CF}">
          <p14:sldIdLst>
            <p14:sldId id="322"/>
            <p14:sldId id="323"/>
            <p14:sldId id="325"/>
            <p14:sldId id="326"/>
          </p14:sldIdLst>
        </p14:section>
        <p14:section name="Radiation Effects" id="{587E5733-E9CD-4C61-B98B-AE5DE6B2C622}">
          <p14:sldIdLst>
            <p14:sldId id="368"/>
            <p14:sldId id="329"/>
            <p14:sldId id="330"/>
            <p14:sldId id="369"/>
            <p14:sldId id="331"/>
            <p14:sldId id="332"/>
            <p14:sldId id="333"/>
            <p14:sldId id="334"/>
            <p14:sldId id="335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9"/>
            <p14:sldId id="351"/>
            <p14:sldId id="352"/>
            <p14:sldId id="353"/>
            <p14:sldId id="354"/>
            <p14:sldId id="355"/>
            <p14:sldId id="357"/>
            <p14:sldId id="358"/>
            <p14:sldId id="359"/>
            <p14:sldId id="3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9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  <p:cmAuthor id="2" name="Francine Lerman" initials="FL" lastIdx="4" clrIdx="1">
    <p:extLst>
      <p:ext uri="{19B8F6BF-5375-455C-9EA6-DF929625EA0E}">
        <p15:presenceInfo xmlns:p15="http://schemas.microsoft.com/office/powerpoint/2012/main" userId="S-1-5-21-2664737520-481353137-1098671830-8289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6203" autoAdjust="0"/>
  </p:normalViewPr>
  <p:slideViewPr>
    <p:cSldViewPr snapToGrid="0">
      <p:cViewPr varScale="1">
        <p:scale>
          <a:sx n="107" d="100"/>
          <a:sy n="107" d="100"/>
        </p:scale>
        <p:origin x="702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3798" y="90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handoutMaster" Target="handoutMasters/handoutMaster1.xml"/><Relationship Id="rId75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tableStyles" Target="tableStyles.xml"/><Relationship Id="rId7" Type="http://schemas.openxmlformats.org/officeDocument/2006/relationships/slide" Target="slides/slide2.xml"/><Relationship Id="rId71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365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4343400"/>
            <a:ext cx="6705600" cy="4114800"/>
          </a:xfrm>
        </p:spPr>
        <p:txBody>
          <a:bodyPr>
            <a:normAutofit/>
          </a:bodyPr>
          <a:lstStyle/>
          <a:p>
            <a:pPr>
              <a:buFontTx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462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5532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119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995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48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894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13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191000"/>
            <a:ext cx="6477000" cy="4114800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560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4770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485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4546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400800" cy="41148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0398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2286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3733800"/>
            <a:ext cx="6705600" cy="52578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8537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6294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5901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6294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396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266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4770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1359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61722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0521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DE2F9C-D9D5-4B92-BF22-B8F2E7AA357E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92325" y="152400"/>
            <a:ext cx="2978150" cy="1676400"/>
          </a:xfrm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6324600" cy="64770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395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4008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7403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63246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129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6189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9496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4705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115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5532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372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477000" cy="4114800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3704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6899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4770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7041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5532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635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6294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15202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6294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8049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4950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3246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6823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4008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4285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0027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11325" y="228600"/>
            <a:ext cx="2978150" cy="1676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1981200"/>
            <a:ext cx="6629400" cy="670560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2749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6483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324600" cy="4114800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98725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477000" cy="41148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286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5976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0837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200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4008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40655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11804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58567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62436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576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17271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400" y="1524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3810000"/>
            <a:ext cx="6553200" cy="4191000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84065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05958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63246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34762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73042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324600" cy="45720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578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38190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4343400"/>
            <a:ext cx="6400800" cy="41148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98145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6096000" cy="41148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71240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44D78-12E8-4DE8-ADB4-33FC84301DFF}" type="slidenum">
              <a:rPr lang="en-US" smtClean="0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85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475971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45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308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8949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7448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6626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537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6921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9669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3074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7381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5587070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8F259589-9EA4-F064-858D-8572CCE4459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46525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77DF320-7EC6-B85C-4254-18337BDBD8A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895135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50C5003-AEEF-408D-DF6F-0B4C91D9C8B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45257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8197F26F-D88E-6536-8BD9-117475AE4F3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9552491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1DEB2B5-01C9-167A-1F62-60C6E1B2AA8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6701419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9EEDFA5-10D3-2B9E-A94C-003E21116B4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447822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80223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10272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24495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32645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73644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43850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68379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83681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5560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61188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0661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8E77D14-6D9D-2526-9A3A-C9685CA6843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9F6C5215-97DA-23E5-B0E7-18344B56913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E8D3EC7C-CD16-E626-1798-327BB9E2442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09101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9625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57010" y="1497117"/>
            <a:ext cx="6096000" cy="2387600"/>
          </a:xfrm>
        </p:spPr>
        <p:txBody>
          <a:bodyPr/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57010" y="3976792"/>
            <a:ext cx="6096000" cy="1655762"/>
          </a:xfrm>
        </p:spPr>
        <p:txBody>
          <a:bodyPr/>
          <a:lstStyle/>
          <a:p>
            <a:pPr algn="l"/>
            <a:r>
              <a:rPr lang="en-US" dirty="0"/>
              <a:t>Biological Aspects of Radiation Exposure and Associated Risks</a:t>
            </a:r>
          </a:p>
          <a:p>
            <a:pPr algn="l"/>
            <a:endParaRPr lang="en-US" dirty="0">
              <a:solidFill>
                <a:schemeClr val="bg1"/>
              </a:solidFill>
              <a:latin typeface="Titillium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Biology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living systems, biologic damage from exposure to ionizing radiation may be observed as: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Events after the absorption of energy from ionizing radiation</a:t>
            </a:r>
          </a:p>
          <a:p>
            <a:pPr lvl="1"/>
            <a:r>
              <a:rPr lang="en-US" dirty="0"/>
              <a:t>Action of living system to make up for the consequences of adsorbed energy</a:t>
            </a:r>
          </a:p>
          <a:p>
            <a:pPr lvl="1"/>
            <a:r>
              <a:rPr lang="en-US" dirty="0"/>
              <a:t>Consequences and injury to the living system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83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Radiation Energy Transfer Determinants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Biological damage begins with ionization produced by various types of radiation</a:t>
            </a:r>
          </a:p>
          <a:p>
            <a:r>
              <a:rPr lang="en-US" dirty="0"/>
              <a:t>Important because the characteristics of ionizing radiation, such as </a:t>
            </a:r>
            <a:r>
              <a:rPr lang="en-US" b="1" dirty="0"/>
              <a:t>charge</a:t>
            </a:r>
            <a:r>
              <a:rPr lang="en-US" dirty="0"/>
              <a:t>, </a:t>
            </a:r>
            <a:r>
              <a:rPr lang="en-US" b="1" dirty="0"/>
              <a:t>mass </a:t>
            </a:r>
            <a:r>
              <a:rPr lang="en-US" dirty="0"/>
              <a:t>and </a:t>
            </a:r>
            <a:r>
              <a:rPr lang="en-US" b="1" dirty="0"/>
              <a:t>energy</a:t>
            </a:r>
            <a:r>
              <a:rPr lang="en-US" dirty="0"/>
              <a:t>, </a:t>
            </a:r>
            <a:r>
              <a:rPr lang="en-US" u="sng" dirty="0"/>
              <a:t>vary</a:t>
            </a:r>
            <a:r>
              <a:rPr lang="en-US" dirty="0"/>
              <a:t> among different types of radiation.</a:t>
            </a:r>
          </a:p>
          <a:p>
            <a:r>
              <a:rPr lang="en-US" dirty="0"/>
              <a:t>Attributes determine the extent to which different types of ionizing radiation transfer energy into biological tissue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576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Energy Transfer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Three important concepts: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Linear Energy Transfer (LET)</a:t>
            </a:r>
          </a:p>
          <a:p>
            <a:pPr lvl="1"/>
            <a:r>
              <a:rPr lang="en-US" dirty="0"/>
              <a:t>Relative Biologic Effectiveness (RBE)</a:t>
            </a:r>
          </a:p>
          <a:p>
            <a:pPr lvl="1"/>
            <a:r>
              <a:rPr lang="en-US" dirty="0"/>
              <a:t>Oxygen Enhancement Ratio (OER)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378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Energy Transfer (LET)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ionizing radiation passes through matter it may deposit/transfer energy along its path</a:t>
            </a:r>
          </a:p>
          <a:p>
            <a:pPr lvl="1"/>
            <a:r>
              <a:rPr lang="en-US" dirty="0"/>
              <a:t>The path is called a track</a:t>
            </a:r>
          </a:p>
          <a:p>
            <a:r>
              <a:rPr lang="en-US" dirty="0"/>
              <a:t>Average energy deposited per unit length of track is called Linear Energy Transfer (LET)</a:t>
            </a:r>
          </a:p>
          <a:p>
            <a:r>
              <a:rPr lang="en-US" dirty="0"/>
              <a:t>Described in units of </a:t>
            </a:r>
            <a:r>
              <a:rPr lang="en-US" dirty="0" err="1"/>
              <a:t>keV</a:t>
            </a:r>
            <a:r>
              <a:rPr lang="en-US" dirty="0"/>
              <a:t>/µm (</a:t>
            </a:r>
            <a:r>
              <a:rPr lang="en-US" dirty="0" err="1"/>
              <a:t>kiloelectron</a:t>
            </a:r>
            <a:r>
              <a:rPr lang="en-US" dirty="0"/>
              <a:t> volts per micron)</a:t>
            </a:r>
          </a:p>
          <a:p>
            <a:r>
              <a:rPr lang="en-US" dirty="0"/>
              <a:t>Biological damage produced by radiation escalates as the LET increases</a:t>
            </a:r>
          </a:p>
        </p:txBody>
      </p:sp>
    </p:spTree>
    <p:extLst>
      <p:ext uri="{BB962C8B-B14F-4D97-AF65-F5344CB8AC3E}">
        <p14:creationId xmlns:p14="http://schemas.microsoft.com/office/powerpoint/2010/main" val="1512723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Low LET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X-rays and gamma rays</a:t>
            </a:r>
          </a:p>
          <a:p>
            <a:r>
              <a:rPr lang="en-US" dirty="0"/>
              <a:t>Short wavelength, high energy waves</a:t>
            </a:r>
          </a:p>
          <a:p>
            <a:r>
              <a:rPr lang="en-US" dirty="0"/>
              <a:t>Penetrates and loses energy slowly</a:t>
            </a:r>
          </a:p>
          <a:p>
            <a:r>
              <a:rPr lang="en-US" dirty="0"/>
              <a:t>Mainly causes indirect damage to biologic tissues</a:t>
            </a:r>
          </a:p>
          <a:p>
            <a:pPr lvl="1"/>
            <a:r>
              <a:rPr lang="en-US" dirty="0"/>
              <a:t>Production of free radicals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181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High LET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Particles with substantial mass and charge</a:t>
            </a:r>
          </a:p>
          <a:p>
            <a:pPr lvl="1"/>
            <a:r>
              <a:rPr lang="en-US" dirty="0"/>
              <a:t>Alpha particles</a:t>
            </a:r>
          </a:p>
          <a:p>
            <a:r>
              <a:rPr lang="en-US" dirty="0"/>
              <a:t>Causes more ionization along its track and is more likely to interact with biologic tissue</a:t>
            </a:r>
          </a:p>
          <a:p>
            <a:r>
              <a:rPr lang="en-US" dirty="0"/>
              <a:t>Exhausts energy in a shorter length of track, cannot travel or penetrate far</a:t>
            </a:r>
          </a:p>
          <a:p>
            <a:r>
              <a:rPr lang="en-US" dirty="0"/>
              <a:t>More destructive because more energy deposited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560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Relative Biologic Effectiveness (RBE)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Ratio of the dose of a reference radiation to the dose that is necessary to produce the same biologic reaction for another type of radiation.</a:t>
            </a:r>
          </a:p>
          <a:p>
            <a:r>
              <a:rPr lang="en-US" dirty="0"/>
              <a:t>Describes the relative capabilities of radiation with different LETs to produce a particular biologic reaction.</a:t>
            </a:r>
          </a:p>
        </p:txBody>
      </p:sp>
    </p:spTree>
    <p:extLst>
      <p:ext uri="{BB962C8B-B14F-4D97-AF65-F5344CB8AC3E}">
        <p14:creationId xmlns:p14="http://schemas.microsoft.com/office/powerpoint/2010/main" val="358052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Equivalent Dose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Equivalent Dose (</a:t>
            </a:r>
            <a:r>
              <a:rPr lang="en-US" dirty="0" err="1"/>
              <a:t>EqD</a:t>
            </a:r>
            <a:r>
              <a:rPr lang="en-US" dirty="0"/>
              <a:t>): Dose quantity that takes into account the type of radiation used. Provides an indication of the potential for biological effects. Used for risk comparisons between different types of radiation. </a:t>
            </a:r>
            <a:r>
              <a:rPr lang="en-US" dirty="0" err="1"/>
              <a:t>Sv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Radiation weighting factor (W</a:t>
            </a:r>
            <a:r>
              <a:rPr lang="en-US" baseline="-25000" dirty="0"/>
              <a:t>(R)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sz="3200" b="1" dirty="0" err="1"/>
              <a:t>EqD</a:t>
            </a:r>
            <a:r>
              <a:rPr lang="en-US" sz="3200" b="1" dirty="0"/>
              <a:t> = D x W</a:t>
            </a:r>
            <a:r>
              <a:rPr lang="en-US" sz="3200" b="1" baseline="-25000" dirty="0"/>
              <a:t>(R)</a:t>
            </a:r>
            <a:endParaRPr lang="en-US" sz="32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326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Oxygen Enhancement Ratio (OER)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ratio of the radiation dose required to cause a particular biologic response of cells or organisms in any oxygen-deprived environment to the radiation dose required to cause an identical response under normal oxygenated conditions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Oxygen effect</a:t>
            </a:r>
          </a:p>
          <a:p>
            <a:pPr lvl="1"/>
            <a:r>
              <a:rPr lang="en-US" dirty="0"/>
              <a:t>Biologic tissue is more radiosensitive when irradiated in an oxygenated state. Utilized in the treatment of solid or non-vascular </a:t>
            </a:r>
            <a:r>
              <a:rPr lang="en-US" dirty="0" err="1"/>
              <a:t>tumours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848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Protraction and Fractionation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a dose of radiation is delivered over a long period of time rather than quickly, the effect of that dose is lessened.</a:t>
            </a:r>
          </a:p>
          <a:p>
            <a:r>
              <a:rPr lang="en-US" dirty="0"/>
              <a:t>Protraction</a:t>
            </a:r>
          </a:p>
          <a:p>
            <a:pPr lvl="1"/>
            <a:r>
              <a:rPr lang="en-US" dirty="0"/>
              <a:t>Continuous dose delivered at a lower dose rate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Fractionation </a:t>
            </a:r>
          </a:p>
          <a:p>
            <a:pPr lvl="1"/>
            <a:r>
              <a:rPr lang="en-US" dirty="0"/>
              <a:t>Dose delivered at same dose rate, but separated into equal fractions delivered with a time period in between</a:t>
            </a:r>
          </a:p>
          <a:p>
            <a:pPr lvl="1"/>
            <a:endParaRPr lang="en-US" dirty="0"/>
          </a:p>
          <a:p>
            <a:pPr marL="342900" lvl="1" indent="0">
              <a:buNone/>
            </a:pPr>
            <a:r>
              <a:rPr lang="en-US" dirty="0"/>
              <a:t>Fractionation is used in radiation oncology</a:t>
            </a:r>
          </a:p>
        </p:txBody>
      </p:sp>
    </p:spTree>
    <p:extLst>
      <p:ext uri="{BB962C8B-B14F-4D97-AF65-F5344CB8AC3E}">
        <p14:creationId xmlns:p14="http://schemas.microsoft.com/office/powerpoint/2010/main" val="531176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Protraction and Fractionation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Example: A dose of 4 </a:t>
            </a:r>
            <a:r>
              <a:rPr lang="en-US" dirty="0" err="1"/>
              <a:t>Gy</a:t>
            </a:r>
            <a:r>
              <a:rPr lang="en-US" dirty="0"/>
              <a:t> would be lethal given at once over a short period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000" dirty="0"/>
              <a:t>Protraction:</a:t>
            </a:r>
          </a:p>
          <a:p>
            <a:pPr marL="342900" lvl="2" indent="-342900">
              <a:buFont typeface="Arial" panose="020B0604020202020204" pitchFamily="34" charset="0"/>
              <a:buChar char="•"/>
            </a:pPr>
            <a:r>
              <a:rPr lang="en-US" dirty="0"/>
              <a:t>A continuous dose 10 </a:t>
            </a:r>
            <a:r>
              <a:rPr lang="en-US" dirty="0" err="1"/>
              <a:t>mGy</a:t>
            </a:r>
            <a:r>
              <a:rPr lang="en-US" dirty="0"/>
              <a:t>/</a:t>
            </a:r>
            <a:r>
              <a:rPr lang="en-US" dirty="0" err="1"/>
              <a:t>hr</a:t>
            </a:r>
            <a:r>
              <a:rPr lang="en-US" dirty="0"/>
              <a:t> for 400 hours</a:t>
            </a:r>
          </a:p>
          <a:p>
            <a:pPr marL="0" lvl="2" indent="0">
              <a:buNone/>
            </a:pPr>
            <a:endParaRPr lang="en-US" dirty="0"/>
          </a:p>
          <a:p>
            <a:pPr marL="0" lvl="2" indent="0">
              <a:buNone/>
            </a:pPr>
            <a:r>
              <a:rPr lang="en-US" dirty="0"/>
              <a:t>Fractionation</a:t>
            </a:r>
          </a:p>
          <a:p>
            <a:pPr marL="342900" lvl="2" indent="-342900">
              <a:buFont typeface="Arial" panose="020B0604020202020204" pitchFamily="34" charset="0"/>
              <a:buChar char="•"/>
            </a:pPr>
            <a:r>
              <a:rPr lang="en-US" dirty="0"/>
              <a:t>8 treatments of 500 </a:t>
            </a:r>
            <a:r>
              <a:rPr lang="en-US" dirty="0" err="1"/>
              <a:t>mGy</a:t>
            </a:r>
            <a:r>
              <a:rPr lang="en-US" dirty="0"/>
              <a:t> every 24 hours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196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Irradiation on Cells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Every cell in the body is highly specialized.</a:t>
            </a:r>
          </a:p>
          <a:p>
            <a:r>
              <a:rPr lang="en-US" dirty="0"/>
              <a:t>Exposure to radiation can change the structure of cells, which can alter the cell’s function.</a:t>
            </a:r>
          </a:p>
          <a:p>
            <a:r>
              <a:rPr lang="en-US" dirty="0"/>
              <a:t>If this occurs, the cell can no longer perform its normal tasks.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044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Classification of Ionizing Radiation Interaction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are two classifications of ionizing radiation interaction on a cell.</a:t>
            </a:r>
          </a:p>
          <a:p>
            <a:pPr lvl="1"/>
            <a:r>
              <a:rPr lang="en-US" dirty="0"/>
              <a:t>Direct action </a:t>
            </a:r>
          </a:p>
          <a:p>
            <a:pPr lvl="1"/>
            <a:r>
              <a:rPr lang="en-US" dirty="0"/>
              <a:t>Indirect action </a:t>
            </a:r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625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Also called direct action</a:t>
            </a:r>
          </a:p>
          <a:p>
            <a:r>
              <a:rPr lang="en-US" dirty="0"/>
              <a:t>Direct interaction between ionizing particles and macromolecules such as DNA, RNA, proteins and enzymes</a:t>
            </a:r>
          </a:p>
          <a:p>
            <a:pPr lvl="1"/>
            <a:r>
              <a:rPr lang="en-US" dirty="0"/>
              <a:t>Damage causes alterations and changing biochemical processes and functions</a:t>
            </a:r>
          </a:p>
          <a:p>
            <a:pPr lvl="1"/>
            <a:r>
              <a:rPr lang="en-US" dirty="0"/>
              <a:t>Can cause DNA to become altered or inactive</a:t>
            </a:r>
          </a:p>
        </p:txBody>
      </p:sp>
    </p:spTree>
    <p:extLst>
      <p:ext uri="{BB962C8B-B14F-4D97-AF65-F5344CB8AC3E}">
        <p14:creationId xmlns:p14="http://schemas.microsoft.com/office/powerpoint/2010/main" val="1966854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Indirect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Also called indirect action</a:t>
            </a:r>
          </a:p>
          <a:p>
            <a:r>
              <a:rPr lang="en-US" dirty="0"/>
              <a:t>Radiation interacts with water molecules to produce free radicals</a:t>
            </a:r>
          </a:p>
          <a:p>
            <a:r>
              <a:rPr lang="en-US" dirty="0"/>
              <a:t>Free radicals act on a molecule such as DNA</a:t>
            </a:r>
          </a:p>
          <a:p>
            <a:r>
              <a:rPr lang="en-US" dirty="0"/>
              <a:t>Technically, radiation is not a direct cause of injury to the macromolecule</a:t>
            </a:r>
          </a:p>
          <a:p>
            <a:r>
              <a:rPr lang="en-US" dirty="0"/>
              <a:t>Byproduct (free radical) is what causes the damage</a:t>
            </a:r>
          </a:p>
          <a:p>
            <a:r>
              <a:rPr lang="en-US" dirty="0"/>
              <a:t>Can result in cell death</a:t>
            </a:r>
          </a:p>
        </p:txBody>
      </p:sp>
    </p:spTree>
    <p:extLst>
      <p:ext uri="{BB962C8B-B14F-4D97-AF65-F5344CB8AC3E}">
        <p14:creationId xmlns:p14="http://schemas.microsoft.com/office/powerpoint/2010/main" val="719127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Free Radicals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the free radicals that are of concern:</a:t>
            </a:r>
          </a:p>
          <a:p>
            <a:pPr lvl="1"/>
            <a:r>
              <a:rPr lang="en-US" dirty="0"/>
              <a:t>Highly reactive </a:t>
            </a:r>
          </a:p>
          <a:p>
            <a:pPr lvl="1"/>
            <a:r>
              <a:rPr lang="en-US" dirty="0"/>
              <a:t>Unpaired electron will pair up with another electron even if it has to break a chemical bond to do so</a:t>
            </a:r>
          </a:p>
          <a:p>
            <a:pPr lvl="1"/>
            <a:r>
              <a:rPr lang="en-US" dirty="0"/>
              <a:t>Causes damage by transferring energy to other molecules to break their bonds or cause point lesions</a:t>
            </a:r>
          </a:p>
          <a:p>
            <a:pPr lvl="1"/>
            <a:r>
              <a:rPr lang="en-US" dirty="0"/>
              <a:t>Can combine to produce hydrogen peroxide, </a:t>
            </a:r>
            <a:r>
              <a:rPr lang="en-US" dirty="0" err="1"/>
              <a:t>hydroperoxyl</a:t>
            </a:r>
            <a:r>
              <a:rPr lang="en-US" dirty="0"/>
              <a:t> and other chemical reactions</a:t>
            </a:r>
          </a:p>
          <a:p>
            <a:pPr lvl="2"/>
            <a:r>
              <a:rPr lang="en-US" dirty="0"/>
              <a:t>About ⅔ of all radiation-induced damage is believed to be caused by OH* (Hydroxyl radical)</a:t>
            </a:r>
          </a:p>
          <a:p>
            <a:pPr lvl="1"/>
            <a:r>
              <a:rPr lang="en-US" dirty="0"/>
              <a:t>Can travel through cell to cause damage to DNA at a distance</a:t>
            </a:r>
          </a:p>
        </p:txBody>
      </p:sp>
    </p:spTree>
    <p:extLst>
      <p:ext uri="{BB962C8B-B14F-4D97-AF65-F5344CB8AC3E}">
        <p14:creationId xmlns:p14="http://schemas.microsoft.com/office/powerpoint/2010/main" val="193214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Irradiation of Macromolecules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Macromolecules</a:t>
            </a:r>
          </a:p>
          <a:p>
            <a:pPr lvl="1"/>
            <a:r>
              <a:rPr lang="en-US" dirty="0"/>
              <a:t>Very large molecules</a:t>
            </a:r>
          </a:p>
          <a:p>
            <a:pPr lvl="2"/>
            <a:r>
              <a:rPr lang="en-US" dirty="0"/>
              <a:t>Proteins, lipids, carbohydrates and nucleic acids</a:t>
            </a:r>
          </a:p>
          <a:p>
            <a:r>
              <a:rPr lang="en-US" dirty="0"/>
              <a:t>When macromolecules are irradiated in, three major effects occur</a:t>
            </a:r>
          </a:p>
          <a:p>
            <a:pPr lvl="1"/>
            <a:r>
              <a:rPr lang="en-US" dirty="0"/>
              <a:t>Main-chain scission</a:t>
            </a:r>
          </a:p>
          <a:p>
            <a:pPr lvl="1"/>
            <a:r>
              <a:rPr lang="en-US" dirty="0"/>
              <a:t>Cross linking </a:t>
            </a:r>
          </a:p>
          <a:p>
            <a:pPr lvl="1"/>
            <a:r>
              <a:rPr lang="en-US" dirty="0"/>
              <a:t>Point lesions</a:t>
            </a:r>
          </a:p>
        </p:txBody>
      </p:sp>
    </p:spTree>
    <p:extLst>
      <p:ext uri="{BB962C8B-B14F-4D97-AF65-F5344CB8AC3E}">
        <p14:creationId xmlns:p14="http://schemas.microsoft.com/office/powerpoint/2010/main" val="21145971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Main-Chain Scission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Breaking the backbone of the long-chain macromolecule</a:t>
            </a:r>
          </a:p>
          <a:p>
            <a:r>
              <a:rPr lang="en-US" dirty="0"/>
              <a:t>Results in a long, single molecule being reduced into many smaller molecules</a:t>
            </a:r>
          </a:p>
          <a:p>
            <a:r>
              <a:rPr lang="en-US" dirty="0"/>
              <a:t>Reduces not only the size of the macromolecule, but the viscosity of the solution</a:t>
            </a:r>
          </a:p>
        </p:txBody>
      </p:sp>
    </p:spTree>
    <p:extLst>
      <p:ext uri="{BB962C8B-B14F-4D97-AF65-F5344CB8AC3E}">
        <p14:creationId xmlns:p14="http://schemas.microsoft.com/office/powerpoint/2010/main" val="20160425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Cross Linking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Production of small spur-like structures that extend off the main chain</a:t>
            </a:r>
          </a:p>
          <a:p>
            <a:r>
              <a:rPr lang="en-US" dirty="0"/>
              <a:t>Sticks to self or other molecules</a:t>
            </a:r>
          </a:p>
          <a:p>
            <a:r>
              <a:rPr lang="en-US" dirty="0"/>
              <a:t>Viscosity of solution increases</a:t>
            </a:r>
          </a:p>
        </p:txBody>
      </p:sp>
    </p:spTree>
    <p:extLst>
      <p:ext uri="{BB962C8B-B14F-4D97-AF65-F5344CB8AC3E}">
        <p14:creationId xmlns:p14="http://schemas.microsoft.com/office/powerpoint/2010/main" val="777316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Point Lesions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Disruption at the point of single chemical bonds</a:t>
            </a:r>
          </a:p>
          <a:p>
            <a:r>
              <a:rPr lang="en-US" dirty="0"/>
              <a:t>Not detectable to science</a:t>
            </a:r>
          </a:p>
          <a:p>
            <a:r>
              <a:rPr lang="en-US" dirty="0"/>
              <a:t>Causes a minor change to a molecule which can cause it to malfunction</a:t>
            </a:r>
          </a:p>
          <a:p>
            <a:r>
              <a:rPr lang="en-US" dirty="0"/>
              <a:t>Responsible for late effects to cell and observed at whole body level</a:t>
            </a:r>
          </a:p>
          <a:p>
            <a:pPr lvl="1"/>
            <a:r>
              <a:rPr lang="en-US" dirty="0"/>
              <a:t>Genetic effects and malignancies</a:t>
            </a:r>
          </a:p>
        </p:txBody>
      </p:sp>
    </p:spTree>
    <p:extLst>
      <p:ext uri="{BB962C8B-B14F-4D97-AF65-F5344CB8AC3E}">
        <p14:creationId xmlns:p14="http://schemas.microsoft.com/office/powerpoint/2010/main" val="4191306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Macromolecular Synthesis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Nutrients are brought to the cell and diffused through the cell membrane</a:t>
            </a:r>
          </a:p>
          <a:p>
            <a:r>
              <a:rPr lang="en-US" dirty="0"/>
              <a:t>Broken down into smaller molecules</a:t>
            </a:r>
          </a:p>
          <a:p>
            <a:pPr lvl="1"/>
            <a:r>
              <a:rPr lang="en-US" dirty="0"/>
              <a:t>Catabolism</a:t>
            </a:r>
          </a:p>
          <a:p>
            <a:r>
              <a:rPr lang="en-US" dirty="0"/>
              <a:t>Energy is released and used for synthesis of macromolecules from smaller ones</a:t>
            </a:r>
          </a:p>
          <a:p>
            <a:pPr lvl="1"/>
            <a:r>
              <a:rPr lang="en-US" dirty="0"/>
              <a:t>Anabolism</a:t>
            </a:r>
          </a:p>
          <a:p>
            <a:r>
              <a:rPr lang="en-US" dirty="0"/>
              <a:t>Synthesis of proteins and nucleic acids critical for cell survival and reproduction</a:t>
            </a:r>
          </a:p>
        </p:txBody>
      </p:sp>
    </p:spTree>
    <p:extLst>
      <p:ext uri="{BB962C8B-B14F-4D97-AF65-F5344CB8AC3E}">
        <p14:creationId xmlns:p14="http://schemas.microsoft.com/office/powerpoint/2010/main" val="1214416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Protein Synthesis</a:t>
            </a:r>
            <a:endParaRPr lang="en-US" dirty="0"/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Deoxyribonucleic acid (DNA) has the code to make the appropriate proteins</a:t>
            </a:r>
          </a:p>
          <a:p>
            <a:r>
              <a:rPr lang="en-CA" dirty="0"/>
              <a:t>Messenger ribonucleic acid (RNA) transcribes that code from the DNA</a:t>
            </a:r>
          </a:p>
          <a:p>
            <a:r>
              <a:rPr lang="en-CA" dirty="0"/>
              <a:t>Information is transferred from the mRNA to the </a:t>
            </a:r>
            <a:r>
              <a:rPr lang="en-CA" dirty="0" err="1"/>
              <a:t>tRNA</a:t>
            </a:r>
            <a:endParaRPr lang="en-CA" dirty="0"/>
          </a:p>
          <a:p>
            <a:r>
              <a:rPr lang="en-CA" dirty="0" err="1"/>
              <a:t>tRNA</a:t>
            </a:r>
            <a:r>
              <a:rPr lang="en-CA" dirty="0"/>
              <a:t> translates that into a protein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4758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Effects of Damage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Radiation damage to any of those macromolecules can result in cell death or late effects</a:t>
            </a:r>
          </a:p>
          <a:p>
            <a:r>
              <a:rPr lang="en-US" dirty="0"/>
              <a:t>Proteins are continuously synthesized and are in an abundance in comparison to nucleic acids</a:t>
            </a:r>
          </a:p>
          <a:p>
            <a:pPr lvl="1"/>
            <a:r>
              <a:rPr lang="en-US" dirty="0"/>
              <a:t>Not very radiosensitive</a:t>
            </a:r>
          </a:p>
          <a:p>
            <a:r>
              <a:rPr lang="en-US" dirty="0"/>
              <a:t>DNA is unique and much less abundant</a:t>
            </a:r>
          </a:p>
          <a:p>
            <a:pPr lvl="1"/>
            <a:r>
              <a:rPr lang="en-US" dirty="0"/>
              <a:t>Most radiosensitive</a:t>
            </a:r>
          </a:p>
        </p:txBody>
      </p:sp>
    </p:spTree>
    <p:extLst>
      <p:ext uri="{BB962C8B-B14F-4D97-AF65-F5344CB8AC3E}">
        <p14:creationId xmlns:p14="http://schemas.microsoft.com/office/powerpoint/2010/main" val="3686988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Damage to DNA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DNA controls growth and development of cells</a:t>
            </a:r>
          </a:p>
          <a:p>
            <a:pPr lvl="1"/>
            <a:r>
              <a:rPr lang="en-US" dirty="0"/>
              <a:t>Determines characteristics of the individual</a:t>
            </a:r>
          </a:p>
          <a:p>
            <a:r>
              <a:rPr lang="en-US" dirty="0"/>
              <a:t>If radiation damage is severe enough, can cause chromosomal aberrations </a:t>
            </a:r>
          </a:p>
          <a:p>
            <a:r>
              <a:rPr lang="en-US" dirty="0"/>
              <a:t>Damage can happen without visible chromosome aberration, but can lead to cell death</a:t>
            </a:r>
          </a:p>
          <a:p>
            <a:pPr lvl="1"/>
            <a:r>
              <a:rPr lang="en-US" dirty="0"/>
              <a:t>Causes a particular tissue or organ to be destroyed if enough cells die</a:t>
            </a:r>
          </a:p>
          <a:p>
            <a:r>
              <a:rPr lang="en-US" dirty="0"/>
              <a:t>Can cause abnormal metabolic activity</a:t>
            </a:r>
          </a:p>
          <a:p>
            <a:pPr lvl="1"/>
            <a:r>
              <a:rPr lang="en-US" dirty="0"/>
              <a:t>Principal characteristic of a radiation-induced malignancies</a:t>
            </a:r>
          </a:p>
        </p:txBody>
      </p:sp>
    </p:spTree>
    <p:extLst>
      <p:ext uri="{BB962C8B-B14F-4D97-AF65-F5344CB8AC3E}">
        <p14:creationId xmlns:p14="http://schemas.microsoft.com/office/powerpoint/2010/main" val="23241876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Target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the master molecule in a cell is damaged by radiation, the cell will die.</a:t>
            </a:r>
          </a:p>
          <a:p>
            <a:r>
              <a:rPr lang="en-US" dirty="0"/>
              <a:t>Master molecule</a:t>
            </a:r>
          </a:p>
          <a:p>
            <a:pPr lvl="1"/>
            <a:r>
              <a:rPr lang="en-US" dirty="0"/>
              <a:t>Also known as key molecule (DNA)</a:t>
            </a:r>
          </a:p>
          <a:p>
            <a:pPr lvl="1"/>
            <a:r>
              <a:rPr lang="en-US" dirty="0"/>
              <a:t>Maintains normal cell function and necessary for survival of the cell</a:t>
            </a:r>
          </a:p>
          <a:p>
            <a:pPr lvl="1"/>
            <a:r>
              <a:rPr lang="en-US" dirty="0"/>
              <a:t>Unique and cannot be replaced by any other molecule in the cell</a:t>
            </a:r>
          </a:p>
        </p:txBody>
      </p:sp>
    </p:spTree>
    <p:extLst>
      <p:ext uri="{BB962C8B-B14F-4D97-AF65-F5344CB8AC3E}">
        <p14:creationId xmlns:p14="http://schemas.microsoft.com/office/powerpoint/2010/main" val="36553809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Three Principle Effects on DNA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Three principal observable effects that result from irradiation of DNA:</a:t>
            </a:r>
          </a:p>
          <a:p>
            <a:pPr lvl="1"/>
            <a:r>
              <a:rPr lang="en-US" dirty="0"/>
              <a:t>Cell death</a:t>
            </a:r>
          </a:p>
          <a:p>
            <a:pPr lvl="1"/>
            <a:r>
              <a:rPr lang="en-US" dirty="0"/>
              <a:t>Malignant disease</a:t>
            </a:r>
          </a:p>
          <a:p>
            <a:pPr lvl="1"/>
            <a:r>
              <a:rPr lang="en-US" dirty="0"/>
              <a:t>Genetic damage</a:t>
            </a:r>
          </a:p>
          <a:p>
            <a:pPr lvl="1"/>
            <a:endParaRPr lang="en-US" dirty="0"/>
          </a:p>
          <a:p>
            <a:pPr marL="342900" lvl="1" indent="0">
              <a:buNone/>
            </a:pPr>
            <a:r>
              <a:rPr lang="en-US" sz="2800" dirty="0"/>
              <a:t>The human body is 80% water and less than 1% DNA, essentially all effects of low-LET irradiation in a living cell result from indirect action.</a:t>
            </a:r>
          </a:p>
          <a:p>
            <a:pPr lvl="1"/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8322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 of </a:t>
            </a:r>
            <a:r>
              <a:rPr lang="en-US" dirty="0" err="1"/>
              <a:t>Bergonié</a:t>
            </a:r>
            <a:r>
              <a:rPr lang="en-US" dirty="0"/>
              <a:t> and </a:t>
            </a:r>
            <a:r>
              <a:rPr lang="en-US" dirty="0" err="1"/>
              <a:t>Tribondeau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1906, two French scientists established that </a:t>
            </a:r>
            <a:r>
              <a:rPr lang="en-US" dirty="0" err="1"/>
              <a:t>radiosensitivity</a:t>
            </a:r>
            <a:r>
              <a:rPr lang="en-US" dirty="0"/>
              <a:t> was a function of the metabolic state and the maturity of the tissue being irradiated.</a:t>
            </a:r>
          </a:p>
          <a:p>
            <a:r>
              <a:rPr lang="en-US" dirty="0"/>
              <a:t>Law states that:</a:t>
            </a:r>
          </a:p>
          <a:p>
            <a:pPr lvl="1"/>
            <a:r>
              <a:rPr lang="en-US" dirty="0" err="1"/>
              <a:t>Radiosensitivity</a:t>
            </a:r>
            <a:r>
              <a:rPr lang="en-US" dirty="0"/>
              <a:t> of cells is directly proportional to their reproductive activity and inversely proportional to their degree of diversity.</a:t>
            </a:r>
          </a:p>
        </p:txBody>
      </p:sp>
    </p:spTree>
    <p:extLst>
      <p:ext uri="{BB962C8B-B14F-4D97-AF65-F5344CB8AC3E}">
        <p14:creationId xmlns:p14="http://schemas.microsoft.com/office/powerpoint/2010/main" val="38063206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 of </a:t>
            </a:r>
            <a:r>
              <a:rPr lang="en-US" dirty="0" err="1"/>
              <a:t>Bergonié</a:t>
            </a:r>
            <a:r>
              <a:rPr lang="en-US" dirty="0"/>
              <a:t> and </a:t>
            </a:r>
            <a:r>
              <a:rPr lang="en-US" dirty="0" err="1"/>
              <a:t>Tribondeau</a:t>
            </a:r>
            <a:endParaRPr lang="en-US" sz="2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Younger cells</a:t>
            </a:r>
          </a:p>
          <a:p>
            <a:pPr lvl="1"/>
            <a:r>
              <a:rPr lang="en-US" dirty="0"/>
              <a:t>Replicate more quickly</a:t>
            </a:r>
          </a:p>
          <a:p>
            <a:pPr lvl="1"/>
            <a:r>
              <a:rPr lang="en-US" dirty="0"/>
              <a:t>Damage carried forward more readily</a:t>
            </a:r>
          </a:p>
          <a:p>
            <a:pPr lvl="1"/>
            <a:r>
              <a:rPr lang="en-US" dirty="0"/>
              <a:t>More sensitive</a:t>
            </a:r>
          </a:p>
          <a:p>
            <a:r>
              <a:rPr lang="en-US" dirty="0"/>
              <a:t>Older cells</a:t>
            </a:r>
          </a:p>
          <a:p>
            <a:pPr lvl="1"/>
            <a:r>
              <a:rPr lang="en-US" dirty="0"/>
              <a:t>Replicate more slowly</a:t>
            </a:r>
          </a:p>
          <a:p>
            <a:pPr lvl="1"/>
            <a:r>
              <a:rPr lang="en-US" dirty="0"/>
              <a:t>Damage not carried forward as quickly</a:t>
            </a:r>
          </a:p>
          <a:p>
            <a:pPr lvl="1"/>
            <a:r>
              <a:rPr lang="en-US" dirty="0"/>
              <a:t>Less sensitive</a:t>
            </a:r>
          </a:p>
        </p:txBody>
      </p:sp>
    </p:spTree>
    <p:extLst>
      <p:ext uri="{BB962C8B-B14F-4D97-AF65-F5344CB8AC3E}">
        <p14:creationId xmlns:p14="http://schemas.microsoft.com/office/powerpoint/2010/main" val="21027088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Bergonié-Tribondeau</a:t>
            </a:r>
            <a:r>
              <a:rPr lang="en-US" dirty="0"/>
              <a:t>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That means:</a:t>
            </a:r>
          </a:p>
          <a:p>
            <a:r>
              <a:rPr lang="en-US" dirty="0"/>
              <a:t>When metabolic activity is high, </a:t>
            </a:r>
            <a:r>
              <a:rPr lang="en-US" dirty="0" err="1"/>
              <a:t>radiosensitivity</a:t>
            </a:r>
            <a:r>
              <a:rPr lang="en-US" dirty="0"/>
              <a:t> is also high</a:t>
            </a:r>
          </a:p>
          <a:p>
            <a:r>
              <a:rPr lang="en-US" dirty="0"/>
              <a:t>When growth rates are high, sensitivity increases</a:t>
            </a:r>
          </a:p>
          <a:p>
            <a:r>
              <a:rPr lang="en-US" dirty="0"/>
              <a:t>The younger tissues and organs are, the more radiosensitive they are</a:t>
            </a:r>
          </a:p>
          <a:p>
            <a:r>
              <a:rPr lang="en-US" dirty="0"/>
              <a:t>The more mature a cell is, the more resistant it is to radiation</a:t>
            </a:r>
          </a:p>
        </p:txBody>
      </p:sp>
    </p:spTree>
    <p:extLst>
      <p:ext uri="{BB962C8B-B14F-4D97-AF65-F5344CB8AC3E}">
        <p14:creationId xmlns:p14="http://schemas.microsoft.com/office/powerpoint/2010/main" val="40015575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Dose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Effective Dose (EfD): Provides a measure of overall risk to humans from ionizing radiation. Takes into account the part of the body that is irradiated. (</a:t>
            </a:r>
            <a:r>
              <a:rPr lang="en-US" dirty="0" err="1"/>
              <a:t>Sv</a:t>
            </a:r>
            <a:r>
              <a:rPr lang="en-US" dirty="0"/>
              <a:t> or </a:t>
            </a:r>
            <a:r>
              <a:rPr lang="en-US" dirty="0" err="1"/>
              <a:t>mSv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	Tissue weighting factor (W</a:t>
            </a:r>
            <a:r>
              <a:rPr lang="en-US" baseline="-25000" dirty="0"/>
              <a:t>(T)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sz="3200" b="1" dirty="0"/>
              <a:t>EfD = D x W</a:t>
            </a:r>
            <a:r>
              <a:rPr lang="en-US" sz="3200" b="1" baseline="-25000" dirty="0"/>
              <a:t>(R)  </a:t>
            </a:r>
            <a:r>
              <a:rPr lang="en-US" sz="3200" b="1" dirty="0"/>
              <a:t>x W</a:t>
            </a:r>
            <a:r>
              <a:rPr lang="en-US" sz="3200" b="1" baseline="-25000" dirty="0"/>
              <a:t>(T)</a:t>
            </a:r>
            <a:endParaRPr lang="en-US" sz="3200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3646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Dose-Response Curves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Research conducted on populations that received large radiation doses.</a:t>
            </a:r>
          </a:p>
          <a:p>
            <a:pPr lvl="1"/>
            <a:r>
              <a:rPr lang="en-US" dirty="0"/>
              <a:t>Atomic bomb survivors, early radiation workers</a:t>
            </a:r>
          </a:p>
          <a:p>
            <a:r>
              <a:rPr lang="en-US" dirty="0"/>
              <a:t>Information obtained is used to predict/extrapolate the risk of malignancy in humans exposed to low levels of radiation.</a:t>
            </a:r>
          </a:p>
          <a:p>
            <a:r>
              <a:rPr lang="en-US" dirty="0"/>
              <a:t>Relationship can be expressed graphically through a curve or a line.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6870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Dose-Response Curves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dose increases, so do most effects</a:t>
            </a:r>
          </a:p>
          <a:p>
            <a:r>
              <a:rPr lang="en-US" dirty="0"/>
              <a:t>In the curve:</a:t>
            </a:r>
          </a:p>
          <a:p>
            <a:pPr lvl="1"/>
            <a:r>
              <a:rPr lang="en-US" dirty="0"/>
              <a:t>Horizontal axis: dose received</a:t>
            </a:r>
          </a:p>
          <a:p>
            <a:pPr lvl="1"/>
            <a:r>
              <a:rPr lang="en-US" dirty="0"/>
              <a:t>Vertical axis: biologic effects</a:t>
            </a:r>
          </a:p>
          <a:p>
            <a:r>
              <a:rPr lang="en-US" dirty="0"/>
              <a:t>Curve can be linear (straight line) or nonlinear (curved)</a:t>
            </a:r>
          </a:p>
          <a:p>
            <a:r>
              <a:rPr lang="en-US" dirty="0"/>
              <a:t>Curve depicts either threshold or non-threshold dose</a:t>
            </a:r>
          </a:p>
        </p:txBody>
      </p:sp>
    </p:spTree>
    <p:extLst>
      <p:ext uri="{BB962C8B-B14F-4D97-AF65-F5344CB8AC3E}">
        <p14:creationId xmlns:p14="http://schemas.microsoft.com/office/powerpoint/2010/main" val="3111044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Threshold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Defined as a point at which a response or reaction to an increasing stimulation first occurs.</a:t>
            </a:r>
          </a:p>
          <a:p>
            <a:r>
              <a:rPr lang="en-US" dirty="0"/>
              <a:t>Meaning, below a certain radiation dose, no biologic effects occur.</a:t>
            </a:r>
          </a:p>
          <a:p>
            <a:r>
              <a:rPr lang="en-US" dirty="0"/>
              <a:t>Once the threshold level or dose has been reached, biologic effects will be observed.</a:t>
            </a:r>
          </a:p>
        </p:txBody>
      </p:sp>
    </p:spTree>
    <p:extLst>
      <p:ext uri="{BB962C8B-B14F-4D97-AF65-F5344CB8AC3E}">
        <p14:creationId xmlns:p14="http://schemas.microsoft.com/office/powerpoint/2010/main" val="36286341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Non-Threshold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Any radiation dose will produce a biologic effect.</a:t>
            </a:r>
          </a:p>
          <a:p>
            <a:r>
              <a:rPr lang="en-US" dirty="0"/>
              <a:t>No radiation dose is believed to be a “safe” amount.</a:t>
            </a:r>
          </a:p>
          <a:p>
            <a:r>
              <a:rPr lang="en-US" dirty="0"/>
              <a:t>Biologic effects will be observed in living organisms with even the smallest dose of ionizing radiation.</a:t>
            </a:r>
          </a:p>
        </p:txBody>
      </p:sp>
    </p:spTree>
    <p:extLst>
      <p:ext uri="{BB962C8B-B14F-4D97-AF65-F5344CB8AC3E}">
        <p14:creationId xmlns:p14="http://schemas.microsoft.com/office/powerpoint/2010/main" val="7190465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Somatic Cells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cells in the body except for the female/male germ cells</a:t>
            </a:r>
          </a:p>
          <a:p>
            <a:r>
              <a:rPr lang="en-US" dirty="0"/>
              <a:t>If enough of these cells are affected, entire body processes can be disrupted</a:t>
            </a:r>
          </a:p>
          <a:p>
            <a:r>
              <a:rPr lang="en-US" dirty="0"/>
              <a:t>Early somatic effects</a:t>
            </a:r>
          </a:p>
          <a:p>
            <a:pPr lvl="1"/>
            <a:r>
              <a:rPr lang="en-US" dirty="0"/>
              <a:t>Epilation, skin erythema, hematologic depression</a:t>
            </a:r>
          </a:p>
          <a:p>
            <a:r>
              <a:rPr lang="en-US" dirty="0"/>
              <a:t>Late somatic effects</a:t>
            </a:r>
          </a:p>
          <a:p>
            <a:pPr lvl="1"/>
            <a:r>
              <a:rPr lang="en-US" dirty="0"/>
              <a:t>Radiation-induced malignancies, cataracts</a:t>
            </a:r>
          </a:p>
        </p:txBody>
      </p:sp>
    </p:spTree>
    <p:extLst>
      <p:ext uri="{BB962C8B-B14F-4D97-AF65-F5344CB8AC3E}">
        <p14:creationId xmlns:p14="http://schemas.microsoft.com/office/powerpoint/2010/main" val="30544198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Early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biologic effects of radiation occur relatively soon after receiving radiation dose.</a:t>
            </a:r>
          </a:p>
          <a:p>
            <a:r>
              <a:rPr lang="en-US" dirty="0"/>
              <a:t>Can be within minutes, days or weeks following radiation exposure.</a:t>
            </a:r>
          </a:p>
        </p:txBody>
      </p:sp>
    </p:spTree>
    <p:extLst>
      <p:ext uri="{BB962C8B-B14F-4D97-AF65-F5344CB8AC3E}">
        <p14:creationId xmlns:p14="http://schemas.microsoft.com/office/powerpoint/2010/main" val="37895931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Late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Responses that do not manifest for several months or years after the radiation exposure.</a:t>
            </a:r>
          </a:p>
          <a:p>
            <a:r>
              <a:rPr lang="en-US" dirty="0"/>
              <a:t>Cells that survive the initial radiation exposure retain a ‘memory’ of that event, and are responsible for producing the late effects.</a:t>
            </a:r>
          </a:p>
        </p:txBody>
      </p:sp>
    </p:spTree>
    <p:extLst>
      <p:ext uri="{BB962C8B-B14F-4D97-AF65-F5344CB8AC3E}">
        <p14:creationId xmlns:p14="http://schemas.microsoft.com/office/powerpoint/2010/main" val="3405936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Genetic Cells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Germ cells</a:t>
            </a:r>
          </a:p>
          <a:p>
            <a:pPr lvl="1"/>
            <a:r>
              <a:rPr lang="en-US" dirty="0"/>
              <a:t>Reproductive cells</a:t>
            </a:r>
          </a:p>
          <a:p>
            <a:r>
              <a:rPr lang="en-US" dirty="0"/>
              <a:t>If damaged by radiation, the damage can be passed to future generations</a:t>
            </a:r>
          </a:p>
          <a:p>
            <a:pPr lvl="1"/>
            <a:r>
              <a:rPr lang="en-US" dirty="0"/>
              <a:t>Mutations in the genes</a:t>
            </a:r>
          </a:p>
        </p:txBody>
      </p:sp>
    </p:spTree>
    <p:extLst>
      <p:ext uri="{BB962C8B-B14F-4D97-AF65-F5344CB8AC3E}">
        <p14:creationId xmlns:p14="http://schemas.microsoft.com/office/powerpoint/2010/main" val="34835105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are two categories of effects:</a:t>
            </a:r>
          </a:p>
          <a:p>
            <a:pPr lvl="1"/>
            <a:r>
              <a:rPr lang="en-US" dirty="0"/>
              <a:t>Probabilistic or stochastic</a:t>
            </a:r>
          </a:p>
          <a:p>
            <a:pPr lvl="1"/>
            <a:r>
              <a:rPr lang="en-US" dirty="0"/>
              <a:t>Deterministic or tissue reactions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2195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4400" kern="1200" dirty="0">
                <a:solidFill>
                  <a:srgbClr val="A21D22"/>
                </a:solidFill>
                <a:latin typeface="+mn-lt"/>
                <a:ea typeface="+mj-ea"/>
                <a:cs typeface="+mj-cs"/>
              </a:rPr>
              <a:t>Probabilistic</a:t>
            </a:r>
            <a:r>
              <a:rPr lang="en-US" sz="3000" b="1" dirty="0">
                <a:latin typeface="+mn-lt"/>
              </a:rPr>
              <a:t> </a:t>
            </a:r>
            <a:r>
              <a:rPr lang="en-US" sz="4400" kern="1200" dirty="0">
                <a:solidFill>
                  <a:srgbClr val="A21D22"/>
                </a:solidFill>
                <a:latin typeface="+mn-lt"/>
                <a:ea typeface="+mj-ea"/>
                <a:cs typeface="+mj-cs"/>
              </a:rPr>
              <a:t>and Stochastic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Non-threshold</a:t>
            </a:r>
          </a:p>
          <a:p>
            <a:pPr lvl="1"/>
            <a:r>
              <a:rPr lang="en-US" dirty="0"/>
              <a:t>There is no minimum dose to see the effect</a:t>
            </a:r>
          </a:p>
          <a:p>
            <a:pPr lvl="1"/>
            <a:r>
              <a:rPr lang="en-US" dirty="0"/>
              <a:t>Assumes a single photon of energy could possibly cause these effects</a:t>
            </a:r>
          </a:p>
          <a:p>
            <a:r>
              <a:rPr lang="en-US" dirty="0"/>
              <a:t>Randomly occurring</a:t>
            </a:r>
          </a:p>
          <a:p>
            <a:pPr lvl="1"/>
            <a:r>
              <a:rPr lang="en-US" dirty="0"/>
              <a:t>No telling who will experience an effect</a:t>
            </a:r>
          </a:p>
          <a:p>
            <a:pPr lvl="1"/>
            <a:r>
              <a:rPr lang="en-US" dirty="0"/>
              <a:t>As the dose increases, the probability of an effect increases</a:t>
            </a:r>
          </a:p>
          <a:p>
            <a:pPr lvl="2"/>
            <a:r>
              <a:rPr lang="en-US" dirty="0"/>
              <a:t>But not necessarily severity of effect</a:t>
            </a:r>
          </a:p>
        </p:txBody>
      </p:sp>
    </p:spTree>
    <p:extLst>
      <p:ext uri="{BB962C8B-B14F-4D97-AF65-F5344CB8AC3E}">
        <p14:creationId xmlns:p14="http://schemas.microsoft.com/office/powerpoint/2010/main" val="17313510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/>
            <a:r>
              <a:rPr lang="en-US" sz="5400" kern="1200" dirty="0">
                <a:solidFill>
                  <a:srgbClr val="A21D22"/>
                </a:solidFill>
                <a:latin typeface="+mn-lt"/>
                <a:ea typeface="+mj-ea"/>
                <a:cs typeface="+mj-cs"/>
              </a:rPr>
              <a:t>Probabilistic</a:t>
            </a:r>
            <a:r>
              <a:rPr lang="en-US" sz="4000" b="1" dirty="0">
                <a:latin typeface="+mn-lt"/>
              </a:rPr>
              <a:t> </a:t>
            </a:r>
            <a:r>
              <a:rPr lang="en-US" sz="5400" kern="1200" dirty="0">
                <a:solidFill>
                  <a:srgbClr val="A21D22"/>
                </a:solidFill>
                <a:latin typeface="+mn-lt"/>
                <a:ea typeface="+mj-ea"/>
                <a:cs typeface="+mj-cs"/>
              </a:rPr>
              <a:t>and Stochastic Effects</a:t>
            </a:r>
            <a:endParaRPr lang="en-US" sz="48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Effects of low-dose radiation may not appear for many years and sometimes not even in our generation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Causes both </a:t>
            </a:r>
            <a:r>
              <a:rPr lang="en-US" b="1" u="sng" dirty="0"/>
              <a:t>somatic and genetic </a:t>
            </a:r>
            <a:r>
              <a:rPr lang="en-US" dirty="0"/>
              <a:t>effects</a:t>
            </a:r>
          </a:p>
          <a:p>
            <a:pPr lvl="1"/>
            <a:r>
              <a:rPr lang="en-US" dirty="0"/>
              <a:t>Examples:</a:t>
            </a:r>
          </a:p>
          <a:p>
            <a:pPr lvl="2"/>
            <a:r>
              <a:rPr lang="en-US" dirty="0"/>
              <a:t>Cancer</a:t>
            </a:r>
          </a:p>
          <a:p>
            <a:pPr lvl="2"/>
            <a:r>
              <a:rPr lang="en-US" dirty="0"/>
              <a:t>Genetic effects</a:t>
            </a:r>
          </a:p>
          <a:p>
            <a:pPr lvl="2"/>
            <a:r>
              <a:rPr lang="en-US" dirty="0"/>
              <a:t>Birth defects (</a:t>
            </a:r>
            <a:r>
              <a:rPr lang="en-US" dirty="0" err="1"/>
              <a:t>terogenic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211925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Deterministic and Tissue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Biologic effects are </a:t>
            </a:r>
            <a:r>
              <a:rPr lang="en-US" b="1" u="sng" dirty="0"/>
              <a:t>directly related </a:t>
            </a:r>
            <a:r>
              <a:rPr lang="en-US" dirty="0"/>
              <a:t>to the dose received</a:t>
            </a:r>
          </a:p>
          <a:p>
            <a:pPr lvl="1"/>
            <a:r>
              <a:rPr lang="en-US" dirty="0"/>
              <a:t>As the dose increases, the severity of effects also increases</a:t>
            </a:r>
          </a:p>
          <a:p>
            <a:r>
              <a:rPr lang="en-US" u="sng" dirty="0"/>
              <a:t>Threshold</a:t>
            </a:r>
            <a:r>
              <a:rPr lang="en-US" dirty="0"/>
              <a:t> dose below which the effect does not occur and above which the severity of biologic damage increases</a:t>
            </a:r>
          </a:p>
          <a:p>
            <a:r>
              <a:rPr lang="en-US" dirty="0"/>
              <a:t>Early</a:t>
            </a:r>
          </a:p>
          <a:p>
            <a:r>
              <a:rPr lang="en-US" dirty="0"/>
              <a:t>Late</a:t>
            </a:r>
          </a:p>
        </p:txBody>
      </p:sp>
    </p:spTree>
    <p:extLst>
      <p:ext uri="{BB962C8B-B14F-4D97-AF65-F5344CB8AC3E}">
        <p14:creationId xmlns:p14="http://schemas.microsoft.com/office/powerpoint/2010/main" val="28018110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Deterministic effects and tissue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Skin erythema</a:t>
            </a:r>
          </a:p>
          <a:p>
            <a:r>
              <a:rPr lang="en-US" dirty="0"/>
              <a:t>Epilation</a:t>
            </a:r>
          </a:p>
          <a:p>
            <a:r>
              <a:rPr lang="en-US" dirty="0"/>
              <a:t>Blood disorders</a:t>
            </a:r>
          </a:p>
          <a:p>
            <a:r>
              <a:rPr lang="en-US" dirty="0"/>
              <a:t>Desquamation</a:t>
            </a:r>
          </a:p>
          <a:p>
            <a:r>
              <a:rPr lang="en-US" dirty="0"/>
              <a:t>Sterility</a:t>
            </a:r>
          </a:p>
          <a:p>
            <a:r>
              <a:rPr lang="en-US" dirty="0"/>
              <a:t>Cataracts</a:t>
            </a:r>
          </a:p>
          <a:p>
            <a:r>
              <a:rPr lang="en-US" dirty="0"/>
              <a:t>Acute radiation syndromes</a:t>
            </a:r>
          </a:p>
          <a:p>
            <a:pPr lvl="1"/>
            <a:r>
              <a:rPr lang="en-US" dirty="0"/>
              <a:t>Three main illnesses when given very large amounts of radiation</a:t>
            </a:r>
          </a:p>
        </p:txBody>
      </p:sp>
    </p:spTree>
    <p:extLst>
      <p:ext uri="{BB962C8B-B14F-4D97-AF65-F5344CB8AC3E}">
        <p14:creationId xmlns:p14="http://schemas.microsoft.com/office/powerpoint/2010/main" val="12002886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Acute Radiation Syndromes (ARS)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Early tissue reaction (somatic)</a:t>
            </a:r>
          </a:p>
          <a:p>
            <a:r>
              <a:rPr lang="en-US" dirty="0"/>
              <a:t>Occurs in humans after large whole-body doses of ionizing radiation delivered over a short period of time</a:t>
            </a:r>
          </a:p>
          <a:p>
            <a:r>
              <a:rPr lang="en-US" dirty="0"/>
              <a:t>Collection of symptoms associated with high-level radiation exposure (atomic bomb survivors, nuclear accidents)</a:t>
            </a:r>
          </a:p>
          <a:p>
            <a:r>
              <a:rPr lang="en-US" dirty="0"/>
              <a:t>Three separate syndromes:</a:t>
            </a:r>
          </a:p>
          <a:p>
            <a:pPr lvl="1"/>
            <a:r>
              <a:rPr lang="en-US" dirty="0"/>
              <a:t>Hematopoietic syndrome</a:t>
            </a:r>
          </a:p>
          <a:p>
            <a:pPr lvl="1"/>
            <a:r>
              <a:rPr lang="en-US" dirty="0"/>
              <a:t>Gastrointestinal syndrome</a:t>
            </a:r>
          </a:p>
          <a:p>
            <a:pPr lvl="1"/>
            <a:r>
              <a:rPr lang="en-US" dirty="0"/>
              <a:t>Cerebrovascular syndrome</a:t>
            </a:r>
          </a:p>
        </p:txBody>
      </p:sp>
    </p:spTree>
    <p:extLst>
      <p:ext uri="{BB962C8B-B14F-4D97-AF65-F5344CB8AC3E}">
        <p14:creationId xmlns:p14="http://schemas.microsoft.com/office/powerpoint/2010/main" val="9704729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Major Response Stages of ARS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Presents in four major response stages:</a:t>
            </a:r>
          </a:p>
          <a:p>
            <a:pPr lvl="1"/>
            <a:r>
              <a:rPr lang="en-US" dirty="0"/>
              <a:t>Prodromal</a:t>
            </a:r>
          </a:p>
          <a:p>
            <a:pPr lvl="1"/>
            <a:r>
              <a:rPr lang="en-US" dirty="0"/>
              <a:t>Latent period</a:t>
            </a:r>
          </a:p>
          <a:p>
            <a:pPr lvl="1"/>
            <a:r>
              <a:rPr lang="en-US" dirty="0"/>
              <a:t>Manifest illness</a:t>
            </a:r>
          </a:p>
          <a:p>
            <a:pPr lvl="1"/>
            <a:r>
              <a:rPr lang="en-US" dirty="0"/>
              <a:t>Recovery or death</a:t>
            </a:r>
          </a:p>
        </p:txBody>
      </p:sp>
    </p:spTree>
    <p:extLst>
      <p:ext uri="{BB962C8B-B14F-4D97-AF65-F5344CB8AC3E}">
        <p14:creationId xmlns:p14="http://schemas.microsoft.com/office/powerpoint/2010/main" val="13427207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Stages of 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Prodromal</a:t>
            </a:r>
          </a:p>
          <a:p>
            <a:pPr lvl="1"/>
            <a:r>
              <a:rPr lang="en-US" dirty="0"/>
              <a:t>Also known as the initial stage</a:t>
            </a:r>
          </a:p>
          <a:p>
            <a:pPr lvl="1"/>
            <a:r>
              <a:rPr lang="en-US" dirty="0"/>
              <a:t>Occurs within hours after a whole-body absorbed dose of 1 </a:t>
            </a:r>
            <a:r>
              <a:rPr lang="en-US" dirty="0" err="1"/>
              <a:t>Gy</a:t>
            </a:r>
            <a:endParaRPr lang="en-US" dirty="0"/>
          </a:p>
          <a:p>
            <a:pPr lvl="1"/>
            <a:r>
              <a:rPr lang="en-US" dirty="0"/>
              <a:t>Nausea, vomiting, diarrhea, fatigue and leukopenia</a:t>
            </a:r>
          </a:p>
          <a:p>
            <a:pPr lvl="1"/>
            <a:r>
              <a:rPr lang="en-US" dirty="0"/>
              <a:t>Severity of symptoms is dose related: the higher the dose, the more severe the symptoms</a:t>
            </a:r>
          </a:p>
          <a:p>
            <a:pPr lvl="1"/>
            <a:r>
              <a:rPr lang="en-US" dirty="0"/>
              <a:t>Can last for a few hours or a few days</a:t>
            </a:r>
          </a:p>
        </p:txBody>
      </p:sp>
    </p:spTree>
    <p:extLst>
      <p:ext uri="{BB962C8B-B14F-4D97-AF65-F5344CB8AC3E}">
        <p14:creationId xmlns:p14="http://schemas.microsoft.com/office/powerpoint/2010/main" val="31344137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Stages of 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Latent period</a:t>
            </a:r>
          </a:p>
          <a:p>
            <a:pPr lvl="1"/>
            <a:r>
              <a:rPr lang="en-US"/>
              <a:t>After prodromal</a:t>
            </a:r>
          </a:p>
          <a:p>
            <a:pPr lvl="1"/>
            <a:r>
              <a:rPr lang="en-US"/>
              <a:t>No visible symptoms occur</a:t>
            </a:r>
          </a:p>
          <a:p>
            <a:pPr lvl="1"/>
            <a:r>
              <a:rPr lang="en-US"/>
              <a:t>This lasts for about a week</a:t>
            </a:r>
          </a:p>
          <a:p>
            <a:pPr lvl="1"/>
            <a:r>
              <a:rPr lang="en-US"/>
              <a:t>Either recovery or lethal effects begin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9950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Stages of 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Manifest illness</a:t>
            </a:r>
          </a:p>
          <a:p>
            <a:pPr lvl="1"/>
            <a:r>
              <a:rPr lang="en-US" dirty="0"/>
              <a:t>Symptoms affecting the hematopoietic, gastrointestinal and cerebrovascular systems become visible</a:t>
            </a:r>
          </a:p>
          <a:p>
            <a:pPr lvl="1"/>
            <a:r>
              <a:rPr lang="en-US" dirty="0"/>
              <a:t>Confusion, apathy, decrease in the number of red and white blood cells, fluid loss, dehydration, epilation, exhaustion, vomiting, severe diarrhea, fever, headaches, infection, etc.</a:t>
            </a:r>
          </a:p>
        </p:txBody>
      </p:sp>
    </p:spTree>
    <p:extLst>
      <p:ext uri="{BB962C8B-B14F-4D97-AF65-F5344CB8AC3E}">
        <p14:creationId xmlns:p14="http://schemas.microsoft.com/office/powerpoint/2010/main" val="29730286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Stages of 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Recovery</a:t>
            </a:r>
          </a:p>
          <a:p>
            <a:pPr lvl="1"/>
            <a:r>
              <a:rPr lang="en-US" dirty="0"/>
              <a:t>May occur in about three months</a:t>
            </a:r>
          </a:p>
          <a:p>
            <a:pPr lvl="1"/>
            <a:r>
              <a:rPr lang="en-US" dirty="0"/>
              <a:t>Could show some signs of radiation damage and late effects</a:t>
            </a:r>
          </a:p>
          <a:p>
            <a:pPr lvl="1"/>
            <a:r>
              <a:rPr lang="en-US" dirty="0"/>
              <a:t>Surviving cells begin to repopulate</a:t>
            </a:r>
          </a:p>
          <a:p>
            <a:pPr lvl="1"/>
            <a:r>
              <a:rPr lang="en-US" dirty="0"/>
              <a:t>Approximately 10% of the radiation damage is not repairable</a:t>
            </a:r>
          </a:p>
          <a:p>
            <a:pPr lvl="1"/>
            <a:r>
              <a:rPr lang="en-US" dirty="0"/>
              <a:t>Remaining 90% may be repaired over time.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5710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Hematopoietic Syndrome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Bone marrow syndrome</a:t>
            </a:r>
          </a:p>
          <a:p>
            <a:pPr lvl="1"/>
            <a:r>
              <a:rPr lang="en-US" dirty="0"/>
              <a:t>Most radiosensitive vital organ system</a:t>
            </a:r>
          </a:p>
          <a:p>
            <a:r>
              <a:rPr lang="en-US" dirty="0"/>
              <a:t>Whole-body dose of 1–10 </a:t>
            </a:r>
            <a:r>
              <a:rPr lang="en-US" dirty="0" err="1"/>
              <a:t>Gy</a:t>
            </a:r>
            <a:endParaRPr lang="en-US" dirty="0"/>
          </a:p>
          <a:p>
            <a:r>
              <a:rPr lang="en-US" dirty="0"/>
              <a:t>Reduction of white and red blood cells as well as platelets</a:t>
            </a:r>
          </a:p>
          <a:p>
            <a:pPr lvl="1"/>
            <a:r>
              <a:rPr lang="en-US" dirty="0"/>
              <a:t>More susceptible to hemorrhage and infection</a:t>
            </a:r>
          </a:p>
          <a:p>
            <a:r>
              <a:rPr lang="en-US" dirty="0"/>
              <a:t>Nausea, vomiting and diarrhea (NVD); hemorrhage; infection</a:t>
            </a:r>
          </a:p>
          <a:p>
            <a:r>
              <a:rPr lang="en-US" dirty="0"/>
              <a:t>Survival time shortens as dose increases</a:t>
            </a:r>
          </a:p>
        </p:txBody>
      </p:sp>
    </p:spTree>
    <p:extLst>
      <p:ext uri="{BB962C8B-B14F-4D97-AF65-F5344CB8AC3E}">
        <p14:creationId xmlns:p14="http://schemas.microsoft.com/office/powerpoint/2010/main" val="380456718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Gastrointestinal (GI) Syndrome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Dose of about 6–10 </a:t>
            </a:r>
            <a:r>
              <a:rPr lang="en-US" dirty="0" err="1"/>
              <a:t>Gy</a:t>
            </a:r>
            <a:endParaRPr lang="en-US" dirty="0"/>
          </a:p>
          <a:p>
            <a:r>
              <a:rPr lang="en-US" dirty="0"/>
              <a:t>Death in 3–10 days</a:t>
            </a:r>
          </a:p>
          <a:p>
            <a:r>
              <a:rPr lang="en-US" dirty="0"/>
              <a:t>Survival time does not change with dose in this syndrome</a:t>
            </a:r>
          </a:p>
          <a:p>
            <a:r>
              <a:rPr lang="en-US" dirty="0"/>
              <a:t>Death occurs mostly due to severe damage to cells that line the GI tract making the body vulnerable to infection</a:t>
            </a:r>
          </a:p>
          <a:p>
            <a:r>
              <a:rPr lang="en-US" dirty="0"/>
              <a:t>Severe NVD, fever, fatigue, lethargy, infection, emaciation</a:t>
            </a:r>
          </a:p>
        </p:txBody>
      </p:sp>
    </p:spTree>
    <p:extLst>
      <p:ext uri="{BB962C8B-B14F-4D97-AF65-F5344CB8AC3E}">
        <p14:creationId xmlns:p14="http://schemas.microsoft.com/office/powerpoint/2010/main" val="35486339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Cerebrovascular Syndrome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Central nervous system and cardiovascular system receive doses above 50 </a:t>
            </a:r>
            <a:r>
              <a:rPr lang="en-US" dirty="0" err="1"/>
              <a:t>Gy</a:t>
            </a:r>
            <a:endParaRPr lang="en-US" dirty="0"/>
          </a:p>
          <a:p>
            <a:r>
              <a:rPr lang="en-US" dirty="0"/>
              <a:t>Death in several hours to 2–3 days</a:t>
            </a:r>
          </a:p>
          <a:p>
            <a:r>
              <a:rPr lang="en-US" dirty="0"/>
              <a:t>Death caused by elevated fluid levels in brain</a:t>
            </a:r>
          </a:p>
          <a:p>
            <a:pPr lvl="1"/>
            <a:r>
              <a:rPr lang="en-US" dirty="0"/>
              <a:t>Increases intracranial pressure</a:t>
            </a:r>
          </a:p>
          <a:p>
            <a:r>
              <a:rPr lang="en-US" dirty="0"/>
              <a:t>Same symptoms as previous two plus disorientation, confusion, lack of coordination, loss of equilibrium and vision, shock, meningitis, coma</a:t>
            </a:r>
          </a:p>
        </p:txBody>
      </p:sp>
    </p:spTree>
    <p:extLst>
      <p:ext uri="{BB962C8B-B14F-4D97-AF65-F5344CB8AC3E}">
        <p14:creationId xmlns:p14="http://schemas.microsoft.com/office/powerpoint/2010/main" val="13432483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Lethal Dose (LD)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LD 50/30</a:t>
            </a:r>
          </a:p>
          <a:p>
            <a:pPr lvl="1"/>
            <a:r>
              <a:rPr lang="en-US" dirty="0"/>
              <a:t>Means the lethal dose given to the whole body that would kill 50% of the population within 30 days</a:t>
            </a:r>
          </a:p>
          <a:p>
            <a:pPr lvl="1"/>
            <a:r>
              <a:rPr lang="en-US" dirty="0"/>
              <a:t>Estimated to be 3–4 </a:t>
            </a:r>
            <a:r>
              <a:rPr lang="en-US" dirty="0" err="1"/>
              <a:t>Gy</a:t>
            </a:r>
            <a:r>
              <a:rPr lang="en-US" dirty="0"/>
              <a:t> without medical support</a:t>
            </a:r>
          </a:p>
          <a:p>
            <a:r>
              <a:rPr lang="en-US" dirty="0"/>
              <a:t>LD in humans usually given as LD 50/60</a:t>
            </a:r>
          </a:p>
          <a:p>
            <a:pPr lvl="2"/>
            <a:r>
              <a:rPr lang="en-US" dirty="0"/>
              <a:t>More accurate </a:t>
            </a:r>
          </a:p>
          <a:p>
            <a:pPr lvl="2"/>
            <a:r>
              <a:rPr lang="en-US" dirty="0"/>
              <a:t>Considers medical intervention being applied </a:t>
            </a:r>
          </a:p>
        </p:txBody>
      </p:sp>
    </p:spTree>
    <p:extLst>
      <p:ext uri="{BB962C8B-B14F-4D97-AF65-F5344CB8AC3E}">
        <p14:creationId xmlns:p14="http://schemas.microsoft.com/office/powerpoint/2010/main" val="30440269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Estimates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looking at high-dose radiation exposure</a:t>
            </a:r>
          </a:p>
          <a:p>
            <a:pPr lvl="1"/>
            <a:r>
              <a:rPr lang="en-US" dirty="0"/>
              <a:t>Early effects are easy to observe and measure</a:t>
            </a:r>
          </a:p>
          <a:p>
            <a:pPr lvl="1"/>
            <a:r>
              <a:rPr lang="en-US" dirty="0"/>
              <a:t>Late effects are easy to observe, but nearly impossible to associate with a previous radiation exposure</a:t>
            </a:r>
          </a:p>
          <a:p>
            <a:r>
              <a:rPr lang="en-US" dirty="0"/>
              <a:t>Difficult to form precise dose-response relationships, so we use risk estimates</a:t>
            </a:r>
          </a:p>
        </p:txBody>
      </p:sp>
    </p:spTree>
    <p:extLst>
      <p:ext uri="{BB962C8B-B14F-4D97-AF65-F5344CB8AC3E}">
        <p14:creationId xmlns:p14="http://schemas.microsoft.com/office/powerpoint/2010/main" val="13506941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Estimates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Three types of risk estimates:</a:t>
            </a:r>
          </a:p>
          <a:p>
            <a:pPr lvl="1"/>
            <a:r>
              <a:rPr lang="en-US" dirty="0"/>
              <a:t>Relative</a:t>
            </a:r>
          </a:p>
          <a:p>
            <a:pPr lvl="1"/>
            <a:r>
              <a:rPr lang="en-US" dirty="0"/>
              <a:t>Excess</a:t>
            </a:r>
          </a:p>
          <a:p>
            <a:pPr lvl="1"/>
            <a:r>
              <a:rPr lang="en-US" dirty="0"/>
              <a:t>Absolute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All represent different statements of risk and have different dimensions</a:t>
            </a:r>
          </a:p>
        </p:txBody>
      </p:sp>
    </p:spTree>
    <p:extLst>
      <p:ext uri="{BB962C8B-B14F-4D97-AF65-F5344CB8AC3E}">
        <p14:creationId xmlns:p14="http://schemas.microsoft.com/office/powerpoint/2010/main" val="12975965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Relative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Used when estimating late radiation effects of a large population without knowing precise dose exposure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3429000"/>
            <a:ext cx="7620000" cy="190500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en-US" sz="3200" dirty="0">
                <a:solidFill>
                  <a:schemeClr val="tx1"/>
                </a:solidFill>
              </a:rPr>
              <a:t>				Observed Cases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</a:rPr>
              <a:t>Relative Risk =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</a:rPr>
              <a:t>				Expected Cases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5768788" y="4298576"/>
            <a:ext cx="35814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8552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Relative risk of 1.0 means no risk at all</a:t>
            </a:r>
          </a:p>
          <a:p>
            <a:pPr lvl="1"/>
            <a:r>
              <a:rPr lang="en-US" dirty="0"/>
              <a:t>Same number of people developing a late effect as the non-exposed population</a:t>
            </a:r>
          </a:p>
          <a:p>
            <a:r>
              <a:rPr lang="en-US" dirty="0"/>
              <a:t>Relative risk of 1.5 means 50% more risk</a:t>
            </a:r>
          </a:p>
          <a:p>
            <a:pPr lvl="1"/>
            <a:r>
              <a:rPr lang="en-US" dirty="0"/>
              <a:t>Frequency of a late response is 50% higher in the exposed population compared to the non-exposed population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01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Occasionally, an investigation results in the relative risk being less than 1</a:t>
            </a:r>
          </a:p>
          <a:p>
            <a:r>
              <a:rPr lang="en-US" dirty="0"/>
              <a:t>This indicates a protective benefit which is consistent with the theory of </a:t>
            </a:r>
            <a:r>
              <a:rPr lang="en-US" dirty="0" err="1"/>
              <a:t>hormesis</a:t>
            </a:r>
            <a:endParaRPr lang="en-US" dirty="0"/>
          </a:p>
          <a:p>
            <a:pPr lvl="1"/>
            <a:r>
              <a:rPr lang="en-US" dirty="0"/>
              <a:t>Studies are interpreted as not statistically significant because of the small number of observations conducted or because of inadequate identification of irradiated and control populations</a:t>
            </a:r>
          </a:p>
          <a:p>
            <a:r>
              <a:rPr lang="en-US" dirty="0"/>
              <a:t>Most studies show relative risk for late effects being between 1 and 2</a:t>
            </a:r>
          </a:p>
        </p:txBody>
      </p:sp>
    </p:spTree>
    <p:extLst>
      <p:ext uri="{BB962C8B-B14F-4D97-AF65-F5344CB8AC3E}">
        <p14:creationId xmlns:p14="http://schemas.microsoft.com/office/powerpoint/2010/main" val="337401241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Excess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Number of cases of a particular effect over and above the expected number</a:t>
            </a:r>
          </a:p>
          <a:p>
            <a:pPr lvl="1"/>
            <a:r>
              <a:rPr lang="en-US" dirty="0"/>
              <a:t>E.g., leukemia</a:t>
            </a:r>
          </a:p>
          <a:p>
            <a:r>
              <a:rPr lang="en-US" dirty="0"/>
              <a:t>Excess risk is equal to observed cases minus expected cases</a:t>
            </a:r>
          </a:p>
          <a:p>
            <a:r>
              <a:rPr lang="en-US" dirty="0"/>
              <a:t>Excess Risk = Observed – Expected </a:t>
            </a:r>
          </a:p>
        </p:txBody>
      </p:sp>
    </p:spTree>
    <p:extLst>
      <p:ext uri="{BB962C8B-B14F-4D97-AF65-F5344CB8AC3E}">
        <p14:creationId xmlns:p14="http://schemas.microsoft.com/office/powerpoint/2010/main" val="398747906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Excess 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measure excess risk in excess cases.</a:t>
            </a:r>
          </a:p>
          <a:p>
            <a:pPr lvl="1"/>
            <a:r>
              <a:rPr lang="en-US" dirty="0"/>
              <a:t>Excess cases are supposed to be radiation induced</a:t>
            </a:r>
          </a:p>
          <a:p>
            <a:r>
              <a:rPr lang="en-US" dirty="0"/>
              <a:t>To determine the number of excess cases, compare the observed number of cases in an irradiated population with the number of cases expected in a </a:t>
            </a:r>
            <a:r>
              <a:rPr lang="en-US"/>
              <a:t>non-irradiated population.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0839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Absolute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Determined if at least two different dose levels are known</a:t>
            </a:r>
          </a:p>
          <a:p>
            <a:pPr lvl="1"/>
            <a:r>
              <a:rPr lang="en-US"/>
              <a:t>Can extrapolate on the findings of two doses</a:t>
            </a:r>
          </a:p>
          <a:p>
            <a:r>
              <a:rPr lang="en-US"/>
              <a:t>Measured in unit of cases/population/dose</a:t>
            </a:r>
          </a:p>
          <a:p>
            <a:r>
              <a:rPr lang="en-US"/>
              <a:t>Must assume linear dose-response relationship</a:t>
            </a:r>
          </a:p>
          <a:p>
            <a:pPr lvl="1"/>
            <a:r>
              <a:rPr lang="en-US"/>
              <a:t>Slope is equal to absolute risk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14789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Hormesis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a theory—remains unproven</a:t>
            </a:r>
          </a:p>
          <a:p>
            <a:r>
              <a:rPr lang="en-US" dirty="0"/>
              <a:t>Suggests that low levels of radiation, i.e., less than 10 rad/1 </a:t>
            </a:r>
            <a:r>
              <a:rPr lang="en-US" dirty="0" err="1"/>
              <a:t>mSv</a:t>
            </a:r>
            <a:r>
              <a:rPr lang="en-US" dirty="0"/>
              <a:t>, are good for you</a:t>
            </a:r>
          </a:p>
          <a:p>
            <a:r>
              <a:rPr lang="en-US" dirty="0"/>
              <a:t>Provides a protective effect by stimulating molecular repair and immune system</a:t>
            </a:r>
          </a:p>
          <a:p>
            <a:r>
              <a:rPr lang="en-US" dirty="0"/>
              <a:t>ALARA remains the standard until proven otherwise</a:t>
            </a:r>
          </a:p>
        </p:txBody>
      </p:sp>
    </p:spTree>
    <p:extLst>
      <p:ext uri="{BB962C8B-B14F-4D97-AF65-F5344CB8AC3E}">
        <p14:creationId xmlns:p14="http://schemas.microsoft.com/office/powerpoint/2010/main" val="2703025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294E4E1-8503-4565-BAD5-7875F5575C9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A5F41F31-3919-411F-93C6-BDBD1167AA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386FC20-4670-4753-8BA7-0B843B65196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4067</TotalTime>
  <Words>2829</Words>
  <Application>Microsoft Office PowerPoint</Application>
  <PresentationFormat>Widescreen</PresentationFormat>
  <Paragraphs>423</Paragraphs>
  <Slides>63</Slides>
  <Notes>58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63</vt:i4>
      </vt:variant>
    </vt:vector>
  </HeadingPairs>
  <TitlesOfParts>
    <vt:vector size="73" baseType="lpstr">
      <vt:lpstr>Arial</vt:lpstr>
      <vt:lpstr>Calibri</vt:lpstr>
      <vt:lpstr>Calibri Light</vt:lpstr>
      <vt:lpstr>Futura PT Book</vt:lpstr>
      <vt:lpstr>Futura PT Demi</vt:lpstr>
      <vt:lpstr>Impact</vt:lpstr>
      <vt:lpstr>Titillium</vt:lpstr>
      <vt:lpstr>Wingdings</vt:lpstr>
      <vt:lpstr>Anderson MRT</vt:lpstr>
      <vt:lpstr>Custom Design</vt:lpstr>
      <vt:lpstr>RADP 215: Radiation Protection</vt:lpstr>
      <vt:lpstr>Radiation Biology</vt:lpstr>
      <vt:lpstr>Radiation Energy Transfer Determinants</vt:lpstr>
      <vt:lpstr>Radiation Energy Transfer</vt:lpstr>
      <vt:lpstr>Linear Energy Transfer (LET)</vt:lpstr>
      <vt:lpstr>Low LET</vt:lpstr>
      <vt:lpstr>High LET</vt:lpstr>
      <vt:lpstr>Relative Biologic Effectiveness (RBE)</vt:lpstr>
      <vt:lpstr>Equivalent Dose</vt:lpstr>
      <vt:lpstr>Oxygen Enhancement Ratio (OER)</vt:lpstr>
      <vt:lpstr>Protraction and Fractionation</vt:lpstr>
      <vt:lpstr>Protraction and Fractionation</vt:lpstr>
      <vt:lpstr>Effects of Irradiation on Cells</vt:lpstr>
      <vt:lpstr>Classification of Ionizing Radiation Interaction</vt:lpstr>
      <vt:lpstr>Direct Effects</vt:lpstr>
      <vt:lpstr>Indirect Effects</vt:lpstr>
      <vt:lpstr>Free Radicals</vt:lpstr>
      <vt:lpstr>Irradiation of Macromolecules</vt:lpstr>
      <vt:lpstr>Main-Chain Scission</vt:lpstr>
      <vt:lpstr>Cross Linking</vt:lpstr>
      <vt:lpstr>Point Lesions</vt:lpstr>
      <vt:lpstr>Macromolecular Synthesis</vt:lpstr>
      <vt:lpstr>Protein Synthesis</vt:lpstr>
      <vt:lpstr>Effects of Damage</vt:lpstr>
      <vt:lpstr>Damage to DNA</vt:lpstr>
      <vt:lpstr>Target Theory</vt:lpstr>
      <vt:lpstr>Three Principle Effects on DNA</vt:lpstr>
      <vt:lpstr>Law of Bergonié and Tribondeau</vt:lpstr>
      <vt:lpstr>Law of Bergonié and Tribondeau</vt:lpstr>
      <vt:lpstr>Bergonié-Tribondeau Law</vt:lpstr>
      <vt:lpstr>Effective Dose</vt:lpstr>
      <vt:lpstr>Dose-Response Curves</vt:lpstr>
      <vt:lpstr>Dose-Response Curves</vt:lpstr>
      <vt:lpstr>Threshold</vt:lpstr>
      <vt:lpstr>Non-Threshold</vt:lpstr>
      <vt:lpstr>Somatic Cells</vt:lpstr>
      <vt:lpstr>Early Effects</vt:lpstr>
      <vt:lpstr>Late Effects</vt:lpstr>
      <vt:lpstr>Genetic Cells</vt:lpstr>
      <vt:lpstr>Effects of Radiation</vt:lpstr>
      <vt:lpstr>Probabilistic and Stochastic Effects</vt:lpstr>
      <vt:lpstr>Probabilistic and Stochastic Effects</vt:lpstr>
      <vt:lpstr>Deterministic and Tissue Effects</vt:lpstr>
      <vt:lpstr>Deterministic effects and tissue reactions</vt:lpstr>
      <vt:lpstr>Acute Radiation Syndromes (ARS)</vt:lpstr>
      <vt:lpstr>Major Response Stages of ARS</vt:lpstr>
      <vt:lpstr>Stages of ARS</vt:lpstr>
      <vt:lpstr>Stages of ARS</vt:lpstr>
      <vt:lpstr>Stages of ARS</vt:lpstr>
      <vt:lpstr>Stages of ARS</vt:lpstr>
      <vt:lpstr>Hematopoietic Syndrome</vt:lpstr>
      <vt:lpstr>Gastrointestinal (GI) Syndrome</vt:lpstr>
      <vt:lpstr>Cerebrovascular Syndrome</vt:lpstr>
      <vt:lpstr>Lethal Dose (LD)</vt:lpstr>
      <vt:lpstr>Risk Estimates</vt:lpstr>
      <vt:lpstr>Risk Estimates</vt:lpstr>
      <vt:lpstr>Relative Risk</vt:lpstr>
      <vt:lpstr>Relative Risk</vt:lpstr>
      <vt:lpstr>Relative Risk</vt:lpstr>
      <vt:lpstr>Excess Risk</vt:lpstr>
      <vt:lpstr>Excess Risk</vt:lpstr>
      <vt:lpstr>Absolute Risk</vt:lpstr>
      <vt:lpstr>Hormesis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347</cp:revision>
  <cp:lastPrinted>2024-03-13T20:45:56Z</cp:lastPrinted>
  <dcterms:created xsi:type="dcterms:W3CDTF">2009-04-06T17:04:40Z</dcterms:created>
  <dcterms:modified xsi:type="dcterms:W3CDTF">2025-02-04T19:59:36Z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