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5" r:id="rId2"/>
  </p:sldMasterIdLst>
  <p:notesMasterIdLst>
    <p:notesMasterId r:id="rId2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 /><Relationship Id="rId25" Type="http://schemas.openxmlformats.org/officeDocument/2006/relationships/tableStyles" Target="tableStyles.xml" /><Relationship Id="rId26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fld id="{00ED68A2-1AFC-4C26-BBE4-59865C5C9223}" type="slidenum">
              <a:rPr lang="en-CA"/>
              <a:t>2</a:t>
            </a:fld>
            <a:endParaRPr lang="en-CA"/>
          </a:p>
        </p:txBody>
      </p:sp>
      <p:sp>
        <p:nvSpPr>
          <p:cNvPr id="14339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4340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0AA295A-E3EA-E777-BA25-2FB2E3A024AB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5CA6917-C520-8A9C-7578-F28C6841C599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5</a:t>
            </a:fld>
            <a:endParaRPr lang="en-US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A102AD3-48C8-472A-BEBC-8A8642C628EA}" type="slidenum">
              <a:rPr lang="en-CA"/>
              <a:t>6</a:t>
            </a:fld>
            <a:endParaRPr lang="en-CA"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62ACF9E-256D-2368-3F2E-9DB88EB48086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CB81094-C8C8-2A68-3BC7-61D6AD0D57B0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6F43709-DD35-3005-8A58-2375B2852B61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7DBB808-DAEF-7E9B-3E33-EA16D656DE64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267CF93-B5DD-7D69-4EC8-67F04B193DB4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FC9F3E4-9BDA-BEC9-71B7-0B449F2961F9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5BA3490-D430-C590-8A4D-3F1E2EB562C3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2BC67B6-60F7-563C-AFDD-2B2D8C6A71F7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76A23D7-56A2-105D-6A58-8860FB51C49C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E996A62-A818-CA5B-AB0F-C2E008CCE3C8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2FF58F0-7A6A-18F5-C658-AE0EAAF3C79D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8E5BA96-FB66-4823-9A91-9F77B31FEAC7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E7C5A43-138C-43D4-90AD-330AEC7A6B2B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6A61899-6676-4CDD-9B99-7C12D21425C8}" type="slidenum">
              <a:rPr lang="en-US"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clipArtAndTx" userDrawn="1">
  <p:cSld name="Title, Clip Art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 bwMode="auto">
          <a:xfrm>
            <a:off x="9144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1976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ChangeArrowheads="1" noGrp="1"/>
          </p:cNvSpPr>
          <p:nvPr>
            <p:ph type="dt" sz="half" idx="10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ChangeArrowheads="1" noGrp="1"/>
          </p:cNvSpPr>
          <p:nvPr>
            <p:ph type="ftr" sz="quarter" idx="11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ChangeArrowheads="1" noGrp="1"/>
          </p:cNvSpPr>
          <p:nvPr>
            <p:ph type="sldNum" sz="quarter" idx="12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B9FC4-F7CF-4C96-A8B2-8D82B7FE927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theme" Target="../theme/theme1.xml"/><Relationship Id="rId28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9.xml"/><Relationship Id="rId4" Type="http://schemas.openxmlformats.org/officeDocument/2006/relationships/slideLayout" Target="../slideLayouts/slideLayout30.xml"/><Relationship Id="rId5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7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8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8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jpg"/><Relationship Id="rId4" Type="http://schemas.openxmlformats.org/officeDocument/2006/relationships/image" Target="../media/image14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jpg"/><Relationship Id="rId4" Type="http://schemas.openxmlformats.org/officeDocument/2006/relationships/image" Target="../media/image18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jpg"/><Relationship Id="rId4" Type="http://schemas.openxmlformats.org/officeDocument/2006/relationships/image" Target="../media/image20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jpg"/><Relationship Id="rId4" Type="http://schemas.openxmlformats.org/officeDocument/2006/relationships/image" Target="../media/image20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jpg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16970" y="2338465"/>
            <a:ext cx="6051030" cy="1171497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4000"/>
              <a:t>MRAD 256</a:t>
            </a:r>
            <a:br>
              <a:rPr lang="en-US" sz="4000"/>
            </a:br>
            <a:r>
              <a:rPr lang="en-US" sz="40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16970" y="3736949"/>
            <a:ext cx="6051031" cy="1655762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Positioning of the Thoracic Spine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Routine Thoracic Spine Protocol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AP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Lateral 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Swimmer’s view</a:t>
            </a:r>
            <a:endParaRPr lang="en-US" b="1" u="sng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 algn="l">
              <a:defRPr/>
            </a:pPr>
            <a:r>
              <a:rPr lang="en-US" sz="3600">
                <a:latin typeface="+mj-lt"/>
              </a:rPr>
              <a:t>External Landmarks</a:t>
            </a:r>
            <a:endParaRPr/>
          </a:p>
        </p:txBody>
      </p:sp>
      <p:sp>
        <p:nvSpPr>
          <p:cNvPr id="2" name="TextBox 1"/>
          <p:cNvSpPr txBox="1"/>
          <p:nvPr/>
        </p:nvSpPr>
        <p:spPr bwMode="auto">
          <a:xfrm>
            <a:off x="5093955" y="5640403"/>
            <a:ext cx="2221077" cy="3661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</a:t>
            </a:r>
            <a:r>
              <a:rPr lang="en-US" baseline="30000"/>
              <a:t>th</a:t>
            </a:r>
            <a:r>
              <a:rPr lang="en-US"/>
              <a:t> ed. 8-40</a:t>
            </a:r>
            <a:endParaRPr/>
          </a:p>
        </p:txBody>
      </p:sp>
      <p:pic>
        <p:nvPicPr>
          <p:cNvPr id="1026" name="Picture 2" descr="https://coursewareobjects.elsevier.com/objects/elr/Bontrager9e/IC/jpg/Chapter008/008040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34220" y="1610133"/>
            <a:ext cx="6009528" cy="488274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 bwMode="auto">
          <a:xfrm>
            <a:off x="8441155" y="2135200"/>
            <a:ext cx="9178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~3.5 cm</a:t>
            </a:r>
            <a:endParaRPr/>
          </a:p>
        </p:txBody>
      </p:sp>
      <p:sp>
        <p:nvSpPr>
          <p:cNvPr id="4" name="TextBox 3"/>
          <p:cNvSpPr txBox="1"/>
          <p:nvPr/>
        </p:nvSpPr>
        <p:spPr bwMode="auto">
          <a:xfrm>
            <a:off x="8543748" y="3398931"/>
            <a:ext cx="9178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~4.5 cm</a:t>
            </a:r>
            <a:endParaRPr/>
          </a:p>
        </p:txBody>
      </p:sp>
      <p:sp>
        <p:nvSpPr>
          <p:cNvPr id="5" name="TextBox 4"/>
          <p:cNvSpPr txBox="1"/>
          <p:nvPr/>
        </p:nvSpPr>
        <p:spPr bwMode="auto">
          <a:xfrm>
            <a:off x="8441154" y="3869919"/>
            <a:ext cx="1103682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~7-9.5 cm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>
                <a:latin typeface="+mj-lt"/>
              </a:rPr>
              <a:t>External Landmarks</a:t>
            </a:r>
            <a:endParaRPr/>
          </a:p>
        </p:txBody>
      </p:sp>
      <p:pic>
        <p:nvPicPr>
          <p:cNvPr id="2050" name="Picture 2" descr="https://coursewareobjects.elsevier.com/objects/elr/Bontrager9e/IC/jpg/Chapter008/008041.jpg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68475" y="1825625"/>
            <a:ext cx="4855048" cy="43513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 sz="4000">
                <a:latin typeface="+mj-lt"/>
              </a:rPr>
              <a:t>AP Projection</a:t>
            </a:r>
            <a:br>
              <a:rPr lang="en-US" sz="4000">
                <a:latin typeface="Arial"/>
              </a:rPr>
            </a:br>
            <a:endParaRPr lang="en-US" sz="4000">
              <a:latin typeface="Arial"/>
            </a:endParaRPr>
          </a:p>
        </p:txBody>
      </p:sp>
      <p:sp>
        <p:nvSpPr>
          <p:cNvPr id="4099" name="Rectangle 4"/>
          <p:cNvSpPr>
            <a:spLocks noChangeArrowheads="1" noGrp="1"/>
          </p:cNvSpPr>
          <p:nvPr>
            <p:ph idx="1"/>
          </p:nvPr>
        </p:nvSpPr>
        <p:spPr bwMode="auto">
          <a:xfrm>
            <a:off x="6292412" y="1825625"/>
            <a:ext cx="5061387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1800">
                <a:solidFill>
                  <a:schemeClr val="tx1"/>
                </a:solidFill>
              </a:rPr>
              <a:t>SID is 110 cm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endParaRPr lang="en-US" sz="18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1800">
                <a:solidFill>
                  <a:schemeClr val="tx1"/>
                </a:solidFill>
              </a:rPr>
              <a:t>CR is directed to the mid-thorax, approximately 8-10 cm below the jugular notch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1800">
                <a:solidFill>
                  <a:schemeClr val="tx1"/>
                </a:solidFill>
              </a:rPr>
              <a:t>Top of light-field 5 cm above jugular notch; bottom of light-field should be at the level of the LCM on the lateral side of the body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endParaRPr lang="en-US" sz="18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1800">
                <a:solidFill>
                  <a:schemeClr val="tx1"/>
                </a:solidFill>
              </a:rPr>
              <a:t> Side-to-side collimation – to the ~width of the neck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1800">
                <a:solidFill>
                  <a:schemeClr val="tx1"/>
                </a:solidFill>
              </a:rPr>
              <a:t>Suspend on full expiration </a:t>
            </a:r>
            <a:endParaRPr lang="en-US" sz="18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12480" t="0" r="11918" b="0"/>
          <a:stretch/>
        </p:blipFill>
        <p:spPr bwMode="auto">
          <a:xfrm>
            <a:off x="1703512" y="1988840"/>
            <a:ext cx="3840480" cy="3098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Isosceles Triangle 1"/>
          <p:cNvSpPr/>
          <p:nvPr/>
        </p:nvSpPr>
        <p:spPr bwMode="auto">
          <a:xfrm>
            <a:off x="2711625" y="1138302"/>
            <a:ext cx="1834421" cy="2506722"/>
          </a:xfrm>
          <a:prstGeom prst="triangle">
            <a:avLst>
              <a:gd name="adj" fmla="val 50000"/>
            </a:avLst>
          </a:prstGeom>
          <a:solidFill>
            <a:srgbClr val="FFFF00">
              <a:alpha val="17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chemeClr val="lt1">
                  <a:alpha val="28000"/>
                </a:schemeClr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V="1">
            <a:off x="4583833" y="3645026"/>
            <a:ext cx="18573" cy="2160238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 bwMode="auto">
          <a:xfrm>
            <a:off x="1715539" y="5188997"/>
            <a:ext cx="3889152" cy="91476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Remember to adjust the collimation so that it will be the correct size when it passes the required anatomy</a:t>
            </a:r>
            <a:endParaRPr/>
          </a:p>
        </p:txBody>
      </p:sp>
      <p:cxnSp>
        <p:nvCxnSpPr>
          <p:cNvPr id="11" name="Straight Connector 10"/>
          <p:cNvCxnSpPr/>
          <p:nvPr/>
        </p:nvCxnSpPr>
        <p:spPr bwMode="auto">
          <a:xfrm flipV="1">
            <a:off x="2711624" y="3645025"/>
            <a:ext cx="24318" cy="1543972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 bwMode="auto">
          <a:xfrm rot="16199999">
            <a:off x="4371177" y="3248089"/>
            <a:ext cx="596675" cy="2441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000"/>
              <a:t>L3</a:t>
            </a:r>
            <a:endParaRPr/>
          </a:p>
        </p:txBody>
      </p:sp>
      <p:sp>
        <p:nvSpPr>
          <p:cNvPr id="9" name="TextBox 8"/>
          <p:cNvSpPr txBox="1"/>
          <p:nvPr/>
        </p:nvSpPr>
        <p:spPr bwMode="auto">
          <a:xfrm rot="16199999">
            <a:off x="2329911" y="3313760"/>
            <a:ext cx="490984" cy="2441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 sz="1000"/>
              <a:t>C7/T1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 algn="l">
              <a:defRPr/>
            </a:pPr>
            <a:r>
              <a:rPr lang="en-US" sz="3600">
                <a:latin typeface="+mj-lt"/>
              </a:rPr>
              <a:t>Evaluation Criteria</a:t>
            </a:r>
            <a:endParaRPr/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5780506" y="1208581"/>
            <a:ext cx="4989251" cy="5114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r>
              <a:rPr lang="en-US" sz="2400"/>
              <a:t>C7 – L1</a:t>
            </a:r>
            <a:endParaRPr/>
          </a:p>
          <a:p>
            <a:pPr>
              <a:lnSpc>
                <a:spcPct val="120000"/>
              </a:lnSpc>
              <a:defRPr/>
            </a:pPr>
            <a:r>
              <a:rPr lang="en-US" sz="2400"/>
              <a:t> </a:t>
            </a:r>
            <a:endParaRPr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r>
              <a:rPr lang="en-US" sz="2400"/>
              <a:t>Open intervertebral joint spaces</a:t>
            </a:r>
            <a:endParaRPr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endParaRPr lang="en-US" sz="2400"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r>
              <a:rPr lang="en-US" sz="2400"/>
              <a:t>No rotation: spinous processes centered in vertebral bodies and SC joints equidistant from spine</a:t>
            </a:r>
            <a:endParaRPr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endParaRPr lang="en-US" sz="2400"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r>
              <a:rPr lang="en-US" sz="2400"/>
              <a:t>Transverse processes</a:t>
            </a:r>
            <a:endParaRPr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endParaRPr lang="en-US" sz="2400"/>
          </a:p>
          <a:p>
            <a:pPr marL="457200" indent="-457200">
              <a:lnSpc>
                <a:spcPct val="120000"/>
              </a:lnSpc>
              <a:buFont typeface="Wingdings"/>
              <a:buChar char="ü"/>
              <a:defRPr/>
            </a:pPr>
            <a:r>
              <a:rPr lang="en-US" sz="2400"/>
              <a:t>Costovertebral joints</a:t>
            </a:r>
            <a:endParaRPr/>
          </a:p>
          <a:p>
            <a:pPr marL="457200" indent="-457200">
              <a:buFontTx/>
              <a:buAutoNum type="arabicPeriod"/>
              <a:defRPr/>
            </a:pPr>
            <a:endParaRPr lang="en-US" sz="20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7085" t="0" r="28579" b="0"/>
          <a:stretch/>
        </p:blipFill>
        <p:spPr bwMode="auto">
          <a:xfrm>
            <a:off x="2642427" y="1379445"/>
            <a:ext cx="2252312" cy="50736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/>
          <p:cNvGrpSpPr/>
          <p:nvPr/>
        </p:nvGrpSpPr>
        <p:grpSpPr bwMode="auto">
          <a:xfrm>
            <a:off x="3156514" y="1687916"/>
            <a:ext cx="1224135" cy="4196106"/>
            <a:chOff x="0" y="0"/>
            <a:chExt cx="1224135" cy="4196106"/>
          </a:xfrm>
        </p:grpSpPr>
        <p:sp>
          <p:nvSpPr>
            <p:cNvPr id="2" name="Rectangle 1"/>
            <p:cNvSpPr/>
            <p:nvPr/>
          </p:nvSpPr>
          <p:spPr bwMode="auto">
            <a:xfrm>
              <a:off x="0" y="0"/>
              <a:ext cx="1224136" cy="419610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 bwMode="auto">
            <a:xfrm>
              <a:off x="885767" y="45636"/>
              <a:ext cx="247669" cy="2746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US" sz="1200">
                  <a:solidFill>
                    <a:schemeClr val="bg2">
                      <a:lumMod val="20000"/>
                      <a:lumOff val="80000"/>
                    </a:schemeClr>
                  </a:solidFill>
                </a:rPr>
                <a:t>L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2" name="Text Box 13"/>
          <p:cNvSpPr txBox="1">
            <a:spLocks noChangeArrowheads="1"/>
          </p:cNvSpPr>
          <p:nvPr/>
        </p:nvSpPr>
        <p:spPr bwMode="auto">
          <a:xfrm>
            <a:off x="5290872" y="1501032"/>
            <a:ext cx="4071855" cy="82331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/>
              <a:t> </a:t>
            </a:r>
            <a:r>
              <a:rPr lang="en-US" sz="2400"/>
              <a:t>The T-spine is posterior</a:t>
            </a:r>
            <a:endParaRPr/>
          </a:p>
          <a:p>
            <a:pPr>
              <a:defRPr/>
            </a:pPr>
            <a:r>
              <a:rPr lang="en-US" sz="2400"/>
              <a:t> to the mid-coronal plane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5657989" y="5838718"/>
            <a:ext cx="3599582" cy="3737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050"/>
              <a:t>Fig 8-72 </a:t>
            </a:r>
            <a:r>
              <a:rPr lang="en-US" sz="800"/>
              <a:t>Frank, Eugene D., Long, Bruce W., Smith, Barbara J., (2016).  </a:t>
            </a:r>
            <a:r>
              <a:rPr lang="en-US" sz="800"/>
              <a:t>Merrills</a:t>
            </a:r>
            <a:r>
              <a:rPr lang="en-US" sz="800"/>
              <a:t> Atlas of Radiographic Positioning and Procedures (13</a:t>
            </a:r>
            <a:r>
              <a:rPr lang="en-US" sz="800" baseline="30000"/>
              <a:t>th</a:t>
            </a:r>
            <a:r>
              <a:rPr lang="en-US" sz="800"/>
              <a:t> ed.). St. Louis, MO: Elsevier  </a:t>
            </a:r>
            <a:endParaRPr/>
          </a:p>
        </p:txBody>
      </p:sp>
      <p:pic>
        <p:nvPicPr>
          <p:cNvPr id="3074" name="Picture 2" descr="https://coursewareobjects.elsevier.com/objects/elr/MerrillsAtlas13e/IC/jpg/Chapter08/008072a.jpg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043004" y="652885"/>
            <a:ext cx="1691576" cy="568597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>
                <a:latin typeface="+mj-lt"/>
              </a:rPr>
              <a:t>Lateral Projection</a:t>
            </a:r>
            <a:endParaRPr/>
          </a:p>
        </p:txBody>
      </p:sp>
      <p:sp>
        <p:nvSpPr>
          <p:cNvPr id="6147" name="Rectangle 4"/>
          <p:cNvSpPr>
            <a:spLocks noChangeArrowheads="1" noGrp="1"/>
          </p:cNvSpPr>
          <p:nvPr>
            <p:ph idx="1"/>
          </p:nvPr>
        </p:nvSpPr>
        <p:spPr bwMode="auto">
          <a:xfrm>
            <a:off x="6251804" y="1825625"/>
            <a:ext cx="5101995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Place knees and arms at right angles to body, and sponge between knees for comfort if needed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endParaRPr lang="en-US" sz="20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Use a sponge or a tube angle to ensure vertebral column is </a:t>
            </a:r>
            <a:r>
              <a:rPr lang="en-US" sz="2000" b="1">
                <a:solidFill>
                  <a:schemeClr val="tx1"/>
                </a:solidFill>
              </a:rPr>
              <a:t></a:t>
            </a:r>
            <a:r>
              <a:rPr lang="en-US" sz="2000">
                <a:solidFill>
                  <a:schemeClr val="tx1"/>
                </a:solidFill>
              </a:rPr>
              <a:t>  to CR 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endParaRPr lang="en-US" sz="2000">
              <a:solidFill>
                <a:schemeClr val="tx1"/>
              </a:solidFill>
              <a:cs typeface="Arial"/>
            </a:endParaRPr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CR centered at level of T7 in </a:t>
            </a:r>
            <a:r>
              <a:rPr lang="en-US" sz="2000" u="sng">
                <a:solidFill>
                  <a:schemeClr val="tx1"/>
                </a:solidFill>
              </a:rPr>
              <a:t>posterior half</a:t>
            </a:r>
            <a:r>
              <a:rPr lang="en-US" sz="2000">
                <a:solidFill>
                  <a:schemeClr val="tx1"/>
                </a:solidFill>
              </a:rPr>
              <a:t> of thorax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endParaRPr lang="en-US" sz="20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Hold on expiration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endParaRPr lang="en-US" sz="1800">
              <a:latin typeface="Arial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11558" t="0" r="11894" b="0"/>
          <a:stretch/>
        </p:blipFill>
        <p:spPr bwMode="auto">
          <a:xfrm>
            <a:off x="2159267" y="2132856"/>
            <a:ext cx="3888607" cy="30988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Isosceles Triangle 4"/>
          <p:cNvSpPr/>
          <p:nvPr/>
        </p:nvSpPr>
        <p:spPr bwMode="auto">
          <a:xfrm>
            <a:off x="3450115" y="1268761"/>
            <a:ext cx="1421748" cy="2160240"/>
          </a:xfrm>
          <a:prstGeom prst="triangle">
            <a:avLst>
              <a:gd name="adj" fmla="val 50000"/>
            </a:avLst>
          </a:prstGeom>
          <a:solidFill>
            <a:srgbClr val="FFFF00">
              <a:alpha val="17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chemeClr val="lt1">
                  <a:alpha val="28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 bwMode="auto">
          <a:xfrm rot="16199999">
            <a:off x="3175278" y="2268287"/>
            <a:ext cx="485154" cy="2441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 sz="1000"/>
              <a:t>T2/T3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 rot="16199999">
            <a:off x="4637388" y="2290919"/>
            <a:ext cx="596675" cy="2441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000"/>
              <a:t>T12/L1</a:t>
            </a:r>
            <a:endParaRPr/>
          </a:p>
        </p:txBody>
      </p:sp>
      <p:cxnSp>
        <p:nvCxnSpPr>
          <p:cNvPr id="14" name="Straight Arrow Connector 13"/>
          <p:cNvCxnSpPr/>
          <p:nvPr/>
        </p:nvCxnSpPr>
        <p:spPr bwMode="auto">
          <a:xfrm flipH="1">
            <a:off x="3450115" y="2658161"/>
            <a:ext cx="2798" cy="73363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 bwMode="auto">
          <a:xfrm flipH="1">
            <a:off x="4870465" y="2723758"/>
            <a:ext cx="2801" cy="72642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 bwMode="auto">
          <a:xfrm>
            <a:off x="3146914" y="5406171"/>
            <a:ext cx="2221077" cy="3661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</a:t>
            </a:r>
            <a:r>
              <a:rPr lang="en-US" baseline="30000"/>
              <a:t>th</a:t>
            </a:r>
            <a:r>
              <a:rPr lang="en-US"/>
              <a:t> ed. 8-83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838200" y="-104651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 sz="3600">
                <a:latin typeface="+mj-lt"/>
              </a:rPr>
              <a:t>Evaluation Criteria </a:t>
            </a:r>
            <a:endParaRPr/>
          </a:p>
        </p:txBody>
      </p:sp>
      <p:sp>
        <p:nvSpPr>
          <p:cNvPr id="8195" name="Rectangle 4"/>
          <p:cNvSpPr>
            <a:spLocks noChangeArrowheads="1" noGrp="1"/>
          </p:cNvSpPr>
          <p:nvPr>
            <p:ph idx="1"/>
          </p:nvPr>
        </p:nvSpPr>
        <p:spPr bwMode="auto">
          <a:xfrm>
            <a:off x="6569404" y="1825625"/>
            <a:ext cx="4784396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T3 to T12  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Open intervertebral joint spaces (no tilt)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Open intervertebral foramina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Superimposition of posterior aspects of vertebral bodies (no rotation)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 &lt; 1. 25 cm space between right and left posterior ribs (no rotation)</a:t>
            </a:r>
            <a:endParaRPr lang="en-US" sz="2400">
              <a:solidFill>
                <a:schemeClr val="tx1"/>
              </a:solidFill>
              <a:cs typeface="Arial"/>
            </a:endParaRPr>
          </a:p>
          <a:p>
            <a:pPr>
              <a:lnSpc>
                <a:spcPct val="120000"/>
              </a:lnSpc>
              <a:defRPr/>
            </a:pPr>
            <a:endParaRPr lang="en-US"/>
          </a:p>
          <a:p>
            <a:pPr>
              <a:lnSpc>
                <a:spcPct val="120000"/>
              </a:lnSpc>
              <a:defRPr/>
            </a:pPr>
            <a:endParaRPr lang="en-US">
              <a:latin typeface="Arial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1552237" y="5930536"/>
            <a:ext cx="4785114" cy="36611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You need to see L1, to prove you have T12</a:t>
            </a:r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26694" t="0" r="27501" b="0"/>
          <a:stretch/>
        </p:blipFill>
        <p:spPr bwMode="auto">
          <a:xfrm>
            <a:off x="1703513" y="886623"/>
            <a:ext cx="2266757" cy="49424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Straight Arrow Connector 4"/>
          <p:cNvCxnSpPr/>
          <p:nvPr/>
        </p:nvCxnSpPr>
        <p:spPr bwMode="auto">
          <a:xfrm flipH="1" flipV="1">
            <a:off x="3439428" y="5130265"/>
            <a:ext cx="1087655" cy="8002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 bwMode="auto">
          <a:xfrm>
            <a:off x="4041229" y="4976402"/>
            <a:ext cx="1584653" cy="3661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8-84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>
                <a:latin typeface="+mj-lt"/>
              </a:rPr>
              <a:t>Swimmer’s Lateral (</a:t>
            </a:r>
            <a:r>
              <a:rPr lang="en-US" sz="3200">
                <a:latin typeface="+mj-lt"/>
              </a:rPr>
              <a:t>Twinings</a:t>
            </a:r>
            <a:r>
              <a:rPr lang="en-US" sz="3200">
                <a:latin typeface="+mj-lt"/>
              </a:rPr>
              <a:t>) </a:t>
            </a:r>
            <a:endParaRPr/>
          </a:p>
        </p:txBody>
      </p:sp>
      <p:sp>
        <p:nvSpPr>
          <p:cNvPr id="9219" name="Rectangle 4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  <a:latin typeface="Arial"/>
              </a:rPr>
              <a:t> </a:t>
            </a:r>
            <a:r>
              <a:rPr lang="en-US" sz="2000">
                <a:solidFill>
                  <a:schemeClr val="tx1"/>
                </a:solidFill>
              </a:rPr>
              <a:t>SID 150 or 180 cm if erect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 Rotate collimator so lengthwise </a:t>
            </a:r>
            <a:endParaRPr/>
          </a:p>
          <a:p>
            <a:pPr>
              <a:lnSpc>
                <a:spcPct val="120000"/>
              </a:lnSpc>
              <a:defRPr/>
            </a:pPr>
            <a:r>
              <a:rPr lang="en-US" sz="2000">
                <a:solidFill>
                  <a:schemeClr val="tx1"/>
                </a:solidFill>
              </a:rPr>
              <a:t>    crosshairs are parallel to MCP of neck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 Angle CR 5</a:t>
            </a:r>
            <a:r>
              <a:rPr lang="en-US" sz="2000">
                <a:solidFill>
                  <a:schemeClr val="tx1"/>
                </a:solidFill>
                <a:cs typeface="Arial"/>
              </a:rPr>
              <a:t>º </a:t>
            </a:r>
            <a:r>
              <a:rPr lang="en-US" sz="2000">
                <a:solidFill>
                  <a:schemeClr val="tx1"/>
                </a:solidFill>
                <a:cs typeface="Arial"/>
              </a:rPr>
              <a:t>caudad</a:t>
            </a:r>
            <a:r>
              <a:rPr lang="en-US" sz="2000">
                <a:solidFill>
                  <a:schemeClr val="tx1"/>
                </a:solidFill>
                <a:cs typeface="Arial"/>
              </a:rPr>
              <a:t>, and center at the</a:t>
            </a:r>
            <a:endParaRPr/>
          </a:p>
          <a:p>
            <a:pPr>
              <a:lnSpc>
                <a:spcPct val="120000"/>
              </a:lnSpc>
              <a:defRPr/>
            </a:pPr>
            <a:r>
              <a:rPr lang="en-US" sz="2000">
                <a:solidFill>
                  <a:schemeClr val="tx1"/>
                </a:solidFill>
                <a:cs typeface="Arial"/>
              </a:rPr>
              <a:t>   level of vertebral </a:t>
            </a:r>
            <a:r>
              <a:rPr lang="en-US" sz="2000">
                <a:solidFill>
                  <a:schemeClr val="tx1"/>
                </a:solidFill>
                <a:cs typeface="Arial"/>
              </a:rPr>
              <a:t>prominens</a:t>
            </a:r>
            <a:endParaRPr lang="en-US" sz="2000">
              <a:solidFill>
                <a:schemeClr val="tx1"/>
              </a:solidFill>
              <a:cs typeface="Arial"/>
            </a:endParaRPr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 Collimate to include C5-T3</a:t>
            </a:r>
            <a:endParaRPr/>
          </a:p>
          <a:p>
            <a:pPr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 Elevate left arm and have patient </a:t>
            </a:r>
            <a:endParaRPr/>
          </a:p>
          <a:p>
            <a:pPr>
              <a:lnSpc>
                <a:spcPct val="120000"/>
              </a:lnSpc>
              <a:defRPr/>
            </a:pPr>
            <a:r>
              <a:rPr lang="en-US" sz="2000">
                <a:solidFill>
                  <a:schemeClr val="tx1"/>
                </a:solidFill>
              </a:rPr>
              <a:t>    reach for toes with right arm </a:t>
            </a:r>
            <a:endParaRPr/>
          </a:p>
          <a:p>
            <a:pPr marL="342900" indent="-342900">
              <a:lnSpc>
                <a:spcPct val="12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  <a:cs typeface="Arial"/>
              </a:rPr>
              <a:t>Suspend on expiration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endParaRPr lang="en-US" sz="2400"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7322883" y="4914934"/>
            <a:ext cx="2221077" cy="3661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</a:t>
            </a:r>
            <a:r>
              <a:rPr lang="en-US" baseline="30000"/>
              <a:t>th</a:t>
            </a:r>
            <a:r>
              <a:rPr lang="en-US"/>
              <a:t> ed. 8-62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469952" y="2005954"/>
            <a:ext cx="4139769" cy="28460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 rot="2513989">
            <a:off x="7452222" y="3523538"/>
            <a:ext cx="563688" cy="8147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>
                <a:latin typeface="+mj-lt"/>
              </a:rPr>
              <a:t>Swimmer’s Lateral (</a:t>
            </a:r>
            <a:r>
              <a:rPr lang="en-US" sz="3600">
                <a:latin typeface="+mj-lt"/>
              </a:rPr>
              <a:t>Twinings</a:t>
            </a:r>
            <a:r>
              <a:rPr lang="en-US" sz="3600">
                <a:latin typeface="+mj-lt"/>
              </a:rPr>
              <a:t>) </a:t>
            </a:r>
            <a:endParaRPr/>
          </a:p>
        </p:txBody>
      </p:sp>
      <p:pic>
        <p:nvPicPr>
          <p:cNvPr id="6" name="Online Image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597891" y="1447800"/>
            <a:ext cx="3807228" cy="380722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 bwMode="auto">
          <a:xfrm>
            <a:off x="0" y="5407025"/>
            <a:ext cx="3810000" cy="4984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1600">
                <a:solidFill>
                  <a:schemeClr val="tx1"/>
                </a:solidFill>
              </a:rPr>
              <a:t>Case courtesy of Dr. Matt </a:t>
            </a:r>
            <a:r>
              <a:rPr lang="en-US" sz="1600">
                <a:solidFill>
                  <a:schemeClr val="tx1"/>
                </a:solidFill>
              </a:rPr>
              <a:t>Skalski</a:t>
            </a:r>
            <a:r>
              <a:rPr lang="en-US" sz="1600">
                <a:solidFill>
                  <a:schemeClr val="tx1"/>
                </a:solidFill>
              </a:rPr>
              <a:t>, Radiopaedia.org, </a:t>
            </a:r>
            <a:r>
              <a:rPr lang="en-US" sz="1600">
                <a:solidFill>
                  <a:schemeClr val="tx1"/>
                </a:solidFill>
              </a:rPr>
              <a:t>rID</a:t>
            </a:r>
            <a:r>
              <a:rPr lang="en-US" sz="1600">
                <a:solidFill>
                  <a:schemeClr val="tx1"/>
                </a:solidFill>
              </a:rPr>
              <a:t>: 83452</a:t>
            </a:r>
            <a:endParaRPr/>
          </a:p>
        </p:txBody>
      </p:sp>
      <p:sp>
        <p:nvSpPr>
          <p:cNvPr id="5" name="Online Image Placeholder 2"/>
          <p:cNvSpPr txBox="1"/>
          <p:nvPr/>
        </p:nvSpPr>
        <p:spPr bwMode="auto">
          <a:xfrm>
            <a:off x="2251364" y="1295400"/>
            <a:ext cx="3810000" cy="4114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TextBox 6"/>
          <p:cNvSpPr txBox="1"/>
          <p:nvPr/>
        </p:nvSpPr>
        <p:spPr bwMode="auto">
          <a:xfrm>
            <a:off x="7133364" y="5575011"/>
            <a:ext cx="3658320" cy="579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/>
              <a:t>Case courtesy of Andrew Murphy, Radiopaedia.org, </a:t>
            </a:r>
            <a:r>
              <a:rPr lang="en-US" sz="1600"/>
              <a:t>rID</a:t>
            </a:r>
            <a:r>
              <a:rPr lang="en-US" sz="1600"/>
              <a:t>: 48418</a:t>
            </a:r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291024" y="1447800"/>
            <a:ext cx="2562098" cy="39393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 algn="l">
              <a:defRPr/>
            </a:pPr>
            <a:r>
              <a:rPr lang="en-US" sz="3200">
                <a:latin typeface="+mj-lt"/>
              </a:rPr>
              <a:t>Evaluation Criteria</a:t>
            </a:r>
            <a:endParaRPr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752599" y="1600200"/>
            <a:ext cx="7849319" cy="366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  <a:defRPr/>
            </a:pPr>
            <a:endParaRPr lang="en-CA">
              <a:latin typeface="Times New Roman"/>
            </a:endParaRP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6689725" y="879474"/>
            <a:ext cx="3445594" cy="366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endParaRPr lang="en-CA">
              <a:latin typeface="Times New Roman"/>
            </a:endParaRPr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6371602" y="1867570"/>
            <a:ext cx="4046031" cy="3164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en-US" sz="2400"/>
              <a:t>Lateral view of C5 to T3 for non- trauma</a:t>
            </a:r>
            <a:endParaRPr/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en-US" sz="2400"/>
              <a:t>Superimposed </a:t>
            </a:r>
            <a:r>
              <a:rPr lang="en-US" sz="2400"/>
              <a:t>zygapophyseal</a:t>
            </a:r>
            <a:r>
              <a:rPr lang="en-US" sz="2400"/>
              <a:t> joints (no rotation)</a:t>
            </a:r>
            <a:endParaRPr/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en-US" sz="2400"/>
              <a:t>Separated humeral heads</a:t>
            </a:r>
            <a:endParaRPr/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en-US" sz="2400"/>
              <a:t>Penetrated shoulder area</a:t>
            </a:r>
            <a:endParaRPr/>
          </a:p>
        </p:txBody>
      </p:sp>
      <p:pic>
        <p:nvPicPr>
          <p:cNvPr id="4098" name="Picture 2" descr="https://coursewareobjects.elsevier.com/objects/elr/MerrillsAtlas13e/IC/jpg/Chapter08/008066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61047" y="1623065"/>
            <a:ext cx="5232922" cy="41405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>
                <a:latin typeface="+mj-lt"/>
              </a:rPr>
              <a:t>Radiographic Criteria - Trauma</a:t>
            </a:r>
            <a:endParaRPr/>
          </a:p>
        </p:txBody>
      </p:sp>
      <p:pic>
        <p:nvPicPr>
          <p:cNvPr id="10245" name="Picture 4" descr="http://coursewareobjects.elsevier.com/objects/elr/Bontrager7e/IC/images/009063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785675" y="1573967"/>
            <a:ext cx="2748299" cy="415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 bwMode="auto">
          <a:xfrm>
            <a:off x="2376572" y="5865067"/>
            <a:ext cx="7413605" cy="5185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2800">
                <a:cs typeface="Arial"/>
              </a:rPr>
              <a:t>X-table trauma swimmer’s: skull base to T4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Swimmers for C-Spine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1912594" y="6227278"/>
            <a:ext cx="2411410" cy="42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100"/>
              <a:t>Case courtesy of Dr. Ian </a:t>
            </a:r>
            <a:r>
              <a:rPr lang="en-US" sz="1100"/>
              <a:t>Bickle</a:t>
            </a:r>
            <a:r>
              <a:rPr lang="en-US" sz="1100"/>
              <a:t>, Radiopaedia.org, </a:t>
            </a:r>
            <a:r>
              <a:rPr lang="en-US" sz="1100"/>
              <a:t>rID</a:t>
            </a:r>
            <a:r>
              <a:rPr lang="en-US" sz="1100"/>
              <a:t>: 49612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014194" y="1275139"/>
            <a:ext cx="3672335" cy="47905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096000" y="1230404"/>
            <a:ext cx="4130900" cy="48352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200"/>
              <a:t>Additional C-Spine requests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838199" y="1312888"/>
            <a:ext cx="7833155" cy="3322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b="1"/>
              <a:t>Flexion and Extension Lateral Cervical Spine</a:t>
            </a:r>
            <a:endParaRPr/>
          </a:p>
          <a:p>
            <a:pPr>
              <a:defRPr/>
            </a:pPr>
            <a:endParaRPr lang="en-US" sz="2400" b="1"/>
          </a:p>
          <a:p>
            <a:pPr>
              <a:defRPr/>
            </a:pPr>
            <a:endParaRPr lang="en-US" sz="2000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Special request as a functional study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Non-trauma patients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Performed to assess spinal stability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  <p:pic>
        <p:nvPicPr>
          <p:cNvPr id="4" name="Picture 11" descr="Z:\Course-N\Graphics\Frames\Bontrager\Images\00806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225965" y="3867727"/>
            <a:ext cx="3384550" cy="2554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10" descr="Z:\Course-N\Graphics\Frames\Bontrager\Images\008066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615546" y="3867728"/>
            <a:ext cx="3317875" cy="253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 bwMode="auto">
          <a:xfrm>
            <a:off x="2327563" y="862608"/>
            <a:ext cx="7599937" cy="2834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en-US"/>
              <a:t>Performed the same as a true cervical spine lateral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Patient tucks chin down, remaining in lateral position for flexion image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Patient extends head back, remaining in lateral position for extension image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Images are appropriately labeled with radiographic “Flexion” and “Extension” markers</a:t>
            </a:r>
            <a:endParaRPr/>
          </a:p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  <p:pic>
        <p:nvPicPr>
          <p:cNvPr id="4" name="Picture 11" descr="Z:\Course-N\Graphics\Frames\Bontrager\Images\00806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085109" y="3664528"/>
            <a:ext cx="3384550" cy="2554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10" descr="Z:\Course-N\Graphics\Frames\Bontrager\Images\008066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532420" y="3700682"/>
            <a:ext cx="3317875" cy="25368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3234459" y="6237505"/>
            <a:ext cx="2383700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b="1"/>
              <a:t>Flexion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7324436" y="6237505"/>
            <a:ext cx="1986537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b="1"/>
              <a:t>Extension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Evaluation Criteria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en-US"/>
              <a:t>C1-C7 visualized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No rotation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/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Flexion</a:t>
            </a:r>
            <a:endParaRPr/>
          </a:p>
          <a:p>
            <a:pPr marL="742950" lvl="1" indent="-285750">
              <a:buFont typeface="Wingdings"/>
              <a:buChar char="Ø"/>
              <a:defRPr/>
            </a:pPr>
            <a:r>
              <a:rPr lang="en-US">
                <a:ea typeface="Arial"/>
              </a:rPr>
              <a:t>Spinous processes well separated</a:t>
            </a:r>
            <a:endParaRPr/>
          </a:p>
          <a:p>
            <a:pPr marL="742950" lvl="1" indent="-285750">
              <a:buFont typeface="Wingdings"/>
              <a:buChar char="Ø"/>
              <a:defRPr/>
            </a:pPr>
            <a:endParaRPr lang="en-US">
              <a:ea typeface="Arial"/>
            </a:endParaRPr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Extension </a:t>
            </a:r>
            <a:endParaRPr/>
          </a:p>
          <a:p>
            <a:pPr marL="742950" lvl="1" indent="-285750">
              <a:buFont typeface="Wingdings"/>
              <a:buChar char="Ø"/>
              <a:defRPr/>
            </a:pPr>
            <a:r>
              <a:rPr lang="en-US">
                <a:ea typeface="Arial"/>
              </a:rPr>
              <a:t>Spinous processes in close proximity</a:t>
            </a:r>
            <a:endParaRPr/>
          </a:p>
          <a:p>
            <a:pPr marL="742950" lvl="1" indent="-285750">
              <a:buFont typeface="Wingdings"/>
              <a:buChar char="Ø"/>
              <a:defRPr/>
            </a:pPr>
            <a:endParaRPr lang="en-US">
              <a:ea typeface="Arial"/>
            </a:endParaRPr>
          </a:p>
          <a:p>
            <a:pPr marL="285750" indent="-285750">
              <a:buFont typeface="Wingdings"/>
              <a:buChar char="Ø"/>
              <a:defRPr/>
            </a:pPr>
            <a:r>
              <a:rPr lang="en-US"/>
              <a:t>Optimal exposure factors</a:t>
            </a:r>
            <a:endParaRPr/>
          </a:p>
        </p:txBody>
      </p:sp>
      <p:pic>
        <p:nvPicPr>
          <p:cNvPr id="4" name="Picture 11" descr="Z:\Course-N\Graphics\Frames\Bontrager\Images\008067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850505" y="1739038"/>
            <a:ext cx="2092604" cy="3557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12" descr="Z:\Course-N\Graphics\Frames\Bontrager\Images\008068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9261196" y="1739038"/>
            <a:ext cx="2092604" cy="3557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2BF60D-F117-4E18-BD29-CBD00E188E8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1DEE6F54-BBC1-4A67-B79E-24DB6D7E3C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802AECB-708B-454E-A194-231F8C06D5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17</Slides>
  <Notes>17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326</cp:revision>
  <dcterms:created xsi:type="dcterms:W3CDTF">2009-04-06T17:04:40Z</dcterms:created>
  <dcterms:modified xsi:type="dcterms:W3CDTF">2025-07-01T18:57:08Z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