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jpg" ContentType="image/jpg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1876"/>
                </a:lnTo>
                <a:lnTo>
                  <a:pt x="12192000" y="31876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330" y="286257"/>
            <a:ext cx="10039985" cy="10126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9639" y="1691738"/>
            <a:ext cx="10112375" cy="4217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1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jpg"/><Relationship Id="rId6" Type="http://schemas.openxmlformats.org/officeDocument/2006/relationships/image" Target="../media/image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image" Target="../media/image14.jpg"/><Relationship Id="rId4" Type="http://schemas.openxmlformats.org/officeDocument/2006/relationships/image" Target="../media/image1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3" Type="http://schemas.openxmlformats.org/officeDocument/2006/relationships/image" Target="../media/image16.jpg"/><Relationship Id="rId4" Type="http://schemas.openxmlformats.org/officeDocument/2006/relationships/image" Target="../media/image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Relationship Id="rId4" Type="http://schemas.openxmlformats.org/officeDocument/2006/relationships/image" Target="../media/image1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image" Target="../media/image1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3" Type="http://schemas.openxmlformats.org/officeDocument/2006/relationships/image" Target="../media/image1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Relationship Id="rId4" Type="http://schemas.openxmlformats.org/officeDocument/2006/relationships/image" Target="../media/image1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3" Type="http://schemas.openxmlformats.org/officeDocument/2006/relationships/image" Target="../media/image1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Relationship Id="rId3" Type="http://schemas.openxmlformats.org/officeDocument/2006/relationships/image" Target="../media/image1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1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94403" y="2338832"/>
            <a:ext cx="6682740" cy="7569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/>
              <a:t>MRAD</a:t>
            </a:r>
            <a:r>
              <a:rPr dirty="0" sz="4800" spc="-240"/>
              <a:t> </a:t>
            </a:r>
            <a:r>
              <a:rPr dirty="0" sz="4800"/>
              <a:t>251:</a:t>
            </a:r>
            <a:r>
              <a:rPr dirty="0" sz="4800" spc="-145"/>
              <a:t> </a:t>
            </a:r>
            <a:r>
              <a:rPr dirty="0" sz="4800"/>
              <a:t>CT</a:t>
            </a:r>
            <a:r>
              <a:rPr dirty="0" sz="4800" spc="-225"/>
              <a:t> </a:t>
            </a:r>
            <a:r>
              <a:rPr dirty="0" sz="4800"/>
              <a:t>Theory</a:t>
            </a:r>
            <a:r>
              <a:rPr dirty="0" sz="4800" spc="-130"/>
              <a:t> </a:t>
            </a:r>
            <a:r>
              <a:rPr dirty="0" sz="4800" spc="-50"/>
              <a:t>1</a:t>
            </a:r>
            <a:endParaRPr sz="4800"/>
          </a:p>
        </p:txBody>
      </p:sp>
      <p:sp>
        <p:nvSpPr>
          <p:cNvPr id="3" name="object 3" descr=""/>
          <p:cNvSpPr txBox="1"/>
          <p:nvPr/>
        </p:nvSpPr>
        <p:spPr>
          <a:xfrm>
            <a:off x="4649851" y="3189579"/>
            <a:ext cx="6033135" cy="1118235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dirty="0" u="heavy" sz="20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Outcome</a:t>
            </a:r>
            <a:r>
              <a:rPr dirty="0" u="heavy" sz="2000" spc="-10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7</a:t>
            </a:r>
            <a:r>
              <a:rPr dirty="0" u="heavy" sz="2000" spc="-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(Part</a:t>
            </a:r>
            <a:r>
              <a:rPr dirty="0" u="heavy" sz="2000" spc="-9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0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2)</a:t>
            </a:r>
            <a:r>
              <a:rPr dirty="0" sz="2000" spc="-25">
                <a:latin typeface="Arial MT"/>
                <a:cs typeface="Arial MT"/>
              </a:rPr>
              <a:t>:</a:t>
            </a:r>
            <a:endParaRPr sz="2000">
              <a:latin typeface="Arial MT"/>
              <a:cs typeface="Arial MT"/>
            </a:endParaRPr>
          </a:p>
          <a:p>
            <a:pPr marL="12700" marR="5080">
              <a:lnSpc>
                <a:spcPts val="2200"/>
              </a:lnSpc>
              <a:spcBef>
                <a:spcPts val="1045"/>
              </a:spcBef>
            </a:pPr>
            <a:r>
              <a:rPr dirty="0" sz="2000" i="1">
                <a:latin typeface="Arial"/>
                <a:cs typeface="Arial"/>
              </a:rPr>
              <a:t>Summarize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the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use</a:t>
            </a:r>
            <a:r>
              <a:rPr dirty="0" sz="2000" spc="-114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of</a:t>
            </a:r>
            <a:r>
              <a:rPr dirty="0" sz="2000" spc="-10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contrast</a:t>
            </a:r>
            <a:r>
              <a:rPr dirty="0" sz="2000" spc="-16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media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and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intravenous </a:t>
            </a:r>
            <a:r>
              <a:rPr dirty="0" sz="2000" i="1">
                <a:latin typeface="Arial"/>
                <a:cs typeface="Arial"/>
              </a:rPr>
              <a:t>injections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in</a:t>
            </a:r>
            <a:r>
              <a:rPr dirty="0" sz="2000" spc="-4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computed</a:t>
            </a:r>
            <a:r>
              <a:rPr dirty="0" sz="2000" spc="-114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tomography</a:t>
            </a:r>
            <a:r>
              <a:rPr dirty="0" sz="2000" spc="-110" i="1">
                <a:latin typeface="Arial"/>
                <a:cs typeface="Arial"/>
              </a:rPr>
              <a:t> </a:t>
            </a:r>
            <a:r>
              <a:rPr dirty="0" sz="2000" spc="-20" i="1">
                <a:latin typeface="Arial"/>
                <a:cs typeface="Arial"/>
              </a:rPr>
              <a:t>(CT)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Objectives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6923"/>
            <a:ext cx="9811385" cy="371411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731520" marR="5080" indent="-719455">
              <a:lnSpc>
                <a:spcPts val="3000"/>
              </a:lnSpc>
              <a:spcBef>
                <a:spcPts val="495"/>
              </a:spcBef>
              <a:tabLst>
                <a:tab pos="731520" algn="l"/>
              </a:tabLst>
            </a:pPr>
            <a:r>
              <a:rPr dirty="0" sz="2800" spc="-25">
                <a:latin typeface="Arial MT"/>
                <a:cs typeface="Arial MT"/>
              </a:rPr>
              <a:t>2.5</a:t>
            </a: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Explain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components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operation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medium </a:t>
            </a:r>
            <a:r>
              <a:rPr dirty="0" sz="2800" spc="-20">
                <a:latin typeface="Arial MT"/>
                <a:cs typeface="Arial MT"/>
              </a:rPr>
              <a:t>injection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devices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120"/>
              </a:spcBef>
            </a:pPr>
            <a:endParaRPr sz="2800">
              <a:latin typeface="Arial MT"/>
              <a:cs typeface="Arial MT"/>
            </a:endParaRPr>
          </a:p>
          <a:p>
            <a:pPr marL="731520" marR="81280" indent="-719455">
              <a:lnSpc>
                <a:spcPts val="3000"/>
              </a:lnSpc>
              <a:buAutoNum type="arabicPeriod" startAt="5"/>
              <a:tabLst>
                <a:tab pos="731520" algn="l"/>
              </a:tabLst>
            </a:pPr>
            <a:r>
              <a:rPr dirty="0" sz="2800" spc="-10">
                <a:latin typeface="Arial MT"/>
                <a:cs typeface="Arial MT"/>
              </a:rPr>
              <a:t>Outline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factors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determine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route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 media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equipment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selection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125"/>
              </a:spcBef>
              <a:buFont typeface="Arial MT"/>
              <a:buAutoNum type="arabicPeriod" startAt="5"/>
            </a:pPr>
            <a:endParaRPr sz="2800">
              <a:latin typeface="Arial MT"/>
              <a:cs typeface="Arial MT"/>
            </a:endParaRPr>
          </a:p>
          <a:p>
            <a:pPr marL="731520" marR="1287780" indent="-719455">
              <a:lnSpc>
                <a:spcPts val="3000"/>
              </a:lnSpc>
              <a:buAutoNum type="arabicPeriod" startAt="5"/>
              <a:tabLst>
                <a:tab pos="731520" algn="l"/>
              </a:tabLst>
            </a:pPr>
            <a:r>
              <a:rPr dirty="0" sz="2800" spc="-20">
                <a:latin typeface="Arial MT"/>
                <a:cs typeface="Arial MT"/>
              </a:rPr>
              <a:t>Identify</a:t>
            </a:r>
            <a:r>
              <a:rPr dirty="0" sz="2800" spc="-20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proper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sterile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techniques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when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performing </a:t>
            </a:r>
            <a:r>
              <a:rPr dirty="0" sz="2800" spc="-20">
                <a:latin typeface="Arial MT"/>
                <a:cs typeface="Arial MT"/>
              </a:rPr>
              <a:t>intravenous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injections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IV</a:t>
            </a:r>
            <a:r>
              <a:rPr dirty="0" spc="-45"/>
              <a:t> </a:t>
            </a:r>
            <a:r>
              <a:rPr dirty="0" spc="-10"/>
              <a:t>Access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0858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855"/>
              </a:spcBef>
            </a:pPr>
            <a:r>
              <a:rPr dirty="0" sz="2800" spc="-10"/>
              <a:t>Stable</a:t>
            </a:r>
            <a:r>
              <a:rPr dirty="0" sz="2800" spc="-135"/>
              <a:t> </a:t>
            </a:r>
            <a:r>
              <a:rPr dirty="0" sz="2800"/>
              <a:t>IV</a:t>
            </a:r>
            <a:r>
              <a:rPr dirty="0" sz="2800" spc="-190"/>
              <a:t> </a:t>
            </a:r>
            <a:r>
              <a:rPr dirty="0" sz="2800" spc="-10"/>
              <a:t>access</a:t>
            </a:r>
            <a:r>
              <a:rPr dirty="0" sz="2800" spc="-175"/>
              <a:t> </a:t>
            </a:r>
            <a:r>
              <a:rPr dirty="0" sz="2800"/>
              <a:t>is</a:t>
            </a:r>
            <a:r>
              <a:rPr dirty="0" sz="2800" spc="-155"/>
              <a:t> </a:t>
            </a:r>
            <a:r>
              <a:rPr dirty="0" sz="2800" spc="-10"/>
              <a:t>necessary</a:t>
            </a:r>
            <a:r>
              <a:rPr dirty="0" sz="2800" spc="-175"/>
              <a:t> </a:t>
            </a:r>
            <a:r>
              <a:rPr dirty="0" sz="2800"/>
              <a:t>for</a:t>
            </a:r>
            <a:r>
              <a:rPr dirty="0" sz="2800" spc="-140"/>
              <a:t> </a:t>
            </a:r>
            <a:r>
              <a:rPr dirty="0" sz="2800" spc="-10"/>
              <a:t>contrast</a:t>
            </a:r>
            <a:r>
              <a:rPr dirty="0" sz="2800" spc="-165"/>
              <a:t> </a:t>
            </a:r>
            <a:r>
              <a:rPr dirty="0" sz="2800"/>
              <a:t>media</a:t>
            </a:r>
            <a:r>
              <a:rPr dirty="0" sz="2800" spc="-95"/>
              <a:t> </a:t>
            </a:r>
            <a:r>
              <a:rPr dirty="0" sz="2800" spc="-10"/>
              <a:t>administration.</a:t>
            </a:r>
            <a:endParaRPr sz="2800"/>
          </a:p>
          <a:p>
            <a:pPr marL="228600" indent="-228600">
              <a:lnSpc>
                <a:spcPct val="100000"/>
              </a:lnSpc>
              <a:spcBef>
                <a:spcPts val="705"/>
              </a:spcBef>
              <a:buChar char="•"/>
              <a:tabLst>
                <a:tab pos="228600" algn="l"/>
              </a:tabLst>
            </a:pPr>
            <a:r>
              <a:rPr dirty="0" sz="2600"/>
              <a:t>IV</a:t>
            </a:r>
            <a:r>
              <a:rPr dirty="0" sz="2600" spc="-50"/>
              <a:t> </a:t>
            </a:r>
            <a:r>
              <a:rPr dirty="0" sz="2600"/>
              <a:t>line</a:t>
            </a:r>
            <a:r>
              <a:rPr dirty="0" sz="2600" spc="-50"/>
              <a:t> </a:t>
            </a:r>
            <a:r>
              <a:rPr dirty="0" sz="2600"/>
              <a:t>can</a:t>
            </a:r>
            <a:r>
              <a:rPr dirty="0" sz="2600" spc="-70"/>
              <a:t> </a:t>
            </a:r>
            <a:r>
              <a:rPr dirty="0" sz="2600"/>
              <a:t>be</a:t>
            </a:r>
            <a:r>
              <a:rPr dirty="0" sz="2600" spc="-50"/>
              <a:t> </a:t>
            </a:r>
            <a:r>
              <a:rPr dirty="0" sz="2600"/>
              <a:t>established</a:t>
            </a:r>
            <a:r>
              <a:rPr dirty="0" sz="2600" spc="-95"/>
              <a:t> </a:t>
            </a:r>
            <a:r>
              <a:rPr dirty="0" sz="2600"/>
              <a:t>in</a:t>
            </a:r>
            <a:r>
              <a:rPr dirty="0" sz="2600" spc="-40"/>
              <a:t> </a:t>
            </a:r>
            <a:r>
              <a:rPr dirty="0" sz="2600"/>
              <a:t>the</a:t>
            </a:r>
            <a:r>
              <a:rPr dirty="0" sz="2600" spc="-35"/>
              <a:t> </a:t>
            </a:r>
            <a:r>
              <a:rPr dirty="0" sz="2600"/>
              <a:t>CT</a:t>
            </a:r>
            <a:r>
              <a:rPr dirty="0" sz="2600" spc="-80"/>
              <a:t> </a:t>
            </a:r>
            <a:r>
              <a:rPr dirty="0" sz="2600" spc="-10"/>
              <a:t>department</a:t>
            </a:r>
            <a:endParaRPr sz="2600"/>
          </a:p>
          <a:p>
            <a:pPr marL="228600" indent="-228600">
              <a:lnSpc>
                <a:spcPct val="100000"/>
              </a:lnSpc>
              <a:spcBef>
                <a:spcPts val="695"/>
              </a:spcBef>
              <a:buChar char="•"/>
              <a:tabLst>
                <a:tab pos="228600" algn="l"/>
              </a:tabLst>
            </a:pPr>
            <a:r>
              <a:rPr dirty="0" sz="2600"/>
              <a:t>Or</a:t>
            </a:r>
            <a:r>
              <a:rPr dirty="0" sz="2600" spc="-75"/>
              <a:t> </a:t>
            </a:r>
            <a:r>
              <a:rPr dirty="0" sz="2600"/>
              <a:t>the</a:t>
            </a:r>
            <a:r>
              <a:rPr dirty="0" sz="2600" spc="-5"/>
              <a:t> </a:t>
            </a:r>
            <a:r>
              <a:rPr dirty="0" sz="2600"/>
              <a:t>IV</a:t>
            </a:r>
            <a:r>
              <a:rPr dirty="0" sz="2600" spc="-35"/>
              <a:t> </a:t>
            </a:r>
            <a:r>
              <a:rPr dirty="0" sz="2600"/>
              <a:t>line</a:t>
            </a:r>
            <a:r>
              <a:rPr dirty="0" sz="2600" spc="-30"/>
              <a:t> </a:t>
            </a:r>
            <a:r>
              <a:rPr dirty="0" sz="2600"/>
              <a:t>could</a:t>
            </a:r>
            <a:r>
              <a:rPr dirty="0" sz="2600" spc="-50"/>
              <a:t> </a:t>
            </a:r>
            <a:r>
              <a:rPr dirty="0" sz="2600"/>
              <a:t>be</a:t>
            </a:r>
            <a:r>
              <a:rPr dirty="0" sz="2600" spc="-30"/>
              <a:t> </a:t>
            </a:r>
            <a:r>
              <a:rPr dirty="0" sz="2600" spc="-40"/>
              <a:t>pre-</a:t>
            </a:r>
            <a:r>
              <a:rPr dirty="0" sz="2600" spc="-10"/>
              <a:t>established</a:t>
            </a:r>
            <a:endParaRPr sz="2600"/>
          </a:p>
          <a:p>
            <a:pPr lvl="1" marL="683260" indent="-226060">
              <a:lnSpc>
                <a:spcPct val="100000"/>
              </a:lnSpc>
              <a:spcBef>
                <a:spcPts val="215"/>
              </a:spcBef>
              <a:buChar char="•"/>
              <a:tabLst>
                <a:tab pos="683260" algn="l"/>
              </a:tabLst>
            </a:pPr>
            <a:r>
              <a:rPr dirty="0" sz="2400" spc="-10">
                <a:latin typeface="Arial MT"/>
                <a:cs typeface="Arial MT"/>
              </a:rPr>
              <a:t>Indwelling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peripheral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catheters</a:t>
            </a:r>
            <a:endParaRPr sz="2400">
              <a:latin typeface="Arial MT"/>
              <a:cs typeface="Arial MT"/>
            </a:endParaRPr>
          </a:p>
          <a:p>
            <a:pPr lvl="1" marL="683260" indent="-226060">
              <a:lnSpc>
                <a:spcPct val="100000"/>
              </a:lnSpc>
              <a:spcBef>
                <a:spcPts val="204"/>
              </a:spcBef>
              <a:buChar char="•"/>
              <a:tabLst>
                <a:tab pos="683260" algn="l"/>
              </a:tabLst>
            </a:pPr>
            <a:r>
              <a:rPr dirty="0" sz="2400" spc="-10">
                <a:latin typeface="Arial MT"/>
                <a:cs typeface="Arial MT"/>
              </a:rPr>
              <a:t>CVADs</a:t>
            </a:r>
            <a:endParaRPr sz="2400">
              <a:latin typeface="Arial MT"/>
              <a:cs typeface="Arial MT"/>
            </a:endParaRPr>
          </a:p>
          <a:p>
            <a:pPr marL="228600" indent="-228600">
              <a:lnSpc>
                <a:spcPct val="100000"/>
              </a:lnSpc>
              <a:spcBef>
                <a:spcPts val="685"/>
              </a:spcBef>
              <a:buChar char="•"/>
              <a:tabLst>
                <a:tab pos="228600" algn="l"/>
              </a:tabLst>
            </a:pPr>
            <a:r>
              <a:rPr dirty="0" sz="2600"/>
              <a:t>AC</a:t>
            </a:r>
            <a:r>
              <a:rPr dirty="0" sz="2600" spc="-85"/>
              <a:t> </a:t>
            </a:r>
            <a:r>
              <a:rPr dirty="0" sz="2600"/>
              <a:t>or</a:t>
            </a:r>
            <a:r>
              <a:rPr dirty="0" sz="2600" spc="-30"/>
              <a:t> </a:t>
            </a:r>
            <a:r>
              <a:rPr dirty="0" sz="2600"/>
              <a:t>large</a:t>
            </a:r>
            <a:r>
              <a:rPr dirty="0" sz="2600" spc="-40"/>
              <a:t> </a:t>
            </a:r>
            <a:r>
              <a:rPr dirty="0" sz="2600"/>
              <a:t>forearm</a:t>
            </a:r>
            <a:r>
              <a:rPr dirty="0" sz="2600" spc="-55"/>
              <a:t> </a:t>
            </a:r>
            <a:r>
              <a:rPr dirty="0" sz="2600"/>
              <a:t>vein</a:t>
            </a:r>
            <a:r>
              <a:rPr dirty="0" sz="2600" spc="-55"/>
              <a:t> </a:t>
            </a:r>
            <a:r>
              <a:rPr dirty="0" sz="2600"/>
              <a:t>is</a:t>
            </a:r>
            <a:r>
              <a:rPr dirty="0" sz="2600" spc="-35"/>
              <a:t> </a:t>
            </a:r>
            <a:r>
              <a:rPr dirty="0" sz="2600"/>
              <a:t>preferred</a:t>
            </a:r>
            <a:r>
              <a:rPr dirty="0" sz="2600" spc="-35"/>
              <a:t> </a:t>
            </a:r>
            <a:r>
              <a:rPr dirty="0" sz="2600"/>
              <a:t>when</a:t>
            </a:r>
            <a:r>
              <a:rPr dirty="0" sz="2600" spc="-70"/>
              <a:t> </a:t>
            </a:r>
            <a:r>
              <a:rPr dirty="0" sz="2600"/>
              <a:t>using</a:t>
            </a:r>
            <a:r>
              <a:rPr dirty="0" sz="2600" spc="-50"/>
              <a:t> </a:t>
            </a:r>
            <a:r>
              <a:rPr dirty="0" sz="2600"/>
              <a:t>a</a:t>
            </a:r>
            <a:r>
              <a:rPr dirty="0" sz="2600" spc="-25"/>
              <a:t> </a:t>
            </a:r>
            <a:r>
              <a:rPr dirty="0" sz="2600"/>
              <a:t>pressure</a:t>
            </a:r>
            <a:r>
              <a:rPr dirty="0" sz="2600" spc="-70"/>
              <a:t> </a:t>
            </a:r>
            <a:r>
              <a:rPr dirty="0" sz="2600" spc="-10"/>
              <a:t>injector</a:t>
            </a:r>
            <a:endParaRPr sz="2600"/>
          </a:p>
          <a:p>
            <a:pPr lvl="1" marL="683260" indent="-226060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83260" algn="l"/>
              </a:tabLst>
            </a:pPr>
            <a:r>
              <a:rPr dirty="0" sz="2400" i="1">
                <a:latin typeface="Arial"/>
                <a:cs typeface="Arial"/>
              </a:rPr>
              <a:t>Bending</a:t>
            </a:r>
            <a:r>
              <a:rPr dirty="0" sz="2400" spc="-5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at</a:t>
            </a:r>
            <a:r>
              <a:rPr dirty="0" sz="2400" spc="-15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the</a:t>
            </a:r>
            <a:r>
              <a:rPr dirty="0" sz="2400" spc="-12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IV</a:t>
            </a:r>
            <a:r>
              <a:rPr dirty="0" sz="2400" spc="-16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site</a:t>
            </a:r>
            <a:r>
              <a:rPr dirty="0" sz="2400" spc="-13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may</a:t>
            </a:r>
            <a:r>
              <a:rPr dirty="0" sz="2400" spc="-6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cause</a:t>
            </a:r>
            <a:r>
              <a:rPr dirty="0" sz="2400" spc="-12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the</a:t>
            </a:r>
            <a:r>
              <a:rPr dirty="0" sz="2400" spc="-13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injection</a:t>
            </a:r>
            <a:r>
              <a:rPr dirty="0" sz="2400" spc="-6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to</a:t>
            </a:r>
            <a:r>
              <a:rPr dirty="0" sz="2400" spc="-140" i="1">
                <a:latin typeface="Arial"/>
                <a:cs typeface="Arial"/>
              </a:rPr>
              <a:t> </a:t>
            </a:r>
            <a:r>
              <a:rPr dirty="0" sz="2400" spc="-20" i="1">
                <a:latin typeface="Arial"/>
                <a:cs typeface="Arial"/>
              </a:rPr>
              <a:t>fail</a:t>
            </a:r>
            <a:endParaRPr sz="2400">
              <a:latin typeface="Arial"/>
              <a:cs typeface="Arial"/>
            </a:endParaRPr>
          </a:p>
          <a:p>
            <a:pPr lvl="1" marL="684530" marR="791845" indent="-227329">
              <a:lnSpc>
                <a:spcPts val="2600"/>
              </a:lnSpc>
              <a:spcBef>
                <a:spcPts val="535"/>
              </a:spcBef>
              <a:buFont typeface="Arial MT"/>
              <a:buChar char="•"/>
              <a:tabLst>
                <a:tab pos="685800" algn="l"/>
              </a:tabLst>
            </a:pPr>
            <a:r>
              <a:rPr dirty="0" sz="2400" i="1">
                <a:latin typeface="Arial"/>
                <a:cs typeface="Arial"/>
              </a:rPr>
              <a:t>Flow</a:t>
            </a:r>
            <a:r>
              <a:rPr dirty="0" sz="2400" spc="-10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rates</a:t>
            </a:r>
            <a:r>
              <a:rPr dirty="0" sz="2400" spc="-12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need</a:t>
            </a:r>
            <a:r>
              <a:rPr dirty="0" sz="2400" spc="-6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to</a:t>
            </a:r>
            <a:r>
              <a:rPr dirty="0" sz="2400" spc="-14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be</a:t>
            </a:r>
            <a:r>
              <a:rPr dirty="0" sz="2400" spc="-10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↓</a:t>
            </a:r>
            <a:r>
              <a:rPr dirty="0" sz="2400" spc="-12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if</a:t>
            </a:r>
            <a:r>
              <a:rPr dirty="0" sz="2400" spc="-11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accessing</a:t>
            </a:r>
            <a:r>
              <a:rPr dirty="0" sz="2400" spc="-6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a</a:t>
            </a:r>
            <a:r>
              <a:rPr dirty="0" sz="2400" spc="-12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smaller vein</a:t>
            </a:r>
            <a:r>
              <a:rPr dirty="0" sz="2400" spc="-10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and</a:t>
            </a:r>
            <a:r>
              <a:rPr dirty="0" sz="2400" spc="-8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a</a:t>
            </a:r>
            <a:r>
              <a:rPr dirty="0" sz="2400" spc="-12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smaller 	bore/larger</a:t>
            </a:r>
            <a:r>
              <a:rPr dirty="0" sz="2400" spc="-13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gauge</a:t>
            </a:r>
            <a:r>
              <a:rPr dirty="0" sz="2400" spc="-9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is</a:t>
            </a:r>
            <a:r>
              <a:rPr dirty="0" sz="2400" spc="-160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required</a:t>
            </a:r>
            <a:endParaRPr sz="2400">
              <a:latin typeface="Arial"/>
              <a:cs typeface="Arial"/>
            </a:endParaRPr>
          </a:p>
          <a:p>
            <a:pPr marL="914400">
              <a:lnSpc>
                <a:spcPct val="100000"/>
              </a:lnSpc>
              <a:spcBef>
                <a:spcPts val="280"/>
              </a:spcBef>
            </a:pPr>
            <a:r>
              <a:rPr dirty="0" sz="1800" spc="-50"/>
              <a:t>•</a:t>
            </a:r>
            <a:endParaRPr sz="1800"/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7211" y="5696711"/>
            <a:ext cx="7280148" cy="201168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50"/>
              <a:t>Pre-</a:t>
            </a:r>
            <a:r>
              <a:rPr dirty="0"/>
              <a:t>existing</a:t>
            </a:r>
            <a:r>
              <a:rPr dirty="0" spc="-10"/>
              <a:t> </a:t>
            </a:r>
            <a:r>
              <a:rPr dirty="0"/>
              <a:t>Vascular</a:t>
            </a:r>
            <a:r>
              <a:rPr dirty="0" spc="-40"/>
              <a:t> </a:t>
            </a:r>
            <a:r>
              <a:rPr dirty="0" spc="-10"/>
              <a:t>Access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1716"/>
            <a:ext cx="9517380" cy="366839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495"/>
              </a:spcBef>
            </a:pPr>
            <a:r>
              <a:rPr dirty="0" sz="2800">
                <a:latin typeface="Arial MT"/>
                <a:cs typeface="Arial MT"/>
              </a:rPr>
              <a:t>When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pt.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arrives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department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existing indwelling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peripheral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venous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catheter,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must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carefully evaluated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before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it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administer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media.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5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Location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dirty="0" sz="2800" spc="-25">
                <a:latin typeface="Arial MT"/>
                <a:cs typeface="Arial MT"/>
              </a:rPr>
              <a:t>Age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95"/>
              </a:spcBef>
              <a:buChar char="•"/>
              <a:tabLst>
                <a:tab pos="240029" algn="l"/>
              </a:tabLst>
            </a:pPr>
            <a:r>
              <a:rPr dirty="0" sz="2800" spc="-70">
                <a:latin typeface="Arial MT"/>
                <a:cs typeface="Arial MT"/>
              </a:rPr>
              <a:t>Un-</a:t>
            </a:r>
            <a:r>
              <a:rPr dirty="0" sz="2800" spc="-10">
                <a:latin typeface="Arial MT"/>
                <a:cs typeface="Arial MT"/>
              </a:rPr>
              <a:t>accessed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connecting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hub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port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Okay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if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accessed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saline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dextrose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water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9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No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redness,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blanching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swelling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surrounding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skin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Central</a:t>
            </a:r>
            <a:r>
              <a:rPr dirty="0" spc="-45"/>
              <a:t> </a:t>
            </a:r>
            <a:r>
              <a:rPr dirty="0"/>
              <a:t>Venous</a:t>
            </a:r>
            <a:r>
              <a:rPr dirty="0" spc="-15"/>
              <a:t> </a:t>
            </a:r>
            <a:r>
              <a:rPr dirty="0"/>
              <a:t>Access</a:t>
            </a:r>
            <a:r>
              <a:rPr dirty="0" spc="-65"/>
              <a:t> </a:t>
            </a:r>
            <a:r>
              <a:rPr dirty="0"/>
              <a:t>Device</a:t>
            </a:r>
            <a:r>
              <a:rPr dirty="0" spc="-65"/>
              <a:t> </a:t>
            </a:r>
            <a:r>
              <a:rPr dirty="0" spc="-10"/>
              <a:t>(CVAD)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1716"/>
            <a:ext cx="9515475" cy="4279900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495"/>
              </a:spcBef>
            </a:pPr>
            <a:r>
              <a:rPr dirty="0" sz="2800" spc="-10">
                <a:latin typeface="Arial MT"/>
                <a:cs typeface="Arial MT"/>
              </a:rPr>
              <a:t>Designed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deliver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medications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fluids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directly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into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SVC </a:t>
            </a:r>
            <a:r>
              <a:rPr dirty="0" sz="2800">
                <a:latin typeface="Arial MT"/>
                <a:cs typeface="Arial MT"/>
              </a:rPr>
              <a:t>(superior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vena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cava),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IVC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(inferior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vena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cava),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(right atrium).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5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days,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weeks,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months,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years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Durable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9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Not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easily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blocked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infected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9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May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contain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55">
                <a:latin typeface="Arial MT"/>
                <a:cs typeface="Arial MT"/>
              </a:rPr>
              <a:t>1-</a:t>
            </a:r>
            <a:r>
              <a:rPr dirty="0" sz="2800">
                <a:latin typeface="Arial MT"/>
                <a:cs typeface="Arial MT"/>
              </a:rPr>
              <a:t>3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lumens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Each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should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independent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catheter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port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Prevents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mixing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meds</a:t>
            </a:r>
            <a:endParaRPr sz="20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Catheters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have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open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closed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ends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Central</a:t>
            </a:r>
            <a:r>
              <a:rPr dirty="0" spc="-45"/>
              <a:t> </a:t>
            </a:r>
            <a:r>
              <a:rPr dirty="0"/>
              <a:t>Venous</a:t>
            </a:r>
            <a:r>
              <a:rPr dirty="0" spc="-15"/>
              <a:t> </a:t>
            </a:r>
            <a:r>
              <a:rPr dirty="0"/>
              <a:t>Access</a:t>
            </a:r>
            <a:r>
              <a:rPr dirty="0" spc="-65"/>
              <a:t> </a:t>
            </a:r>
            <a:r>
              <a:rPr dirty="0"/>
              <a:t>Device</a:t>
            </a:r>
            <a:r>
              <a:rPr dirty="0" spc="-65"/>
              <a:t> </a:t>
            </a:r>
            <a:r>
              <a:rPr dirty="0" spc="-10"/>
              <a:t>(CVAD)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8239" y="2420111"/>
            <a:ext cx="3691128" cy="288036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29639" y="1692849"/>
            <a:ext cx="10184130" cy="4284345"/>
          </a:xfrm>
          <a:prstGeom prst="rect">
            <a:avLst/>
          </a:prstGeom>
        </p:spPr>
        <p:txBody>
          <a:bodyPr wrap="square" lIns="0" tIns="107314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844"/>
              </a:spcBef>
            </a:pPr>
            <a:r>
              <a:rPr dirty="0" sz="2800" spc="-10">
                <a:latin typeface="Arial MT"/>
                <a:cs typeface="Arial MT"/>
              </a:rPr>
              <a:t>PICC’s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(peripherally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inserted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central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catheter)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705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228600" indent="-228600">
              <a:lnSpc>
                <a:spcPct val="100000"/>
              </a:lnSpc>
              <a:spcBef>
                <a:spcPts val="695"/>
              </a:spcBef>
              <a:buFont typeface="Arial MT"/>
              <a:buChar char="•"/>
              <a:tabLst>
                <a:tab pos="228600" algn="l"/>
              </a:tabLst>
            </a:pPr>
            <a:r>
              <a:rPr dirty="0" sz="2600" i="1">
                <a:latin typeface="Arial"/>
                <a:cs typeface="Arial"/>
              </a:rPr>
              <a:t>Must</a:t>
            </a:r>
            <a:r>
              <a:rPr dirty="0" sz="2600" spc="-114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be</a:t>
            </a:r>
            <a:r>
              <a:rPr dirty="0" sz="2600" spc="-3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clamped</a:t>
            </a:r>
            <a:r>
              <a:rPr dirty="0" sz="2600" spc="-2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when</a:t>
            </a:r>
            <a:r>
              <a:rPr dirty="0" sz="2600" spc="-8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not</a:t>
            </a:r>
            <a:r>
              <a:rPr dirty="0" sz="2600" spc="-6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in</a:t>
            </a:r>
            <a:r>
              <a:rPr dirty="0" sz="2600" spc="-40" i="1">
                <a:latin typeface="Arial"/>
                <a:cs typeface="Arial"/>
              </a:rPr>
              <a:t> </a:t>
            </a:r>
            <a:r>
              <a:rPr dirty="0" sz="2600" spc="-25" i="1">
                <a:latin typeface="Arial"/>
                <a:cs typeface="Arial"/>
              </a:rPr>
              <a:t>use</a:t>
            </a:r>
            <a:endParaRPr sz="2600">
              <a:latin typeface="Arial"/>
              <a:cs typeface="Arial"/>
            </a:endParaRPr>
          </a:p>
          <a:p>
            <a:pPr marL="228600" marR="219075" indent="-228600">
              <a:lnSpc>
                <a:spcPts val="2800"/>
              </a:lnSpc>
              <a:spcBef>
                <a:spcPts val="1050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Should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flushed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heparinized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saline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maintain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catheters </a:t>
            </a:r>
            <a:r>
              <a:rPr dirty="0" sz="2600">
                <a:latin typeface="Arial MT"/>
                <a:cs typeface="Arial MT"/>
              </a:rPr>
              <a:t>patency</a:t>
            </a:r>
            <a:r>
              <a:rPr dirty="0" sz="2600" spc="-1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between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uses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350"/>
              </a:spcBef>
            </a:pPr>
            <a:r>
              <a:rPr dirty="0" sz="2800">
                <a:latin typeface="Arial MT"/>
                <a:cs typeface="Arial MT"/>
              </a:rPr>
              <a:t>Close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ended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catheters:</a:t>
            </a:r>
            <a:endParaRPr sz="2800">
              <a:latin typeface="Arial MT"/>
              <a:cs typeface="Arial MT"/>
            </a:endParaRPr>
          </a:p>
          <a:p>
            <a:pPr marL="228600" indent="-228600">
              <a:lnSpc>
                <a:spcPts val="2800"/>
              </a:lnSpc>
              <a:spcBef>
                <a:spcPts val="1150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Contain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valve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that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controls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fluid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flow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prevents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reflux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blood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into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catheter</a:t>
            </a:r>
            <a:endParaRPr sz="2600">
              <a:latin typeface="Arial MT"/>
              <a:cs typeface="Arial MT"/>
            </a:endParaRPr>
          </a:p>
          <a:p>
            <a:pPr marL="228600" indent="-228600">
              <a:lnSpc>
                <a:spcPct val="100000"/>
              </a:lnSpc>
              <a:spcBef>
                <a:spcPts val="555"/>
              </a:spcBef>
              <a:buFont typeface="Arial MT"/>
              <a:buChar char="•"/>
              <a:tabLst>
                <a:tab pos="228600" algn="l"/>
              </a:tabLst>
            </a:pPr>
            <a:r>
              <a:rPr dirty="0" sz="2600" i="1">
                <a:latin typeface="Arial"/>
                <a:cs typeface="Arial"/>
              </a:rPr>
              <a:t>Only</a:t>
            </a:r>
            <a:r>
              <a:rPr dirty="0" sz="2600" spc="-13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requires</a:t>
            </a:r>
            <a:r>
              <a:rPr dirty="0" sz="2600" spc="-12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a</a:t>
            </a:r>
            <a:r>
              <a:rPr dirty="0" sz="2600" spc="-10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saline</a:t>
            </a:r>
            <a:r>
              <a:rPr dirty="0" sz="2600" spc="-9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flush</a:t>
            </a:r>
            <a:r>
              <a:rPr dirty="0" sz="2600" spc="-10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to</a:t>
            </a:r>
            <a:r>
              <a:rPr dirty="0" sz="2600" spc="-7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maintain</a:t>
            </a:r>
            <a:r>
              <a:rPr dirty="0" sz="2600" spc="-40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patency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PICCs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05005"/>
            <a:ext cx="10173970" cy="3402329"/>
          </a:xfrm>
          <a:prstGeom prst="rect">
            <a:avLst/>
          </a:prstGeom>
        </p:spPr>
        <p:txBody>
          <a:bodyPr wrap="square" lIns="0" tIns="1016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dirty="0" sz="2600">
                <a:latin typeface="Arial MT"/>
                <a:cs typeface="Arial MT"/>
              </a:rPr>
              <a:t>Only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specially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designed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PICCs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handle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mechanical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injection.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70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Make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sure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you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verify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it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used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If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not,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start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separate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IV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Must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establish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standard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peripheral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IV’s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contrast</a:t>
            </a:r>
            <a:r>
              <a:rPr dirty="0" sz="2000" spc="-16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admin.</a:t>
            </a:r>
            <a:endParaRPr sz="20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9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Or,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decrease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injection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rate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perform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hand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injection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NOT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mechanical</a:t>
            </a:r>
            <a:endParaRPr sz="2400">
              <a:latin typeface="Arial MT"/>
              <a:cs typeface="Arial MT"/>
            </a:endParaRPr>
          </a:p>
          <a:p>
            <a:pPr marL="12700" marR="701040">
              <a:lnSpc>
                <a:spcPts val="3000"/>
              </a:lnSpc>
              <a:spcBef>
                <a:spcPts val="1030"/>
              </a:spcBef>
            </a:pPr>
            <a:r>
              <a:rPr dirty="0" sz="2800" spc="-25">
                <a:latin typeface="Arial MT"/>
                <a:cs typeface="Arial MT"/>
              </a:rPr>
              <a:t>Accessing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40">
                <a:latin typeface="Arial MT"/>
                <a:cs typeface="Arial MT"/>
              </a:rPr>
              <a:t>de-</a:t>
            </a:r>
            <a:r>
              <a:rPr dirty="0" sz="2800" spc="-10">
                <a:latin typeface="Arial MT"/>
                <a:cs typeface="Arial MT"/>
              </a:rPr>
              <a:t>accessing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implanted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port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requires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special </a:t>
            </a:r>
            <a:r>
              <a:rPr dirty="0" sz="2800">
                <a:latin typeface="Arial MT"/>
                <a:cs typeface="Arial MT"/>
              </a:rPr>
              <a:t>training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beyond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scope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tech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7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Example: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Tunneled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CVC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(central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venous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catheters)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CVAD’s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91738"/>
            <a:ext cx="9988550" cy="4308475"/>
          </a:xfrm>
          <a:prstGeom prst="rect">
            <a:avLst/>
          </a:prstGeom>
        </p:spPr>
        <p:txBody>
          <a:bodyPr wrap="square" lIns="0" tIns="1085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dirty="0" sz="2800">
                <a:latin typeface="Arial MT"/>
                <a:cs typeface="Arial MT"/>
              </a:rPr>
              <a:t>Only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sterile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devices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needles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access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CVADs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7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Disinfect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injection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caps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dry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prior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use</a:t>
            </a:r>
            <a:endParaRPr sz="2600">
              <a:latin typeface="Arial MT"/>
              <a:cs typeface="Arial MT"/>
            </a:endParaRPr>
          </a:p>
          <a:p>
            <a:pPr marL="241300" marR="5080" indent="-228600">
              <a:lnSpc>
                <a:spcPts val="2800"/>
              </a:lnSpc>
              <a:spcBef>
                <a:spcPts val="1045"/>
              </a:spcBef>
              <a:buChar char="•"/>
              <a:tabLst>
                <a:tab pos="241300" algn="l"/>
              </a:tabLst>
            </a:pPr>
            <a:r>
              <a:rPr dirty="0" sz="2600">
                <a:solidFill>
                  <a:srgbClr val="00AD50"/>
                </a:solidFill>
                <a:latin typeface="Arial MT"/>
                <a:cs typeface="Arial MT"/>
              </a:rPr>
              <a:t>Before</a:t>
            </a:r>
            <a:r>
              <a:rPr dirty="0" sz="2600" spc="-114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00AD50"/>
                </a:solidFill>
                <a:latin typeface="Arial MT"/>
                <a:cs typeface="Arial MT"/>
              </a:rPr>
              <a:t>administering</a:t>
            </a:r>
            <a:r>
              <a:rPr dirty="0" sz="2600" spc="-145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00AD50"/>
                </a:solidFill>
                <a:latin typeface="Arial MT"/>
                <a:cs typeface="Arial MT"/>
              </a:rPr>
              <a:t>ANY</a:t>
            </a:r>
            <a:r>
              <a:rPr dirty="0" sz="2600" spc="-130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00AD50"/>
                </a:solidFill>
                <a:latin typeface="Arial MT"/>
                <a:cs typeface="Arial MT"/>
              </a:rPr>
              <a:t>substance</a:t>
            </a:r>
            <a:r>
              <a:rPr dirty="0" sz="2600" spc="-155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00AD50"/>
                </a:solidFill>
                <a:latin typeface="Arial MT"/>
                <a:cs typeface="Arial MT"/>
              </a:rPr>
              <a:t>the</a:t>
            </a:r>
            <a:r>
              <a:rPr dirty="0" sz="2600" spc="-85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00AD50"/>
                </a:solidFill>
                <a:latin typeface="Arial MT"/>
                <a:cs typeface="Arial MT"/>
              </a:rPr>
              <a:t>patency</a:t>
            </a:r>
            <a:r>
              <a:rPr dirty="0" sz="2600" spc="-120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00AD50"/>
                </a:solidFill>
                <a:latin typeface="Arial MT"/>
                <a:cs typeface="Arial MT"/>
              </a:rPr>
              <a:t>of</a:t>
            </a:r>
            <a:r>
              <a:rPr dirty="0" sz="2600" spc="-105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00AD50"/>
                </a:solidFill>
                <a:latin typeface="Arial MT"/>
                <a:cs typeface="Arial MT"/>
              </a:rPr>
              <a:t>the</a:t>
            </a:r>
            <a:r>
              <a:rPr dirty="0" sz="2600" spc="-85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00AD50"/>
                </a:solidFill>
                <a:latin typeface="Arial MT"/>
                <a:cs typeface="Arial MT"/>
              </a:rPr>
              <a:t>central</a:t>
            </a:r>
            <a:r>
              <a:rPr dirty="0" sz="2600" spc="-120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600" spc="-20">
                <a:solidFill>
                  <a:srgbClr val="00AD50"/>
                </a:solidFill>
                <a:latin typeface="Arial MT"/>
                <a:cs typeface="Arial MT"/>
              </a:rPr>
              <a:t>line </a:t>
            </a:r>
            <a:r>
              <a:rPr dirty="0" u="heavy" sz="2600">
                <a:solidFill>
                  <a:srgbClr val="00AD50"/>
                </a:solidFill>
                <a:uFill>
                  <a:solidFill>
                    <a:srgbClr val="00AD50"/>
                  </a:solidFill>
                </a:uFill>
                <a:latin typeface="Arial MT"/>
                <a:cs typeface="Arial MT"/>
              </a:rPr>
              <a:t>must</a:t>
            </a:r>
            <a:r>
              <a:rPr dirty="0" sz="2600" spc="-85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00AD50"/>
                </a:solidFill>
                <a:latin typeface="Arial MT"/>
                <a:cs typeface="Arial MT"/>
              </a:rPr>
              <a:t>be</a:t>
            </a:r>
            <a:r>
              <a:rPr dirty="0" sz="2600" spc="-30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600" spc="-10">
                <a:solidFill>
                  <a:srgbClr val="00AD50"/>
                </a:solidFill>
                <a:latin typeface="Arial MT"/>
                <a:cs typeface="Arial MT"/>
              </a:rPr>
              <a:t>verified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70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Demonstrate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blood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aspiration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Most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sites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use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10mL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saline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syringe</a:t>
            </a:r>
            <a:endParaRPr sz="20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85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Contraindications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injecting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media: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ts val="2300"/>
              </a:lnSpc>
              <a:spcBef>
                <a:spcPts val="414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Inability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demonstrate</a:t>
            </a:r>
            <a:r>
              <a:rPr dirty="0" sz="2000" spc="-1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blood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aspiration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can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indicate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catheter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malposition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or</a:t>
            </a:r>
            <a:endParaRPr sz="2000">
              <a:latin typeface="Arial MT"/>
              <a:cs typeface="Arial MT"/>
            </a:endParaRPr>
          </a:p>
          <a:p>
            <a:pPr marL="1155065">
              <a:lnSpc>
                <a:spcPts val="2300"/>
              </a:lnSpc>
            </a:pPr>
            <a:r>
              <a:rPr dirty="0" sz="2000" spc="-10">
                <a:latin typeface="Arial MT"/>
                <a:cs typeface="Arial MT"/>
              </a:rPr>
              <a:t>occlusion</a:t>
            </a:r>
            <a:endParaRPr sz="20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200"/>
              </a:spcBef>
              <a:buChar char="•"/>
              <a:tabLst>
                <a:tab pos="1155065" algn="l"/>
              </a:tabLst>
            </a:pPr>
            <a:r>
              <a:rPr dirty="0" sz="2000" spc="-10">
                <a:latin typeface="Arial MT"/>
                <a:cs typeface="Arial MT"/>
              </a:rPr>
              <a:t>Resistance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flushing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CVAD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may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cause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catheter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rupture</a:t>
            </a:r>
            <a:endParaRPr sz="20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0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000" b="1">
                <a:solidFill>
                  <a:srgbClr val="FF6600"/>
                </a:solidFill>
                <a:latin typeface="Arial"/>
                <a:cs typeface="Arial"/>
              </a:rPr>
              <a:t>*Dialysis</a:t>
            </a:r>
            <a:r>
              <a:rPr dirty="0" sz="2000" spc="-40" b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000" spc="-20" b="1">
                <a:solidFill>
                  <a:srgbClr val="FF6600"/>
                </a:solidFill>
                <a:latin typeface="Arial"/>
                <a:cs typeface="Arial"/>
              </a:rPr>
              <a:t>catheters</a:t>
            </a:r>
            <a:r>
              <a:rPr dirty="0" sz="2000" spc="-160" b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6600"/>
                </a:solidFill>
                <a:latin typeface="Arial"/>
                <a:cs typeface="Arial"/>
              </a:rPr>
              <a:t>should</a:t>
            </a:r>
            <a:r>
              <a:rPr dirty="0" sz="2000" spc="-50" b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u="heavy" sz="2000" b="1">
                <a:solidFill>
                  <a:srgbClr val="FF6600"/>
                </a:solidFill>
                <a:uFill>
                  <a:solidFill>
                    <a:srgbClr val="FF6600"/>
                  </a:solidFill>
                </a:uFill>
                <a:latin typeface="Arial"/>
                <a:cs typeface="Arial"/>
              </a:rPr>
              <a:t>never</a:t>
            </a:r>
            <a:r>
              <a:rPr dirty="0" sz="2000" spc="-45" b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6600"/>
                </a:solidFill>
                <a:latin typeface="Arial"/>
                <a:cs typeface="Arial"/>
              </a:rPr>
              <a:t>be</a:t>
            </a:r>
            <a:r>
              <a:rPr dirty="0" sz="2000" spc="-90" b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6600"/>
                </a:solidFill>
                <a:latin typeface="Arial"/>
                <a:cs typeface="Arial"/>
              </a:rPr>
              <a:t>used</a:t>
            </a:r>
            <a:r>
              <a:rPr dirty="0" sz="2000" spc="-75" b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6600"/>
                </a:solidFill>
                <a:latin typeface="Arial"/>
                <a:cs typeface="Arial"/>
              </a:rPr>
              <a:t>for</a:t>
            </a:r>
            <a:r>
              <a:rPr dirty="0" sz="2000" spc="-80" b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FF6600"/>
                </a:solidFill>
                <a:latin typeface="Arial"/>
                <a:cs typeface="Arial"/>
              </a:rPr>
              <a:t>contrast</a:t>
            </a:r>
            <a:r>
              <a:rPr dirty="0" sz="2000" spc="-125" b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FF6600"/>
                </a:solidFill>
                <a:latin typeface="Arial"/>
                <a:cs typeface="Arial"/>
              </a:rPr>
              <a:t>administration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98983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/>
              <a:t>Basic</a:t>
            </a:r>
            <a:r>
              <a:rPr dirty="0" sz="2600" spc="-105"/>
              <a:t> </a:t>
            </a:r>
            <a:r>
              <a:rPr dirty="0" sz="2600"/>
              <a:t>Principles</a:t>
            </a:r>
            <a:r>
              <a:rPr dirty="0" sz="2600" spc="-80"/>
              <a:t> </a:t>
            </a:r>
            <a:r>
              <a:rPr dirty="0" sz="2600"/>
              <a:t>of</a:t>
            </a:r>
            <a:r>
              <a:rPr dirty="0" sz="2600" spc="-40"/>
              <a:t> </a:t>
            </a:r>
            <a:r>
              <a:rPr dirty="0" sz="2600"/>
              <a:t>IV</a:t>
            </a:r>
            <a:r>
              <a:rPr dirty="0" sz="2600" spc="-30"/>
              <a:t> </a:t>
            </a:r>
            <a:r>
              <a:rPr dirty="0" sz="2600"/>
              <a:t>Contrast</a:t>
            </a:r>
            <a:r>
              <a:rPr dirty="0" sz="2600" spc="-80"/>
              <a:t> </a:t>
            </a:r>
            <a:r>
              <a:rPr dirty="0" sz="2600" spc="-10"/>
              <a:t>Administration</a:t>
            </a:r>
            <a:endParaRPr sz="26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2811" y="2497835"/>
            <a:ext cx="1680972" cy="262127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04138" y="1705482"/>
            <a:ext cx="9992995" cy="405384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765">
              <a:lnSpc>
                <a:spcPts val="3035"/>
              </a:lnSpc>
              <a:spcBef>
                <a:spcPts val="105"/>
              </a:spcBef>
            </a:pPr>
            <a:r>
              <a:rPr dirty="0" sz="2600">
                <a:latin typeface="Arial MT"/>
                <a:cs typeface="Arial MT"/>
              </a:rPr>
              <a:t>Protocols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establish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proper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injection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parameters:</a:t>
            </a:r>
            <a:endParaRPr sz="2600">
              <a:latin typeface="Arial MT"/>
              <a:cs typeface="Arial MT"/>
            </a:endParaRPr>
          </a:p>
          <a:p>
            <a:pPr marL="253365" marR="5080" indent="-241300">
              <a:lnSpc>
                <a:spcPct val="79600"/>
              </a:lnSpc>
              <a:spcBef>
                <a:spcPts val="500"/>
              </a:spcBef>
              <a:buChar char="•"/>
              <a:tabLst>
                <a:tab pos="253365" algn="l"/>
              </a:tabLst>
            </a:pPr>
            <a:r>
              <a:rPr dirty="0" sz="2400">
                <a:latin typeface="Arial MT"/>
                <a:cs typeface="Arial MT"/>
              </a:rPr>
              <a:t>Goal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select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parameters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that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consistently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improve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facilitate studies</a:t>
            </a:r>
            <a:endParaRPr sz="2400">
              <a:latin typeface="Arial MT"/>
              <a:cs typeface="Arial MT"/>
            </a:endParaRPr>
          </a:p>
          <a:p>
            <a:pPr lvl="1" marL="710565" indent="-228600">
              <a:lnSpc>
                <a:spcPts val="2014"/>
              </a:lnSpc>
              <a:buChar char="•"/>
              <a:tabLst>
                <a:tab pos="710565" algn="l"/>
              </a:tabLst>
            </a:pPr>
            <a:r>
              <a:rPr dirty="0" sz="2000">
                <a:latin typeface="Arial MT"/>
                <a:cs typeface="Arial MT"/>
              </a:rPr>
              <a:t>Volume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&amp;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Concentration</a:t>
            </a:r>
            <a:endParaRPr sz="2000">
              <a:latin typeface="Arial MT"/>
              <a:cs typeface="Arial MT"/>
            </a:endParaRPr>
          </a:p>
          <a:p>
            <a:pPr lvl="1" marL="710565" indent="-228600">
              <a:lnSpc>
                <a:spcPts val="2250"/>
              </a:lnSpc>
              <a:buChar char="•"/>
              <a:tabLst>
                <a:tab pos="710565" algn="l"/>
              </a:tabLst>
            </a:pPr>
            <a:r>
              <a:rPr dirty="0" sz="2000">
                <a:latin typeface="Arial MT"/>
                <a:cs typeface="Arial MT"/>
              </a:rPr>
              <a:t>Flow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rate(s)</a:t>
            </a:r>
            <a:endParaRPr sz="2000">
              <a:latin typeface="Arial MT"/>
              <a:cs typeface="Arial MT"/>
            </a:endParaRPr>
          </a:p>
          <a:p>
            <a:pPr lvl="1" marL="710565" indent="-228600">
              <a:lnSpc>
                <a:spcPts val="2350"/>
              </a:lnSpc>
              <a:buChar char="•"/>
              <a:tabLst>
                <a:tab pos="710565" algn="l"/>
              </a:tabLst>
            </a:pPr>
            <a:r>
              <a:rPr dirty="0" sz="2000">
                <a:latin typeface="Arial MT"/>
                <a:cs typeface="Arial MT"/>
              </a:rPr>
              <a:t>Pressure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limits</a:t>
            </a:r>
            <a:endParaRPr sz="2000">
              <a:latin typeface="Arial MT"/>
              <a:cs typeface="Arial MT"/>
            </a:endParaRPr>
          </a:p>
          <a:p>
            <a:pPr lvl="1" marL="710565" indent="-228600">
              <a:lnSpc>
                <a:spcPct val="100000"/>
              </a:lnSpc>
              <a:buChar char="•"/>
              <a:tabLst>
                <a:tab pos="710565" algn="l"/>
              </a:tabLst>
            </a:pPr>
            <a:r>
              <a:rPr dirty="0" sz="2000">
                <a:latin typeface="Arial MT"/>
                <a:cs typeface="Arial MT"/>
              </a:rPr>
              <a:t>Timing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injection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&amp;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scan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acquisitions</a:t>
            </a:r>
            <a:endParaRPr sz="2000">
              <a:latin typeface="Arial MT"/>
              <a:cs typeface="Arial MT"/>
            </a:endParaRPr>
          </a:p>
          <a:p>
            <a:pPr marL="24765">
              <a:lnSpc>
                <a:spcPct val="100000"/>
              </a:lnSpc>
              <a:spcBef>
                <a:spcPts val="85"/>
              </a:spcBef>
            </a:pPr>
            <a:r>
              <a:rPr dirty="0" sz="2600" spc="-10">
                <a:latin typeface="Arial MT"/>
                <a:cs typeface="Arial MT"/>
              </a:rPr>
              <a:t>Documentation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required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(such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as):</a:t>
            </a:r>
            <a:endParaRPr sz="2600">
              <a:latin typeface="Arial MT"/>
              <a:cs typeface="Arial MT"/>
            </a:endParaRPr>
          </a:p>
          <a:p>
            <a:pPr marL="253365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253365" algn="l"/>
              </a:tabLst>
            </a:pPr>
            <a:r>
              <a:rPr dirty="0" sz="2200">
                <a:latin typeface="Arial MT"/>
                <a:cs typeface="Arial MT"/>
              </a:rPr>
              <a:t>Name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agent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used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Lot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number</a:t>
            </a:r>
            <a:endParaRPr sz="2200">
              <a:latin typeface="Arial MT"/>
              <a:cs typeface="Arial MT"/>
            </a:endParaRPr>
          </a:p>
          <a:p>
            <a:pPr marL="253365" indent="-228600">
              <a:lnSpc>
                <a:spcPct val="100000"/>
              </a:lnSpc>
              <a:spcBef>
                <a:spcPts val="209"/>
              </a:spcBef>
              <a:buChar char="•"/>
              <a:tabLst>
                <a:tab pos="253365" algn="l"/>
              </a:tabLst>
            </a:pPr>
            <a:r>
              <a:rPr dirty="0" sz="2200" spc="-20">
                <a:latin typeface="Arial MT"/>
                <a:cs typeface="Arial MT"/>
              </a:rPr>
              <a:t>Dose</a:t>
            </a:r>
            <a:endParaRPr sz="2200">
              <a:latin typeface="Arial MT"/>
              <a:cs typeface="Arial MT"/>
            </a:endParaRPr>
          </a:p>
          <a:p>
            <a:pPr marL="253365" indent="-228600">
              <a:lnSpc>
                <a:spcPct val="100000"/>
              </a:lnSpc>
              <a:spcBef>
                <a:spcPts val="190"/>
              </a:spcBef>
              <a:buChar char="•"/>
              <a:tabLst>
                <a:tab pos="253365" algn="l"/>
              </a:tabLst>
            </a:pPr>
            <a:r>
              <a:rPr dirty="0" sz="2200">
                <a:latin typeface="Arial MT"/>
                <a:cs typeface="Arial MT"/>
              </a:rPr>
              <a:t>Flow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rate(s)</a:t>
            </a:r>
            <a:endParaRPr sz="2200">
              <a:latin typeface="Arial MT"/>
              <a:cs typeface="Arial MT"/>
            </a:endParaRPr>
          </a:p>
          <a:p>
            <a:pPr marL="253365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253365" algn="l"/>
              </a:tabLst>
            </a:pPr>
            <a:r>
              <a:rPr dirty="0" sz="2200" spc="-20">
                <a:latin typeface="Arial MT"/>
                <a:cs typeface="Arial MT"/>
              </a:rPr>
              <a:t>Injection</a:t>
            </a:r>
            <a:r>
              <a:rPr dirty="0" sz="2200" spc="-6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site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Injection</a:t>
            </a:r>
            <a:r>
              <a:rPr dirty="0" spc="-130"/>
              <a:t> </a:t>
            </a:r>
            <a:r>
              <a:rPr dirty="0" spc="-10"/>
              <a:t>Methods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2811" y="5128259"/>
            <a:ext cx="2919984" cy="28956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29639" y="1690528"/>
            <a:ext cx="6747509" cy="4110990"/>
          </a:xfrm>
          <a:prstGeom prst="rect">
            <a:avLst/>
          </a:prstGeom>
        </p:spPr>
        <p:txBody>
          <a:bodyPr wrap="square" lIns="0" tIns="673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530"/>
              </a:spcBef>
            </a:pPr>
            <a:r>
              <a:rPr dirty="0" sz="2800">
                <a:latin typeface="Arial MT"/>
                <a:cs typeface="Arial MT"/>
              </a:rPr>
              <a:t>Method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injecting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IV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depends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on:</a:t>
            </a:r>
            <a:endParaRPr sz="2800">
              <a:latin typeface="Arial MT"/>
              <a:cs typeface="Arial MT"/>
            </a:endParaRPr>
          </a:p>
          <a:p>
            <a:pPr marL="228600" indent="-228600">
              <a:lnSpc>
                <a:spcPct val="100000"/>
              </a:lnSpc>
              <a:spcBef>
                <a:spcPts val="405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Vascular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access</a:t>
            </a:r>
            <a:endParaRPr sz="2600">
              <a:latin typeface="Arial MT"/>
              <a:cs typeface="Arial MT"/>
            </a:endParaRPr>
          </a:p>
          <a:p>
            <a:pPr marL="228600" indent="-228600">
              <a:lnSpc>
                <a:spcPct val="100000"/>
              </a:lnSpc>
              <a:spcBef>
                <a:spcPts val="395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Type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exam</a:t>
            </a:r>
            <a:endParaRPr sz="2600">
              <a:latin typeface="Arial MT"/>
              <a:cs typeface="Arial MT"/>
            </a:endParaRPr>
          </a:p>
          <a:p>
            <a:pPr marL="228600" indent="-228600">
              <a:lnSpc>
                <a:spcPct val="100000"/>
              </a:lnSpc>
              <a:spcBef>
                <a:spcPts val="409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Exams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clinical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indications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95"/>
              </a:spcBef>
            </a:pP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injected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via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following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methods:</a:t>
            </a:r>
            <a:endParaRPr sz="2800">
              <a:latin typeface="Arial MT"/>
              <a:cs typeface="Arial MT"/>
            </a:endParaRPr>
          </a:p>
          <a:p>
            <a:pPr marL="228600" indent="-228600">
              <a:lnSpc>
                <a:spcPct val="100000"/>
              </a:lnSpc>
              <a:spcBef>
                <a:spcPts val="405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Drip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infusion</a:t>
            </a:r>
            <a:endParaRPr sz="2600">
              <a:latin typeface="Arial MT"/>
              <a:cs typeface="Arial MT"/>
            </a:endParaRPr>
          </a:p>
          <a:p>
            <a:pPr marL="228600" indent="-228600">
              <a:lnSpc>
                <a:spcPct val="100000"/>
              </a:lnSpc>
              <a:spcBef>
                <a:spcPts val="395"/>
              </a:spcBef>
              <a:buChar char="•"/>
              <a:tabLst>
                <a:tab pos="228600" algn="l"/>
              </a:tabLst>
            </a:pPr>
            <a:r>
              <a:rPr dirty="0" sz="2600" spc="-20">
                <a:latin typeface="Arial MT"/>
                <a:cs typeface="Arial MT"/>
              </a:rPr>
              <a:t>Hand</a:t>
            </a:r>
            <a:endParaRPr sz="2600">
              <a:latin typeface="Arial MT"/>
              <a:cs typeface="Arial MT"/>
            </a:endParaRPr>
          </a:p>
          <a:p>
            <a:pPr>
              <a:lnSpc>
                <a:spcPts val="3080"/>
              </a:lnSpc>
              <a:spcBef>
                <a:spcPts val="390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lvl="1" marL="683260" indent="-226060">
              <a:lnSpc>
                <a:spcPts val="2840"/>
              </a:lnSpc>
              <a:buFont typeface="Arial MT"/>
              <a:buChar char="•"/>
              <a:tabLst>
                <a:tab pos="683260" algn="l"/>
              </a:tabLst>
            </a:pPr>
            <a:r>
              <a:rPr dirty="0" sz="2400" i="1">
                <a:solidFill>
                  <a:srgbClr val="008E40"/>
                </a:solidFill>
                <a:latin typeface="Arial"/>
                <a:cs typeface="Arial"/>
              </a:rPr>
              <a:t>Most</a:t>
            </a:r>
            <a:r>
              <a:rPr dirty="0" sz="2400" spc="-120" i="1">
                <a:solidFill>
                  <a:srgbClr val="008E40"/>
                </a:solidFill>
                <a:latin typeface="Arial"/>
                <a:cs typeface="Arial"/>
              </a:rPr>
              <a:t> </a:t>
            </a:r>
            <a:r>
              <a:rPr dirty="0" sz="2400" i="1">
                <a:solidFill>
                  <a:srgbClr val="008E40"/>
                </a:solidFill>
                <a:latin typeface="Arial"/>
                <a:cs typeface="Arial"/>
              </a:rPr>
              <a:t>common</a:t>
            </a:r>
            <a:r>
              <a:rPr dirty="0" sz="2400" spc="-10" i="1">
                <a:solidFill>
                  <a:srgbClr val="008E40"/>
                </a:solidFill>
                <a:latin typeface="Arial"/>
                <a:cs typeface="Arial"/>
              </a:rPr>
              <a:t> </a:t>
            </a:r>
            <a:r>
              <a:rPr dirty="0" sz="2400" i="1">
                <a:solidFill>
                  <a:srgbClr val="008E40"/>
                </a:solidFill>
                <a:latin typeface="Arial"/>
                <a:cs typeface="Arial"/>
              </a:rPr>
              <a:t>IV</a:t>
            </a:r>
            <a:r>
              <a:rPr dirty="0" sz="2400" spc="-140" i="1">
                <a:solidFill>
                  <a:srgbClr val="008E40"/>
                </a:solidFill>
                <a:latin typeface="Arial"/>
                <a:cs typeface="Arial"/>
              </a:rPr>
              <a:t> </a:t>
            </a:r>
            <a:r>
              <a:rPr dirty="0" sz="2400" spc="-10" i="1">
                <a:solidFill>
                  <a:srgbClr val="008E40"/>
                </a:solidFill>
                <a:latin typeface="Arial"/>
                <a:cs typeface="Arial"/>
              </a:rPr>
              <a:t>method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Mechanical</a:t>
            </a:r>
            <a:r>
              <a:rPr dirty="0" spc="-135"/>
              <a:t> </a:t>
            </a:r>
            <a:r>
              <a:rPr dirty="0" spc="-10"/>
              <a:t>Injectors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45437"/>
            <a:ext cx="10023475" cy="41846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0" i="1">
                <a:latin typeface="Arial"/>
                <a:cs typeface="Arial"/>
              </a:rPr>
              <a:t>(Aka.</a:t>
            </a:r>
            <a:r>
              <a:rPr dirty="0" sz="2800" spc="-175" i="1">
                <a:latin typeface="Arial"/>
                <a:cs typeface="Arial"/>
              </a:rPr>
              <a:t> </a:t>
            </a:r>
            <a:r>
              <a:rPr dirty="0" sz="2800" i="1">
                <a:latin typeface="Arial"/>
                <a:cs typeface="Arial"/>
              </a:rPr>
              <a:t>Power</a:t>
            </a:r>
            <a:r>
              <a:rPr dirty="0" sz="2800" spc="-130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Injector,</a:t>
            </a:r>
            <a:r>
              <a:rPr dirty="0" sz="2800" spc="-180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Pressure</a:t>
            </a:r>
            <a:r>
              <a:rPr dirty="0" sz="2800" spc="-135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Injector</a:t>
            </a:r>
            <a:r>
              <a:rPr dirty="0" sz="2800" spc="-150" i="1">
                <a:latin typeface="Arial"/>
                <a:cs typeface="Arial"/>
              </a:rPr>
              <a:t> </a:t>
            </a:r>
            <a:r>
              <a:rPr dirty="0" sz="2800" i="1">
                <a:latin typeface="Arial"/>
                <a:cs typeface="Arial"/>
              </a:rPr>
              <a:t>or</a:t>
            </a:r>
            <a:r>
              <a:rPr dirty="0" sz="2800" spc="-150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Pump)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deliver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bolus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contrast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short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period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time</a:t>
            </a:r>
            <a:endParaRPr sz="2800">
              <a:latin typeface="Arial MT"/>
              <a:cs typeface="Arial MT"/>
            </a:endParaRPr>
          </a:p>
          <a:p>
            <a:pPr marL="697865" indent="-228600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200" spc="-20" i="1">
                <a:latin typeface="Arial"/>
                <a:cs typeface="Arial"/>
              </a:rPr>
              <a:t>Provide</a:t>
            </a:r>
            <a:r>
              <a:rPr dirty="0" sz="2200" spc="-130" i="1">
                <a:latin typeface="Arial"/>
                <a:cs typeface="Arial"/>
              </a:rPr>
              <a:t> </a:t>
            </a:r>
            <a:r>
              <a:rPr dirty="0" sz="2200" spc="-20" i="1">
                <a:latin typeface="Arial"/>
                <a:cs typeface="Arial"/>
              </a:rPr>
              <a:t>reproducible</a:t>
            </a:r>
            <a:r>
              <a:rPr dirty="0" sz="2200" spc="-85" i="1">
                <a:latin typeface="Arial"/>
                <a:cs typeface="Arial"/>
              </a:rPr>
              <a:t> </a:t>
            </a:r>
            <a:r>
              <a:rPr dirty="0" sz="2200" spc="-20" i="1">
                <a:latin typeface="Arial"/>
                <a:cs typeface="Arial"/>
              </a:rPr>
              <a:t>levels</a:t>
            </a:r>
            <a:r>
              <a:rPr dirty="0" sz="2200" spc="-130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of</a:t>
            </a:r>
            <a:r>
              <a:rPr dirty="0" sz="2200" spc="-125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contrast</a:t>
            </a:r>
            <a:r>
              <a:rPr dirty="0" sz="2200" spc="-85" i="1">
                <a:latin typeface="Arial"/>
                <a:cs typeface="Arial"/>
              </a:rPr>
              <a:t> </a:t>
            </a:r>
            <a:r>
              <a:rPr dirty="0" sz="2200" i="1">
                <a:latin typeface="Arial"/>
                <a:cs typeface="Arial"/>
              </a:rPr>
              <a:t>media</a:t>
            </a:r>
            <a:r>
              <a:rPr dirty="0" sz="2200" spc="-45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enhancement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90"/>
              </a:spcBef>
            </a:pP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Considerations:</a:t>
            </a:r>
            <a:endParaRPr sz="2800">
              <a:latin typeface="Arial MT"/>
              <a:cs typeface="Arial MT"/>
            </a:endParaRPr>
          </a:p>
          <a:p>
            <a:pPr marL="240029" marR="329565" indent="-227329">
              <a:lnSpc>
                <a:spcPct val="80000"/>
              </a:lnSpc>
              <a:spcBef>
                <a:spcPts val="1015"/>
              </a:spcBef>
              <a:buChar char="•"/>
              <a:tabLst>
                <a:tab pos="241300" algn="l"/>
              </a:tabLst>
            </a:pPr>
            <a:r>
              <a:rPr dirty="0" sz="2400" spc="-10">
                <a:latin typeface="Arial MT"/>
                <a:cs typeface="Arial MT"/>
              </a:rPr>
              <a:t>Connection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tubing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must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capable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withstanding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pressure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the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 spc="-10">
                <a:latin typeface="Arial MT"/>
                <a:cs typeface="Arial MT"/>
              </a:rPr>
              <a:t>injection</a:t>
            </a:r>
            <a:endParaRPr sz="2400">
              <a:latin typeface="Arial MT"/>
              <a:cs typeface="Arial MT"/>
            </a:endParaRPr>
          </a:p>
          <a:p>
            <a:pPr marL="240029" marR="148590" indent="-227329">
              <a:lnSpc>
                <a:spcPts val="2600"/>
              </a:lnSpc>
              <a:spcBef>
                <a:spcPts val="439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Air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bubbles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syringes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tubing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must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cleared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b="1">
                <a:latin typeface="Arial"/>
                <a:cs typeface="Arial"/>
              </a:rPr>
              <a:t>prior</a:t>
            </a:r>
            <a:r>
              <a:rPr dirty="0" sz="2400" spc="-145" b="1">
                <a:latin typeface="Arial"/>
                <a:cs typeface="Arial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making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the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 spc="-10">
                <a:latin typeface="Arial MT"/>
                <a:cs typeface="Arial MT"/>
              </a:rPr>
              <a:t>(final)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patient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connection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ts val="2565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Prevents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possibility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potentially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fatal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air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emboli</a:t>
            </a:r>
            <a:endParaRPr sz="2200">
              <a:latin typeface="Arial MT"/>
              <a:cs typeface="Arial MT"/>
            </a:endParaRPr>
          </a:p>
          <a:p>
            <a:pPr marL="240029" marR="5080" indent="-227329">
              <a:lnSpc>
                <a:spcPts val="2600"/>
              </a:lnSpc>
              <a:spcBef>
                <a:spcPts val="43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Patency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established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IV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site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must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checked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blood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aspiration, 	resistance,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saline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flush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u="heavy" sz="24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prior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use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330" y="329310"/>
            <a:ext cx="3891915" cy="4368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700"/>
              <a:t>Mechanical</a:t>
            </a:r>
            <a:r>
              <a:rPr dirty="0" sz="2700" spc="-100"/>
              <a:t> </a:t>
            </a:r>
            <a:r>
              <a:rPr dirty="0" sz="2700"/>
              <a:t>Injector</a:t>
            </a:r>
            <a:r>
              <a:rPr dirty="0" sz="2700" spc="-85"/>
              <a:t> </a:t>
            </a:r>
            <a:r>
              <a:rPr dirty="0" sz="2700" spc="-10"/>
              <a:t>Risks</a:t>
            </a:r>
            <a:endParaRPr sz="2700"/>
          </a:p>
        </p:txBody>
      </p:sp>
      <p:sp>
        <p:nvSpPr>
          <p:cNvPr id="3" name="object 3" descr=""/>
          <p:cNvSpPr/>
          <p:nvPr/>
        </p:nvSpPr>
        <p:spPr>
          <a:xfrm>
            <a:off x="3540760" y="1687321"/>
            <a:ext cx="5106035" cy="4791075"/>
          </a:xfrm>
          <a:custGeom>
            <a:avLst/>
            <a:gdLst/>
            <a:ahLst/>
            <a:cxnLst/>
            <a:rect l="l" t="t" r="r" b="b"/>
            <a:pathLst>
              <a:path w="5106034" h="4791075">
                <a:moveTo>
                  <a:pt x="2411603" y="0"/>
                </a:moveTo>
                <a:lnTo>
                  <a:pt x="0" y="0"/>
                </a:lnTo>
                <a:lnTo>
                  <a:pt x="0" y="3529203"/>
                </a:lnTo>
                <a:lnTo>
                  <a:pt x="0" y="4790948"/>
                </a:lnTo>
                <a:lnTo>
                  <a:pt x="2411603" y="4790948"/>
                </a:lnTo>
                <a:lnTo>
                  <a:pt x="2411603" y="3529203"/>
                </a:lnTo>
                <a:lnTo>
                  <a:pt x="2411603" y="0"/>
                </a:lnTo>
                <a:close/>
              </a:path>
              <a:path w="5106034" h="4791075">
                <a:moveTo>
                  <a:pt x="5106035" y="0"/>
                </a:moveTo>
                <a:lnTo>
                  <a:pt x="2411730" y="0"/>
                </a:lnTo>
                <a:lnTo>
                  <a:pt x="2411730" y="3529203"/>
                </a:lnTo>
                <a:lnTo>
                  <a:pt x="2411730" y="4790948"/>
                </a:lnTo>
                <a:lnTo>
                  <a:pt x="5106035" y="4790948"/>
                </a:lnTo>
                <a:lnTo>
                  <a:pt x="5106035" y="3529203"/>
                </a:lnTo>
                <a:lnTo>
                  <a:pt x="5106035" y="0"/>
                </a:lnTo>
                <a:close/>
              </a:path>
            </a:pathLst>
          </a:custGeom>
          <a:solidFill>
            <a:srgbClr val="CCD2D5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819150" y="1220469"/>
          <a:ext cx="10604500" cy="52508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15260"/>
                <a:gridCol w="2411730"/>
                <a:gridCol w="2694304"/>
                <a:gridCol w="2694304"/>
              </a:tblGrid>
              <a:tr h="460375">
                <a:tc>
                  <a:txBody>
                    <a:bodyPr/>
                    <a:lstStyle/>
                    <a:p>
                      <a:pPr algn="ctr" marL="825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1800" spc="-20" b="1">
                          <a:latin typeface="Arial"/>
                          <a:cs typeface="Arial"/>
                        </a:rPr>
                        <a:t>Risk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749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marL="623570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1800" spc="-10" b="1">
                          <a:latin typeface="Arial"/>
                          <a:cs typeface="Arial"/>
                        </a:rPr>
                        <a:t>Symptoms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749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marL="759460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1800" spc="-10" b="1">
                          <a:latin typeface="Arial"/>
                          <a:cs typeface="Arial"/>
                        </a:rPr>
                        <a:t>Prevention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749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lstStyle/>
                    <a:p>
                      <a:pPr marL="64960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1800" spc="-10" b="1">
                          <a:latin typeface="Arial"/>
                          <a:cs typeface="Arial"/>
                        </a:rPr>
                        <a:t>Management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749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155F82"/>
                    </a:solidFill>
                  </a:tcPr>
                </a:tc>
              </a:tr>
              <a:tr h="1882775">
                <a:tc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dirty="0" sz="2000" spc="-10" b="1">
                          <a:latin typeface="Arial"/>
                          <a:cs typeface="Arial"/>
                        </a:rPr>
                        <a:t>Infiltration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83820" marR="20891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Contrast</a:t>
                      </a:r>
                      <a:r>
                        <a:rPr dirty="0" sz="160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media</a:t>
                      </a:r>
                      <a:r>
                        <a:rPr dirty="0" sz="1600" spc="-8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leaking</a:t>
                      </a:r>
                      <a:r>
                        <a:rPr dirty="0" sz="1600" spc="-1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into surrounding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 tissues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2476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D2D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10185" indent="-127635">
                        <a:lnSpc>
                          <a:spcPct val="100000"/>
                        </a:lnSpc>
                        <a:spcBef>
                          <a:spcPts val="240"/>
                        </a:spcBef>
                        <a:buChar char="•"/>
                        <a:tabLst>
                          <a:tab pos="210185" algn="l"/>
                        </a:tabLst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Pain</a:t>
                      </a:r>
                      <a:r>
                        <a:rPr dirty="0" sz="1600" spc="-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at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injection</a:t>
                      </a:r>
                      <a:r>
                        <a:rPr dirty="0" sz="1600" spc="-9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site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25"/>
                        </a:spcBef>
                        <a:buFont typeface="Arial MT"/>
                        <a:buChar char="•"/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82550" marR="441325" indent="127635">
                        <a:lnSpc>
                          <a:spcPct val="100000"/>
                        </a:lnSpc>
                        <a:buChar char="•"/>
                        <a:tabLst>
                          <a:tab pos="210185" algn="l"/>
                        </a:tabLst>
                      </a:pPr>
                      <a:r>
                        <a:rPr dirty="0" sz="1600" spc="-20">
                          <a:latin typeface="Arial MT"/>
                          <a:cs typeface="Arial MT"/>
                        </a:rPr>
                        <a:t>Swelling</a:t>
                      </a:r>
                      <a:r>
                        <a:rPr dirty="0" sz="1600" spc="-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at</a:t>
                      </a:r>
                      <a:r>
                        <a:rPr dirty="0" sz="1600" spc="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injection 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site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410"/>
                        </a:spcBef>
                        <a:buFont typeface="Arial MT"/>
                        <a:buChar char="•"/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210185" indent="-127635">
                        <a:lnSpc>
                          <a:spcPct val="100000"/>
                        </a:lnSpc>
                        <a:spcBef>
                          <a:spcPts val="5"/>
                        </a:spcBef>
                        <a:buChar char="•"/>
                        <a:tabLst>
                          <a:tab pos="210185" algn="l"/>
                        </a:tabLst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Possible</a:t>
                      </a:r>
                      <a:r>
                        <a:rPr dirty="0" sz="1600" spc="-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Hematoma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 algn="just" marL="84455" marR="356870" indent="-8890">
                        <a:lnSpc>
                          <a:spcPct val="100000"/>
                        </a:lnSpc>
                        <a:spcBef>
                          <a:spcPts val="240"/>
                        </a:spcBef>
                        <a:buSzPct val="93750"/>
                        <a:buChar char="•"/>
                        <a:tabLst>
                          <a:tab pos="154940" algn="l"/>
                        </a:tabLst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	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Ensure</a:t>
                      </a:r>
                      <a:r>
                        <a:rPr dirty="0" sz="1600" spc="254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patient’s</a:t>
                      </a:r>
                      <a:r>
                        <a:rPr dirty="0" sz="1600" spc="28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arm</a:t>
                      </a:r>
                      <a:r>
                        <a:rPr dirty="0" sz="1600" spc="2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5">
                          <a:latin typeface="Arial MT"/>
                          <a:cs typeface="Arial MT"/>
                        </a:rPr>
                        <a:t>is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straight</a:t>
                      </a:r>
                      <a:r>
                        <a:rPr dirty="0" sz="1600" spc="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1600" spc="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IV</a:t>
                      </a:r>
                      <a:r>
                        <a:rPr dirty="0" sz="1600" spc="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line</a:t>
                      </a:r>
                      <a:r>
                        <a:rPr dirty="0" sz="1600" spc="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is</a:t>
                      </a:r>
                      <a:r>
                        <a:rPr dirty="0" sz="1600" spc="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5">
                          <a:latin typeface="Arial MT"/>
                          <a:cs typeface="Arial MT"/>
                        </a:rPr>
                        <a:t>not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kinked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Arial MT"/>
                        <a:buChar char="•"/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just" marL="84455" marR="469900" indent="-8255">
                        <a:lnSpc>
                          <a:spcPct val="100000"/>
                        </a:lnSpc>
                        <a:buSzPct val="93750"/>
                        <a:buChar char="•"/>
                        <a:tabLst>
                          <a:tab pos="155575" algn="l"/>
                        </a:tabLst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	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Ensure</a:t>
                      </a:r>
                      <a:r>
                        <a:rPr dirty="0" sz="1600" spc="16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proper</a:t>
                      </a:r>
                      <a:r>
                        <a:rPr dirty="0" sz="1600" spc="16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dose</a:t>
                      </a:r>
                      <a:r>
                        <a:rPr dirty="0" sz="1600" spc="17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5">
                          <a:latin typeface="Arial MT"/>
                          <a:cs typeface="Arial MT"/>
                        </a:rPr>
                        <a:t>is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delivered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  <a:buFont typeface="Arial MT"/>
                        <a:buChar char="•"/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just" marL="84455" marR="153670" indent="-8255">
                        <a:lnSpc>
                          <a:spcPct val="100000"/>
                        </a:lnSpc>
                        <a:buSzPct val="93750"/>
                        <a:buChar char="•"/>
                        <a:tabLst>
                          <a:tab pos="155575" algn="l"/>
                        </a:tabLst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	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Ensure</a:t>
                      </a:r>
                      <a:r>
                        <a:rPr dirty="0" sz="1600" spc="1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stability</a:t>
                      </a:r>
                      <a:r>
                        <a:rPr dirty="0" sz="1600" spc="1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1600" spc="1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vein</a:t>
                      </a:r>
                      <a:r>
                        <a:rPr dirty="0" sz="1600" spc="1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5">
                          <a:latin typeface="Arial MT"/>
                          <a:cs typeface="Arial MT"/>
                        </a:rPr>
                        <a:t>by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flushing</a:t>
                      </a:r>
                      <a:r>
                        <a:rPr dirty="0" sz="1600" spc="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IV</a:t>
                      </a:r>
                      <a:r>
                        <a:rPr dirty="0" sz="1600" spc="7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with</a:t>
                      </a:r>
                      <a:r>
                        <a:rPr dirty="0" sz="1600" spc="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saline</a:t>
                      </a:r>
                      <a:r>
                        <a:rPr dirty="0" sz="1600" spc="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prior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to</a:t>
                      </a:r>
                      <a:r>
                        <a:rPr dirty="0" sz="16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injection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  <a:buFont typeface="Arial MT"/>
                        <a:buChar char="•"/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84455" marR="281940" indent="-8255">
                        <a:lnSpc>
                          <a:spcPct val="100000"/>
                        </a:lnSpc>
                        <a:buSzPct val="93750"/>
                        <a:buChar char="•"/>
                        <a:tabLst>
                          <a:tab pos="155575" algn="l"/>
                        </a:tabLst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	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Choose</a:t>
                      </a:r>
                      <a:r>
                        <a:rPr dirty="0" sz="1600" spc="-9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a</a:t>
                      </a:r>
                      <a:r>
                        <a:rPr dirty="0" sz="1600" spc="-4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large</a:t>
                      </a:r>
                      <a:r>
                        <a:rPr dirty="0" sz="1600" spc="-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enough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vein</a:t>
                      </a:r>
                      <a:r>
                        <a:rPr dirty="0" sz="16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for</a:t>
                      </a:r>
                      <a:r>
                        <a:rPr dirty="0" sz="1600" spc="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injection</a:t>
                      </a:r>
                      <a:r>
                        <a:rPr dirty="0" sz="1600" spc="-8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(consider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rate</a:t>
                      </a:r>
                      <a:r>
                        <a:rPr dirty="0" sz="1600" spc="-4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1600" spc="-7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volume)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 marL="84455" marR="147320" indent="-8890">
                        <a:lnSpc>
                          <a:spcPct val="100000"/>
                        </a:lnSpc>
                        <a:spcBef>
                          <a:spcPts val="240"/>
                        </a:spcBef>
                        <a:buSzPct val="93750"/>
                        <a:buChar char="•"/>
                        <a:tabLst>
                          <a:tab pos="154940" algn="l"/>
                        </a:tabLst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	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Stop</a:t>
                      </a:r>
                      <a:r>
                        <a:rPr dirty="0" sz="16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injection</a:t>
                      </a:r>
                      <a:r>
                        <a:rPr dirty="0" sz="1600" spc="-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if</a:t>
                      </a:r>
                      <a:r>
                        <a:rPr dirty="0" sz="1600" spc="-4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patient 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complains</a:t>
                      </a:r>
                      <a:r>
                        <a:rPr dirty="0" sz="1600" spc="-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16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pain</a:t>
                      </a:r>
                      <a:r>
                        <a:rPr dirty="0" sz="1600" spc="-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5">
                          <a:latin typeface="Arial MT"/>
                          <a:cs typeface="Arial MT"/>
                        </a:rPr>
                        <a:t>at 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injection</a:t>
                      </a:r>
                      <a:r>
                        <a:rPr dirty="0" sz="1600" spc="-11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site</a:t>
                      </a:r>
                      <a:r>
                        <a:rPr dirty="0" sz="16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or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if</a:t>
                      </a:r>
                      <a:r>
                        <a:rPr dirty="0" sz="1600" spc="-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you</a:t>
                      </a:r>
                      <a:r>
                        <a:rPr dirty="0" sz="1600" spc="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notice 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swelling</a:t>
                      </a:r>
                      <a:r>
                        <a:rPr dirty="0" sz="1600" spc="-9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at</a:t>
                      </a:r>
                      <a:r>
                        <a:rPr dirty="0" sz="1600" spc="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injection</a:t>
                      </a:r>
                      <a:r>
                        <a:rPr dirty="0" sz="1600" spc="-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site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65"/>
                        </a:spcBef>
                        <a:buFont typeface="Arial MT"/>
                        <a:buChar char="•"/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84455" marR="571500" indent="-8255">
                        <a:lnSpc>
                          <a:spcPct val="100000"/>
                        </a:lnSpc>
                        <a:buSzPct val="93750"/>
                        <a:buChar char="•"/>
                        <a:tabLst>
                          <a:tab pos="155575" algn="l"/>
                        </a:tabLst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	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Remove</a:t>
                      </a:r>
                      <a:r>
                        <a:rPr dirty="0" sz="1600" spc="-9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needle 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immediately,</a:t>
                      </a:r>
                      <a:r>
                        <a:rPr dirty="0" sz="160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maintain pressure</a:t>
                      </a:r>
                      <a:r>
                        <a:rPr dirty="0" sz="1600" spc="-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on</a:t>
                      </a:r>
                      <a:r>
                        <a:rPr dirty="0" sz="16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the</a:t>
                      </a:r>
                      <a:r>
                        <a:rPr dirty="0" sz="1600" spc="-4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vein</a:t>
                      </a:r>
                      <a:r>
                        <a:rPr dirty="0" sz="1600" spc="-10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5">
                          <a:latin typeface="Arial MT"/>
                          <a:cs typeface="Arial MT"/>
                        </a:rPr>
                        <a:t>to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prevent</a:t>
                      </a:r>
                      <a:r>
                        <a:rPr dirty="0" sz="1600" spc="-10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hematoma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60"/>
                        </a:spcBef>
                        <a:buFont typeface="Arial MT"/>
                        <a:buChar char="•"/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155575" indent="-79375">
                        <a:lnSpc>
                          <a:spcPct val="100000"/>
                        </a:lnSpc>
                        <a:buSzPct val="93750"/>
                        <a:buChar char="•"/>
                        <a:tabLst>
                          <a:tab pos="155575" algn="l"/>
                        </a:tabLst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Apply</a:t>
                      </a:r>
                      <a:r>
                        <a:rPr dirty="0" sz="1600" spc="-10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cold</a:t>
                      </a:r>
                      <a:r>
                        <a:rPr dirty="0" sz="1600" spc="-9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pack</a:t>
                      </a:r>
                      <a:r>
                        <a:rPr dirty="0" sz="1600" spc="-6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to</a:t>
                      </a:r>
                      <a:r>
                        <a:rPr dirty="0" sz="1600" spc="-4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help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 marL="8445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reduce</a:t>
                      </a:r>
                      <a:r>
                        <a:rPr dirty="0" sz="1600" spc="-10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pain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304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CCD2D5"/>
                    </a:solidFill>
                  </a:tcPr>
                </a:tc>
              </a:tr>
              <a:tr h="1653539">
                <a:tc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dirty="0" sz="2000" spc="-10" b="1">
                          <a:latin typeface="Arial"/>
                          <a:cs typeface="Arial"/>
                        </a:rPr>
                        <a:t>Extravasation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83820" marR="16700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Contrast</a:t>
                      </a:r>
                      <a:r>
                        <a:rPr dirty="0" sz="1600" spc="-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media</a:t>
                      </a:r>
                      <a:r>
                        <a:rPr dirty="0" sz="1600" spc="-11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accidentally </a:t>
                      </a:r>
                      <a:r>
                        <a:rPr dirty="0" sz="1600" spc="-20">
                          <a:latin typeface="Arial MT"/>
                          <a:cs typeface="Arial MT"/>
                        </a:rPr>
                        <a:t>injected</a:t>
                      </a:r>
                      <a:r>
                        <a:rPr dirty="0" sz="1600" spc="-9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into</a:t>
                      </a:r>
                      <a:r>
                        <a:rPr dirty="0" sz="16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surrounding tissue</a:t>
                      </a:r>
                      <a:endParaRPr sz="1600">
                        <a:latin typeface="Arial MT"/>
                        <a:cs typeface="Arial MT"/>
                      </a:endParaRPr>
                    </a:p>
                    <a:p>
                      <a:pPr marL="210185" indent="-126364">
                        <a:lnSpc>
                          <a:spcPct val="100000"/>
                        </a:lnSpc>
                        <a:buChar char="•"/>
                        <a:tabLst>
                          <a:tab pos="210185" algn="l"/>
                        </a:tabLst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IV</a:t>
                      </a:r>
                      <a:r>
                        <a:rPr dirty="0" sz="1600" spc="-9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becomes</a:t>
                      </a:r>
                      <a:r>
                        <a:rPr dirty="0" sz="16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dislodged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2667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7EAEB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04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04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04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CCD2D5"/>
                    </a:solidFill>
                  </a:tcPr>
                </a:tc>
              </a:tr>
              <a:tr h="12541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AE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 marR="474345" indent="-8255">
                        <a:lnSpc>
                          <a:spcPct val="100000"/>
                        </a:lnSpc>
                        <a:spcBef>
                          <a:spcPts val="725"/>
                        </a:spcBef>
                        <a:buSzPct val="93750"/>
                        <a:buChar char="•"/>
                        <a:tabLst>
                          <a:tab pos="155575" algn="l"/>
                        </a:tabLst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	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Choose</a:t>
                      </a:r>
                      <a:r>
                        <a:rPr dirty="0" sz="1600" spc="-10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a</a:t>
                      </a:r>
                      <a:r>
                        <a:rPr dirty="0" sz="1600" spc="-7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large</a:t>
                      </a:r>
                      <a:r>
                        <a:rPr dirty="0" sz="1600" spc="-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bore</a:t>
                      </a:r>
                      <a:r>
                        <a:rPr dirty="0" sz="1600" spc="-6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25">
                          <a:latin typeface="Arial MT"/>
                          <a:cs typeface="Arial MT"/>
                        </a:rPr>
                        <a:t>IV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catheter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920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D2D5"/>
                    </a:solidFill>
                  </a:tcPr>
                </a:tc>
              </a:tr>
            </a:tbl>
          </a:graphicData>
        </a:graphic>
      </p:graphicFrame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Mechanical</a:t>
            </a:r>
            <a:r>
              <a:rPr dirty="0" spc="-120"/>
              <a:t> </a:t>
            </a:r>
            <a:r>
              <a:rPr dirty="0"/>
              <a:t>Injector</a:t>
            </a:r>
            <a:r>
              <a:rPr dirty="0" spc="-30"/>
              <a:t> </a:t>
            </a:r>
            <a:r>
              <a:rPr dirty="0" spc="-10"/>
              <a:t>Components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2124837"/>
            <a:ext cx="4330065" cy="38906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527685" indent="-514984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527685" algn="l"/>
              </a:tabLst>
            </a:pPr>
            <a:r>
              <a:rPr dirty="0" sz="3200">
                <a:latin typeface="Arial MT"/>
                <a:cs typeface="Arial MT"/>
              </a:rPr>
              <a:t>Warming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device(s)</a:t>
            </a:r>
            <a:endParaRPr sz="3200">
              <a:latin typeface="Arial MT"/>
              <a:cs typeface="Arial MT"/>
            </a:endParaRPr>
          </a:p>
          <a:p>
            <a:pPr marL="527685" indent="-514984">
              <a:lnSpc>
                <a:spcPts val="3820"/>
              </a:lnSpc>
              <a:spcBef>
                <a:spcPts val="3325"/>
              </a:spcBef>
              <a:buAutoNum type="arabicPeriod"/>
              <a:tabLst>
                <a:tab pos="527685" algn="l"/>
              </a:tabLst>
            </a:pPr>
            <a:r>
              <a:rPr dirty="0" sz="3200" spc="-10">
                <a:latin typeface="Arial MT"/>
                <a:cs typeface="Arial MT"/>
              </a:rPr>
              <a:t>Syringe(s)</a:t>
            </a:r>
            <a:endParaRPr sz="3200">
              <a:latin typeface="Arial MT"/>
              <a:cs typeface="Arial MT"/>
            </a:endParaRPr>
          </a:p>
          <a:p>
            <a:pPr lvl="1" marL="696595" indent="-227329">
              <a:lnSpc>
                <a:spcPts val="3340"/>
              </a:lnSpc>
              <a:buFont typeface="Arial MT"/>
              <a:buChar char="•"/>
              <a:tabLst>
                <a:tab pos="696595" algn="l"/>
              </a:tabLst>
            </a:pPr>
            <a:r>
              <a:rPr dirty="0" sz="2800" spc="-10" i="1">
                <a:latin typeface="Arial"/>
                <a:cs typeface="Arial"/>
              </a:rPr>
              <a:t>pistons</a:t>
            </a:r>
            <a:endParaRPr sz="28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0"/>
              </a:spcBef>
              <a:buFont typeface="Arial MT"/>
              <a:buChar char="•"/>
            </a:pPr>
            <a:endParaRPr sz="2800">
              <a:latin typeface="Arial"/>
              <a:cs typeface="Arial"/>
            </a:endParaRPr>
          </a:p>
          <a:p>
            <a:pPr marL="527685" indent="-514984">
              <a:lnSpc>
                <a:spcPct val="100000"/>
              </a:lnSpc>
              <a:buAutoNum type="arabicPeriod"/>
              <a:tabLst>
                <a:tab pos="527685" algn="l"/>
              </a:tabLst>
            </a:pPr>
            <a:r>
              <a:rPr dirty="0" sz="3200">
                <a:latin typeface="Arial MT"/>
                <a:cs typeface="Arial MT"/>
              </a:rPr>
              <a:t>Pressure</a:t>
            </a:r>
            <a:r>
              <a:rPr dirty="0" sz="3200" spc="-18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mechanism</a:t>
            </a:r>
            <a:endParaRPr sz="3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20"/>
              </a:spcBef>
              <a:buFont typeface="Arial MT"/>
              <a:buAutoNum type="arabicPeriod"/>
            </a:pPr>
            <a:endParaRPr sz="32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buAutoNum type="arabicPeriod"/>
              <a:tabLst>
                <a:tab pos="527685" algn="l"/>
              </a:tabLst>
            </a:pPr>
            <a:r>
              <a:rPr dirty="0" sz="3200">
                <a:latin typeface="Arial MT"/>
                <a:cs typeface="Arial MT"/>
              </a:rPr>
              <a:t>Control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panel</a:t>
            </a:r>
            <a:endParaRPr sz="3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Mechanical</a:t>
            </a:r>
            <a:r>
              <a:rPr dirty="0" spc="-120"/>
              <a:t> </a:t>
            </a:r>
            <a:r>
              <a:rPr dirty="0"/>
              <a:t>Injector</a:t>
            </a:r>
            <a:r>
              <a:rPr dirty="0" spc="-30"/>
              <a:t> </a:t>
            </a:r>
            <a:r>
              <a:rPr dirty="0" spc="-10"/>
              <a:t>Components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20011" y="3997452"/>
            <a:ext cx="638556" cy="23469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351532" y="4020311"/>
            <a:ext cx="449580" cy="211836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887979" y="3997452"/>
            <a:ext cx="3067812" cy="262128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878230" y="1765939"/>
            <a:ext cx="6358890" cy="3220085"/>
          </a:xfrm>
          <a:prstGeom prst="rect">
            <a:avLst/>
          </a:prstGeom>
        </p:spPr>
        <p:txBody>
          <a:bodyPr wrap="square" lIns="0" tIns="218440" rIns="0" bIns="0" rtlCol="0" vert="horz">
            <a:spAutoFit/>
          </a:bodyPr>
          <a:lstStyle/>
          <a:p>
            <a:pPr marL="50800">
              <a:lnSpc>
                <a:spcPct val="100000"/>
              </a:lnSpc>
              <a:spcBef>
                <a:spcPts val="1720"/>
              </a:spcBef>
            </a:pP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Warming</a:t>
            </a:r>
            <a:r>
              <a:rPr dirty="0" u="heavy" sz="3000" spc="-9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Device:</a:t>
            </a:r>
            <a:endParaRPr sz="3000">
              <a:latin typeface="Arial"/>
              <a:cs typeface="Arial"/>
            </a:endParaRPr>
          </a:p>
          <a:p>
            <a:pPr marL="279400" indent="-228600">
              <a:lnSpc>
                <a:spcPct val="100000"/>
              </a:lnSpc>
              <a:spcBef>
                <a:spcPts val="1410"/>
              </a:spcBef>
              <a:buChar char="•"/>
              <a:tabLst>
                <a:tab pos="279400" algn="l"/>
              </a:tabLst>
            </a:pPr>
            <a:r>
              <a:rPr dirty="0" sz="2600">
                <a:latin typeface="Arial MT"/>
                <a:cs typeface="Arial MT"/>
              </a:rPr>
              <a:t>Attaches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syringe</a:t>
            </a:r>
            <a:endParaRPr sz="2600">
              <a:latin typeface="Arial MT"/>
              <a:cs typeface="Arial MT"/>
            </a:endParaRPr>
          </a:p>
          <a:p>
            <a:pPr marL="279400" marR="43815" indent="-228600">
              <a:lnSpc>
                <a:spcPts val="2800"/>
              </a:lnSpc>
              <a:spcBef>
                <a:spcPts val="1045"/>
              </a:spcBef>
              <a:buChar char="•"/>
              <a:tabLst>
                <a:tab pos="279400" algn="l"/>
              </a:tabLst>
            </a:pPr>
            <a:r>
              <a:rPr dirty="0" sz="2600">
                <a:solidFill>
                  <a:srgbClr val="0000FF"/>
                </a:solidFill>
                <a:latin typeface="Arial MT"/>
                <a:cs typeface="Arial MT"/>
              </a:rPr>
              <a:t>Maintains</a:t>
            </a:r>
            <a:r>
              <a:rPr dirty="0" sz="2600" spc="-135">
                <a:solidFill>
                  <a:srgbClr val="0000FF"/>
                </a:solidFill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temperature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contrast </a:t>
            </a:r>
            <a:r>
              <a:rPr dirty="0" sz="2600">
                <a:latin typeface="Arial MT"/>
                <a:cs typeface="Arial MT"/>
              </a:rPr>
              <a:t>agent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at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near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body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temperature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(37</a:t>
            </a:r>
            <a:r>
              <a:rPr dirty="0" baseline="17973" sz="2550" spc="-15">
                <a:latin typeface="Arial MT"/>
                <a:cs typeface="Arial MT"/>
              </a:rPr>
              <a:t>o</a:t>
            </a:r>
            <a:r>
              <a:rPr dirty="0" sz="2600" spc="-10">
                <a:latin typeface="Arial MT"/>
                <a:cs typeface="Arial MT"/>
              </a:rPr>
              <a:t>C)</a:t>
            </a:r>
            <a:endParaRPr sz="2600">
              <a:latin typeface="Arial MT"/>
              <a:cs typeface="Arial MT"/>
            </a:endParaRPr>
          </a:p>
          <a:p>
            <a:pPr marL="507365">
              <a:lnSpc>
                <a:spcPct val="100000"/>
              </a:lnSpc>
              <a:spcBef>
                <a:spcPts val="26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lvl="1" marL="1193165" marR="62865" indent="-228600">
              <a:lnSpc>
                <a:spcPts val="2200"/>
              </a:lnSpc>
              <a:spcBef>
                <a:spcPts val="1250"/>
              </a:spcBef>
              <a:buFont typeface="Arial MT"/>
              <a:buChar char="•"/>
              <a:tabLst>
                <a:tab pos="1193165" algn="l"/>
              </a:tabLst>
            </a:pPr>
            <a:r>
              <a:rPr dirty="0" sz="2000" spc="-10" i="1">
                <a:latin typeface="Arial"/>
                <a:cs typeface="Arial"/>
              </a:rPr>
              <a:t>Contrast</a:t>
            </a:r>
            <a:r>
              <a:rPr dirty="0" sz="2000" spc="-16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agent</a:t>
            </a:r>
            <a:r>
              <a:rPr dirty="0" sz="2000" spc="-10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must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be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warmed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prior</a:t>
            </a:r>
            <a:r>
              <a:rPr dirty="0" sz="2000" spc="-9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to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being drawn</a:t>
            </a:r>
            <a:r>
              <a:rPr dirty="0" sz="2000" spc="-114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into</a:t>
            </a:r>
            <a:r>
              <a:rPr dirty="0" sz="2000" spc="-6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the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pressure</a:t>
            </a:r>
            <a:r>
              <a:rPr dirty="0" sz="2000" spc="-15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injector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syringe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439911" y="2007107"/>
            <a:ext cx="2913888" cy="4052316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8711945" y="5762345"/>
            <a:ext cx="129222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FFFFFF"/>
                </a:solidFill>
                <a:latin typeface="Arial MT"/>
                <a:cs typeface="Arial MT"/>
              </a:rPr>
              <a:t>SAIT</a:t>
            </a:r>
            <a:r>
              <a:rPr dirty="0" sz="900" spc="-45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dirty="0" sz="900">
                <a:solidFill>
                  <a:srgbClr val="FFFFFF"/>
                </a:solidFill>
                <a:latin typeface="Arial MT"/>
                <a:cs typeface="Arial MT"/>
              </a:rPr>
              <a:t>MRT</a:t>
            </a:r>
            <a:r>
              <a:rPr dirty="0" sz="900" spc="15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dirty="0" sz="900" spc="-10">
                <a:solidFill>
                  <a:srgbClr val="FFFFFF"/>
                </a:solidFill>
                <a:latin typeface="Arial MT"/>
                <a:cs typeface="Arial MT"/>
              </a:rPr>
              <a:t>Program</a:t>
            </a:r>
            <a:r>
              <a:rPr dirty="0" sz="900" spc="-65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dirty="0" sz="900" spc="-20">
                <a:solidFill>
                  <a:srgbClr val="FFFFFF"/>
                </a:solidFill>
                <a:latin typeface="Arial MT"/>
                <a:cs typeface="Arial MT"/>
              </a:rPr>
              <a:t>2011</a:t>
            </a:r>
            <a:endParaRPr sz="900">
              <a:latin typeface="Arial MT"/>
              <a:cs typeface="Arial MT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10352531" y="3468751"/>
            <a:ext cx="931544" cy="697865"/>
            <a:chOff x="10352531" y="3468751"/>
            <a:chExt cx="931544" cy="697865"/>
          </a:xfrm>
        </p:grpSpPr>
        <p:sp>
          <p:nvSpPr>
            <p:cNvPr id="10" name="object 10" descr=""/>
            <p:cNvSpPr/>
            <p:nvPr/>
          </p:nvSpPr>
          <p:spPr>
            <a:xfrm>
              <a:off x="10361675" y="3477768"/>
              <a:ext cx="911225" cy="678180"/>
            </a:xfrm>
            <a:custGeom>
              <a:avLst/>
              <a:gdLst/>
              <a:ahLst/>
              <a:cxnLst/>
              <a:rect l="l" t="t" r="r" b="b"/>
              <a:pathLst>
                <a:path w="911225" h="678179">
                  <a:moveTo>
                    <a:pt x="791718" y="0"/>
                  </a:moveTo>
                  <a:lnTo>
                    <a:pt x="151003" y="362331"/>
                  </a:lnTo>
                  <a:lnTo>
                    <a:pt x="91313" y="257047"/>
                  </a:lnTo>
                  <a:lnTo>
                    <a:pt x="0" y="586613"/>
                  </a:lnTo>
                  <a:lnTo>
                    <a:pt x="330327" y="677926"/>
                  </a:lnTo>
                  <a:lnTo>
                    <a:pt x="270383" y="572643"/>
                  </a:lnTo>
                  <a:lnTo>
                    <a:pt x="911225" y="210439"/>
                  </a:lnTo>
                  <a:lnTo>
                    <a:pt x="791718" y="0"/>
                  </a:lnTo>
                  <a:close/>
                </a:path>
              </a:pathLst>
            </a:custGeom>
            <a:solidFill>
              <a:srgbClr val="00AD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10362437" y="3478657"/>
              <a:ext cx="911225" cy="678180"/>
            </a:xfrm>
            <a:custGeom>
              <a:avLst/>
              <a:gdLst/>
              <a:ahLst/>
              <a:cxnLst/>
              <a:rect l="l" t="t" r="r" b="b"/>
              <a:pathLst>
                <a:path w="911225" h="678179">
                  <a:moveTo>
                    <a:pt x="0" y="586613"/>
                  </a:moveTo>
                  <a:lnTo>
                    <a:pt x="91313" y="256921"/>
                  </a:lnTo>
                  <a:lnTo>
                    <a:pt x="151003" y="362204"/>
                  </a:lnTo>
                  <a:lnTo>
                    <a:pt x="791718" y="0"/>
                  </a:lnTo>
                  <a:lnTo>
                    <a:pt x="911225" y="210312"/>
                  </a:lnTo>
                  <a:lnTo>
                    <a:pt x="270383" y="572770"/>
                  </a:lnTo>
                  <a:lnTo>
                    <a:pt x="330327" y="677799"/>
                  </a:lnTo>
                  <a:lnTo>
                    <a:pt x="0" y="586613"/>
                  </a:lnTo>
                  <a:close/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2" name="object 12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7343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Mechanical</a:t>
            </a:r>
            <a:r>
              <a:rPr dirty="0" spc="-80"/>
              <a:t> </a:t>
            </a:r>
            <a:r>
              <a:rPr dirty="0"/>
              <a:t>Injector</a:t>
            </a:r>
            <a:r>
              <a:rPr dirty="0" spc="5"/>
              <a:t> </a:t>
            </a:r>
            <a:r>
              <a:rPr dirty="0" spc="-10"/>
              <a:t>Components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51376"/>
            <a:ext cx="3705225" cy="4443730"/>
          </a:xfrm>
          <a:prstGeom prst="rect">
            <a:avLst/>
          </a:prstGeom>
        </p:spPr>
        <p:txBody>
          <a:bodyPr wrap="square" lIns="0" tIns="142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20"/>
              </a:spcBef>
            </a:pP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Syringes:</a:t>
            </a:r>
            <a:endParaRPr sz="3000">
              <a:latin typeface="Arial"/>
              <a:cs typeface="Arial"/>
            </a:endParaRPr>
          </a:p>
          <a:p>
            <a:pPr marL="241300" marR="182880" indent="-228600">
              <a:lnSpc>
                <a:spcPts val="2800"/>
              </a:lnSpc>
              <a:spcBef>
                <a:spcPts val="125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Removable,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pre- </a:t>
            </a:r>
            <a:r>
              <a:rPr dirty="0" sz="2600">
                <a:latin typeface="Arial MT"/>
                <a:cs typeface="Arial MT"/>
              </a:rPr>
              <a:t>sterilized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disposable</a:t>
            </a:r>
            <a:endParaRPr sz="2600">
              <a:latin typeface="Arial MT"/>
              <a:cs typeface="Arial MT"/>
            </a:endParaRPr>
          </a:p>
          <a:p>
            <a:pPr algn="r" lvl="1" marL="227965" marR="765175" indent="-227965">
              <a:lnSpc>
                <a:spcPct val="100000"/>
              </a:lnSpc>
              <a:spcBef>
                <a:spcPts val="175"/>
              </a:spcBef>
              <a:buChar char="•"/>
              <a:tabLst>
                <a:tab pos="227965" algn="l"/>
              </a:tabLst>
            </a:pPr>
            <a:r>
              <a:rPr dirty="0" sz="2000" spc="-10">
                <a:latin typeface="Arial MT"/>
                <a:cs typeface="Arial MT"/>
              </a:rPr>
              <a:t>Common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sizes:</a:t>
            </a:r>
            <a:endParaRPr sz="2000">
              <a:latin typeface="Arial MT"/>
              <a:cs typeface="Arial MT"/>
            </a:endParaRPr>
          </a:p>
          <a:p>
            <a:pPr algn="r" marR="755650">
              <a:lnSpc>
                <a:spcPct val="100000"/>
              </a:lnSpc>
              <a:spcBef>
                <a:spcPts val="90"/>
              </a:spcBef>
            </a:pPr>
            <a:r>
              <a:rPr dirty="0" sz="1800">
                <a:latin typeface="Courier New"/>
                <a:cs typeface="Courier New"/>
              </a:rPr>
              <a:t>o</a:t>
            </a:r>
            <a:r>
              <a:rPr dirty="0" sz="1800" spc="-385">
                <a:latin typeface="Courier New"/>
                <a:cs typeface="Courier New"/>
              </a:rPr>
              <a:t> </a:t>
            </a:r>
            <a:r>
              <a:rPr dirty="0" sz="1800" spc="-10">
                <a:latin typeface="Arial MT"/>
                <a:cs typeface="Arial MT"/>
              </a:rPr>
              <a:t>150→200mL</a:t>
            </a:r>
            <a:endParaRPr sz="1800">
              <a:latin typeface="Arial MT"/>
              <a:cs typeface="Arial MT"/>
            </a:endParaRPr>
          </a:p>
          <a:p>
            <a:pPr marL="241300" marR="114935" indent="-228600">
              <a:lnSpc>
                <a:spcPct val="91500"/>
              </a:lnSpc>
              <a:spcBef>
                <a:spcPts val="118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Attaches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loading </a:t>
            </a:r>
            <a:r>
              <a:rPr dirty="0" sz="2600">
                <a:latin typeface="Arial MT"/>
                <a:cs typeface="Arial MT"/>
              </a:rPr>
              <a:t>assembly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000" i="1">
                <a:latin typeface="Arial"/>
                <a:cs typeface="Arial"/>
              </a:rPr>
              <a:t>(i.e.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top</a:t>
            </a:r>
            <a:r>
              <a:rPr dirty="0" sz="2000" spc="-6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of</a:t>
            </a:r>
            <a:r>
              <a:rPr dirty="0" sz="2000" spc="-50" i="1">
                <a:latin typeface="Arial"/>
                <a:cs typeface="Arial"/>
              </a:rPr>
              <a:t> </a:t>
            </a:r>
            <a:r>
              <a:rPr dirty="0" sz="2000" spc="-25" i="1">
                <a:latin typeface="Arial"/>
                <a:cs typeface="Arial"/>
              </a:rPr>
              <a:t>the </a:t>
            </a:r>
            <a:r>
              <a:rPr dirty="0" sz="2000" spc="-10" i="1">
                <a:latin typeface="Arial"/>
                <a:cs typeface="Arial"/>
              </a:rPr>
              <a:t>“pressure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mechanism”)</a:t>
            </a:r>
            <a:endParaRPr sz="2000">
              <a:latin typeface="Arial"/>
              <a:cs typeface="Arial"/>
            </a:endParaRPr>
          </a:p>
          <a:p>
            <a:pPr marL="241300" marR="5080" indent="-228600">
              <a:lnSpc>
                <a:spcPts val="2810"/>
              </a:lnSpc>
              <a:spcBef>
                <a:spcPts val="102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Contains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pistons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for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loading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 spc="-50">
                <a:latin typeface="Arial MT"/>
                <a:cs typeface="Arial MT"/>
              </a:rPr>
              <a:t>&amp; </a:t>
            </a:r>
            <a:r>
              <a:rPr dirty="0" sz="2600" spc="-10">
                <a:latin typeface="Arial MT"/>
                <a:cs typeface="Arial MT"/>
              </a:rPr>
              <a:t>delivery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82028" y="1066800"/>
            <a:ext cx="2420112" cy="4939284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7666735" y="5711138"/>
            <a:ext cx="129222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latin typeface="Arial MT"/>
                <a:cs typeface="Arial MT"/>
              </a:rPr>
              <a:t>SAIT</a:t>
            </a:r>
            <a:r>
              <a:rPr dirty="0" sz="900" spc="-45">
                <a:latin typeface="Arial MT"/>
                <a:cs typeface="Arial MT"/>
              </a:rPr>
              <a:t> </a:t>
            </a:r>
            <a:r>
              <a:rPr dirty="0" sz="900">
                <a:latin typeface="Arial MT"/>
                <a:cs typeface="Arial MT"/>
              </a:rPr>
              <a:t>MRT</a:t>
            </a:r>
            <a:r>
              <a:rPr dirty="0" sz="900" spc="15">
                <a:latin typeface="Arial MT"/>
                <a:cs typeface="Arial MT"/>
              </a:rPr>
              <a:t> </a:t>
            </a:r>
            <a:r>
              <a:rPr dirty="0" sz="900" spc="-10">
                <a:latin typeface="Arial MT"/>
                <a:cs typeface="Arial MT"/>
              </a:rPr>
              <a:t>Program</a:t>
            </a:r>
            <a:r>
              <a:rPr dirty="0" sz="900" spc="-65">
                <a:latin typeface="Arial MT"/>
                <a:cs typeface="Arial MT"/>
              </a:rPr>
              <a:t> </a:t>
            </a:r>
            <a:r>
              <a:rPr dirty="0" sz="900" spc="-20">
                <a:latin typeface="Arial MT"/>
                <a:cs typeface="Arial MT"/>
              </a:rPr>
              <a:t>2017</a:t>
            </a:r>
            <a:endParaRPr sz="900">
              <a:latin typeface="Arial MT"/>
              <a:cs typeface="Arial MT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3887723" y="1812035"/>
            <a:ext cx="3982720" cy="1138555"/>
            <a:chOff x="3887723" y="1812035"/>
            <a:chExt cx="3982720" cy="1138555"/>
          </a:xfrm>
        </p:grpSpPr>
        <p:sp>
          <p:nvSpPr>
            <p:cNvPr id="7" name="object 7" descr=""/>
            <p:cNvSpPr/>
            <p:nvPr/>
          </p:nvSpPr>
          <p:spPr>
            <a:xfrm>
              <a:off x="3887723" y="1812035"/>
              <a:ext cx="3822065" cy="1082040"/>
            </a:xfrm>
            <a:custGeom>
              <a:avLst/>
              <a:gdLst/>
              <a:ahLst/>
              <a:cxnLst/>
              <a:rect l="l" t="t" r="r" b="b"/>
              <a:pathLst>
                <a:path w="3822065" h="1082039">
                  <a:moveTo>
                    <a:pt x="14986" y="0"/>
                  </a:moveTo>
                  <a:lnTo>
                    <a:pt x="0" y="55752"/>
                  </a:lnTo>
                  <a:lnTo>
                    <a:pt x="3806698" y="1081786"/>
                  </a:lnTo>
                  <a:lnTo>
                    <a:pt x="3821811" y="1025779"/>
                  </a:lnTo>
                  <a:lnTo>
                    <a:pt x="14986" y="0"/>
                  </a:lnTo>
                  <a:close/>
                </a:path>
              </a:pathLst>
            </a:custGeom>
            <a:solidFill>
              <a:srgbClr val="00AD5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79435" y="2782823"/>
              <a:ext cx="190500" cy="167639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5631307" y="4777740"/>
            <a:ext cx="2496185" cy="263525"/>
            <a:chOff x="5631307" y="4777740"/>
            <a:chExt cx="2496185" cy="263525"/>
          </a:xfrm>
        </p:grpSpPr>
        <p:sp>
          <p:nvSpPr>
            <p:cNvPr id="10" name="object 10" descr=""/>
            <p:cNvSpPr/>
            <p:nvPr/>
          </p:nvSpPr>
          <p:spPr>
            <a:xfrm>
              <a:off x="5631307" y="4835652"/>
              <a:ext cx="2324100" cy="205740"/>
            </a:xfrm>
            <a:custGeom>
              <a:avLst/>
              <a:gdLst/>
              <a:ahLst/>
              <a:cxnLst/>
              <a:rect l="l" t="t" r="r" b="b"/>
              <a:pathLst>
                <a:path w="2324100" h="205739">
                  <a:moveTo>
                    <a:pt x="2320163" y="0"/>
                  </a:moveTo>
                  <a:lnTo>
                    <a:pt x="0" y="147447"/>
                  </a:lnTo>
                  <a:lnTo>
                    <a:pt x="3429" y="205359"/>
                  </a:lnTo>
                  <a:lnTo>
                    <a:pt x="2323846" y="57912"/>
                  </a:lnTo>
                  <a:lnTo>
                    <a:pt x="2320163" y="0"/>
                  </a:lnTo>
                  <a:close/>
                </a:path>
              </a:pathLst>
            </a:custGeom>
            <a:solidFill>
              <a:srgbClr val="00AD5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949183" y="4777740"/>
              <a:ext cx="178307" cy="173736"/>
            </a:xfrm>
            <a:prstGeom prst="rect">
              <a:avLst/>
            </a:prstGeom>
          </p:spPr>
        </p:pic>
      </p:grpSp>
      <p:pic>
        <p:nvPicPr>
          <p:cNvPr id="12" name="object 12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Mechanical</a:t>
            </a:r>
            <a:r>
              <a:rPr dirty="0" spc="-120"/>
              <a:t> </a:t>
            </a:r>
            <a:r>
              <a:rPr dirty="0"/>
              <a:t>Injector</a:t>
            </a:r>
            <a:r>
              <a:rPr dirty="0" spc="-30"/>
              <a:t> </a:t>
            </a:r>
            <a:r>
              <a:rPr dirty="0" spc="-10"/>
              <a:t>Components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7211" y="4663440"/>
            <a:ext cx="4050791" cy="201168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330" y="1676955"/>
            <a:ext cx="5993765" cy="4408170"/>
          </a:xfrm>
          <a:prstGeom prst="rect">
            <a:avLst/>
          </a:prstGeom>
        </p:spPr>
        <p:txBody>
          <a:bodyPr wrap="square" lIns="0" tIns="11683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19"/>
              </a:spcBef>
            </a:pPr>
            <a:r>
              <a:rPr dirty="0" u="heavy" sz="30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Pressure</a:t>
            </a:r>
            <a:r>
              <a:rPr dirty="0" u="heavy" sz="3000" spc="-9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Mechanism:</a:t>
            </a:r>
            <a:endParaRPr sz="30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71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‘body’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system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315"/>
              </a:spcBef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Ceiling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floor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mounted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55065" algn="l"/>
              </a:tabLst>
            </a:pPr>
            <a:r>
              <a:rPr dirty="0" sz="1800" spc="-10">
                <a:latin typeface="Arial MT"/>
                <a:cs typeface="Arial MT"/>
              </a:rPr>
              <a:t>Mobile</a:t>
            </a:r>
            <a:endParaRPr sz="1800">
              <a:latin typeface="Arial MT"/>
              <a:cs typeface="Arial MT"/>
            </a:endParaRPr>
          </a:p>
          <a:p>
            <a:pPr lvl="3" marL="1612265" indent="-228600">
              <a:lnSpc>
                <a:spcPct val="100000"/>
              </a:lnSpc>
              <a:spcBef>
                <a:spcPts val="310"/>
              </a:spcBef>
              <a:buChar char="•"/>
              <a:tabLst>
                <a:tab pos="1612265" algn="l"/>
              </a:tabLst>
            </a:pPr>
            <a:r>
              <a:rPr dirty="0" sz="1600">
                <a:latin typeface="Arial MT"/>
                <a:cs typeface="Arial MT"/>
              </a:rPr>
              <a:t>(can</a:t>
            </a:r>
            <a:r>
              <a:rPr dirty="0" sz="1600" spc="-4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be</a:t>
            </a:r>
            <a:r>
              <a:rPr dirty="0" sz="1600" spc="-7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used</a:t>
            </a:r>
            <a:r>
              <a:rPr dirty="0" sz="1600" spc="-6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on</a:t>
            </a:r>
            <a:r>
              <a:rPr dirty="0" sz="1600" spc="-6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either</a:t>
            </a:r>
            <a:r>
              <a:rPr dirty="0" sz="1600" spc="-5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side</a:t>
            </a:r>
            <a:r>
              <a:rPr dirty="0" sz="1600" spc="-8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of</a:t>
            </a:r>
            <a:r>
              <a:rPr dirty="0" sz="1600" spc="-4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the</a:t>
            </a:r>
            <a:r>
              <a:rPr dirty="0" sz="1600" spc="-30">
                <a:latin typeface="Arial MT"/>
                <a:cs typeface="Arial MT"/>
              </a:rPr>
              <a:t> </a:t>
            </a:r>
            <a:r>
              <a:rPr dirty="0" sz="1600" spc="-20">
                <a:latin typeface="Arial MT"/>
                <a:cs typeface="Arial MT"/>
              </a:rPr>
              <a:t>pt.)</a:t>
            </a:r>
            <a:endParaRPr sz="1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67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Consists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electromechanical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motor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315"/>
              </a:spcBef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Used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drive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piston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movement</a:t>
            </a:r>
            <a:endParaRPr sz="2200">
              <a:latin typeface="Arial MT"/>
              <a:cs typeface="Arial MT"/>
            </a:endParaRPr>
          </a:p>
          <a:p>
            <a:pPr marL="926465">
              <a:lnSpc>
                <a:spcPct val="100000"/>
              </a:lnSpc>
              <a:spcBef>
                <a:spcPts val="315"/>
              </a:spcBef>
            </a:pPr>
            <a:r>
              <a:rPr dirty="0" sz="1800" spc="-5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57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Safety</a:t>
            </a:r>
            <a:r>
              <a:rPr dirty="0" sz="2600" spc="-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devices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50">
                <a:latin typeface="Arial MT"/>
                <a:cs typeface="Arial MT"/>
              </a:rPr>
              <a:t>built-</a:t>
            </a:r>
            <a:r>
              <a:rPr dirty="0" sz="2600" spc="-25">
                <a:latin typeface="Arial MT"/>
                <a:cs typeface="Arial MT"/>
              </a:rPr>
              <a:t>in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20"/>
              </a:spcBef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Programmable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pressure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limits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95"/>
              </a:spcBef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Audible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alarm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764780" y="1409700"/>
            <a:ext cx="3029712" cy="5082540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8576436" y="6289040"/>
            <a:ext cx="1963420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latin typeface="Arial MT"/>
                <a:cs typeface="Arial MT"/>
              </a:rPr>
              <a:t>Image</a:t>
            </a:r>
            <a:r>
              <a:rPr dirty="0" sz="900" spc="-65">
                <a:latin typeface="Arial MT"/>
                <a:cs typeface="Arial MT"/>
              </a:rPr>
              <a:t> </a:t>
            </a:r>
            <a:r>
              <a:rPr dirty="0" sz="900" spc="-10">
                <a:latin typeface="Arial MT"/>
                <a:cs typeface="Arial MT"/>
              </a:rPr>
              <a:t>taken</a:t>
            </a:r>
            <a:r>
              <a:rPr dirty="0" sz="900" spc="-55">
                <a:latin typeface="Arial MT"/>
                <a:cs typeface="Arial MT"/>
              </a:rPr>
              <a:t> </a:t>
            </a:r>
            <a:r>
              <a:rPr dirty="0" sz="900">
                <a:latin typeface="Arial MT"/>
                <a:cs typeface="Arial MT"/>
              </a:rPr>
              <a:t>@</a:t>
            </a:r>
            <a:r>
              <a:rPr dirty="0" sz="900" spc="-20">
                <a:latin typeface="Arial MT"/>
                <a:cs typeface="Arial MT"/>
              </a:rPr>
              <a:t> </a:t>
            </a:r>
            <a:r>
              <a:rPr dirty="0" sz="900">
                <a:latin typeface="Arial MT"/>
                <a:cs typeface="Arial MT"/>
              </a:rPr>
              <a:t>RRDTC</a:t>
            </a:r>
            <a:r>
              <a:rPr dirty="0" sz="900" spc="45">
                <a:latin typeface="Arial MT"/>
                <a:cs typeface="Arial MT"/>
              </a:rPr>
              <a:t> </a:t>
            </a:r>
            <a:r>
              <a:rPr dirty="0" sz="900">
                <a:latin typeface="Arial MT"/>
                <a:cs typeface="Arial MT"/>
              </a:rPr>
              <a:t>Dec.</a:t>
            </a:r>
            <a:r>
              <a:rPr dirty="0" sz="900" spc="-50">
                <a:latin typeface="Arial MT"/>
                <a:cs typeface="Arial MT"/>
              </a:rPr>
              <a:t> </a:t>
            </a:r>
            <a:r>
              <a:rPr dirty="0" sz="900">
                <a:latin typeface="Arial MT"/>
                <a:cs typeface="Arial MT"/>
              </a:rPr>
              <a:t>6</a:t>
            </a:r>
            <a:r>
              <a:rPr dirty="0" baseline="18518" sz="900">
                <a:latin typeface="Arial MT"/>
                <a:cs typeface="Arial MT"/>
              </a:rPr>
              <a:t>th</a:t>
            </a:r>
            <a:r>
              <a:rPr dirty="0" baseline="18518" sz="900" spc="89">
                <a:latin typeface="Arial MT"/>
                <a:cs typeface="Arial MT"/>
              </a:rPr>
              <a:t> </a:t>
            </a:r>
            <a:r>
              <a:rPr dirty="0" sz="900" spc="-20">
                <a:latin typeface="Arial MT"/>
                <a:cs typeface="Arial MT"/>
              </a:rPr>
              <a:t>2016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8729471" y="5890259"/>
            <a:ext cx="914400" cy="173355"/>
          </a:xfrm>
          <a:custGeom>
            <a:avLst/>
            <a:gdLst/>
            <a:ahLst/>
            <a:cxnLst/>
            <a:rect l="l" t="t" r="r" b="b"/>
            <a:pathLst>
              <a:path w="914400" h="173354">
                <a:moveTo>
                  <a:pt x="914400" y="0"/>
                </a:moveTo>
                <a:lnTo>
                  <a:pt x="0" y="0"/>
                </a:lnTo>
                <a:lnTo>
                  <a:pt x="0" y="173227"/>
                </a:lnTo>
                <a:lnTo>
                  <a:pt x="914400" y="173227"/>
                </a:lnTo>
                <a:lnTo>
                  <a:pt x="914400" y="0"/>
                </a:lnTo>
                <a:close/>
              </a:path>
            </a:pathLst>
          </a:custGeom>
          <a:solidFill>
            <a:srgbClr val="E29ED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8" name="object 8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Mechanical</a:t>
            </a:r>
            <a:r>
              <a:rPr dirty="0" spc="-120"/>
              <a:t> </a:t>
            </a:r>
            <a:r>
              <a:rPr dirty="0"/>
              <a:t>Injector</a:t>
            </a:r>
            <a:r>
              <a:rPr dirty="0" spc="-30"/>
              <a:t> </a:t>
            </a:r>
            <a:r>
              <a:rPr dirty="0" spc="-10"/>
              <a:t>Components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29639" y="1651376"/>
            <a:ext cx="6099810" cy="4074160"/>
          </a:xfrm>
          <a:prstGeom prst="rect">
            <a:avLst/>
          </a:prstGeom>
        </p:spPr>
        <p:txBody>
          <a:bodyPr wrap="square" lIns="0" tIns="14224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20"/>
              </a:spcBef>
            </a:pP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Control</a:t>
            </a:r>
            <a:r>
              <a:rPr dirty="0" u="heavy" sz="3000" spc="-15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Panel:</a:t>
            </a:r>
            <a:endParaRPr sz="3000">
              <a:latin typeface="Arial"/>
              <a:cs typeface="Arial"/>
            </a:endParaRPr>
          </a:p>
          <a:p>
            <a:pPr marL="228600" marR="509270" indent="-228600">
              <a:lnSpc>
                <a:spcPts val="2800"/>
              </a:lnSpc>
              <a:spcBef>
                <a:spcPts val="1255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Enables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technologist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manipulation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of </a:t>
            </a:r>
            <a:r>
              <a:rPr dirty="0" sz="2600">
                <a:latin typeface="Arial MT"/>
                <a:cs typeface="Arial MT"/>
              </a:rPr>
              <a:t>injection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parameters,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such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as:</a:t>
            </a:r>
            <a:endParaRPr sz="2600">
              <a:latin typeface="Arial MT"/>
              <a:cs typeface="Arial MT"/>
            </a:endParaRPr>
          </a:p>
          <a:p>
            <a:pPr lvl="1" marL="685800" indent="-228600">
              <a:lnSpc>
                <a:spcPct val="100000"/>
              </a:lnSpc>
              <a:spcBef>
                <a:spcPts val="180"/>
              </a:spcBef>
              <a:buChar char="•"/>
              <a:tabLst>
                <a:tab pos="685800" algn="l"/>
              </a:tabLst>
            </a:pPr>
            <a:r>
              <a:rPr dirty="0" sz="2200">
                <a:latin typeface="Arial MT"/>
                <a:cs typeface="Arial MT"/>
              </a:rPr>
              <a:t>Flow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rate</a:t>
            </a:r>
            <a:endParaRPr sz="2200">
              <a:latin typeface="Arial MT"/>
              <a:cs typeface="Arial MT"/>
            </a:endParaRPr>
          </a:p>
          <a:p>
            <a:pPr lvl="1" marL="685800" indent="-228600">
              <a:lnSpc>
                <a:spcPct val="100000"/>
              </a:lnSpc>
              <a:spcBef>
                <a:spcPts val="190"/>
              </a:spcBef>
              <a:buChar char="•"/>
              <a:tabLst>
                <a:tab pos="685800" algn="l"/>
              </a:tabLst>
            </a:pPr>
            <a:r>
              <a:rPr dirty="0" sz="2200" spc="-10">
                <a:latin typeface="Arial MT"/>
                <a:cs typeface="Arial MT"/>
              </a:rPr>
              <a:t>Volume</a:t>
            </a:r>
            <a:endParaRPr sz="2200">
              <a:latin typeface="Arial MT"/>
              <a:cs typeface="Arial MT"/>
            </a:endParaRPr>
          </a:p>
          <a:p>
            <a:pPr lvl="1" marL="685800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85800" algn="l"/>
              </a:tabLst>
            </a:pPr>
            <a:r>
              <a:rPr dirty="0" sz="2200" spc="-20">
                <a:latin typeface="Arial MT"/>
                <a:cs typeface="Arial MT"/>
              </a:rPr>
              <a:t>Pressure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Limit</a:t>
            </a:r>
            <a:endParaRPr sz="2200">
              <a:latin typeface="Arial MT"/>
              <a:cs typeface="Arial MT"/>
            </a:endParaRPr>
          </a:p>
          <a:p>
            <a:pPr lvl="2" marL="1143000" indent="-228600">
              <a:lnSpc>
                <a:spcPct val="100000"/>
              </a:lnSpc>
              <a:spcBef>
                <a:spcPts val="315"/>
              </a:spcBef>
              <a:buChar char="•"/>
              <a:tabLst>
                <a:tab pos="1143000" algn="l"/>
              </a:tabLst>
            </a:pPr>
            <a:r>
              <a:rPr dirty="0" sz="1800">
                <a:latin typeface="Arial MT"/>
                <a:cs typeface="Arial MT"/>
              </a:rPr>
              <a:t>(PSI;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050">
                <a:latin typeface="Arial MT"/>
                <a:cs typeface="Arial MT"/>
              </a:rPr>
              <a:t>pounds</a:t>
            </a:r>
            <a:r>
              <a:rPr dirty="0" sz="1050" spc="-60">
                <a:latin typeface="Arial MT"/>
                <a:cs typeface="Arial MT"/>
              </a:rPr>
              <a:t> </a:t>
            </a:r>
            <a:r>
              <a:rPr dirty="0" sz="1050">
                <a:latin typeface="Arial MT"/>
                <a:cs typeface="Arial MT"/>
              </a:rPr>
              <a:t>per</a:t>
            </a:r>
            <a:r>
              <a:rPr dirty="0" sz="1050" spc="-40">
                <a:latin typeface="Arial MT"/>
                <a:cs typeface="Arial MT"/>
              </a:rPr>
              <a:t> </a:t>
            </a:r>
            <a:r>
              <a:rPr dirty="0" sz="1050">
                <a:latin typeface="Arial MT"/>
                <a:cs typeface="Arial MT"/>
              </a:rPr>
              <a:t>square</a:t>
            </a:r>
            <a:r>
              <a:rPr dirty="0" sz="1050" spc="-45">
                <a:latin typeface="Arial MT"/>
                <a:cs typeface="Arial MT"/>
              </a:rPr>
              <a:t> </a:t>
            </a:r>
            <a:r>
              <a:rPr dirty="0" sz="1050" spc="-20">
                <a:latin typeface="Arial MT"/>
                <a:cs typeface="Arial MT"/>
              </a:rPr>
              <a:t>inch</a:t>
            </a:r>
            <a:r>
              <a:rPr dirty="0" sz="1800" spc="-20">
                <a:latin typeface="Arial MT"/>
                <a:cs typeface="Arial MT"/>
              </a:rPr>
              <a:t>)</a:t>
            </a:r>
            <a:endParaRPr sz="1800">
              <a:latin typeface="Arial MT"/>
              <a:cs typeface="Arial MT"/>
            </a:endParaRPr>
          </a:p>
          <a:p>
            <a:pPr marL="228600" indent="-228600">
              <a:lnSpc>
                <a:spcPts val="2800"/>
              </a:lnSpc>
              <a:spcBef>
                <a:spcPts val="1015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Stores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injection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parameter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protocols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into </a:t>
            </a:r>
            <a:r>
              <a:rPr dirty="0" sz="2600">
                <a:latin typeface="Arial MT"/>
                <a:cs typeface="Arial MT"/>
              </a:rPr>
              <a:t>their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memory</a:t>
            </a:r>
            <a:endParaRPr sz="2600">
              <a:latin typeface="Arial MT"/>
              <a:cs typeface="Arial MT"/>
            </a:endParaRPr>
          </a:p>
          <a:p>
            <a:pPr marL="457200">
              <a:lnSpc>
                <a:spcPct val="100000"/>
              </a:lnSpc>
              <a:spcBef>
                <a:spcPts val="17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26107" y="5466588"/>
            <a:ext cx="3221736" cy="243840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387094" y="5732170"/>
            <a:ext cx="552450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27965" indent="-227965">
              <a:lnSpc>
                <a:spcPct val="100000"/>
              </a:lnSpc>
              <a:spcBef>
                <a:spcPts val="95"/>
              </a:spcBef>
              <a:buChar char="•"/>
              <a:tabLst>
                <a:tab pos="227965" algn="l"/>
              </a:tabLst>
            </a:pPr>
            <a:r>
              <a:rPr dirty="0" sz="2200">
                <a:latin typeface="Arial MT"/>
                <a:cs typeface="Arial MT"/>
              </a:rPr>
              <a:t>Can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also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provide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patients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injection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history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54695" y="1825752"/>
            <a:ext cx="4052315" cy="4070603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9052814" y="5692241"/>
            <a:ext cx="196215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FFFFFF"/>
                </a:solidFill>
                <a:latin typeface="Arial MT"/>
                <a:cs typeface="Arial MT"/>
              </a:rPr>
              <a:t>Image</a:t>
            </a:r>
            <a:r>
              <a:rPr dirty="0" sz="900" spc="-65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dirty="0" sz="900">
                <a:solidFill>
                  <a:srgbClr val="FFFFFF"/>
                </a:solidFill>
                <a:latin typeface="Arial MT"/>
                <a:cs typeface="Arial MT"/>
              </a:rPr>
              <a:t>taken</a:t>
            </a:r>
            <a:r>
              <a:rPr dirty="0" sz="900" spc="-65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dirty="0" sz="900">
                <a:solidFill>
                  <a:srgbClr val="FFFFFF"/>
                </a:solidFill>
                <a:latin typeface="Arial MT"/>
                <a:cs typeface="Arial MT"/>
              </a:rPr>
              <a:t>@</a:t>
            </a:r>
            <a:r>
              <a:rPr dirty="0" sz="900" spc="-3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dirty="0" sz="900">
                <a:solidFill>
                  <a:srgbClr val="FFFFFF"/>
                </a:solidFill>
                <a:latin typeface="Arial MT"/>
                <a:cs typeface="Arial MT"/>
              </a:rPr>
              <a:t>RRDTC</a:t>
            </a:r>
            <a:r>
              <a:rPr dirty="0" sz="900" spc="2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dirty="0" sz="900">
                <a:solidFill>
                  <a:srgbClr val="FFFFFF"/>
                </a:solidFill>
                <a:latin typeface="Arial MT"/>
                <a:cs typeface="Arial MT"/>
              </a:rPr>
              <a:t>Dec.</a:t>
            </a:r>
            <a:r>
              <a:rPr dirty="0" sz="900" spc="-45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dirty="0" sz="900">
                <a:solidFill>
                  <a:srgbClr val="FFFFFF"/>
                </a:solidFill>
                <a:latin typeface="Arial MT"/>
                <a:cs typeface="Arial MT"/>
              </a:rPr>
              <a:t>6</a:t>
            </a:r>
            <a:r>
              <a:rPr dirty="0" baseline="18518" sz="900">
                <a:solidFill>
                  <a:srgbClr val="FFFFFF"/>
                </a:solidFill>
                <a:latin typeface="Arial MT"/>
                <a:cs typeface="Arial MT"/>
              </a:rPr>
              <a:t>th</a:t>
            </a:r>
            <a:r>
              <a:rPr dirty="0" baseline="18518" sz="900" spc="52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dirty="0" sz="900" spc="-20">
                <a:solidFill>
                  <a:srgbClr val="FFFFFF"/>
                </a:solidFill>
                <a:latin typeface="Arial MT"/>
                <a:cs typeface="Arial MT"/>
              </a:rPr>
              <a:t>2016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8" name="object 8" descr=""/>
          <p:cNvSpPr/>
          <p:nvPr/>
        </p:nvSpPr>
        <p:spPr>
          <a:xfrm>
            <a:off x="9424416" y="4888991"/>
            <a:ext cx="914400" cy="175260"/>
          </a:xfrm>
          <a:custGeom>
            <a:avLst/>
            <a:gdLst/>
            <a:ahLst/>
            <a:cxnLst/>
            <a:rect l="l" t="t" r="r" b="b"/>
            <a:pathLst>
              <a:path w="914400" h="175260">
                <a:moveTo>
                  <a:pt x="914400" y="0"/>
                </a:moveTo>
                <a:lnTo>
                  <a:pt x="0" y="0"/>
                </a:lnTo>
                <a:lnTo>
                  <a:pt x="0" y="175132"/>
                </a:lnTo>
                <a:lnTo>
                  <a:pt x="914400" y="175132"/>
                </a:lnTo>
                <a:lnTo>
                  <a:pt x="914400" y="0"/>
                </a:lnTo>
                <a:close/>
              </a:path>
            </a:pathLst>
          </a:custGeom>
          <a:solidFill>
            <a:srgbClr val="996633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Timing</a:t>
            </a:r>
            <a:r>
              <a:rPr dirty="0" spc="-180"/>
              <a:t> </a:t>
            </a:r>
            <a:r>
              <a:rPr dirty="0"/>
              <a:t>of</a:t>
            </a:r>
            <a:r>
              <a:rPr dirty="0" spc="-100"/>
              <a:t> </a:t>
            </a:r>
            <a:r>
              <a:rPr dirty="0"/>
              <a:t>IV</a:t>
            </a:r>
            <a:r>
              <a:rPr dirty="0" spc="-85"/>
              <a:t> </a:t>
            </a:r>
            <a:r>
              <a:rPr dirty="0" spc="-10"/>
              <a:t>Contrast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07956"/>
            <a:ext cx="9971405" cy="3707129"/>
          </a:xfrm>
          <a:prstGeom prst="rect">
            <a:avLst/>
          </a:prstGeom>
        </p:spPr>
        <p:txBody>
          <a:bodyPr wrap="square" lIns="0" tIns="800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30"/>
              </a:spcBef>
            </a:pPr>
            <a:r>
              <a:rPr dirty="0" sz="3200">
                <a:latin typeface="Arial MT"/>
                <a:cs typeface="Arial MT"/>
              </a:rPr>
              <a:t>Timing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is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very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important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for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injections</a:t>
            </a:r>
            <a:endParaRPr sz="3200">
              <a:latin typeface="Arial MT"/>
              <a:cs typeface="Arial MT"/>
            </a:endParaRPr>
          </a:p>
          <a:p>
            <a:pPr marL="697865" indent="-228600">
              <a:lnSpc>
                <a:spcPct val="100000"/>
              </a:lnSpc>
              <a:spcBef>
                <a:spcPts val="340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Blood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flow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dilutes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contrast</a:t>
            </a:r>
            <a:r>
              <a:rPr dirty="0" sz="2000" spc="-1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media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very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quickly</a:t>
            </a:r>
            <a:endParaRPr sz="2000">
              <a:latin typeface="Arial MT"/>
              <a:cs typeface="Arial MT"/>
            </a:endParaRPr>
          </a:p>
          <a:p>
            <a:pPr marL="240029" marR="105410" indent="-227329">
              <a:lnSpc>
                <a:spcPts val="2590"/>
              </a:lnSpc>
              <a:spcBef>
                <a:spcPts val="1045"/>
              </a:spcBef>
              <a:buChar char="•"/>
              <a:tabLst>
                <a:tab pos="241300" algn="l"/>
              </a:tabLst>
            </a:pPr>
            <a:r>
              <a:rPr dirty="0" sz="2400" spc="-10">
                <a:latin typeface="Arial MT"/>
                <a:cs typeface="Arial MT"/>
              </a:rPr>
              <a:t>Determines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when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image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acquisition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would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demonstrate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optimal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contrast 	enhancement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within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anatomy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interest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40"/>
              </a:spcBef>
              <a:buFont typeface="Arial MT"/>
              <a:buChar char="•"/>
            </a:pPr>
            <a:endParaRPr sz="2400">
              <a:latin typeface="Arial MT"/>
              <a:cs typeface="Arial MT"/>
            </a:endParaRPr>
          </a:p>
          <a:p>
            <a:pPr marL="12700" marR="5080">
              <a:lnSpc>
                <a:spcPts val="3000"/>
              </a:lnSpc>
            </a:pPr>
            <a:r>
              <a:rPr dirty="0" sz="2800" spc="-10">
                <a:latin typeface="Arial MT"/>
                <a:cs typeface="Arial MT"/>
              </a:rPr>
              <a:t>Software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allows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injector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electronically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connected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 spc="-10">
                <a:latin typeface="Arial MT"/>
                <a:cs typeface="Arial MT"/>
              </a:rPr>
              <a:t>imaging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equipment,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synchronizing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injection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with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 acquisition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77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Usually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built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into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software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scanning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parameters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General</a:t>
            </a:r>
            <a:r>
              <a:rPr dirty="0" spc="-55"/>
              <a:t> </a:t>
            </a:r>
            <a:r>
              <a:rPr dirty="0"/>
              <a:t>Phases</a:t>
            </a:r>
            <a:r>
              <a:rPr dirty="0" spc="-30"/>
              <a:t> </a:t>
            </a:r>
            <a:r>
              <a:rPr dirty="0"/>
              <a:t>of</a:t>
            </a:r>
            <a:r>
              <a:rPr dirty="0" spc="-40"/>
              <a:t> </a:t>
            </a:r>
            <a:r>
              <a:rPr dirty="0"/>
              <a:t>Tissue</a:t>
            </a:r>
            <a:r>
              <a:rPr dirty="0" spc="-105"/>
              <a:t> </a:t>
            </a:r>
            <a:r>
              <a:rPr dirty="0" spc="-10"/>
              <a:t>Enhancement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84417"/>
            <a:ext cx="9356725" cy="3723640"/>
          </a:xfrm>
          <a:prstGeom prst="rect">
            <a:avLst/>
          </a:prstGeom>
        </p:spPr>
        <p:txBody>
          <a:bodyPr wrap="square" lIns="0" tIns="1092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dirty="0" sz="3000">
                <a:latin typeface="Arial MT"/>
                <a:cs typeface="Arial MT"/>
              </a:rPr>
              <a:t>Three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phases:</a:t>
            </a:r>
            <a:endParaRPr sz="30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710"/>
              </a:spcBef>
              <a:buAutoNum type="arabicPeriod"/>
              <a:tabLst>
                <a:tab pos="527685" algn="l"/>
              </a:tabLst>
            </a:pPr>
            <a:r>
              <a:rPr dirty="0" sz="2800" spc="-10">
                <a:solidFill>
                  <a:srgbClr val="FF0000"/>
                </a:solidFill>
                <a:latin typeface="Arial MT"/>
                <a:cs typeface="Arial MT"/>
              </a:rPr>
              <a:t>Bolus</a:t>
            </a:r>
            <a:endParaRPr sz="28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705"/>
              </a:spcBef>
              <a:buAutoNum type="arabicPeriod"/>
              <a:tabLst>
                <a:tab pos="527685" algn="l"/>
              </a:tabLst>
            </a:pPr>
            <a:r>
              <a:rPr dirty="0" sz="2800" spc="-70">
                <a:solidFill>
                  <a:srgbClr val="006DC0"/>
                </a:solidFill>
                <a:latin typeface="Arial MT"/>
                <a:cs typeface="Arial MT"/>
              </a:rPr>
              <a:t>Non-</a:t>
            </a:r>
            <a:r>
              <a:rPr dirty="0" sz="2800" spc="-10">
                <a:solidFill>
                  <a:srgbClr val="006DC0"/>
                </a:solidFill>
                <a:latin typeface="Arial MT"/>
                <a:cs typeface="Arial MT"/>
              </a:rPr>
              <a:t>equilibrium</a:t>
            </a:r>
            <a:endParaRPr sz="28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695"/>
              </a:spcBef>
              <a:buAutoNum type="arabicPeriod"/>
              <a:tabLst>
                <a:tab pos="527685" algn="l"/>
              </a:tabLst>
            </a:pPr>
            <a:r>
              <a:rPr dirty="0" sz="2800" spc="-10">
                <a:solidFill>
                  <a:srgbClr val="996633"/>
                </a:solidFill>
                <a:latin typeface="Arial MT"/>
                <a:cs typeface="Arial MT"/>
              </a:rPr>
              <a:t>Equilibrium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500"/>
              </a:spcBef>
            </a:pPr>
            <a:r>
              <a:rPr dirty="0" sz="2800">
                <a:latin typeface="Arial MT"/>
                <a:cs typeface="Arial MT"/>
              </a:rPr>
              <a:t>Phases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classified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by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rate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enhancement</a:t>
            </a:r>
            <a:endParaRPr sz="2800">
              <a:latin typeface="Arial MT"/>
              <a:cs typeface="Arial MT"/>
            </a:endParaRPr>
          </a:p>
          <a:p>
            <a:pPr lvl="1" marL="241300" marR="5080" indent="-228600">
              <a:lnSpc>
                <a:spcPts val="2800"/>
              </a:lnSpc>
              <a:spcBef>
                <a:spcPts val="115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Helps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determine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ideal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time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between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initial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administration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of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media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acquisition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330" y="602361"/>
            <a:ext cx="3155950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Bolus</a:t>
            </a:r>
            <a:r>
              <a:rPr dirty="0" spc="10"/>
              <a:t> </a:t>
            </a:r>
            <a:r>
              <a:rPr dirty="0" spc="-10"/>
              <a:t>Phase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7383" y="2362200"/>
            <a:ext cx="6053327" cy="288036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7383" y="4027932"/>
            <a:ext cx="6929628" cy="28803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29639" y="1676521"/>
            <a:ext cx="9818370" cy="4337685"/>
          </a:xfrm>
          <a:prstGeom prst="rect">
            <a:avLst/>
          </a:prstGeom>
        </p:spPr>
        <p:txBody>
          <a:bodyPr wrap="square" lIns="0" tIns="7239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570"/>
              </a:spcBef>
            </a:pPr>
            <a:r>
              <a:rPr dirty="0" sz="3000" i="1">
                <a:latin typeface="Arial"/>
                <a:cs typeface="Arial"/>
              </a:rPr>
              <a:t>(Aka.</a:t>
            </a:r>
            <a:r>
              <a:rPr dirty="0" sz="3000" spc="-35" i="1">
                <a:latin typeface="Arial"/>
                <a:cs typeface="Arial"/>
              </a:rPr>
              <a:t> </a:t>
            </a:r>
            <a:r>
              <a:rPr dirty="0" sz="3000" i="1">
                <a:solidFill>
                  <a:srgbClr val="FF0000"/>
                </a:solidFill>
                <a:latin typeface="Arial"/>
                <a:cs typeface="Arial"/>
              </a:rPr>
              <a:t>Arterial</a:t>
            </a:r>
            <a:r>
              <a:rPr dirty="0" sz="3000" spc="-30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3000" spc="-10" i="1">
                <a:latin typeface="Arial"/>
                <a:cs typeface="Arial"/>
              </a:rPr>
              <a:t>phase)</a:t>
            </a:r>
            <a:endParaRPr sz="3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9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228600" indent="-228600">
              <a:lnSpc>
                <a:spcPct val="100000"/>
              </a:lnSpc>
              <a:spcBef>
                <a:spcPts val="300"/>
              </a:spcBef>
              <a:buFont typeface="Arial MT"/>
              <a:buChar char="•"/>
              <a:tabLst>
                <a:tab pos="228600" algn="l"/>
              </a:tabLst>
            </a:pPr>
            <a:r>
              <a:rPr dirty="0" sz="2600" i="1">
                <a:latin typeface="Arial"/>
                <a:cs typeface="Arial"/>
              </a:rPr>
              <a:t>IVC</a:t>
            </a:r>
            <a:r>
              <a:rPr dirty="0" sz="2600" spc="-7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&amp;</a:t>
            </a:r>
            <a:r>
              <a:rPr dirty="0" sz="2600" spc="-5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Aorta</a:t>
            </a:r>
            <a:r>
              <a:rPr dirty="0" sz="2600" spc="-5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have</a:t>
            </a:r>
            <a:r>
              <a:rPr dirty="0" sz="2600" spc="-7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a</a:t>
            </a:r>
            <a:r>
              <a:rPr dirty="0" sz="2600" spc="-3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difference</a:t>
            </a:r>
            <a:r>
              <a:rPr dirty="0" sz="2600" spc="-7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of</a:t>
            </a:r>
            <a:r>
              <a:rPr dirty="0" sz="2600" spc="-100" i="1"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30</a:t>
            </a:r>
            <a:r>
              <a:rPr dirty="0" u="heavy" sz="2600" spc="-4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or</a:t>
            </a:r>
            <a:r>
              <a:rPr dirty="0" u="heavy" sz="2600" spc="-7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more</a:t>
            </a:r>
            <a:r>
              <a:rPr dirty="0" u="heavy" sz="2600" spc="-2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2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HU’s</a:t>
            </a:r>
            <a:endParaRPr sz="2600">
              <a:latin typeface="Arial"/>
              <a:cs typeface="Arial"/>
            </a:endParaRPr>
          </a:p>
          <a:p>
            <a:pPr marL="228600" indent="-228600">
              <a:lnSpc>
                <a:spcPts val="3105"/>
              </a:lnSpc>
              <a:spcBef>
                <a:spcPts val="390"/>
              </a:spcBef>
              <a:buChar char="•"/>
              <a:tabLst>
                <a:tab pos="228600" algn="l"/>
              </a:tabLst>
            </a:pPr>
            <a:r>
              <a:rPr dirty="0" sz="2600">
                <a:solidFill>
                  <a:srgbClr val="FF0000"/>
                </a:solidFill>
                <a:latin typeface="Arial MT"/>
                <a:cs typeface="Arial MT"/>
              </a:rPr>
              <a:t>Arterial</a:t>
            </a:r>
            <a:r>
              <a:rPr dirty="0" sz="2600" spc="-11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structures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filled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contrast</a:t>
            </a:r>
            <a:endParaRPr sz="2600">
              <a:latin typeface="Arial MT"/>
              <a:cs typeface="Arial MT"/>
            </a:endParaRPr>
          </a:p>
          <a:p>
            <a:pPr lvl="1" marL="685800" indent="-228600">
              <a:lnSpc>
                <a:spcPts val="2625"/>
              </a:lnSpc>
              <a:buChar char="•"/>
              <a:tabLst>
                <a:tab pos="685800" algn="l"/>
              </a:tabLst>
            </a:pPr>
            <a:r>
              <a:rPr dirty="0" sz="2200" spc="-10">
                <a:solidFill>
                  <a:srgbClr val="0D2841"/>
                </a:solidFill>
                <a:latin typeface="Arial MT"/>
                <a:cs typeface="Arial MT"/>
              </a:rPr>
              <a:t>Venous</a:t>
            </a:r>
            <a:r>
              <a:rPr dirty="0" sz="2200" spc="-114">
                <a:solidFill>
                  <a:srgbClr val="0D2841"/>
                </a:solidFill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structures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u="heavy" sz="22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not</a:t>
            </a:r>
            <a:r>
              <a:rPr dirty="0" sz="2200" spc="-140" i="1">
                <a:latin typeface="Arial"/>
                <a:cs typeface="Arial"/>
              </a:rPr>
              <a:t> </a:t>
            </a:r>
            <a:r>
              <a:rPr dirty="0" sz="2200">
                <a:latin typeface="Arial MT"/>
                <a:cs typeface="Arial MT"/>
              </a:rPr>
              <a:t>yet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enhanced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90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marL="228600" indent="-228600">
              <a:lnSpc>
                <a:spcPts val="2500"/>
              </a:lnSpc>
              <a:spcBef>
                <a:spcPts val="880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Peak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Aortic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enhancement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commonly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occurs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within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65">
                <a:latin typeface="Arial MT"/>
                <a:cs typeface="Arial MT"/>
              </a:rPr>
              <a:t>24-</a:t>
            </a:r>
            <a:r>
              <a:rPr dirty="0" sz="2600">
                <a:latin typeface="Arial MT"/>
                <a:cs typeface="Arial MT"/>
              </a:rPr>
              <a:t>45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seconds </a:t>
            </a:r>
            <a:r>
              <a:rPr dirty="0" sz="2600">
                <a:latin typeface="Arial MT"/>
                <a:cs typeface="Arial MT"/>
              </a:rPr>
              <a:t>after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bolus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injection</a:t>
            </a:r>
            <a:endParaRPr sz="2600">
              <a:latin typeface="Arial MT"/>
              <a:cs typeface="Arial MT"/>
            </a:endParaRPr>
          </a:p>
          <a:p>
            <a:pPr lvl="1" marL="1143000" indent="-228600">
              <a:lnSpc>
                <a:spcPts val="2135"/>
              </a:lnSpc>
              <a:spcBef>
                <a:spcPts val="70"/>
              </a:spcBef>
              <a:buChar char="•"/>
              <a:tabLst>
                <a:tab pos="1143000" algn="l"/>
              </a:tabLst>
            </a:pPr>
            <a:r>
              <a:rPr dirty="0" sz="1800">
                <a:latin typeface="Arial MT"/>
                <a:cs typeface="Arial MT"/>
              </a:rPr>
              <a:t>Peak</a:t>
            </a:r>
            <a:r>
              <a:rPr dirty="0" sz="1800" spc="-10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organ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enhancement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occurs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about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 spc="-55">
                <a:latin typeface="Arial MT"/>
                <a:cs typeface="Arial MT"/>
              </a:rPr>
              <a:t>5-</a:t>
            </a:r>
            <a:r>
              <a:rPr dirty="0" sz="1800">
                <a:latin typeface="Arial MT"/>
                <a:cs typeface="Arial MT"/>
              </a:rPr>
              <a:t>15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seconds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later</a:t>
            </a:r>
            <a:endParaRPr sz="1800">
              <a:latin typeface="Arial MT"/>
              <a:cs typeface="Arial MT"/>
            </a:endParaRPr>
          </a:p>
          <a:p>
            <a:pPr marL="685800" indent="-228600">
              <a:lnSpc>
                <a:spcPts val="2595"/>
              </a:lnSpc>
              <a:buChar char="•"/>
              <a:tabLst>
                <a:tab pos="685800" algn="l"/>
              </a:tabLst>
            </a:pPr>
            <a:r>
              <a:rPr dirty="0" sz="2200" spc="-10">
                <a:latin typeface="Arial MT"/>
                <a:cs typeface="Arial MT"/>
              </a:rPr>
              <a:t>Plateau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typically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lasts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10→15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seconds</a:t>
            </a:r>
            <a:endParaRPr sz="2200">
              <a:latin typeface="Arial MT"/>
              <a:cs typeface="Arial MT"/>
            </a:endParaRPr>
          </a:p>
          <a:p>
            <a:pPr marL="685800" indent="-228600">
              <a:lnSpc>
                <a:spcPts val="2620"/>
              </a:lnSpc>
              <a:buChar char="•"/>
              <a:tabLst>
                <a:tab pos="685800" algn="l"/>
              </a:tabLst>
            </a:pPr>
            <a:r>
              <a:rPr dirty="0" sz="2200" spc="-10">
                <a:latin typeface="Arial MT"/>
                <a:cs typeface="Arial MT"/>
              </a:rPr>
              <a:t>Imaging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usually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occurs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during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plateau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Enhancement</a:t>
            </a:r>
            <a:r>
              <a:rPr dirty="0" spc="-10"/>
              <a:t> Considerations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56917"/>
            <a:ext cx="10239375" cy="4314190"/>
          </a:xfrm>
          <a:prstGeom prst="rect">
            <a:avLst/>
          </a:prstGeom>
        </p:spPr>
        <p:txBody>
          <a:bodyPr wrap="square" lIns="0" tIns="83820" rIns="0" bIns="0" rtlCol="0" vert="horz">
            <a:spAutoFit/>
          </a:bodyPr>
          <a:lstStyle/>
          <a:p>
            <a:pPr marL="240029" marR="5080" indent="-227329">
              <a:lnSpc>
                <a:spcPts val="2300"/>
              </a:lnSpc>
              <a:spcBef>
                <a:spcPts val="66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Imaging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during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“plateau”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enhancement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period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enables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more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consistent 	imaging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dirty="0" sz="2600">
                <a:latin typeface="Arial MT"/>
                <a:cs typeface="Arial MT"/>
              </a:rPr>
              <a:t>Most</a:t>
            </a:r>
            <a:r>
              <a:rPr dirty="0" sz="2600" spc="-1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organs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have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arterial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blood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supply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1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Examples: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pancreas,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bowel,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bladder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00"/>
              </a:spcBef>
              <a:buFont typeface="Arial MT"/>
              <a:buChar char="•"/>
              <a:tabLst>
                <a:tab pos="240029" algn="l"/>
              </a:tabLst>
            </a:pPr>
            <a:r>
              <a:rPr dirty="0" sz="2400" b="1">
                <a:latin typeface="Arial"/>
                <a:cs typeface="Arial"/>
              </a:rPr>
              <a:t>Kidneys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are</a:t>
            </a:r>
            <a:r>
              <a:rPr dirty="0" sz="2400" spc="-12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an</a:t>
            </a:r>
            <a:r>
              <a:rPr dirty="0" sz="2400" spc="-114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exception</a:t>
            </a:r>
            <a:endParaRPr sz="2400">
              <a:latin typeface="Arial"/>
              <a:cs typeface="Arial"/>
            </a:endParaRPr>
          </a:p>
          <a:p>
            <a:pPr lvl="1" marL="697865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also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excrete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contrast</a:t>
            </a:r>
            <a:endParaRPr sz="20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Peak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enhancement</a:t>
            </a:r>
            <a:r>
              <a:rPr dirty="0" sz="2000" spc="-1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80→120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seconds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after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injection</a:t>
            </a:r>
            <a:endParaRPr sz="20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10"/>
              </a:spcBef>
              <a:buChar char="•"/>
              <a:tabLst>
                <a:tab pos="1155065" algn="l"/>
              </a:tabLst>
            </a:pPr>
            <a:r>
              <a:rPr dirty="0" sz="1700">
                <a:latin typeface="Arial MT"/>
                <a:cs typeface="Arial MT"/>
              </a:rPr>
              <a:t>A</a:t>
            </a:r>
            <a:r>
              <a:rPr dirty="0" sz="1700" spc="-114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scan</a:t>
            </a:r>
            <a:r>
              <a:rPr dirty="0" sz="1700" spc="-7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delay</a:t>
            </a:r>
            <a:r>
              <a:rPr dirty="0" sz="1700" spc="-9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should</a:t>
            </a:r>
            <a:r>
              <a:rPr dirty="0" sz="1700" spc="-9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be</a:t>
            </a:r>
            <a:r>
              <a:rPr dirty="0" sz="1700" spc="-9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used</a:t>
            </a:r>
            <a:r>
              <a:rPr dirty="0" sz="1700" spc="-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between</a:t>
            </a:r>
            <a:r>
              <a:rPr dirty="0" sz="1700" spc="-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liver</a:t>
            </a:r>
            <a:r>
              <a:rPr dirty="0" sz="1700" spc="-1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-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kidney</a:t>
            </a:r>
            <a:r>
              <a:rPr dirty="0" sz="1700" spc="-10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scans</a:t>
            </a:r>
            <a:endParaRPr sz="17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dirty="0" sz="2600">
                <a:latin typeface="Arial MT"/>
                <a:cs typeface="Arial MT"/>
              </a:rPr>
              <a:t>Liver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has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dual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blood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supply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1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Portal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vein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hepatic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artery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697865" algn="l"/>
              </a:tabLst>
            </a:pPr>
            <a:r>
              <a:rPr dirty="0" sz="2000">
                <a:latin typeface="Arial MT"/>
                <a:cs typeface="Arial MT"/>
              </a:rPr>
              <a:t>Portal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venous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scans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liver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occur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60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seconds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after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bolus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injection</a:t>
            </a:r>
            <a:endParaRPr sz="20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10"/>
              </a:spcBef>
              <a:buChar char="•"/>
              <a:tabLst>
                <a:tab pos="1155065" algn="l"/>
              </a:tabLst>
            </a:pPr>
            <a:r>
              <a:rPr dirty="0" sz="1700" spc="-10">
                <a:latin typeface="Arial MT"/>
                <a:cs typeface="Arial MT"/>
              </a:rPr>
              <a:t>Includes</a:t>
            </a:r>
            <a:r>
              <a:rPr dirty="0" sz="1700" spc="-8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arterial</a:t>
            </a:r>
            <a:r>
              <a:rPr dirty="0" sz="1700" spc="-9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&amp;</a:t>
            </a:r>
            <a:r>
              <a:rPr dirty="0" sz="1700" spc="-8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venous</a:t>
            </a:r>
            <a:r>
              <a:rPr dirty="0" sz="1700" spc="-7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enhancement</a:t>
            </a:r>
            <a:endParaRPr sz="17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Enhancement</a:t>
            </a:r>
            <a:r>
              <a:rPr dirty="0" spc="-10"/>
              <a:t> Considerations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91738"/>
            <a:ext cx="9779635" cy="4264660"/>
          </a:xfrm>
          <a:prstGeom prst="rect">
            <a:avLst/>
          </a:prstGeom>
        </p:spPr>
        <p:txBody>
          <a:bodyPr wrap="square" lIns="0" tIns="1085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dirty="0" sz="2800" spc="-10">
                <a:latin typeface="Arial MT"/>
                <a:cs typeface="Arial MT"/>
              </a:rPr>
              <a:t>Routine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brain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scanning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7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metastases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primary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central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nervous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system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tumors</a:t>
            </a:r>
            <a:endParaRPr sz="2600">
              <a:latin typeface="Arial MT"/>
              <a:cs typeface="Arial MT"/>
            </a:endParaRPr>
          </a:p>
          <a:p>
            <a:pPr marL="241300" marR="5080" indent="-228600">
              <a:lnSpc>
                <a:spcPts val="2800"/>
              </a:lnSpc>
              <a:spcBef>
                <a:spcPts val="1045"/>
              </a:spcBef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Enhancement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due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BBB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disruptions,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not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vascularity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the </a:t>
            </a:r>
            <a:r>
              <a:rPr dirty="0" sz="2600" spc="-10">
                <a:latin typeface="Arial MT"/>
                <a:cs typeface="Arial MT"/>
              </a:rPr>
              <a:t>tissue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65"/>
              </a:spcBef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Injection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rate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no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importance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Scan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delay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important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consideration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15"/>
              </a:spcBef>
              <a:buChar char="•"/>
              <a:tabLst>
                <a:tab pos="1155065" algn="l"/>
              </a:tabLst>
            </a:pPr>
            <a:r>
              <a:rPr dirty="0" sz="1800">
                <a:latin typeface="Arial MT"/>
                <a:cs typeface="Arial MT"/>
              </a:rPr>
              <a:t>4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minutes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or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longer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870"/>
              </a:spcBef>
            </a:pPr>
            <a:r>
              <a:rPr dirty="0" sz="2600">
                <a:latin typeface="Arial MT"/>
                <a:cs typeface="Arial MT"/>
              </a:rPr>
              <a:t>Non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routine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brain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scans: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71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angiography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brain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perfusion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scans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Must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follow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routine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contrast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injection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protocols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5"/>
              <a:t>Non-</a:t>
            </a:r>
            <a:r>
              <a:rPr dirty="0"/>
              <a:t>equilibrium</a:t>
            </a:r>
            <a:r>
              <a:rPr dirty="0" spc="-135"/>
              <a:t> </a:t>
            </a:r>
            <a:r>
              <a:rPr dirty="0" spc="-10"/>
              <a:t>Phase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15439" y="2747772"/>
            <a:ext cx="4698492" cy="262127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2811" y="4725923"/>
            <a:ext cx="4293108" cy="28803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29335" y="1706905"/>
            <a:ext cx="9801225" cy="4110990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430"/>
              </a:spcBef>
            </a:pPr>
            <a:r>
              <a:rPr dirty="0" sz="3000" i="1">
                <a:latin typeface="Arial"/>
                <a:cs typeface="Arial"/>
              </a:rPr>
              <a:t>(Aka.</a:t>
            </a:r>
            <a:r>
              <a:rPr dirty="0" sz="3000" spc="-10" i="1">
                <a:latin typeface="Arial"/>
                <a:cs typeface="Arial"/>
              </a:rPr>
              <a:t> </a:t>
            </a:r>
            <a:r>
              <a:rPr dirty="0" sz="3000" i="1">
                <a:solidFill>
                  <a:srgbClr val="006DC0"/>
                </a:solidFill>
                <a:latin typeface="Arial"/>
                <a:cs typeface="Arial"/>
              </a:rPr>
              <a:t>Venous</a:t>
            </a:r>
            <a:r>
              <a:rPr dirty="0" sz="3000" spc="-65" i="1">
                <a:solidFill>
                  <a:srgbClr val="006DC0"/>
                </a:solidFill>
                <a:latin typeface="Arial"/>
                <a:cs typeface="Arial"/>
              </a:rPr>
              <a:t> </a:t>
            </a:r>
            <a:r>
              <a:rPr dirty="0" sz="3000" spc="-10" i="1">
                <a:latin typeface="Arial"/>
                <a:cs typeface="Arial"/>
              </a:rPr>
              <a:t>phase)</a:t>
            </a:r>
            <a:endParaRPr sz="3000">
              <a:latin typeface="Arial"/>
              <a:cs typeface="Arial"/>
            </a:endParaRPr>
          </a:p>
          <a:p>
            <a:pPr marL="228600" indent="-228600">
              <a:lnSpc>
                <a:spcPts val="3080"/>
              </a:lnSpc>
              <a:spcBef>
                <a:spcPts val="290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Follows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arterial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phase</a:t>
            </a:r>
            <a:endParaRPr sz="2600">
              <a:latin typeface="Arial MT"/>
              <a:cs typeface="Arial MT"/>
            </a:endParaRPr>
          </a:p>
          <a:p>
            <a:pPr marL="457200">
              <a:lnSpc>
                <a:spcPts val="284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228600" indent="-228600">
              <a:lnSpc>
                <a:spcPts val="3080"/>
              </a:lnSpc>
              <a:spcBef>
                <a:spcPts val="380"/>
              </a:spcBef>
              <a:buFont typeface="Arial MT"/>
              <a:buChar char="•"/>
              <a:tabLst>
                <a:tab pos="228600" algn="l"/>
              </a:tabLst>
            </a:pPr>
            <a:r>
              <a:rPr dirty="0" sz="2600" i="1">
                <a:latin typeface="Arial"/>
                <a:cs typeface="Arial"/>
              </a:rPr>
              <a:t>Has</a:t>
            </a:r>
            <a:r>
              <a:rPr dirty="0" sz="2600" spc="-9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a</a:t>
            </a:r>
            <a:r>
              <a:rPr dirty="0" sz="2600" spc="-40" i="1">
                <a:latin typeface="Arial"/>
                <a:cs typeface="Arial"/>
              </a:rPr>
              <a:t> </a:t>
            </a:r>
            <a:r>
              <a:rPr dirty="0" u="sng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10→30</a:t>
            </a:r>
            <a:r>
              <a:rPr dirty="0" u="sng" sz="2600" spc="-2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HU</a:t>
            </a:r>
            <a:r>
              <a:rPr dirty="0" sz="2600" spc="-90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difference</a:t>
            </a:r>
            <a:endParaRPr sz="2600">
              <a:latin typeface="Arial"/>
              <a:cs typeface="Arial"/>
            </a:endParaRPr>
          </a:p>
          <a:p>
            <a:pPr lvl="1" marL="684530" indent="-227329">
              <a:lnSpc>
                <a:spcPts val="2840"/>
              </a:lnSpc>
              <a:buChar char="•"/>
              <a:tabLst>
                <a:tab pos="684530" algn="l"/>
              </a:tabLst>
            </a:pPr>
            <a:r>
              <a:rPr dirty="0" sz="2400" spc="-20">
                <a:latin typeface="Arial MT"/>
                <a:cs typeface="Arial MT"/>
              </a:rPr>
              <a:t>Aka.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b="1">
                <a:latin typeface="Arial"/>
                <a:cs typeface="Arial"/>
              </a:rPr>
              <a:t>AVID</a:t>
            </a:r>
            <a:r>
              <a:rPr dirty="0" sz="2400" spc="-135" b="1">
                <a:latin typeface="Arial"/>
                <a:cs typeface="Arial"/>
              </a:rPr>
              <a:t> </a:t>
            </a:r>
            <a:r>
              <a:rPr dirty="0" sz="2400" spc="-10">
                <a:latin typeface="Arial MT"/>
                <a:cs typeface="Arial MT"/>
              </a:rPr>
              <a:t>(arteriovenous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iodine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difference)</a:t>
            </a:r>
            <a:endParaRPr sz="2400">
              <a:latin typeface="Arial MT"/>
              <a:cs typeface="Arial MT"/>
            </a:endParaRPr>
          </a:p>
          <a:p>
            <a:pPr marL="228600" marR="600075" indent="-228600">
              <a:lnSpc>
                <a:spcPts val="2510"/>
              </a:lnSpc>
              <a:spcBef>
                <a:spcPts val="1065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still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brighter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arteries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than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parenchyma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of </a:t>
            </a:r>
            <a:r>
              <a:rPr dirty="0" sz="2600">
                <a:latin typeface="Arial MT"/>
                <a:cs typeface="Arial MT"/>
              </a:rPr>
              <a:t>organs,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but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venous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structures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now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opacified</a:t>
            </a:r>
            <a:endParaRPr sz="2600">
              <a:latin typeface="Arial MT"/>
              <a:cs typeface="Arial MT"/>
            </a:endParaRPr>
          </a:p>
          <a:p>
            <a:pPr>
              <a:lnSpc>
                <a:spcPts val="3110"/>
              </a:lnSpc>
              <a:spcBef>
                <a:spcPts val="390"/>
              </a:spcBef>
            </a:pPr>
            <a:r>
              <a:rPr dirty="0" sz="2600" spc="-50">
                <a:latin typeface="Arial MT"/>
                <a:cs typeface="Arial MT"/>
              </a:rPr>
              <a:t>•</a:t>
            </a:r>
            <a:endParaRPr sz="2600">
              <a:latin typeface="Arial MT"/>
              <a:cs typeface="Arial MT"/>
            </a:endParaRPr>
          </a:p>
          <a:p>
            <a:pPr lvl="1" marL="685800" indent="-228600">
              <a:lnSpc>
                <a:spcPts val="2630"/>
              </a:lnSpc>
              <a:buChar char="•"/>
              <a:tabLst>
                <a:tab pos="685800" algn="l"/>
              </a:tabLst>
            </a:pPr>
            <a:r>
              <a:rPr dirty="0" sz="2200" spc="-10">
                <a:latin typeface="Arial MT"/>
                <a:cs typeface="Arial MT"/>
              </a:rPr>
              <a:t>Depends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on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volume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flow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rate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contrast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agent</a:t>
            </a:r>
            <a:endParaRPr sz="2200">
              <a:latin typeface="Arial MT"/>
              <a:cs typeface="Arial MT"/>
            </a:endParaRPr>
          </a:p>
          <a:p>
            <a:pPr marL="228600" indent="-228600">
              <a:lnSpc>
                <a:spcPct val="100000"/>
              </a:lnSpc>
              <a:spcBef>
                <a:spcPts val="380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Most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routine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40">
                <a:latin typeface="Arial MT"/>
                <a:cs typeface="Arial MT"/>
              </a:rPr>
              <a:t>(non-</a:t>
            </a:r>
            <a:r>
              <a:rPr dirty="0" sz="2600" spc="-10">
                <a:latin typeface="Arial MT"/>
                <a:cs typeface="Arial MT"/>
              </a:rPr>
              <a:t>angiography)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images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acquired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this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phase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Equilibrium</a:t>
            </a:r>
            <a:r>
              <a:rPr dirty="0" spc="-130"/>
              <a:t> </a:t>
            </a:r>
            <a:r>
              <a:rPr dirty="0" spc="-10"/>
              <a:t>Phase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2811" y="2599944"/>
            <a:ext cx="4914900" cy="288036"/>
          </a:xfrm>
          <a:prstGeom prst="rect">
            <a:avLst/>
          </a:prstGeom>
        </p:spPr>
      </p:pic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02898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3000" i="1">
                <a:latin typeface="Arial"/>
                <a:cs typeface="Arial"/>
              </a:rPr>
              <a:t>(Aka.</a:t>
            </a:r>
            <a:r>
              <a:rPr dirty="0" sz="3000" spc="-50" i="1">
                <a:latin typeface="Arial"/>
                <a:cs typeface="Arial"/>
              </a:rPr>
              <a:t> </a:t>
            </a:r>
            <a:r>
              <a:rPr dirty="0" sz="3000" i="1">
                <a:solidFill>
                  <a:srgbClr val="996633"/>
                </a:solidFill>
                <a:latin typeface="Arial"/>
                <a:cs typeface="Arial"/>
              </a:rPr>
              <a:t>Delayed</a:t>
            </a:r>
            <a:r>
              <a:rPr dirty="0" sz="3000" spc="-95" i="1">
                <a:solidFill>
                  <a:srgbClr val="996633"/>
                </a:solidFill>
                <a:latin typeface="Arial"/>
                <a:cs typeface="Arial"/>
              </a:rPr>
              <a:t> </a:t>
            </a:r>
            <a:r>
              <a:rPr dirty="0" sz="3000" spc="-10" i="1">
                <a:latin typeface="Arial"/>
                <a:cs typeface="Arial"/>
              </a:rPr>
              <a:t>phase)</a:t>
            </a:r>
            <a:endParaRPr sz="3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10"/>
              </a:spcBef>
            </a:pPr>
            <a:r>
              <a:rPr dirty="0" sz="2600" spc="-50"/>
              <a:t>•</a:t>
            </a:r>
            <a:endParaRPr sz="2600"/>
          </a:p>
          <a:p>
            <a:pPr marL="228600" indent="-228600">
              <a:lnSpc>
                <a:spcPts val="2800"/>
              </a:lnSpc>
              <a:spcBef>
                <a:spcPts val="2250"/>
              </a:spcBef>
              <a:buChar char="•"/>
              <a:tabLst>
                <a:tab pos="228600" algn="l"/>
              </a:tabLst>
            </a:pPr>
            <a:r>
              <a:rPr dirty="0" sz="2600"/>
              <a:t>Contrast</a:t>
            </a:r>
            <a:r>
              <a:rPr dirty="0" sz="2600" spc="-150"/>
              <a:t> </a:t>
            </a:r>
            <a:r>
              <a:rPr dirty="0" sz="2600"/>
              <a:t>media</a:t>
            </a:r>
            <a:r>
              <a:rPr dirty="0" sz="2600" spc="-100"/>
              <a:t> </a:t>
            </a:r>
            <a:r>
              <a:rPr dirty="0" sz="2600"/>
              <a:t>is</a:t>
            </a:r>
            <a:r>
              <a:rPr dirty="0" sz="2600" spc="-75"/>
              <a:t> </a:t>
            </a:r>
            <a:r>
              <a:rPr dirty="0" sz="2600"/>
              <a:t>emptied</a:t>
            </a:r>
            <a:r>
              <a:rPr dirty="0" sz="2600" spc="-95"/>
              <a:t> </a:t>
            </a:r>
            <a:r>
              <a:rPr dirty="0" sz="2600"/>
              <a:t>from</a:t>
            </a:r>
            <a:r>
              <a:rPr dirty="0" sz="2600" spc="-85"/>
              <a:t> </a:t>
            </a:r>
            <a:r>
              <a:rPr dirty="0" sz="2600"/>
              <a:t>the</a:t>
            </a:r>
            <a:r>
              <a:rPr dirty="0" sz="2600" spc="-55"/>
              <a:t> </a:t>
            </a:r>
            <a:r>
              <a:rPr dirty="0" sz="2600"/>
              <a:t>arteries,</a:t>
            </a:r>
            <a:r>
              <a:rPr dirty="0" sz="2600" spc="-110"/>
              <a:t> </a:t>
            </a:r>
            <a:r>
              <a:rPr dirty="0" sz="2600"/>
              <a:t>diluted</a:t>
            </a:r>
            <a:r>
              <a:rPr dirty="0" sz="2600" spc="-60"/>
              <a:t> </a:t>
            </a:r>
            <a:r>
              <a:rPr dirty="0" sz="2600"/>
              <a:t>from</a:t>
            </a:r>
            <a:r>
              <a:rPr dirty="0" sz="2600" spc="-80"/>
              <a:t> </a:t>
            </a:r>
            <a:r>
              <a:rPr dirty="0" sz="2600"/>
              <a:t>the</a:t>
            </a:r>
            <a:r>
              <a:rPr dirty="0" sz="2600" spc="-70"/>
              <a:t> </a:t>
            </a:r>
            <a:r>
              <a:rPr dirty="0" sz="2600"/>
              <a:t>veins</a:t>
            </a:r>
            <a:r>
              <a:rPr dirty="0" sz="2600" spc="-95"/>
              <a:t> </a:t>
            </a:r>
            <a:r>
              <a:rPr dirty="0" sz="2600" spc="-50"/>
              <a:t>&amp; </a:t>
            </a:r>
            <a:r>
              <a:rPr dirty="0" sz="2600"/>
              <a:t>soaked</a:t>
            </a:r>
            <a:r>
              <a:rPr dirty="0" sz="2600" spc="-160"/>
              <a:t> </a:t>
            </a:r>
            <a:r>
              <a:rPr dirty="0" sz="2600"/>
              <a:t>the</a:t>
            </a:r>
            <a:r>
              <a:rPr dirty="0" sz="2600" spc="-70"/>
              <a:t> </a:t>
            </a:r>
            <a:r>
              <a:rPr dirty="0" sz="2600"/>
              <a:t>organ</a:t>
            </a:r>
            <a:r>
              <a:rPr dirty="0" sz="2600" spc="-95"/>
              <a:t> </a:t>
            </a:r>
            <a:r>
              <a:rPr dirty="0" sz="2600" spc="-10"/>
              <a:t>parenchyma</a:t>
            </a:r>
            <a:endParaRPr sz="2600"/>
          </a:p>
          <a:p>
            <a:pPr marL="228600" indent="-228600">
              <a:lnSpc>
                <a:spcPct val="100000"/>
              </a:lnSpc>
              <a:spcBef>
                <a:spcPts val="1955"/>
              </a:spcBef>
              <a:buFont typeface="Arial MT"/>
              <a:buChar char="•"/>
              <a:tabLst>
                <a:tab pos="228600" algn="l"/>
              </a:tabLst>
            </a:pPr>
            <a:r>
              <a:rPr dirty="0" sz="2600" i="1">
                <a:latin typeface="Arial"/>
                <a:cs typeface="Arial"/>
              </a:rPr>
              <a:t>AVID</a:t>
            </a:r>
            <a:r>
              <a:rPr dirty="0" sz="2600" spc="-8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of</a:t>
            </a:r>
            <a:r>
              <a:rPr dirty="0" sz="2600" spc="-75" i="1"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less</a:t>
            </a:r>
            <a:r>
              <a:rPr dirty="0" u="heavy" sz="2600" spc="-8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than</a:t>
            </a:r>
            <a:r>
              <a:rPr dirty="0" u="heavy" sz="2600" spc="-4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2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10HU</a:t>
            </a:r>
            <a:endParaRPr sz="2600">
              <a:latin typeface="Arial"/>
              <a:cs typeface="Arial"/>
            </a:endParaRPr>
          </a:p>
          <a:p>
            <a:pPr marL="228600" indent="-228600">
              <a:lnSpc>
                <a:spcPct val="100000"/>
              </a:lnSpc>
              <a:spcBef>
                <a:spcPts val="2105"/>
              </a:spcBef>
              <a:buFont typeface="Arial MT"/>
              <a:buChar char="•"/>
              <a:tabLst>
                <a:tab pos="228600" algn="l"/>
              </a:tabLst>
            </a:pPr>
            <a:r>
              <a:rPr dirty="0" sz="2600" b="1">
                <a:latin typeface="Arial"/>
                <a:cs typeface="Arial"/>
              </a:rPr>
              <a:t>Worst</a:t>
            </a:r>
            <a:r>
              <a:rPr dirty="0" sz="2600" spc="-8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phase</a:t>
            </a:r>
            <a:r>
              <a:rPr dirty="0" sz="2600" spc="-160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for</a:t>
            </a:r>
            <a:r>
              <a:rPr dirty="0" sz="2600" spc="-35" b="1">
                <a:latin typeface="Arial"/>
                <a:cs typeface="Arial"/>
              </a:rPr>
              <a:t> </a:t>
            </a:r>
            <a:r>
              <a:rPr dirty="0" sz="2600" b="1">
                <a:latin typeface="Arial"/>
                <a:cs typeface="Arial"/>
              </a:rPr>
              <a:t>liver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scans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Timing</a:t>
            </a:r>
            <a:r>
              <a:rPr dirty="0" spc="-145"/>
              <a:t> </a:t>
            </a:r>
            <a:r>
              <a:rPr dirty="0" spc="-10"/>
              <a:t>Factors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66855" rIns="0" bIns="0" rtlCol="0" vert="horz">
            <a:spAutoFit/>
          </a:bodyPr>
          <a:lstStyle/>
          <a:p>
            <a:pPr marR="5080">
              <a:lnSpc>
                <a:spcPts val="3510"/>
              </a:lnSpc>
              <a:spcBef>
                <a:spcPts val="495"/>
              </a:spcBef>
            </a:pPr>
            <a:r>
              <a:rPr dirty="0"/>
              <a:t>The</a:t>
            </a:r>
            <a:r>
              <a:rPr dirty="0" spc="-120"/>
              <a:t> </a:t>
            </a:r>
            <a:r>
              <a:rPr dirty="0"/>
              <a:t>exact</a:t>
            </a:r>
            <a:r>
              <a:rPr dirty="0" spc="-100"/>
              <a:t> </a:t>
            </a:r>
            <a:r>
              <a:rPr dirty="0"/>
              <a:t>timing</a:t>
            </a:r>
            <a:r>
              <a:rPr dirty="0" spc="-95"/>
              <a:t> </a:t>
            </a:r>
            <a:r>
              <a:rPr dirty="0"/>
              <a:t>of</a:t>
            </a:r>
            <a:r>
              <a:rPr dirty="0" spc="-60"/>
              <a:t> </a:t>
            </a:r>
            <a:r>
              <a:rPr dirty="0"/>
              <a:t>the</a:t>
            </a:r>
            <a:r>
              <a:rPr dirty="0" spc="-75"/>
              <a:t> </a:t>
            </a:r>
            <a:r>
              <a:rPr dirty="0"/>
              <a:t>start</a:t>
            </a:r>
            <a:r>
              <a:rPr dirty="0" spc="-125"/>
              <a:t> </a:t>
            </a:r>
            <a:r>
              <a:rPr dirty="0"/>
              <a:t>and</a:t>
            </a:r>
            <a:r>
              <a:rPr dirty="0" spc="-75"/>
              <a:t> </a:t>
            </a:r>
            <a:r>
              <a:rPr dirty="0"/>
              <a:t>end</a:t>
            </a:r>
            <a:r>
              <a:rPr dirty="0" spc="-60"/>
              <a:t> </a:t>
            </a:r>
            <a:r>
              <a:rPr dirty="0"/>
              <a:t>of</a:t>
            </a:r>
            <a:r>
              <a:rPr dirty="0" spc="-70"/>
              <a:t> </a:t>
            </a:r>
            <a:r>
              <a:rPr dirty="0"/>
              <a:t>each</a:t>
            </a:r>
            <a:r>
              <a:rPr dirty="0" spc="-90"/>
              <a:t> </a:t>
            </a:r>
            <a:r>
              <a:rPr dirty="0"/>
              <a:t>of</a:t>
            </a:r>
            <a:r>
              <a:rPr dirty="0" spc="-95"/>
              <a:t> </a:t>
            </a:r>
            <a:r>
              <a:rPr dirty="0"/>
              <a:t>the</a:t>
            </a:r>
            <a:r>
              <a:rPr dirty="0" spc="-75"/>
              <a:t> </a:t>
            </a:r>
            <a:r>
              <a:rPr dirty="0" spc="-10"/>
              <a:t>three </a:t>
            </a:r>
            <a:r>
              <a:rPr dirty="0"/>
              <a:t>phases</a:t>
            </a:r>
            <a:r>
              <a:rPr dirty="0" spc="-185"/>
              <a:t> </a:t>
            </a:r>
            <a:r>
              <a:rPr dirty="0"/>
              <a:t>are</a:t>
            </a:r>
            <a:r>
              <a:rPr dirty="0" spc="-130"/>
              <a:t> </a:t>
            </a:r>
            <a:r>
              <a:rPr dirty="0"/>
              <a:t>affected</a:t>
            </a:r>
            <a:r>
              <a:rPr dirty="0" spc="-175"/>
              <a:t> </a:t>
            </a:r>
            <a:r>
              <a:rPr dirty="0"/>
              <a:t>by</a:t>
            </a:r>
            <a:r>
              <a:rPr dirty="0" spc="-95"/>
              <a:t> </a:t>
            </a:r>
            <a:r>
              <a:rPr dirty="0"/>
              <a:t>the</a:t>
            </a:r>
            <a:r>
              <a:rPr dirty="0" spc="-145"/>
              <a:t> </a:t>
            </a:r>
            <a:r>
              <a:rPr dirty="0"/>
              <a:t>following</a:t>
            </a:r>
            <a:r>
              <a:rPr dirty="0" spc="-90"/>
              <a:t> </a:t>
            </a:r>
            <a:r>
              <a:rPr dirty="0" spc="-10"/>
              <a:t>factors:</a:t>
            </a:r>
          </a:p>
          <a:p>
            <a:pPr marL="226695" indent="-227329">
              <a:lnSpc>
                <a:spcPct val="100000"/>
              </a:lnSpc>
              <a:spcBef>
                <a:spcPts val="1945"/>
              </a:spcBef>
              <a:buChar char="•"/>
              <a:tabLst>
                <a:tab pos="226695" algn="l"/>
              </a:tabLst>
            </a:pPr>
            <a:r>
              <a:rPr dirty="0" sz="2800" spc="-10"/>
              <a:t>Pharmacokinetic</a:t>
            </a:r>
            <a:endParaRPr sz="2800"/>
          </a:p>
          <a:p>
            <a:pPr marL="226695" indent="-227329">
              <a:lnSpc>
                <a:spcPct val="100000"/>
              </a:lnSpc>
              <a:spcBef>
                <a:spcPts val="2700"/>
              </a:spcBef>
              <a:buChar char="•"/>
              <a:tabLst>
                <a:tab pos="226695" algn="l"/>
              </a:tabLst>
            </a:pPr>
            <a:r>
              <a:rPr dirty="0" sz="2800" spc="-10"/>
              <a:t>Patient</a:t>
            </a:r>
            <a:endParaRPr sz="2800"/>
          </a:p>
          <a:p>
            <a:pPr marL="226695" indent="-227329">
              <a:lnSpc>
                <a:spcPct val="100000"/>
              </a:lnSpc>
              <a:spcBef>
                <a:spcPts val="2700"/>
              </a:spcBef>
              <a:buChar char="•"/>
              <a:tabLst>
                <a:tab pos="226695" algn="l"/>
              </a:tabLst>
            </a:pPr>
            <a:r>
              <a:rPr dirty="0" sz="2800" spc="-10"/>
              <a:t>Equipment</a:t>
            </a:r>
            <a:endParaRPr sz="2800"/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Pharmacokinetic</a:t>
            </a:r>
            <a:r>
              <a:rPr dirty="0" spc="-70"/>
              <a:t> </a:t>
            </a:r>
            <a:r>
              <a:rPr dirty="0" spc="-10"/>
              <a:t>Factors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45056"/>
            <a:ext cx="445579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0">
                <a:latin typeface="Arial MT"/>
                <a:cs typeface="Arial MT"/>
              </a:rPr>
              <a:t>Are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controllable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and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include: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2216276"/>
            <a:ext cx="2856230" cy="220218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ts val="3080"/>
              </a:lnSpc>
              <a:spcBef>
                <a:spcPts val="1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media: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10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Volume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Flow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Rate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79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Flow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Duration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00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Scan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delay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time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Total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time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916330" y="4466031"/>
            <a:ext cx="4663440" cy="149098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1300" indent="-228600">
              <a:lnSpc>
                <a:spcPts val="3085"/>
              </a:lnSpc>
              <a:spcBef>
                <a:spcPts val="1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media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characteristics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Osmolality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00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Viscosity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Concentration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4306061" y="2286761"/>
            <a:ext cx="573405" cy="812165"/>
          </a:xfrm>
          <a:custGeom>
            <a:avLst/>
            <a:gdLst/>
            <a:ahLst/>
            <a:cxnLst/>
            <a:rect l="l" t="t" r="r" b="b"/>
            <a:pathLst>
              <a:path w="573404" h="812164">
                <a:moveTo>
                  <a:pt x="0" y="0"/>
                </a:moveTo>
                <a:lnTo>
                  <a:pt x="77724" y="381"/>
                </a:lnTo>
                <a:lnTo>
                  <a:pt x="152400" y="1651"/>
                </a:lnTo>
                <a:lnTo>
                  <a:pt x="223011" y="3797"/>
                </a:lnTo>
                <a:lnTo>
                  <a:pt x="289179" y="6477"/>
                </a:lnTo>
                <a:lnTo>
                  <a:pt x="350012" y="9906"/>
                </a:lnTo>
                <a:lnTo>
                  <a:pt x="405003" y="13957"/>
                </a:lnTo>
                <a:lnTo>
                  <a:pt x="453517" y="18542"/>
                </a:lnTo>
                <a:lnTo>
                  <a:pt x="494665" y="23622"/>
                </a:lnTo>
                <a:lnTo>
                  <a:pt x="552437" y="35052"/>
                </a:lnTo>
                <a:lnTo>
                  <a:pt x="572897" y="48006"/>
                </a:lnTo>
                <a:lnTo>
                  <a:pt x="572897" y="763778"/>
                </a:lnTo>
                <a:lnTo>
                  <a:pt x="527939" y="782574"/>
                </a:lnTo>
                <a:lnTo>
                  <a:pt x="453517" y="793242"/>
                </a:lnTo>
                <a:lnTo>
                  <a:pt x="405003" y="797814"/>
                </a:lnTo>
                <a:lnTo>
                  <a:pt x="350012" y="801878"/>
                </a:lnTo>
                <a:lnTo>
                  <a:pt x="289179" y="805307"/>
                </a:lnTo>
                <a:lnTo>
                  <a:pt x="223011" y="807974"/>
                </a:lnTo>
                <a:lnTo>
                  <a:pt x="152400" y="810133"/>
                </a:lnTo>
                <a:lnTo>
                  <a:pt x="77724" y="811403"/>
                </a:lnTo>
                <a:lnTo>
                  <a:pt x="0" y="811784"/>
                </a:lnTo>
              </a:path>
            </a:pathLst>
          </a:custGeom>
          <a:ln w="28956">
            <a:solidFill>
              <a:srgbClr val="176B2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 txBox="1"/>
          <p:nvPr/>
        </p:nvSpPr>
        <p:spPr>
          <a:xfrm>
            <a:off x="5068315" y="2504058"/>
            <a:ext cx="363918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Wingdings"/>
              <a:buChar char=""/>
              <a:tabLst>
                <a:tab pos="240665" algn="l"/>
              </a:tabLst>
            </a:pPr>
            <a:r>
              <a:rPr dirty="0" sz="2000" i="1">
                <a:solidFill>
                  <a:srgbClr val="0D9ED2"/>
                </a:solidFill>
                <a:latin typeface="Arial"/>
                <a:cs typeface="Arial"/>
              </a:rPr>
              <a:t>Affect</a:t>
            </a:r>
            <a:r>
              <a:rPr dirty="0" sz="2000" spc="-80" i="1">
                <a:solidFill>
                  <a:srgbClr val="0D9ED2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0D9ED2"/>
                </a:solidFill>
                <a:latin typeface="Arial"/>
                <a:cs typeface="Arial"/>
              </a:rPr>
              <a:t>peak</a:t>
            </a:r>
            <a:r>
              <a:rPr dirty="0" sz="2000" spc="-60" i="1">
                <a:solidFill>
                  <a:srgbClr val="0D9ED2"/>
                </a:solidFill>
                <a:latin typeface="Arial"/>
                <a:cs typeface="Arial"/>
              </a:rPr>
              <a:t> </a:t>
            </a:r>
            <a:r>
              <a:rPr dirty="0" sz="2000" spc="-10" i="1">
                <a:solidFill>
                  <a:srgbClr val="0D9ED2"/>
                </a:solidFill>
                <a:latin typeface="Arial"/>
                <a:cs typeface="Arial"/>
              </a:rPr>
              <a:t>enhancement</a:t>
            </a:r>
            <a:r>
              <a:rPr dirty="0" sz="2000" spc="-105" i="1">
                <a:solidFill>
                  <a:srgbClr val="0D9ED2"/>
                </a:solidFill>
                <a:latin typeface="Arial"/>
                <a:cs typeface="Arial"/>
              </a:rPr>
              <a:t> </a:t>
            </a:r>
            <a:r>
              <a:rPr dirty="0" sz="2000" spc="-20" i="1">
                <a:solidFill>
                  <a:srgbClr val="0D9ED2"/>
                </a:solidFill>
                <a:latin typeface="Arial"/>
                <a:cs typeface="Arial"/>
              </a:rPr>
              <a:t>time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Total</a:t>
            </a:r>
            <a:r>
              <a:rPr dirty="0" spc="-70"/>
              <a:t> </a:t>
            </a:r>
            <a:r>
              <a:rPr dirty="0"/>
              <a:t>Volume</a:t>
            </a:r>
            <a:r>
              <a:rPr dirty="0" spc="-30"/>
              <a:t> </a:t>
            </a:r>
            <a:r>
              <a:rPr dirty="0" spc="-10"/>
              <a:t>Calculations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41423"/>
            <a:ext cx="9896475" cy="795020"/>
          </a:xfrm>
          <a:prstGeom prst="rect">
            <a:avLst/>
          </a:prstGeom>
        </p:spPr>
        <p:txBody>
          <a:bodyPr wrap="square" lIns="0" tIns="93345" rIns="0" bIns="0" rtlCol="0" vert="horz">
            <a:spAutoFit/>
          </a:bodyPr>
          <a:lstStyle/>
          <a:p>
            <a:pPr marL="12700" marR="5080">
              <a:lnSpc>
                <a:spcPts val="2700"/>
              </a:lnSpc>
              <a:spcBef>
                <a:spcPts val="735"/>
              </a:spcBef>
            </a:pPr>
            <a:r>
              <a:rPr dirty="0" sz="2800" spc="-10">
                <a:latin typeface="Arial MT"/>
                <a:cs typeface="Arial MT"/>
              </a:rPr>
              <a:t>Total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volume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media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injected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calculated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using </a:t>
            </a:r>
            <a:r>
              <a:rPr dirty="0" sz="2800">
                <a:latin typeface="Arial MT"/>
                <a:cs typeface="Arial MT"/>
              </a:rPr>
              <a:t>this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formula: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373886" y="4625720"/>
            <a:ext cx="4364990" cy="11036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ts val="284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V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=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Total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Volume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2805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mL/sec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=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Flow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Rate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2845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sec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=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Injection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time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seconds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187445" y="2887217"/>
            <a:ext cx="5539740" cy="1016635"/>
          </a:xfrm>
          <a:prstGeom prst="rect">
            <a:avLst/>
          </a:prstGeom>
          <a:solidFill>
            <a:srgbClr val="FFC000">
              <a:alpha val="39999"/>
            </a:srgbClr>
          </a:solidFill>
          <a:ln w="38100">
            <a:solidFill>
              <a:srgbClr val="FFC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88900">
              <a:lnSpc>
                <a:spcPts val="7045"/>
              </a:lnSpc>
            </a:pPr>
            <a:r>
              <a:rPr dirty="0" sz="6000">
                <a:latin typeface="Arial MT"/>
                <a:cs typeface="Arial MT"/>
              </a:rPr>
              <a:t>V=</a:t>
            </a:r>
            <a:r>
              <a:rPr dirty="0" sz="6000" spc="-45">
                <a:latin typeface="Arial MT"/>
                <a:cs typeface="Arial MT"/>
              </a:rPr>
              <a:t> </a:t>
            </a:r>
            <a:r>
              <a:rPr dirty="0" sz="6000" spc="-10">
                <a:latin typeface="Arial MT"/>
                <a:cs typeface="Arial MT"/>
              </a:rPr>
              <a:t>(mL/sec)sec</a:t>
            </a:r>
            <a:endParaRPr sz="60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IV</a:t>
            </a:r>
            <a:r>
              <a:rPr dirty="0" spc="-35"/>
              <a:t> </a:t>
            </a:r>
            <a:r>
              <a:rPr dirty="0"/>
              <a:t>Contrast</a:t>
            </a:r>
            <a:r>
              <a:rPr dirty="0" spc="-45"/>
              <a:t> </a:t>
            </a:r>
            <a:r>
              <a:rPr dirty="0"/>
              <a:t>Media</a:t>
            </a:r>
            <a:r>
              <a:rPr dirty="0" spc="-30"/>
              <a:t> </a:t>
            </a:r>
            <a:r>
              <a:rPr dirty="0" spc="-10"/>
              <a:t>Concentration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21941"/>
            <a:ext cx="9793605" cy="4260215"/>
          </a:xfrm>
          <a:prstGeom prst="rect">
            <a:avLst/>
          </a:prstGeom>
        </p:spPr>
        <p:txBody>
          <a:bodyPr wrap="square" lIns="0" tIns="27241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145"/>
              </a:spcBef>
            </a:pPr>
            <a:r>
              <a:rPr dirty="0" sz="3000">
                <a:latin typeface="Arial MT"/>
                <a:cs typeface="Arial MT"/>
              </a:rPr>
              <a:t>Higher</a:t>
            </a:r>
            <a:r>
              <a:rPr dirty="0" sz="3000" spc="-15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concentrations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 spc="-20">
                <a:latin typeface="Arial MT"/>
                <a:cs typeface="Arial MT"/>
              </a:rPr>
              <a:t>are:</a:t>
            </a:r>
            <a:endParaRPr sz="3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90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Compensated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lower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injection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rate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decreased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volume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2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maintain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adequate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enhancement/dose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95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Higher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injection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rates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220">
                <a:latin typeface="Arial MT"/>
                <a:cs typeface="Arial MT"/>
              </a:rPr>
              <a:t>↑</a:t>
            </a:r>
            <a:r>
              <a:rPr dirty="0" sz="2400" spc="-140">
                <a:latin typeface="Arial MT"/>
                <a:cs typeface="Arial MT"/>
              </a:rPr>
              <a:t>risk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extravasation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Higher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volumes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also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challenge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stability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IV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68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Good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angiography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studies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0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More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viscous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More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likely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cause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streak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artifacts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40"/>
              <a:t>Time-</a:t>
            </a:r>
            <a:r>
              <a:rPr dirty="0"/>
              <a:t>Density</a:t>
            </a:r>
            <a:r>
              <a:rPr dirty="0" spc="40"/>
              <a:t> </a:t>
            </a:r>
            <a:r>
              <a:rPr dirty="0" spc="-10"/>
              <a:t>Curves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30197"/>
            <a:ext cx="9058910" cy="41141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R="1663700">
              <a:lnSpc>
                <a:spcPts val="3325"/>
              </a:lnSpc>
              <a:spcBef>
                <a:spcPts val="95"/>
              </a:spcBef>
            </a:pPr>
            <a:r>
              <a:rPr dirty="0" sz="2800">
                <a:latin typeface="Arial MT"/>
                <a:cs typeface="Arial MT"/>
              </a:rPr>
              <a:t>Depict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effects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aortic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hepatic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enhancement</a:t>
            </a:r>
            <a:endParaRPr sz="2800">
              <a:latin typeface="Arial MT"/>
              <a:cs typeface="Arial MT"/>
            </a:endParaRPr>
          </a:p>
          <a:p>
            <a:pPr algn="r" marL="226060" marR="1641475" indent="-226060">
              <a:lnSpc>
                <a:spcPts val="2845"/>
              </a:lnSpc>
              <a:buChar char="•"/>
              <a:tabLst>
                <a:tab pos="226060" algn="l"/>
              </a:tabLst>
            </a:pPr>
            <a:r>
              <a:rPr dirty="0" sz="2400">
                <a:latin typeface="Arial MT"/>
                <a:cs typeface="Arial MT"/>
              </a:rPr>
              <a:t>Aortic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enhancement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effects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more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pronounced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13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constant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injection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rates: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dirty="0" sz="2400" spc="-1160">
                <a:latin typeface="Arial MT"/>
                <a:cs typeface="Arial MT"/>
              </a:rPr>
              <a:t>↑</a:t>
            </a:r>
            <a:r>
              <a:rPr dirty="0" sz="2400" spc="-80">
                <a:latin typeface="Arial MT"/>
                <a:cs typeface="Arial MT"/>
              </a:rPr>
              <a:t>contrast</a:t>
            </a:r>
            <a:r>
              <a:rPr dirty="0" sz="2400" spc="-1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volume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=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225">
                <a:latin typeface="Arial MT"/>
                <a:cs typeface="Arial MT"/>
              </a:rPr>
              <a:t>↑</a:t>
            </a:r>
            <a:r>
              <a:rPr dirty="0" sz="2400" spc="-155">
                <a:latin typeface="Arial MT"/>
                <a:cs typeface="Arial MT"/>
              </a:rPr>
              <a:t>pea</a:t>
            </a:r>
            <a:r>
              <a:rPr dirty="0" sz="2400" spc="-145">
                <a:latin typeface="Arial MT"/>
                <a:cs typeface="Arial MT"/>
              </a:rPr>
              <a:t>k</a:t>
            </a:r>
            <a:r>
              <a:rPr dirty="0" sz="2400" spc="-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enhancement</a:t>
            </a:r>
            <a:r>
              <a:rPr dirty="0" sz="2400" spc="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200">
                <a:latin typeface="Arial MT"/>
                <a:cs typeface="Arial MT"/>
              </a:rPr>
              <a:t>↑</a:t>
            </a:r>
            <a:r>
              <a:rPr dirty="0" sz="2400" spc="-145">
                <a:latin typeface="Arial MT"/>
                <a:cs typeface="Arial MT"/>
              </a:rPr>
              <a:t>t</a:t>
            </a:r>
            <a:r>
              <a:rPr dirty="0" sz="2400" spc="-150">
                <a:latin typeface="Arial MT"/>
                <a:cs typeface="Arial MT"/>
              </a:rPr>
              <a:t>im</a:t>
            </a:r>
            <a:r>
              <a:rPr dirty="0" sz="2400" spc="-140">
                <a:latin typeface="Arial MT"/>
                <a:cs typeface="Arial MT"/>
              </a:rPr>
              <a:t>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reach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peak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i.e.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Overall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levels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enhancement</a:t>
            </a:r>
            <a:r>
              <a:rPr dirty="0" sz="2000" spc="-1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are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maintained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longer</a:t>
            </a: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12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constant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volumes/doses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contrast:</a:t>
            </a:r>
            <a:endParaRPr sz="2800">
              <a:latin typeface="Arial MT"/>
              <a:cs typeface="Arial MT"/>
            </a:endParaRPr>
          </a:p>
          <a:p>
            <a:pPr algn="r" lvl="1" marL="227329" marR="3135630" indent="-227329">
              <a:lnSpc>
                <a:spcPts val="2845"/>
              </a:lnSpc>
              <a:buChar char="•"/>
              <a:tabLst>
                <a:tab pos="227329" algn="l"/>
              </a:tabLst>
            </a:pPr>
            <a:r>
              <a:rPr dirty="0" sz="2400" spc="-1220">
                <a:latin typeface="Arial MT"/>
                <a:cs typeface="Arial MT"/>
              </a:rPr>
              <a:t>↑</a:t>
            </a:r>
            <a:r>
              <a:rPr dirty="0" sz="2400" spc="-145">
                <a:latin typeface="Arial MT"/>
                <a:cs typeface="Arial MT"/>
              </a:rPr>
              <a:t>f</a:t>
            </a:r>
            <a:r>
              <a:rPr dirty="0" sz="2400" spc="-150">
                <a:latin typeface="Arial MT"/>
                <a:cs typeface="Arial MT"/>
              </a:rPr>
              <a:t>lo</a:t>
            </a:r>
            <a:r>
              <a:rPr dirty="0" sz="2400" spc="-140">
                <a:latin typeface="Arial MT"/>
                <a:cs typeface="Arial MT"/>
              </a:rPr>
              <a:t>w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rate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=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1220">
                <a:latin typeface="Arial MT"/>
                <a:cs typeface="Arial MT"/>
              </a:rPr>
              <a:t>↓</a:t>
            </a:r>
            <a:r>
              <a:rPr dirty="0" sz="2400" spc="-145">
                <a:latin typeface="Arial MT"/>
                <a:cs typeface="Arial MT"/>
              </a:rPr>
              <a:t>t</a:t>
            </a:r>
            <a:r>
              <a:rPr dirty="0" sz="2400" spc="-150">
                <a:latin typeface="Arial MT"/>
                <a:cs typeface="Arial MT"/>
              </a:rPr>
              <a:t>im</a:t>
            </a:r>
            <a:r>
              <a:rPr dirty="0" sz="2400" spc="-140">
                <a:latin typeface="Arial MT"/>
                <a:cs typeface="Arial MT"/>
              </a:rPr>
              <a:t>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peak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enhancement</a:t>
            </a:r>
            <a:endParaRPr sz="2400">
              <a:latin typeface="Arial MT"/>
              <a:cs typeface="Arial MT"/>
            </a:endParaRPr>
          </a:p>
          <a:p>
            <a:pPr algn="r" lvl="2" marL="227965" marR="3141345" indent="-227965">
              <a:lnSpc>
                <a:spcPts val="2310"/>
              </a:lnSpc>
              <a:spcBef>
                <a:spcPts val="5"/>
              </a:spcBef>
              <a:buChar char="•"/>
              <a:tabLst>
                <a:tab pos="227965" algn="l"/>
              </a:tabLst>
            </a:pPr>
            <a:r>
              <a:rPr dirty="0" sz="2000">
                <a:latin typeface="Arial MT"/>
                <a:cs typeface="Arial MT"/>
              </a:rPr>
              <a:t>Scan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delay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should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adjusted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flow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rate</a:t>
            </a:r>
            <a:endParaRPr sz="2000">
              <a:latin typeface="Arial MT"/>
              <a:cs typeface="Arial MT"/>
            </a:endParaRPr>
          </a:p>
          <a:p>
            <a:pPr lvl="1" marL="696595" indent="-227329">
              <a:lnSpc>
                <a:spcPts val="2640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Flow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rates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typically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uniphasic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ts val="2080"/>
              </a:lnSpc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Can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manipulated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change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characteristics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35">
                <a:latin typeface="Arial MT"/>
                <a:cs typeface="Arial MT"/>
              </a:rPr>
              <a:t>time-</a:t>
            </a:r>
            <a:r>
              <a:rPr dirty="0" sz="2000">
                <a:latin typeface="Arial MT"/>
                <a:cs typeface="Arial MT"/>
              </a:rPr>
              <a:t>density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curve</a:t>
            </a:r>
            <a:endParaRPr sz="2000">
              <a:latin typeface="Arial MT"/>
              <a:cs typeface="Arial MT"/>
            </a:endParaRPr>
          </a:p>
          <a:p>
            <a:pPr lvl="3" marL="2070100" indent="-229235">
              <a:lnSpc>
                <a:spcPts val="1905"/>
              </a:lnSpc>
              <a:buChar char="•"/>
              <a:tabLst>
                <a:tab pos="2070100" algn="l"/>
              </a:tabLst>
            </a:pPr>
            <a:r>
              <a:rPr dirty="0" sz="1800">
                <a:latin typeface="Arial MT"/>
                <a:cs typeface="Arial MT"/>
              </a:rPr>
              <a:t>(aka.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 b="1" i="1">
                <a:latin typeface="Arial"/>
                <a:cs typeface="Arial"/>
              </a:rPr>
              <a:t>Bolus</a:t>
            </a:r>
            <a:r>
              <a:rPr dirty="0" sz="1800" spc="-90" b="1" i="1">
                <a:latin typeface="Arial"/>
                <a:cs typeface="Arial"/>
              </a:rPr>
              <a:t> </a:t>
            </a:r>
            <a:r>
              <a:rPr dirty="0" sz="1800" spc="-10" b="1" i="1">
                <a:latin typeface="Arial"/>
                <a:cs typeface="Arial"/>
              </a:rPr>
              <a:t>Shaping</a:t>
            </a:r>
            <a:r>
              <a:rPr dirty="0" sz="1800" spc="-10">
                <a:latin typeface="Arial MT"/>
                <a:cs typeface="Arial MT"/>
              </a:rPr>
              <a:t>)</a:t>
            </a:r>
            <a:endParaRPr sz="1800">
              <a:latin typeface="Arial MT"/>
              <a:cs typeface="Arial MT"/>
            </a:endParaRPr>
          </a:p>
          <a:p>
            <a:pPr marL="1612265" indent="-228600">
              <a:lnSpc>
                <a:spcPts val="2080"/>
              </a:lnSpc>
              <a:buChar char="•"/>
              <a:tabLst>
                <a:tab pos="1612265" algn="l"/>
              </a:tabLst>
            </a:pPr>
            <a:r>
              <a:rPr dirty="0" sz="1800">
                <a:latin typeface="Arial MT"/>
                <a:cs typeface="Arial MT"/>
              </a:rPr>
              <a:t>Prolongs</a:t>
            </a:r>
            <a:r>
              <a:rPr dirty="0" sz="1800" spc="-10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peak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enhancement,</a:t>
            </a:r>
            <a:r>
              <a:rPr dirty="0" sz="1800" spc="45">
                <a:latin typeface="Arial MT"/>
                <a:cs typeface="Arial MT"/>
              </a:rPr>
              <a:t> </a:t>
            </a:r>
            <a:r>
              <a:rPr dirty="0" sz="1800" spc="-195">
                <a:latin typeface="Arial MT"/>
                <a:cs typeface="Arial MT"/>
              </a:rPr>
              <a:t>↓need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for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precise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scan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timing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Patient</a:t>
            </a:r>
            <a:r>
              <a:rPr dirty="0" spc="-140"/>
              <a:t> </a:t>
            </a:r>
            <a:r>
              <a:rPr dirty="0" spc="-10"/>
              <a:t>Factors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81936"/>
            <a:ext cx="972121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following</a:t>
            </a:r>
            <a:r>
              <a:rPr dirty="0" sz="3000" spc="-15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patient</a:t>
            </a:r>
            <a:r>
              <a:rPr dirty="0" sz="3000" spc="-1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factors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affect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contrast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enhancement:</a:t>
            </a:r>
            <a:endParaRPr sz="30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373886" y="2250514"/>
            <a:ext cx="1262380" cy="1589405"/>
          </a:xfrm>
          <a:prstGeom prst="rect">
            <a:avLst/>
          </a:prstGeom>
        </p:spPr>
        <p:txBody>
          <a:bodyPr wrap="square" lIns="0" tIns="3683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290"/>
              </a:spcBef>
              <a:buChar char="•"/>
              <a:tabLst>
                <a:tab pos="240029" algn="l"/>
              </a:tabLst>
            </a:pPr>
            <a:r>
              <a:rPr dirty="0" sz="2400" spc="-25">
                <a:latin typeface="Arial MT"/>
                <a:cs typeface="Arial MT"/>
              </a:rPr>
              <a:t>Age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90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Gender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Weight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Height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916330" y="4418457"/>
            <a:ext cx="9509760" cy="83311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240029" marR="5080" indent="-227329">
              <a:lnSpc>
                <a:spcPts val="3000"/>
              </a:lnSpc>
              <a:spcBef>
                <a:spcPts val="495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Injection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parameters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adjusted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compensate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patient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factors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affect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enhancement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5415788" y="2314194"/>
            <a:ext cx="326897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har char="◦"/>
              <a:tabLst>
                <a:tab pos="355600" algn="l"/>
              </a:tabLst>
            </a:pPr>
            <a:r>
              <a:rPr dirty="0" sz="2400" spc="-20">
                <a:latin typeface="Arial MT"/>
                <a:cs typeface="Arial MT"/>
              </a:rPr>
              <a:t>Cardiovascular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status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5415788" y="2680792"/>
            <a:ext cx="3100070" cy="106426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812800" indent="-342900">
              <a:lnSpc>
                <a:spcPts val="2315"/>
              </a:lnSpc>
              <a:spcBef>
                <a:spcPts val="105"/>
              </a:spcBef>
              <a:buChar char="◦"/>
              <a:tabLst>
                <a:tab pos="812800" algn="l"/>
              </a:tabLst>
            </a:pPr>
            <a:r>
              <a:rPr dirty="0" sz="2000">
                <a:latin typeface="Arial MT"/>
                <a:cs typeface="Arial MT"/>
              </a:rPr>
              <a:t>i.e.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Cardiac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output</a:t>
            </a:r>
            <a:endParaRPr sz="2000">
              <a:latin typeface="Arial MT"/>
              <a:cs typeface="Arial MT"/>
            </a:endParaRPr>
          </a:p>
          <a:p>
            <a:pPr marL="355600" indent="-342900">
              <a:lnSpc>
                <a:spcPts val="2795"/>
              </a:lnSpc>
              <a:buChar char="◦"/>
              <a:tabLst>
                <a:tab pos="355600" algn="l"/>
              </a:tabLst>
            </a:pPr>
            <a:r>
              <a:rPr dirty="0" sz="2400">
                <a:latin typeface="Arial MT"/>
                <a:cs typeface="Arial MT"/>
              </a:rPr>
              <a:t>Renal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function</a:t>
            </a:r>
            <a:endParaRPr sz="24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180"/>
              </a:spcBef>
              <a:buChar char="◦"/>
              <a:tabLst>
                <a:tab pos="355600" algn="l"/>
              </a:tabLst>
            </a:pPr>
            <a:r>
              <a:rPr dirty="0" sz="2400" spc="-10">
                <a:latin typeface="Arial MT"/>
                <a:cs typeface="Arial MT"/>
              </a:rPr>
              <a:t>Presence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disease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Equipment</a:t>
            </a:r>
            <a:r>
              <a:rPr dirty="0" spc="-20"/>
              <a:t> </a:t>
            </a:r>
            <a:r>
              <a:rPr dirty="0" spc="-10"/>
              <a:t>Factors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6923"/>
            <a:ext cx="9968865" cy="385762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1746250">
              <a:lnSpc>
                <a:spcPts val="3000"/>
              </a:lnSpc>
              <a:spcBef>
                <a:spcPts val="495"/>
              </a:spcBef>
            </a:pP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Scanner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capabilities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affect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scan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timing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 administration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6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Faster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scanners:</a:t>
            </a:r>
            <a:endParaRPr sz="2800">
              <a:latin typeface="Arial MT"/>
              <a:cs typeface="Arial MT"/>
            </a:endParaRPr>
          </a:p>
          <a:p>
            <a:pPr lvl="1" marL="696595" marR="5080" indent="-227329">
              <a:lnSpc>
                <a:spcPts val="2590"/>
              </a:lnSpc>
              <a:spcBef>
                <a:spcPts val="765"/>
              </a:spcBef>
              <a:buChar char="•"/>
              <a:tabLst>
                <a:tab pos="697865" algn="l"/>
              </a:tabLst>
            </a:pPr>
            <a:r>
              <a:rPr dirty="0" sz="2400">
                <a:latin typeface="Arial MT"/>
                <a:cs typeface="Arial MT"/>
              </a:rPr>
              <a:t>Delay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between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injection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media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acquisition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must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be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 spc="-10">
                <a:latin typeface="Arial MT"/>
                <a:cs typeface="Arial MT"/>
              </a:rPr>
              <a:t>increased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70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Ensures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scanning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will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occur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during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peak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enhancement</a:t>
            </a:r>
            <a:endParaRPr sz="20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696595" algn="l"/>
              </a:tabLst>
            </a:pPr>
            <a:r>
              <a:rPr dirty="0" sz="2400" b="1">
                <a:latin typeface="Arial"/>
                <a:cs typeface="Arial"/>
              </a:rPr>
              <a:t>↓</a:t>
            </a:r>
            <a:r>
              <a:rPr dirty="0" sz="2400" spc="-1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scan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time</a:t>
            </a:r>
            <a:r>
              <a:rPr dirty="0" sz="2400" spc="-1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=</a:t>
            </a:r>
            <a:r>
              <a:rPr dirty="0" sz="2400" spc="-8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↑</a:t>
            </a:r>
            <a:r>
              <a:rPr dirty="0" sz="2400" spc="-8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scan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delay</a:t>
            </a:r>
            <a:endParaRPr sz="2400">
              <a:latin typeface="Arial"/>
              <a:cs typeface="Arial"/>
            </a:endParaRPr>
          </a:p>
          <a:p>
            <a:pPr lvl="1" marL="696595" indent="-227329">
              <a:lnSpc>
                <a:spcPct val="100000"/>
              </a:lnSpc>
              <a:spcBef>
                <a:spcPts val="19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May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enable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smaller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volume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media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20"/>
              </a:spcBef>
              <a:buChar char="•"/>
              <a:tabLst>
                <a:tab pos="1155065" algn="l"/>
              </a:tabLst>
            </a:pPr>
            <a:r>
              <a:rPr dirty="0" sz="2000" spc="-10">
                <a:latin typeface="Arial MT"/>
                <a:cs typeface="Arial MT"/>
              </a:rPr>
              <a:t>However,</a:t>
            </a:r>
            <a:r>
              <a:rPr dirty="0" sz="2000" spc="-1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if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volume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280">
                <a:latin typeface="Arial MT"/>
                <a:cs typeface="Arial MT"/>
              </a:rPr>
              <a:t>↓peak</a:t>
            </a:r>
            <a:r>
              <a:rPr dirty="0" sz="2000" spc="-1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enhancement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will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also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1050">
                <a:latin typeface="Arial MT"/>
                <a:cs typeface="Arial MT"/>
              </a:rPr>
              <a:t>↓</a:t>
            </a:r>
            <a:endParaRPr sz="2000">
              <a:latin typeface="Arial MT"/>
              <a:cs typeface="Arial MT"/>
            </a:endParaRPr>
          </a:p>
          <a:p>
            <a:pPr lvl="3" marL="16122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612265" algn="l"/>
              </a:tabLst>
            </a:pPr>
            <a:r>
              <a:rPr dirty="0" sz="1800">
                <a:latin typeface="Arial MT"/>
                <a:cs typeface="Arial MT"/>
              </a:rPr>
              <a:t>Injection</a:t>
            </a:r>
            <a:r>
              <a:rPr dirty="0" sz="1800" spc="-9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rate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or</a:t>
            </a:r>
            <a:r>
              <a:rPr dirty="0" sz="1800" spc="-7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concentration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must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increased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compensate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Automated</a:t>
            </a:r>
            <a:r>
              <a:rPr dirty="0" spc="-220"/>
              <a:t> </a:t>
            </a:r>
            <a:r>
              <a:rPr dirty="0"/>
              <a:t>Injection</a:t>
            </a:r>
            <a:r>
              <a:rPr dirty="0" spc="-190"/>
              <a:t> </a:t>
            </a:r>
            <a:r>
              <a:rPr dirty="0" spc="-10"/>
              <a:t>Triggering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81683" y="2962655"/>
            <a:ext cx="217931" cy="245363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93748" y="2956560"/>
            <a:ext cx="2464307" cy="28803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16330" y="1664047"/>
            <a:ext cx="9154795" cy="4487545"/>
          </a:xfrm>
          <a:prstGeom prst="rect">
            <a:avLst/>
          </a:prstGeom>
        </p:spPr>
        <p:txBody>
          <a:bodyPr wrap="square" lIns="0" tIns="130175" rIns="0" bIns="0" rtlCol="0" vert="horz">
            <a:spAutoFit/>
          </a:bodyPr>
          <a:lstStyle/>
          <a:p>
            <a:pPr algn="r" marR="6720840">
              <a:lnSpc>
                <a:spcPct val="100000"/>
              </a:lnSpc>
              <a:spcBef>
                <a:spcPts val="1025"/>
              </a:spcBef>
            </a:pPr>
            <a:r>
              <a:rPr dirty="0" sz="3000">
                <a:latin typeface="Arial MT"/>
                <a:cs typeface="Arial MT"/>
              </a:rPr>
              <a:t>Two</a:t>
            </a:r>
            <a:r>
              <a:rPr dirty="0" sz="3000" spc="-10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methods:</a:t>
            </a:r>
            <a:endParaRPr sz="3000">
              <a:latin typeface="Arial MT"/>
              <a:cs typeface="Arial MT"/>
            </a:endParaRPr>
          </a:p>
          <a:p>
            <a:pPr algn="r" marR="6692900">
              <a:lnSpc>
                <a:spcPct val="100000"/>
              </a:lnSpc>
              <a:spcBef>
                <a:spcPts val="810"/>
              </a:spcBef>
              <a:tabLst>
                <a:tab pos="514984" algn="l"/>
              </a:tabLst>
            </a:pPr>
            <a:r>
              <a:rPr dirty="0" sz="2600" spc="-25">
                <a:latin typeface="Arial MT"/>
                <a:cs typeface="Arial MT"/>
              </a:rPr>
              <a:t>1.</a:t>
            </a:r>
            <a:r>
              <a:rPr dirty="0" sz="2600">
                <a:latin typeface="Arial MT"/>
                <a:cs typeface="Arial MT"/>
              </a:rPr>
              <a:t>	Test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Bolus</a:t>
            </a: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85"/>
              </a:spcBef>
            </a:pP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Useful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vascular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(CTA)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studies</a:t>
            </a:r>
            <a:endParaRPr sz="28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1730"/>
              </a:spcBef>
              <a:buChar char="•"/>
              <a:tabLst>
                <a:tab pos="241300" algn="l"/>
              </a:tabLst>
            </a:pPr>
            <a:r>
              <a:rPr dirty="0" sz="2800" spc="-20">
                <a:latin typeface="Arial MT"/>
                <a:cs typeface="Arial MT"/>
              </a:rPr>
              <a:t>Ensures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imaging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during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peak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30">
                <a:latin typeface="Arial MT"/>
                <a:cs typeface="Arial MT"/>
              </a:rPr>
              <a:t>enhancement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regardless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of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patient: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85"/>
              </a:spcBef>
              <a:buChar char="•"/>
              <a:tabLst>
                <a:tab pos="696595" algn="l"/>
              </a:tabLst>
            </a:pPr>
            <a:r>
              <a:rPr dirty="0" sz="2400" spc="-25">
                <a:latin typeface="Arial MT"/>
                <a:cs typeface="Arial MT"/>
              </a:rPr>
              <a:t>Age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90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Disease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Cardiac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output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Test </a:t>
            </a:r>
            <a:r>
              <a:rPr dirty="0" spc="-20"/>
              <a:t>Bolus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29639" y="1691738"/>
            <a:ext cx="9731375" cy="3615690"/>
          </a:xfrm>
          <a:prstGeom prst="rect">
            <a:avLst/>
          </a:prstGeom>
        </p:spPr>
        <p:txBody>
          <a:bodyPr wrap="square" lIns="0" tIns="10858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855"/>
              </a:spcBef>
            </a:pPr>
            <a:r>
              <a:rPr dirty="0" sz="2800" spc="-10">
                <a:latin typeface="Arial MT"/>
                <a:cs typeface="Arial MT"/>
              </a:rPr>
              <a:t>Injection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10→20mL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IV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bolus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media</a:t>
            </a:r>
            <a:endParaRPr sz="2800">
              <a:latin typeface="Arial MT"/>
              <a:cs typeface="Arial MT"/>
            </a:endParaRPr>
          </a:p>
          <a:p>
            <a:pPr marL="228600" indent="-228600">
              <a:lnSpc>
                <a:spcPct val="100000"/>
              </a:lnSpc>
              <a:spcBef>
                <a:spcPts val="705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Test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injection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delivered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at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same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rate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as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diagnostic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scan</a:t>
            </a:r>
            <a:endParaRPr sz="2600">
              <a:latin typeface="Arial MT"/>
              <a:cs typeface="Arial MT"/>
            </a:endParaRPr>
          </a:p>
          <a:p>
            <a:pPr marL="228600" indent="-228600">
              <a:lnSpc>
                <a:spcPct val="100000"/>
              </a:lnSpc>
              <a:spcBef>
                <a:spcPts val="695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Trial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“image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slices”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taken</a:t>
            </a:r>
            <a:endParaRPr sz="2600">
              <a:latin typeface="Arial MT"/>
              <a:cs typeface="Arial MT"/>
            </a:endParaRPr>
          </a:p>
          <a:p>
            <a:pPr lvl="1" marL="683260" indent="-226060">
              <a:lnSpc>
                <a:spcPct val="100000"/>
              </a:lnSpc>
              <a:spcBef>
                <a:spcPts val="215"/>
              </a:spcBef>
              <a:buChar char="•"/>
              <a:tabLst>
                <a:tab pos="683260" algn="l"/>
              </a:tabLst>
            </a:pPr>
            <a:r>
              <a:rPr dirty="0" sz="2400">
                <a:latin typeface="Arial MT"/>
                <a:cs typeface="Arial MT"/>
              </a:rPr>
              <a:t>Using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lowest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setting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possible</a:t>
            </a:r>
            <a:endParaRPr sz="2400">
              <a:latin typeface="Arial MT"/>
              <a:cs typeface="Arial MT"/>
            </a:endParaRPr>
          </a:p>
          <a:p>
            <a:pPr lvl="2" marL="1143000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43000" algn="l"/>
              </a:tabLst>
            </a:pPr>
            <a:r>
              <a:rPr dirty="0" sz="2000">
                <a:latin typeface="Arial MT"/>
                <a:cs typeface="Arial MT"/>
              </a:rPr>
              <a:t>2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second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intervals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are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common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@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same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anatomical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location</a:t>
            </a:r>
            <a:endParaRPr sz="2000">
              <a:latin typeface="Arial MT"/>
              <a:cs typeface="Arial MT"/>
            </a:endParaRPr>
          </a:p>
          <a:p>
            <a:pPr lvl="3" marL="1600200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600200" algn="l"/>
              </a:tabLst>
            </a:pPr>
            <a:r>
              <a:rPr dirty="0" sz="1800">
                <a:latin typeface="Arial MT"/>
                <a:cs typeface="Arial MT"/>
              </a:rPr>
              <a:t>Total</a:t>
            </a:r>
            <a:r>
              <a:rPr dirty="0" sz="1800" spc="-10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10→15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images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acquired</a:t>
            </a:r>
            <a:endParaRPr sz="1800">
              <a:latin typeface="Arial MT"/>
              <a:cs typeface="Arial MT"/>
            </a:endParaRPr>
          </a:p>
          <a:p>
            <a:pPr lvl="1" marL="683260" indent="-226060">
              <a:lnSpc>
                <a:spcPct val="100000"/>
              </a:lnSpc>
              <a:spcBef>
                <a:spcPts val="195"/>
              </a:spcBef>
              <a:buChar char="•"/>
              <a:tabLst>
                <a:tab pos="683260" algn="l"/>
              </a:tabLst>
            </a:pPr>
            <a:r>
              <a:rPr dirty="0" sz="2400" spc="-10">
                <a:latin typeface="Arial MT"/>
                <a:cs typeface="Arial MT"/>
              </a:rPr>
              <a:t>Determines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length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time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from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injection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peak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enhancement</a:t>
            </a:r>
            <a:endParaRPr sz="2400">
              <a:latin typeface="Arial MT"/>
              <a:cs typeface="Arial MT"/>
            </a:endParaRPr>
          </a:p>
          <a:p>
            <a:pPr lvl="2" marL="1143000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43000" algn="l"/>
              </a:tabLst>
            </a:pPr>
            <a:r>
              <a:rPr dirty="0" sz="2000" spc="-10">
                <a:latin typeface="Arial MT"/>
                <a:cs typeface="Arial MT"/>
              </a:rPr>
              <a:t>Identifies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ideal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duration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delay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between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injection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&amp;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scan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acquisition</a:t>
            </a:r>
            <a:endParaRPr sz="2000">
              <a:latin typeface="Arial MT"/>
              <a:cs typeface="Arial MT"/>
            </a:endParaRPr>
          </a:p>
          <a:p>
            <a:pPr marL="1371600">
              <a:lnSpc>
                <a:spcPct val="100000"/>
              </a:lnSpc>
              <a:spcBef>
                <a:spcPts val="309"/>
              </a:spcBef>
            </a:pPr>
            <a:r>
              <a:rPr dirty="0" sz="1800" spc="-5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4411" y="5084064"/>
            <a:ext cx="6888480" cy="201168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Bolus</a:t>
            </a:r>
            <a:r>
              <a:rPr dirty="0" spc="-25"/>
              <a:t> </a:t>
            </a:r>
            <a:r>
              <a:rPr dirty="0" spc="-10"/>
              <a:t>Triggering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29639" y="1690528"/>
            <a:ext cx="9906000" cy="3916679"/>
          </a:xfrm>
          <a:prstGeom prst="rect">
            <a:avLst/>
          </a:prstGeom>
        </p:spPr>
        <p:txBody>
          <a:bodyPr wrap="square" lIns="0" tIns="673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530"/>
              </a:spcBef>
            </a:pPr>
            <a:r>
              <a:rPr dirty="0" sz="2800" i="1">
                <a:latin typeface="Arial"/>
                <a:cs typeface="Arial"/>
              </a:rPr>
              <a:t>Aka.</a:t>
            </a:r>
            <a:r>
              <a:rPr dirty="0" sz="2800" spc="-190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Bolus</a:t>
            </a:r>
            <a:r>
              <a:rPr dirty="0" sz="2800" spc="-160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tracking,</a:t>
            </a:r>
            <a:r>
              <a:rPr dirty="0" sz="2800" spc="-180" i="1">
                <a:latin typeface="Arial"/>
                <a:cs typeface="Arial"/>
              </a:rPr>
              <a:t> </a:t>
            </a:r>
            <a:r>
              <a:rPr dirty="0" sz="2800" i="1">
                <a:latin typeface="Arial"/>
                <a:cs typeface="Arial"/>
              </a:rPr>
              <a:t>or</a:t>
            </a:r>
            <a:r>
              <a:rPr dirty="0" sz="2800" spc="-170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Automated</a:t>
            </a:r>
            <a:r>
              <a:rPr dirty="0" sz="2800" spc="-125" i="1">
                <a:latin typeface="Arial"/>
                <a:cs typeface="Arial"/>
              </a:rPr>
              <a:t> </a:t>
            </a:r>
            <a:r>
              <a:rPr dirty="0" sz="2800" spc="-10" i="1">
                <a:latin typeface="Arial"/>
                <a:cs typeface="Arial"/>
              </a:rPr>
              <a:t>triggering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5"/>
              </a:spcBef>
            </a:pPr>
            <a:r>
              <a:rPr dirty="0" sz="2600">
                <a:latin typeface="Arial MT"/>
                <a:cs typeface="Arial MT"/>
              </a:rPr>
              <a:t>More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efficient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Test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Bolus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technique</a:t>
            </a:r>
            <a:endParaRPr sz="2600">
              <a:latin typeface="Arial MT"/>
              <a:cs typeface="Arial MT"/>
            </a:endParaRPr>
          </a:p>
          <a:p>
            <a:pPr marL="226060" indent="-226060">
              <a:lnSpc>
                <a:spcPct val="100000"/>
              </a:lnSpc>
              <a:spcBef>
                <a:spcPts val="405"/>
              </a:spcBef>
              <a:buChar char="•"/>
              <a:tabLst>
                <a:tab pos="226060" algn="l"/>
              </a:tabLst>
            </a:pPr>
            <a:r>
              <a:rPr dirty="0" sz="2400">
                <a:latin typeface="Arial MT"/>
                <a:cs typeface="Arial MT"/>
              </a:rPr>
              <a:t>Uses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bolus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itself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initiate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acquisition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00"/>
              </a:spcBef>
            </a:pP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single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cross-</a:t>
            </a:r>
            <a:r>
              <a:rPr dirty="0" sz="2600" spc="-10">
                <a:latin typeface="Arial MT"/>
                <a:cs typeface="Arial MT"/>
              </a:rPr>
              <a:t>sectional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slice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place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ROI</a:t>
            </a:r>
            <a:endParaRPr sz="2600">
              <a:latin typeface="Arial MT"/>
              <a:cs typeface="Arial MT"/>
            </a:endParaRPr>
          </a:p>
          <a:p>
            <a:pPr marL="226060" indent="-226060">
              <a:lnSpc>
                <a:spcPts val="2595"/>
              </a:lnSpc>
              <a:spcBef>
                <a:spcPts val="425"/>
              </a:spcBef>
              <a:buChar char="•"/>
              <a:tabLst>
                <a:tab pos="226060" algn="l"/>
              </a:tabLst>
            </a:pPr>
            <a:r>
              <a:rPr dirty="0" sz="2400">
                <a:latin typeface="Arial MT"/>
                <a:cs typeface="Arial MT"/>
              </a:rPr>
              <a:t>Uses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series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60">
                <a:latin typeface="Arial MT"/>
                <a:cs typeface="Arial MT"/>
              </a:rPr>
              <a:t>low-</a:t>
            </a:r>
            <a:r>
              <a:rPr dirty="0" sz="2400">
                <a:latin typeface="Arial MT"/>
                <a:cs typeface="Arial MT"/>
              </a:rPr>
              <a:t>dose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“image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slices”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monitor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bolus</a:t>
            </a:r>
            <a:endParaRPr sz="2400">
              <a:latin typeface="Arial MT"/>
              <a:cs typeface="Arial MT"/>
            </a:endParaRPr>
          </a:p>
          <a:p>
            <a:pPr marL="226695">
              <a:lnSpc>
                <a:spcPts val="2595"/>
              </a:lnSpc>
            </a:pPr>
            <a:r>
              <a:rPr dirty="0" sz="2400" spc="-10">
                <a:latin typeface="Arial MT"/>
                <a:cs typeface="Arial MT"/>
              </a:rPr>
              <a:t>progression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over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selected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ROI</a:t>
            </a:r>
            <a:endParaRPr sz="2400">
              <a:latin typeface="Arial MT"/>
              <a:cs typeface="Arial MT"/>
            </a:endParaRPr>
          </a:p>
          <a:p>
            <a:pPr lvl="1" marL="114300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1143000" algn="l"/>
              </a:tabLst>
            </a:pPr>
            <a:r>
              <a:rPr dirty="0" sz="2000" i="1">
                <a:latin typeface="Arial"/>
                <a:cs typeface="Arial"/>
              </a:rPr>
              <a:t>Aka.</a:t>
            </a:r>
            <a:r>
              <a:rPr dirty="0" sz="2000" spc="-4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“Monitor</a:t>
            </a:r>
            <a:r>
              <a:rPr dirty="0" sz="2000" spc="-10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scans”</a:t>
            </a:r>
            <a:endParaRPr sz="2000">
              <a:latin typeface="Arial"/>
              <a:cs typeface="Arial"/>
            </a:endParaRPr>
          </a:p>
          <a:p>
            <a:pPr marL="228600" indent="-228600">
              <a:lnSpc>
                <a:spcPct val="80000"/>
              </a:lnSpc>
              <a:spcBef>
                <a:spcPts val="985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Once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desired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HU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achieved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(computer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automatically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triggers) </a:t>
            </a:r>
            <a:r>
              <a:rPr dirty="0" sz="2600">
                <a:latin typeface="Arial MT"/>
                <a:cs typeface="Arial MT"/>
              </a:rPr>
              <a:t>or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technologist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will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manually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trigger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acquisition</a:t>
            </a:r>
            <a:endParaRPr sz="2600">
              <a:latin typeface="Arial MT"/>
              <a:cs typeface="Arial MT"/>
            </a:endParaRPr>
          </a:p>
          <a:p>
            <a:pPr lvl="1" marL="685800" indent="-228600">
              <a:lnSpc>
                <a:spcPct val="100000"/>
              </a:lnSpc>
              <a:spcBef>
                <a:spcPts val="125"/>
              </a:spcBef>
              <a:buChar char="•"/>
              <a:tabLst>
                <a:tab pos="685800" algn="l"/>
              </a:tabLst>
            </a:pPr>
            <a:r>
              <a:rPr dirty="0" sz="2000">
                <a:latin typeface="Arial MT"/>
                <a:cs typeface="Arial MT"/>
              </a:rPr>
              <a:t>Table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needs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time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move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patient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into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appropriate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“start”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position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844929" y="5538622"/>
            <a:ext cx="7112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600" spc="-6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2639" y="5576315"/>
            <a:ext cx="2874264" cy="210312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Bolus</a:t>
            </a:r>
            <a:r>
              <a:rPr dirty="0" spc="-25"/>
              <a:t> </a:t>
            </a:r>
            <a:r>
              <a:rPr dirty="0" spc="-10"/>
              <a:t>Triggering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2639" y="4756403"/>
            <a:ext cx="2068067" cy="201168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03191" y="4756403"/>
            <a:ext cx="629412" cy="18288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01184" y="4756403"/>
            <a:ext cx="5228844" cy="201168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929335" y="1696122"/>
            <a:ext cx="9794240" cy="3616960"/>
          </a:xfrm>
          <a:prstGeom prst="rect">
            <a:avLst/>
          </a:prstGeom>
        </p:spPr>
        <p:txBody>
          <a:bodyPr wrap="square" lIns="0" tIns="104139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819"/>
              </a:spcBef>
            </a:pPr>
            <a:r>
              <a:rPr dirty="0" sz="2800" spc="-25">
                <a:latin typeface="Arial MT"/>
                <a:cs typeface="Arial MT"/>
              </a:rPr>
              <a:t>Limitations/Special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Considerations:</a:t>
            </a:r>
            <a:endParaRPr sz="2800">
              <a:latin typeface="Arial MT"/>
              <a:cs typeface="Arial MT"/>
            </a:endParaRPr>
          </a:p>
          <a:p>
            <a:pPr marL="228600" marR="461645" indent="-228600">
              <a:lnSpc>
                <a:spcPts val="2810"/>
              </a:lnSpc>
              <a:spcBef>
                <a:spcPts val="1035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Delay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between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last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monitor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start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scanning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may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350">
                <a:latin typeface="Arial MT"/>
                <a:cs typeface="Arial MT"/>
              </a:rPr>
              <a:t>↓</a:t>
            </a:r>
            <a:r>
              <a:rPr dirty="0" sz="2600">
                <a:latin typeface="Arial MT"/>
                <a:cs typeface="Arial MT"/>
              </a:rPr>
              <a:t> accuracy</a:t>
            </a:r>
            <a:r>
              <a:rPr dirty="0" sz="2600" spc="-1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imaging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during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peak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aortic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enhancement</a:t>
            </a:r>
            <a:endParaRPr sz="2600">
              <a:latin typeface="Arial MT"/>
              <a:cs typeface="Arial MT"/>
            </a:endParaRPr>
          </a:p>
          <a:p>
            <a:pPr lvl="1" marL="685800" indent="-228600">
              <a:lnSpc>
                <a:spcPct val="100000"/>
              </a:lnSpc>
              <a:spcBef>
                <a:spcPts val="165"/>
              </a:spcBef>
              <a:buChar char="•"/>
              <a:tabLst>
                <a:tab pos="685800" algn="l"/>
              </a:tabLst>
            </a:pPr>
            <a:r>
              <a:rPr dirty="0" sz="2200" spc="-10">
                <a:latin typeface="Arial MT"/>
                <a:cs typeface="Arial MT"/>
              </a:rPr>
              <a:t>Compensate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delay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by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triggering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scan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acquisition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early</a:t>
            </a:r>
            <a:endParaRPr sz="2200">
              <a:latin typeface="Arial MT"/>
              <a:cs typeface="Arial MT"/>
            </a:endParaRPr>
          </a:p>
          <a:p>
            <a:pPr marL="228600" indent="-228600">
              <a:lnSpc>
                <a:spcPts val="2800"/>
              </a:lnSpc>
              <a:spcBef>
                <a:spcPts val="1025"/>
              </a:spcBef>
              <a:buChar char="•"/>
              <a:tabLst>
                <a:tab pos="228600" algn="l"/>
              </a:tabLst>
            </a:pPr>
            <a:r>
              <a:rPr dirty="0" sz="2600" spc="-10">
                <a:latin typeface="Arial MT"/>
                <a:cs typeface="Arial MT"/>
              </a:rPr>
              <a:t>Technologist</a:t>
            </a:r>
            <a:r>
              <a:rPr dirty="0" sz="2600" spc="-1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not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able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stay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room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patient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during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administration</a:t>
            </a:r>
            <a:endParaRPr sz="2600">
              <a:latin typeface="Arial MT"/>
              <a:cs typeface="Arial MT"/>
            </a:endParaRPr>
          </a:p>
          <a:p>
            <a:pPr lvl="1" marL="685800" indent="-228600">
              <a:lnSpc>
                <a:spcPct val="100000"/>
              </a:lnSpc>
              <a:spcBef>
                <a:spcPts val="180"/>
              </a:spcBef>
              <a:buChar char="•"/>
              <a:tabLst>
                <a:tab pos="685800" algn="l"/>
              </a:tabLst>
            </a:pPr>
            <a:r>
              <a:rPr dirty="0" sz="2200" spc="-1150">
                <a:latin typeface="Arial MT"/>
                <a:cs typeface="Arial MT"/>
              </a:rPr>
              <a:t>↑</a:t>
            </a:r>
            <a:r>
              <a:rPr dirty="0" sz="2200" spc="-135">
                <a:latin typeface="Arial MT"/>
                <a:cs typeface="Arial MT"/>
              </a:rPr>
              <a:t>r</a:t>
            </a:r>
            <a:r>
              <a:rPr dirty="0" sz="2200" spc="-125">
                <a:latin typeface="Arial MT"/>
                <a:cs typeface="Arial MT"/>
              </a:rPr>
              <a:t>isk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extravasation</a:t>
            </a:r>
            <a:endParaRPr sz="2200">
              <a:latin typeface="Arial MT"/>
              <a:cs typeface="Arial MT"/>
            </a:endParaRPr>
          </a:p>
          <a:p>
            <a:pPr marL="914400">
              <a:lnSpc>
                <a:spcPct val="100000"/>
              </a:lnSpc>
              <a:spcBef>
                <a:spcPts val="305"/>
              </a:spcBef>
            </a:pPr>
            <a:r>
              <a:rPr dirty="0" sz="1800" spc="-5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  <a:p>
            <a:pPr lvl="1" marL="685800" indent="-228600">
              <a:lnSpc>
                <a:spcPct val="100000"/>
              </a:lnSpc>
              <a:spcBef>
                <a:spcPts val="185"/>
              </a:spcBef>
              <a:buChar char="•"/>
              <a:tabLst>
                <a:tab pos="685800" algn="l"/>
              </a:tabLst>
            </a:pPr>
            <a:r>
              <a:rPr dirty="0" sz="2200" spc="-10">
                <a:latin typeface="Arial MT"/>
                <a:cs typeface="Arial MT"/>
              </a:rPr>
              <a:t>Bolus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Triggering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should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only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used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vascular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(CTA)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studies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943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Things</a:t>
            </a:r>
            <a:r>
              <a:rPr dirty="0" spc="-50"/>
              <a:t> </a:t>
            </a:r>
            <a:r>
              <a:rPr dirty="0"/>
              <a:t>to</a:t>
            </a:r>
            <a:r>
              <a:rPr dirty="0" spc="-20"/>
              <a:t> </a:t>
            </a:r>
            <a:r>
              <a:rPr dirty="0"/>
              <a:t>Take</a:t>
            </a:r>
            <a:r>
              <a:rPr dirty="0" spc="-15"/>
              <a:t> </a:t>
            </a:r>
            <a:r>
              <a:rPr dirty="0" spc="-20"/>
              <a:t>Away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07235"/>
            <a:ext cx="4459605" cy="4293870"/>
          </a:xfrm>
          <a:prstGeom prst="rect">
            <a:avLst/>
          </a:prstGeom>
        </p:spPr>
        <p:txBody>
          <a:bodyPr wrap="square" lIns="0" tIns="5969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70"/>
              </a:spcBef>
            </a:pPr>
            <a:r>
              <a:rPr dirty="0" sz="2600">
                <a:latin typeface="Arial MT"/>
                <a:cs typeface="Arial MT"/>
              </a:rPr>
              <a:t>IV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Access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Basic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Principles: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3110"/>
              </a:lnSpc>
              <a:spcBef>
                <a:spcPts val="370"/>
              </a:spcBef>
              <a:buChar char="•"/>
              <a:tabLst>
                <a:tab pos="241300" algn="l"/>
              </a:tabLst>
            </a:pPr>
            <a:r>
              <a:rPr dirty="0" sz="2600" spc="-30">
                <a:latin typeface="Arial MT"/>
                <a:cs typeface="Arial MT"/>
              </a:rPr>
              <a:t>Pre-</a:t>
            </a:r>
            <a:r>
              <a:rPr dirty="0" sz="2600">
                <a:latin typeface="Arial MT"/>
                <a:cs typeface="Arial MT"/>
              </a:rPr>
              <a:t>existing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access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devices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0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CVAD’s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61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PICC’s</a:t>
            </a:r>
            <a:endParaRPr sz="2200">
              <a:latin typeface="Arial MT"/>
              <a:cs typeface="Arial MT"/>
            </a:endParaRPr>
          </a:p>
          <a:p>
            <a:pPr lvl="1">
              <a:lnSpc>
                <a:spcPct val="100000"/>
              </a:lnSpc>
              <a:spcBef>
                <a:spcPts val="409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600" spc="-10">
                <a:latin typeface="Arial MT"/>
                <a:cs typeface="Arial MT"/>
              </a:rPr>
              <a:t>Mechanical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Injectors: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395"/>
              </a:spcBef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Purpose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400"/>
              </a:spcBef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Components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3000"/>
              </a:lnSpc>
              <a:spcBef>
                <a:spcPts val="290"/>
              </a:spcBef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Timing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455"/>
              </a:lnSpc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Tissue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Enhancement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factors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57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Automated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Injection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Triggering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" y="10667"/>
            <a:ext cx="696468" cy="74371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2025-06-26T21:54:33Z</dcterms:created>
  <dcterms:modified xsi:type="dcterms:W3CDTF">2025-06-26T21:54:33Z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2025-06-27T00:00:00Z</vt:filetime>
  </property>
  <property fmtid="{D5CDD505-2E9C-101B-9397-08002B2CF9AE}" pid="3" name="LastSaved">
    <vt:filetime>2025-06-26T00:00:00Z</vt:filetime>
  </property>
  <property fmtid="{D5CDD505-2E9C-101B-9397-08002B2CF9AE}" pid="4" name="Producer">
    <vt:lpwstr>Foxit PDF Editor Printer Version 11.2.2.4537</vt:lpwstr>
  </property>
</Properties>
</file>