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</p:sldMasterIdLst>
  <p:notesMasterIdLst>
    <p:notesMasterId r:id="rId41"/>
  </p:notesMasterIdLst>
  <p:handoutMasterIdLst>
    <p:handoutMasterId r:id="rId42"/>
  </p:handoutMasterIdLst>
  <p:sldIdLst>
    <p:sldId id="269" r:id="rId5"/>
    <p:sldId id="347" r:id="rId6"/>
    <p:sldId id="281" r:id="rId7"/>
    <p:sldId id="279" r:id="rId8"/>
    <p:sldId id="284" r:id="rId9"/>
    <p:sldId id="285" r:id="rId10"/>
    <p:sldId id="343" r:id="rId11"/>
    <p:sldId id="345" r:id="rId12"/>
    <p:sldId id="344" r:id="rId13"/>
    <p:sldId id="346" r:id="rId14"/>
    <p:sldId id="321" r:id="rId15"/>
    <p:sldId id="314" r:id="rId16"/>
    <p:sldId id="308" r:id="rId17"/>
    <p:sldId id="319" r:id="rId18"/>
    <p:sldId id="351" r:id="rId19"/>
    <p:sldId id="333" r:id="rId20"/>
    <p:sldId id="370" r:id="rId21"/>
    <p:sldId id="367" r:id="rId22"/>
    <p:sldId id="316" r:id="rId23"/>
    <p:sldId id="356" r:id="rId24"/>
    <p:sldId id="324" r:id="rId25"/>
    <p:sldId id="317" r:id="rId26"/>
    <p:sldId id="318" r:id="rId27"/>
    <p:sldId id="374" r:id="rId28"/>
    <p:sldId id="323" r:id="rId29"/>
    <p:sldId id="357" r:id="rId30"/>
    <p:sldId id="358" r:id="rId31"/>
    <p:sldId id="359" r:id="rId32"/>
    <p:sldId id="360" r:id="rId33"/>
    <p:sldId id="361" r:id="rId34"/>
    <p:sldId id="716" r:id="rId35"/>
    <p:sldId id="371" r:id="rId36"/>
    <p:sldId id="291" r:id="rId37"/>
    <p:sldId id="342" r:id="rId38"/>
    <p:sldId id="372" r:id="rId39"/>
    <p:sldId id="368" r:id="rId40"/>
  </p:sldIdLst>
  <p:sldSz cx="12192000" cy="6858000"/>
  <p:notesSz cx="7023100" cy="93091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47"/>
            <p14:sldId id="281"/>
            <p14:sldId id="279"/>
            <p14:sldId id="284"/>
            <p14:sldId id="285"/>
            <p14:sldId id="343"/>
            <p14:sldId id="345"/>
            <p14:sldId id="344"/>
            <p14:sldId id="346"/>
            <p14:sldId id="321"/>
            <p14:sldId id="314"/>
            <p14:sldId id="308"/>
            <p14:sldId id="319"/>
            <p14:sldId id="351"/>
            <p14:sldId id="333"/>
            <p14:sldId id="370"/>
            <p14:sldId id="367"/>
            <p14:sldId id="316"/>
            <p14:sldId id="356"/>
            <p14:sldId id="324"/>
            <p14:sldId id="317"/>
            <p14:sldId id="318"/>
            <p14:sldId id="374"/>
            <p14:sldId id="323"/>
            <p14:sldId id="357"/>
            <p14:sldId id="358"/>
            <p14:sldId id="359"/>
            <p14:sldId id="360"/>
            <p14:sldId id="361"/>
            <p14:sldId id="716"/>
            <p14:sldId id="371"/>
            <p14:sldId id="291"/>
            <p14:sldId id="342"/>
            <p14:sldId id="372"/>
            <p14:sldId id="3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EE362C"/>
    <a:srgbClr val="005EB8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9" autoAdjust="0"/>
    <p:restoredTop sz="94272" autoAdjust="0"/>
  </p:normalViewPr>
  <p:slideViewPr>
    <p:cSldViewPr snapToGrid="0">
      <p:cViewPr varScale="1">
        <p:scale>
          <a:sx n="105" d="100"/>
          <a:sy n="105" d="100"/>
        </p:scale>
        <p:origin x="832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63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644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17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42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62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64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55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431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34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09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785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5226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86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422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3911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0256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63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6449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852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622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187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305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289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68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001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32337" y="2916309"/>
            <a:ext cx="6006353" cy="1025381"/>
          </a:xfrm>
        </p:spPr>
        <p:txBody>
          <a:bodyPr>
            <a:normAutofit/>
          </a:bodyPr>
          <a:lstStyle/>
          <a:p>
            <a:pPr algn="l"/>
            <a:r>
              <a:rPr lang="en-US" sz="4800" dirty="0"/>
              <a:t>MRT Clinical Placement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8165" y="4082329"/>
            <a:ext cx="6006354" cy="775998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+mj-lt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01F00-F4BE-4262-81A3-35D125C3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Orientation-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47E8E-D5A2-403E-AD69-4DE1A5B42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Debrief - Orientation</a:t>
            </a:r>
          </a:p>
          <a:p>
            <a:r>
              <a:rPr lang="en-CA" sz="2400" dirty="0" err="1"/>
              <a:t>CompTracker</a:t>
            </a:r>
            <a:r>
              <a:rPr lang="en-CA" sz="2400" dirty="0"/>
              <a:t> Forms</a:t>
            </a:r>
          </a:p>
          <a:p>
            <a:r>
              <a:rPr lang="en-CA" sz="2400" dirty="0"/>
              <a:t>PRCT 353 Marks</a:t>
            </a:r>
            <a:br>
              <a:rPr lang="en-CA" sz="2400" dirty="0"/>
            </a:br>
            <a:endParaRPr lang="en-CA" sz="2400" dirty="0"/>
          </a:p>
          <a:p>
            <a:pPr marL="685800" lvl="2" indent="0">
              <a:buNone/>
            </a:pPr>
            <a:r>
              <a:rPr lang="en-CA" sz="1800" dirty="0"/>
              <a:t>	Break	</a:t>
            </a:r>
            <a:br>
              <a:rPr lang="en-CA" sz="1800" dirty="0"/>
            </a:br>
            <a:endParaRPr lang="en-CA" sz="1800" dirty="0"/>
          </a:p>
          <a:p>
            <a:r>
              <a:rPr lang="en-CA" sz="2400" dirty="0"/>
              <a:t>Logbook</a:t>
            </a:r>
          </a:p>
          <a:p>
            <a:r>
              <a:rPr lang="en-CA" sz="2400" dirty="0"/>
              <a:t>Using CompTracker in clinical</a:t>
            </a:r>
          </a:p>
          <a:p>
            <a:r>
              <a:rPr lang="en-CA" sz="2400" dirty="0"/>
              <a:t>Instructor Visits &amp; Support</a:t>
            </a:r>
          </a:p>
        </p:txBody>
      </p:sp>
    </p:spTree>
    <p:extLst>
      <p:ext uri="{BB962C8B-B14F-4D97-AF65-F5344CB8AC3E}">
        <p14:creationId xmlns:p14="http://schemas.microsoft.com/office/powerpoint/2010/main" val="3765271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in Clinical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CompTracker extensively throughout clinical</a:t>
            </a:r>
          </a:p>
          <a:p>
            <a:endParaRPr lang="en-US" sz="1400" dirty="0"/>
          </a:p>
          <a:p>
            <a:r>
              <a:rPr lang="en-US" dirty="0"/>
              <a:t>Student-driven initiative. This means students are responsible for creating and submitting forms in </a:t>
            </a:r>
            <a:r>
              <a:rPr lang="en-US" dirty="0" err="1"/>
              <a:t>CompTracker</a:t>
            </a:r>
            <a:r>
              <a:rPr lang="en-US" dirty="0"/>
              <a:t> to accomplish tasks.</a:t>
            </a:r>
          </a:p>
          <a:p>
            <a:endParaRPr lang="en-US" sz="1400" dirty="0"/>
          </a:p>
          <a:p>
            <a:r>
              <a:rPr lang="en-US" dirty="0"/>
              <a:t>2 main purposes</a:t>
            </a:r>
          </a:p>
          <a:p>
            <a:pPr lvl="1"/>
            <a:r>
              <a:rPr lang="en-US" dirty="0"/>
              <a:t>Completion of forms</a:t>
            </a:r>
          </a:p>
          <a:p>
            <a:pPr lvl="1"/>
            <a:r>
              <a:rPr lang="en-US" dirty="0"/>
              <a:t>Image Critique Lines (IC Lines)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6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1. Use of Electronic Devices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COMPLETE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sz="2400" dirty="0"/>
              <a:t>Site Orientation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Form to be submitted to the Site Liaison at the start of a new rotation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3. </a:t>
            </a:r>
            <a:r>
              <a:rPr lang="en-US" sz="2400" dirty="0">
                <a:solidFill>
                  <a:srgbClr val="000000"/>
                </a:solidFill>
              </a:rPr>
              <a:t>Rotation Summary</a:t>
            </a:r>
            <a:endParaRPr lang="en-US" sz="2600" dirty="0">
              <a:solidFill>
                <a:srgbClr val="000000"/>
              </a:solidFill>
            </a:endParaRP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end of each rotation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 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midpoint and end of each semester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Not required for specialty rotations </a:t>
            </a:r>
            <a:r>
              <a:rPr lang="en-US" sz="1800" dirty="0" err="1">
                <a:solidFill>
                  <a:srgbClr val="000000"/>
                </a:solidFill>
              </a:rPr>
              <a:t>ie</a:t>
            </a:r>
            <a:r>
              <a:rPr lang="en-US" sz="1800" dirty="0">
                <a:solidFill>
                  <a:srgbClr val="000000"/>
                </a:solidFill>
              </a:rPr>
              <a:t>. CT, IR, BMD, Mammography and Children’s Hospital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sz="2400" dirty="0"/>
              <a:t>Objectives Forms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Orientation Objectives  - Ongoing throughout PRCT 353</a:t>
            </a:r>
            <a:endParaRPr lang="en-US" sz="18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BMD and Mammography forms to be submitted to a preceptor/clinical instructor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Vascular/Interventional starts in PRCT 356. See D2L for info.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5. </a:t>
            </a:r>
            <a:r>
              <a:rPr lang="en-US" sz="2400" dirty="0"/>
              <a:t>Student Performance Feedback </a:t>
            </a: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Submitted weekly to a preceptor/clinical instructor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Verification of attendance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Reflection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Critical incidents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6. </a:t>
            </a:r>
            <a:r>
              <a:rPr lang="en-US" sz="2400" dirty="0"/>
              <a:t>Absence Notification Forms</a:t>
            </a:r>
            <a:endParaRPr lang="en-US" dirty="0"/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Must be submitted prior to shift start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Submitted to a clinical placement instructor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Submitting evidence for excused absence must be submitted to clinical instructor within 5 business days for approval 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Select absent option in form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5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7. </a:t>
            </a:r>
            <a:r>
              <a:rPr lang="en-US" sz="2000" dirty="0"/>
              <a:t>Instructor Site Visit Form (Instructor generated)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Instructors will offer formative and summative feedback during (or following) a site visit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Set goals/document progress/suggest strategies for success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Evaluate your professionalism and general workflow assessment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8. Critical Incident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Form created by site liaison when incident reported by preceptor/clinical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Student self-reflection piece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Signed off by Anderson instructor/site liaison</a:t>
            </a:r>
          </a:p>
          <a:p>
            <a:pPr marL="342900" lvl="1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9. Student Report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Created by site liaison or Anderson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Documents concerns and can facilitate additional support moving forward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Delivered to student by site liaison and/or Anderson instructor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075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6431-B0A0-40D3-AB51-FEA22144D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3AD2A-6FD1-452F-BC76-A4FC6290D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Attendance:</a:t>
            </a:r>
            <a:r>
              <a:rPr lang="en-US" dirty="0"/>
              <a:t> Students are expected to attend all scheduled time in clinical placement.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/>
              <a:t>No switching of shifts with other students is permitted.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833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70F3-0136-4D08-9A4E-8F674D50B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4B185-37B8-49F7-A1E8-8891BDCB3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Absences:</a:t>
            </a:r>
          </a:p>
          <a:p>
            <a:endParaRPr lang="en-US" sz="1000" dirty="0"/>
          </a:p>
          <a:p>
            <a:pPr lvl="1"/>
            <a:r>
              <a:rPr lang="en-US" dirty="0"/>
              <a:t>Students are expected to make-up any clinical placement days/hours that were missed and must complete a total of 337.5 hours at the end of this course.  </a:t>
            </a:r>
          </a:p>
          <a:p>
            <a:pPr lvl="1"/>
            <a:endParaRPr lang="en-US" sz="1000" dirty="0"/>
          </a:p>
          <a:p>
            <a:pPr lvl="1"/>
            <a:r>
              <a:rPr lang="en-US" dirty="0"/>
              <a:t>Documentation for excused absences must be submitted to Anderson instructor within 5 business days.</a:t>
            </a:r>
          </a:p>
          <a:p>
            <a:pPr marL="342900" lvl="1" indent="0">
              <a:buNone/>
            </a:pPr>
            <a:endParaRPr lang="en-US" sz="1000" dirty="0"/>
          </a:p>
          <a:p>
            <a:pPr lvl="1"/>
            <a:r>
              <a:rPr lang="en-US" dirty="0"/>
              <a:t>COVID-19 related absences will be considered excused – no documentation is required.</a:t>
            </a:r>
          </a:p>
        </p:txBody>
      </p:sp>
    </p:spTree>
    <p:extLst>
      <p:ext uri="{BB962C8B-B14F-4D97-AF65-F5344CB8AC3E}">
        <p14:creationId xmlns:p14="http://schemas.microsoft.com/office/powerpoint/2010/main" val="2545560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219D7-521D-4448-81D0-872055073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1422E-82C9-4534-8F09-FDE027F97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/>
              <a:t>Absences (continued):</a:t>
            </a:r>
          </a:p>
          <a:p>
            <a:pPr lvl="1"/>
            <a:r>
              <a:rPr lang="en-US" sz="2200" dirty="0"/>
              <a:t>If you are absent, you must:</a:t>
            </a:r>
          </a:p>
          <a:p>
            <a:pPr lvl="1"/>
            <a:endParaRPr lang="en-US" sz="1050" dirty="0"/>
          </a:p>
          <a:p>
            <a:pPr lvl="2"/>
            <a:r>
              <a:rPr lang="en-US" sz="2200" dirty="0"/>
              <a:t>Notify the site as per site protocol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Submit an Absence Notification form to your Anderson instructor on CompTracker PRIOR to shift start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Please submit any additional information (Dr’s note, other information) to your Anderson instructor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Attendance is tracked via forms in Comptracker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Student Feedback forms – includes attendance statement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Absence Notification forms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619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E4A4F-344A-4707-A408-9E492FF1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37B76-BC8D-4A99-ADC0-67ABBAF78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2800" dirty="0"/>
              <a:t>Appointments: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18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approved ahead of time by site liaison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not exceed 2 hours off the floor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kept to a minimum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If a student misses more than 2 hours of their scheduled shift, it will be considered an absence. Notification of absence form required.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Add all appointment time to your weekly feedback form.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17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+mj-lt"/>
              </a:rPr>
              <a:t>CompTracker</a:t>
            </a:r>
            <a:r>
              <a:rPr lang="en-US" dirty="0">
                <a:latin typeface="+mj-lt"/>
              </a:rPr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83509" y="177944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Any questions about other forms?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Student Feedback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Orientation Objective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Rotation Summaries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Attendance policy</a:t>
            </a:r>
          </a:p>
        </p:txBody>
      </p:sp>
    </p:spTree>
    <p:extLst>
      <p:ext uri="{BB962C8B-B14F-4D97-AF65-F5344CB8AC3E}">
        <p14:creationId xmlns:p14="http://schemas.microsoft.com/office/powerpoint/2010/main" val="77543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+mj-lt"/>
              </a:rPr>
              <a:t>How Do I Pass Clinical Placement?</a:t>
            </a:r>
            <a:endParaRPr lang="en-US" dirty="0">
              <a:latin typeface="+mj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dirty="0"/>
              <a:t>PRCT 353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Professionalism - 20%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Case Study Assignments (2) - 10%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Clinical Assessments - 70%</a:t>
            </a:r>
          </a:p>
          <a:p>
            <a:pPr marL="395478" indent="-285750">
              <a:buFont typeface="Arial" panose="020B0604020202020204" pitchFamily="34" charset="0"/>
              <a:buChar char="•"/>
            </a:pPr>
            <a:r>
              <a:rPr lang="en-US" sz="2000" dirty="0"/>
              <a:t>Orientation Evaluation - 15%</a:t>
            </a:r>
          </a:p>
          <a:p>
            <a:pPr marL="395478" indent="-285750"/>
            <a:r>
              <a:rPr lang="en-US" sz="2000" dirty="0"/>
              <a:t>Required Logbook Lines - 25%</a:t>
            </a:r>
          </a:p>
          <a:p>
            <a:pPr marL="395478" indent="-285750"/>
            <a:r>
              <a:rPr lang="en-US" sz="2000" dirty="0"/>
              <a:t>Workflow Competency Assessment -  30%</a:t>
            </a:r>
          </a:p>
          <a:p>
            <a:pPr marL="0" indent="0" algn="ctr">
              <a:buNone/>
            </a:pPr>
            <a:endParaRPr lang="en-US" sz="1600" dirty="0"/>
          </a:p>
          <a:p>
            <a:pPr marL="0" indent="0" algn="ctr">
              <a:buNone/>
            </a:pPr>
            <a:r>
              <a:rPr lang="en-US" sz="1600" dirty="0"/>
              <a:t>*All rubrics and assessment tools are posted on D2L Brightspace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2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u="sng" dirty="0"/>
              <a:t>Professionalism</a:t>
            </a:r>
            <a:r>
              <a:rPr lang="en-US" dirty="0"/>
              <a:t> - 20% </a:t>
            </a:r>
            <a:r>
              <a:rPr lang="en-US" sz="2000" dirty="0"/>
              <a:t>(Rubric in D2L)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Completion of course components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Orientation Objectives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Student Feedback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Rotation Summaries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Self-Evaluation Assignments (discussion topics)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Compliance with Attendance policy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Standards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Professional Appearance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Thinking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Engagement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Responsibility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61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Professionalism Standards are modeled at the workplace.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How can you be successful?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u="sng" dirty="0"/>
              <a:t>Show initiative</a:t>
            </a:r>
            <a:r>
              <a:rPr lang="en-US" sz="2200" dirty="0"/>
              <a:t>!  Get involved in every case.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Communicate with your preceptors!  Set goals, ask for help, speak up if you want to do something.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Be punctual, respectful, and have a positive attitude.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Don’t make excuses when given feedback or corrected.  Ask for clarification when you need 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Pay attention to details and learn from your mistakes.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Take pride in your work, and always strive for your best.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Have fun!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09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1FCE9-23C7-440E-9B78-2F1A8F7CD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Gradeable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B8EC-A35A-4C77-A780-F464BEDC2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 dirty="0"/>
              <a:t>Case Studies</a:t>
            </a:r>
            <a:r>
              <a:rPr lang="en-US" sz="2400" dirty="0"/>
              <a:t> - 10%</a:t>
            </a:r>
          </a:p>
          <a:p>
            <a:pPr marL="0" indent="0">
              <a:buNone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2 Case Studies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Hand &amp; Wrist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Foot &amp; Ankle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Completed in Quizzes in D2L</a:t>
            </a:r>
          </a:p>
          <a:p>
            <a:pPr marL="685800" lvl="2" indent="0">
              <a:buNone/>
            </a:pPr>
            <a:r>
              <a:rPr lang="en-US" dirty="0"/>
              <a:t>*If you require accommodations, submit request to Anderson instructor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674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Gradeable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u="sng" dirty="0"/>
              <a:t>Workflow Competency Evaluation</a:t>
            </a:r>
            <a:r>
              <a:rPr lang="en-US" sz="2400" dirty="0"/>
              <a:t> - 30% </a:t>
            </a:r>
            <a:r>
              <a:rPr lang="en-US" sz="1800" dirty="0"/>
              <a:t>(rubric posted in D2L)</a:t>
            </a:r>
          </a:p>
          <a:p>
            <a:pPr marL="0" indent="0">
              <a:buNone/>
            </a:pPr>
            <a:endParaRPr lang="en-US" sz="800" dirty="0"/>
          </a:p>
          <a:p>
            <a:r>
              <a:rPr lang="en-US" sz="2100" dirty="0"/>
              <a:t>Goal </a:t>
            </a:r>
            <a:r>
              <a:rPr lang="mr-IN" sz="2100" dirty="0"/>
              <a:t>–</a:t>
            </a:r>
            <a:r>
              <a:rPr lang="en-US" sz="2100" dirty="0"/>
              <a:t> demonstrate consistent skills, high quality images, and good, safe habits.</a:t>
            </a:r>
          </a:p>
          <a:p>
            <a:endParaRPr lang="en-US" sz="800" dirty="0"/>
          </a:p>
          <a:p>
            <a:r>
              <a:rPr lang="en-US" sz="2100" dirty="0"/>
              <a:t>An Anderson instructor will complete your WFC (“workflow comp”) in a general x-ray rotation.</a:t>
            </a:r>
          </a:p>
          <a:p>
            <a:endParaRPr lang="en-US" sz="800" dirty="0"/>
          </a:p>
          <a:p>
            <a:r>
              <a:rPr lang="en-US" sz="2100" dirty="0"/>
              <a:t>Evaluation is based on 3 general x-ray cases that you perform.</a:t>
            </a:r>
          </a:p>
          <a:p>
            <a:endParaRPr lang="en-US" sz="800" dirty="0"/>
          </a:p>
          <a:p>
            <a:r>
              <a:rPr lang="en-US" sz="2100" dirty="0"/>
              <a:t>Rubric is posted in D2L Brightspace.</a:t>
            </a:r>
          </a:p>
          <a:p>
            <a:endParaRPr lang="en-US" sz="800" dirty="0"/>
          </a:p>
          <a:p>
            <a:r>
              <a:rPr lang="en-US" sz="2100" dirty="0"/>
              <a:t>Check Instructor Visit Schedule posted on Brightspace for your scheduled date.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4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Gradable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you be successful in your WFC Evaluation?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Review the rubric in D2L Brightspace and strive to make those gradable components a part of your workflow.</a:t>
            </a:r>
          </a:p>
          <a:p>
            <a:pPr lvl="1"/>
            <a:r>
              <a:rPr lang="en-US" dirty="0"/>
              <a:t>Participate in every case you can during clinical – that experience contributes to your success!</a:t>
            </a:r>
          </a:p>
          <a:p>
            <a:pPr lvl="1"/>
            <a:r>
              <a:rPr lang="en-US" dirty="0"/>
              <a:t>Build a consistent workflow and good habits every day you’re working in general x-ray.</a:t>
            </a:r>
          </a:p>
          <a:p>
            <a:pPr lvl="1"/>
            <a:r>
              <a:rPr lang="en-US" dirty="0"/>
              <a:t>Review feedback.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554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5FF0E-A874-4663-83A1-66E7027A5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Break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5E2A32C-EDF1-4175-9425-D3C4A062A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9250" y="2070894"/>
            <a:ext cx="3873500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398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– IC Lines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Consider this your x-ray “portfolio”.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Paper copy available on D2L – can be printed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Your best work will be approved for your logbook, at image critique sessions with your site liaison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Variety of procedures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Based on CAMRT Competency Profile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Image Critique Lines 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Required lines must be completed by the end of PRCT 358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Logbook lines are cumulative. You work towards completing all lines throughout all semesters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Recorded in </a:t>
            </a:r>
            <a:r>
              <a:rPr lang="en-US" sz="2100" dirty="0" err="1"/>
              <a:t>CompTracker</a:t>
            </a:r>
            <a:r>
              <a:rPr lang="en-US" sz="2100" dirty="0"/>
              <a:t>, navigate your progress using </a:t>
            </a:r>
            <a:r>
              <a:rPr lang="en-US" sz="2100" dirty="0" err="1"/>
              <a:t>CompTracker</a:t>
            </a:r>
            <a:r>
              <a:rPr lang="en-US" sz="2100" dirty="0"/>
              <a:t>.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80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2547CCC-CA47-4201-842D-16B2F1613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9BC043-E87D-4E5E-BDE5-2112831AA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How do I get exams approved in my logbook?</a:t>
            </a:r>
          </a:p>
          <a:p>
            <a:pPr marL="0" indent="0">
              <a:buNone/>
            </a:pPr>
            <a:endParaRPr lang="en-US" sz="1200" dirty="0"/>
          </a:p>
          <a:p>
            <a:pPr marL="342900" lvl="1" indent="0">
              <a:buNone/>
            </a:pPr>
            <a:r>
              <a:rPr lang="en-US" sz="2100" dirty="0"/>
              <a:t>Step 1 – Perform an exam independently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2 – Record exam in Clinical Placement</a:t>
            </a:r>
            <a:r>
              <a:rPr lang="en-US" sz="2100" i="1" dirty="0"/>
              <a:t> </a:t>
            </a:r>
            <a:r>
              <a:rPr lang="en-US" sz="2100" dirty="0"/>
              <a:t>Record of Performed Exam book.  Preceptor signs book to verify you performed the exam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3 – Prepare for image critique session with your site liaison(s)/clinical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4 – Present &amp; discuss the exam and images with your site liaison/clinical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i="1" dirty="0"/>
              <a:t>If the case/images meet criteria for logbook entry, you will submit for approval in Comptracker to your site liaison/clinical instructor.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7051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Submitting an IC line for approval: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Site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Accession # *be careful you enter it correctly!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Procedure notes </a:t>
            </a:r>
            <a:r>
              <a:rPr lang="en-US" b="1" i="1" dirty="0"/>
              <a:t>must</a:t>
            </a:r>
            <a:r>
              <a:rPr lang="en-US" dirty="0"/>
              <a:t> include technical factors &amp;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If bilateral exam indicate which side was approved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For ANY lines indicate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Assign to site liaison/clinical instructor who approved the case during image critique.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See tutorial on D2L for additional information</a:t>
            </a:r>
          </a:p>
        </p:txBody>
      </p:sp>
    </p:spTree>
    <p:extLst>
      <p:ext uri="{BB962C8B-B14F-4D97-AF65-F5344CB8AC3E}">
        <p14:creationId xmlns:p14="http://schemas.microsoft.com/office/powerpoint/2010/main" val="670473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Abbreviations</a:t>
            </a:r>
          </a:p>
          <a:p>
            <a:pPr marL="0" indent="0">
              <a:buNone/>
            </a:pPr>
            <a:endParaRPr lang="en-US" sz="800" u="sng" dirty="0"/>
          </a:p>
          <a:p>
            <a:pPr lvl="1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IC with a number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Minimum required views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IC - *knee4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492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Line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Ensure you specify body part in procedure notes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r>
              <a:rPr lang="en-US" dirty="0"/>
              <a:t>Required lines per category e.g., Upper Extremity </a:t>
            </a:r>
            <a:r>
              <a:rPr lang="en-US" sz="1600" dirty="0"/>
              <a:t> 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Adaptive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adapt tube angle to compensate for patient condition/position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Trauma Spine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include cross-table lateral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BMD - A and MAMMO - 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Assist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Simulated - (S)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Strive to perform, can be done in a simulated setting at the end of PRCT 358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40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85796"/>
              </p:ext>
            </p:extLst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+mj-lt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+mj-lt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+mj-lt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1250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</a:t>
            </a:r>
            <a:r>
              <a:rPr lang="en-US" dirty="0">
                <a:latin typeface="+mj-lt"/>
              </a:rPr>
              <a:t>Logbook- Record of Performed Exams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157" y="5988740"/>
            <a:ext cx="10983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Ensure you are </a:t>
            </a:r>
            <a:r>
              <a:rPr lang="en-US" b="1" dirty="0"/>
              <a:t>recording technical factors &amp; Exposure Index (EI) number </a:t>
            </a:r>
            <a:r>
              <a:rPr lang="en-US" dirty="0"/>
              <a:t>for each case to discuss at Image Critique!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33E3ED-F2BB-EDD3-91CF-E0FC5EA3E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905691"/>
              </p:ext>
            </p:extLst>
          </p:nvPr>
        </p:nvGraphicFramePr>
        <p:xfrm>
          <a:off x="1793052" y="1329180"/>
          <a:ext cx="8296771" cy="455187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5526">
                  <a:extLst>
                    <a:ext uri="{9D8B030D-6E8A-4147-A177-3AD203B41FA5}">
                      <a16:colId xmlns:a16="http://schemas.microsoft.com/office/drawing/2014/main" val="1335287947"/>
                    </a:ext>
                  </a:extLst>
                </a:gridCol>
                <a:gridCol w="499827">
                  <a:extLst>
                    <a:ext uri="{9D8B030D-6E8A-4147-A177-3AD203B41FA5}">
                      <a16:colId xmlns:a16="http://schemas.microsoft.com/office/drawing/2014/main" val="3640820281"/>
                    </a:ext>
                  </a:extLst>
                </a:gridCol>
                <a:gridCol w="334784">
                  <a:extLst>
                    <a:ext uri="{9D8B030D-6E8A-4147-A177-3AD203B41FA5}">
                      <a16:colId xmlns:a16="http://schemas.microsoft.com/office/drawing/2014/main" val="1030207141"/>
                    </a:ext>
                  </a:extLst>
                </a:gridCol>
                <a:gridCol w="1081881">
                  <a:extLst>
                    <a:ext uri="{9D8B030D-6E8A-4147-A177-3AD203B41FA5}">
                      <a16:colId xmlns:a16="http://schemas.microsoft.com/office/drawing/2014/main" val="854980165"/>
                    </a:ext>
                  </a:extLst>
                </a:gridCol>
                <a:gridCol w="2081535">
                  <a:extLst>
                    <a:ext uri="{9D8B030D-6E8A-4147-A177-3AD203B41FA5}">
                      <a16:colId xmlns:a16="http://schemas.microsoft.com/office/drawing/2014/main" val="2388573073"/>
                    </a:ext>
                  </a:extLst>
                </a:gridCol>
                <a:gridCol w="669568">
                  <a:extLst>
                    <a:ext uri="{9D8B030D-6E8A-4147-A177-3AD203B41FA5}">
                      <a16:colId xmlns:a16="http://schemas.microsoft.com/office/drawing/2014/main" val="752945236"/>
                    </a:ext>
                  </a:extLst>
                </a:gridCol>
                <a:gridCol w="1248686">
                  <a:extLst>
                    <a:ext uri="{9D8B030D-6E8A-4147-A177-3AD203B41FA5}">
                      <a16:colId xmlns:a16="http://schemas.microsoft.com/office/drawing/2014/main" val="2888851109"/>
                    </a:ext>
                  </a:extLst>
                </a:gridCol>
                <a:gridCol w="575006">
                  <a:extLst>
                    <a:ext uri="{9D8B030D-6E8A-4147-A177-3AD203B41FA5}">
                      <a16:colId xmlns:a16="http://schemas.microsoft.com/office/drawing/2014/main" val="2195308298"/>
                    </a:ext>
                  </a:extLst>
                </a:gridCol>
                <a:gridCol w="799958">
                  <a:extLst>
                    <a:ext uri="{9D8B030D-6E8A-4147-A177-3AD203B41FA5}">
                      <a16:colId xmlns:a16="http://schemas.microsoft.com/office/drawing/2014/main" val="2219472077"/>
                    </a:ext>
                  </a:extLst>
                </a:gridCol>
              </a:tblGrid>
              <a:tr h="345455">
                <a:tc>
                  <a:txBody>
                    <a:bodyPr/>
                    <a:lstStyle/>
                    <a:p>
                      <a:pPr marL="31496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Accession</a:t>
                      </a:r>
                      <a:r>
                        <a:rPr lang="en-US" sz="600" spc="-1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#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Site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Date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Procedure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Technical</a:t>
                      </a:r>
                      <a:r>
                        <a:rPr lang="en-US" sz="600" spc="-1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Comment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LMP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Tech</a:t>
                      </a:r>
                      <a:r>
                        <a:rPr lang="en-US" sz="600" spc="-2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Signature</a:t>
                      </a:r>
                      <a:r>
                        <a:rPr lang="en-US" sz="600" spc="-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(Verify</a:t>
                      </a:r>
                      <a:endParaRPr lang="en-CA" sz="900">
                        <a:effectLst/>
                      </a:endParaRPr>
                    </a:p>
                    <a:p>
                      <a:pPr marL="224155" marR="21971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Performed)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3505" marR="10223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Logbook</a:t>
                      </a:r>
                      <a:endParaRPr lang="en-CA" sz="900">
                        <a:effectLst/>
                      </a:endParaRPr>
                    </a:p>
                    <a:p>
                      <a:pPr marL="103505" marR="10033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Y/N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6545" marR="29146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Initial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2389115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919268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382916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5138210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435268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8734235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7785841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4552319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13400032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79211395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4042850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54506769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6693630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85418427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7311132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1252891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1014701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393369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1612F67-8563-3EE0-C062-470335E65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993" y="1497998"/>
            <a:ext cx="13792667" cy="46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337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6D3D4-12E1-49A9-ACDE-F8796BEA1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B0286-70A9-4159-8E2A-96CD5946E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1200" u="sng" dirty="0"/>
          </a:p>
          <a:p>
            <a:r>
              <a:rPr lang="en-US" sz="2400" dirty="0"/>
              <a:t>When / how often are image critique sessions scheduled with my site liaison/clinical instructor?</a:t>
            </a:r>
          </a:p>
          <a:p>
            <a:endParaRPr lang="en-US" sz="800" dirty="0"/>
          </a:p>
          <a:p>
            <a:pPr lvl="1"/>
            <a:r>
              <a:rPr lang="en-US" sz="2100" dirty="0"/>
              <a:t>Frequently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1 hour/week (or more)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Can be scheduled ahead of time, sometimes done “on the fly” during downtime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501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3963D-8F5A-402B-808A-E9985AAC8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759ED-3650-4830-B3EF-01366D85A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Is an image critique session with my site liaison/clinical instructor an evaluation?</a:t>
            </a:r>
          </a:p>
          <a:p>
            <a:endParaRPr lang="en-US" sz="800" dirty="0"/>
          </a:p>
          <a:p>
            <a:pPr lvl="1"/>
            <a:r>
              <a:rPr lang="en-US" sz="2100" dirty="0"/>
              <a:t>No!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Image critique requires practice and will result in TONS of learning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Expect your first few critique sessions to go slow, as you learn and improve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Study those procedures you’ve performed so you’re prepared!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406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AF0E4-3889-4010-B2B7-537F1B6B8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B77E5-C567-466E-BC73-AAE94F63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know what I need to achieve for my logbook?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Required logbook lines 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Remember, this is cumulative over all the clinical placements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681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6CFA5-0589-4980-9EFA-BAFF82E4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F2ABF-6E49-4319-AE3C-3F43D4488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What do I do once I have the required number of approvals for a certain exam?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 – complete exams turn </a:t>
            </a:r>
            <a:r>
              <a:rPr lang="en-US" sz="2100" dirty="0">
                <a:solidFill>
                  <a:srgbClr val="00B050"/>
                </a:solidFill>
              </a:rPr>
              <a:t>green</a:t>
            </a:r>
            <a:r>
              <a:rPr lang="en-US" sz="2100" dirty="0"/>
              <a:t>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i="1" dirty="0"/>
          </a:p>
          <a:p>
            <a:pPr lvl="1"/>
            <a:r>
              <a:rPr lang="en-US" sz="2100" dirty="0"/>
              <a:t>Keep practicing!</a:t>
            </a:r>
            <a:endParaRPr lang="en-US" sz="1800" i="1" dirty="0"/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24135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A27EF-0C17-46A6-81BB-7526D8E96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EBEED-057C-4B06-98FE-7509C37A0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prepare for image critique sessions?</a:t>
            </a:r>
          </a:p>
          <a:p>
            <a:endParaRPr lang="en-US" sz="800" dirty="0"/>
          </a:p>
          <a:p>
            <a:pPr lvl="1"/>
            <a:r>
              <a:rPr lang="en-US" sz="2100" dirty="0"/>
              <a:t>Review resources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Image Critique Handbook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Bontrager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Radiographic Image Analysis</a:t>
            </a:r>
          </a:p>
          <a:p>
            <a:pPr lvl="2"/>
            <a:endParaRPr lang="en-US" sz="800" i="1" dirty="0"/>
          </a:p>
          <a:p>
            <a:pPr lvl="1"/>
            <a:r>
              <a:rPr lang="en-US" sz="2100" dirty="0"/>
              <a:t>Review the Comptracker How-To videos </a:t>
            </a:r>
            <a:r>
              <a:rPr lang="en-US" sz="2100" i="1" dirty="0"/>
              <a:t>(posted in D2L) </a:t>
            </a:r>
            <a:r>
              <a:rPr lang="en-US" sz="2100" dirty="0"/>
              <a:t>for step-by-step instructions to submit logbook lines.</a:t>
            </a:r>
            <a:endParaRPr lang="en-US" sz="21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22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+mj-lt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+mj-lt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+mj-lt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34323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DCC29-AD3D-4D85-B0AB-C4497F39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Tracking my Progress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61DC7-7B4F-432A-B3E6-CF640F4DC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will learn how to use </a:t>
            </a:r>
            <a:r>
              <a:rPr lang="en-US" dirty="0" err="1"/>
              <a:t>CompTracker</a:t>
            </a:r>
            <a:r>
              <a:rPr lang="en-US" dirty="0"/>
              <a:t> to help you track your progress in clinical</a:t>
            </a:r>
          </a:p>
          <a:p>
            <a:r>
              <a:rPr lang="en-US" dirty="0"/>
              <a:t>It takes time, use the resources provided</a:t>
            </a:r>
          </a:p>
          <a:p>
            <a:pPr lvl="1"/>
            <a:r>
              <a:rPr lang="en-US" dirty="0"/>
              <a:t>PowerPoints</a:t>
            </a:r>
          </a:p>
          <a:p>
            <a:pPr lvl="1"/>
            <a:r>
              <a:rPr lang="en-US" dirty="0"/>
              <a:t>How to videos</a:t>
            </a:r>
          </a:p>
          <a:p>
            <a:pPr lvl="1"/>
            <a:r>
              <a:rPr lang="en-US" dirty="0"/>
              <a:t>Ask your classmates</a:t>
            </a:r>
          </a:p>
          <a:p>
            <a:pPr lvl="1"/>
            <a:r>
              <a:rPr lang="en-US" dirty="0"/>
              <a:t>Reach out to an instructor!</a:t>
            </a:r>
          </a:p>
          <a:p>
            <a:r>
              <a:rPr lang="en-US" dirty="0"/>
              <a:t>If you are using the CompTracker App you MUST sync daily. 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803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latin typeface="+mj-lt"/>
              </a:rPr>
              <a:t>CompTracker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/>
              <a:t>Remaining Requirements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Quick overview of remaining IC lines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Great tool for planning image critique session</a:t>
            </a:r>
          </a:p>
          <a:p>
            <a:pPr marL="342900" lvl="1" indent="0">
              <a:buNone/>
            </a:pPr>
            <a:endParaRPr lang="en-CA" sz="1600" dirty="0"/>
          </a:p>
          <a:p>
            <a:pPr marL="0" indent="0">
              <a:buNone/>
            </a:pPr>
            <a:r>
              <a:rPr lang="en-CA" sz="2400" dirty="0"/>
              <a:t>Logbook - by area, with student detail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Detailed count of number of IC lines</a:t>
            </a:r>
          </a:p>
          <a:p>
            <a:pPr lvl="1"/>
            <a:endParaRPr lang="en-CA" sz="1600" dirty="0"/>
          </a:p>
          <a:p>
            <a:pPr marL="0" indent="0">
              <a:buNone/>
            </a:pPr>
            <a:r>
              <a:rPr lang="en-CA" sz="2400" dirty="0"/>
              <a:t>Duplicate Accession Number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Ensures entering accession numbers correctly</a:t>
            </a:r>
          </a:p>
          <a:p>
            <a:pPr marL="457200" lvl="1" indent="0">
              <a:buNone/>
            </a:pPr>
            <a:endParaRPr lang="en-CA" sz="2100" dirty="0"/>
          </a:p>
        </p:txBody>
      </p:sp>
    </p:spTree>
    <p:extLst>
      <p:ext uri="{BB962C8B-B14F-4D97-AF65-F5344CB8AC3E}">
        <p14:creationId xmlns:p14="http://schemas.microsoft.com/office/powerpoint/2010/main" val="1829073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Instructor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100" dirty="0"/>
              <a:t>Scheduled during each semester. Instructors will give feedback, help set goals, review expectations.</a:t>
            </a:r>
          </a:p>
          <a:p>
            <a:endParaRPr lang="en-US" sz="800" dirty="0"/>
          </a:p>
          <a:p>
            <a:r>
              <a:rPr lang="en-US" sz="2100" dirty="0"/>
              <a:t>In person visits scheduled per student in PRCT 353</a:t>
            </a:r>
          </a:p>
          <a:p>
            <a:endParaRPr lang="en-US" sz="800" dirty="0"/>
          </a:p>
          <a:p>
            <a:r>
              <a:rPr lang="en-US" sz="2100" dirty="0"/>
              <a:t>Instructors will schedule any assessments in advance</a:t>
            </a:r>
          </a:p>
          <a:p>
            <a:endParaRPr lang="en-US" sz="800" dirty="0"/>
          </a:p>
          <a:p>
            <a:r>
              <a:rPr lang="en-US" sz="2100" dirty="0"/>
              <a:t>Instructor visit schedule posted in D2L (subject to change)</a:t>
            </a:r>
          </a:p>
          <a:p>
            <a:pPr lvl="1"/>
            <a:endParaRPr lang="en-US" sz="800" dirty="0"/>
          </a:p>
          <a:p>
            <a:r>
              <a:rPr lang="en-US" sz="2100" dirty="0"/>
              <a:t>Student to complete Part 1 of Instructor Visit form prior to scheduled instructor visit</a:t>
            </a:r>
          </a:p>
          <a:p>
            <a:pPr lvl="1"/>
            <a:r>
              <a:rPr lang="en-US" sz="2000" dirty="0"/>
              <a:t>Reflect on Logbook progress, Competency progress, professionalism, and preceptor feedback received.</a:t>
            </a:r>
          </a:p>
          <a:p>
            <a:pPr lvl="1"/>
            <a:r>
              <a:rPr lang="en-US" sz="2000" dirty="0"/>
              <a:t>Outline upcoming schedule and set goals</a:t>
            </a:r>
          </a:p>
          <a:p>
            <a:pPr lvl="1"/>
            <a:r>
              <a:rPr lang="en-US" sz="2000" dirty="0"/>
              <a:t>Create an Action Plan to meet those 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/>
            <a:r>
              <a:rPr lang="en-US" sz="2100" dirty="0"/>
              <a:t>Instructor will complete Part 2 of form following visit.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59595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0EB18-F92D-4A2F-90CE-BA5F74484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Additional Support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9B3C7-ED8D-4922-A71A-EE62611A3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When questions and concerns arise, be sure to use available resources for assistance. 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Clinical Instructors (PRCT 353)</a:t>
            </a:r>
          </a:p>
          <a:p>
            <a:pPr lvl="3">
              <a:buFont typeface="Arial" panose="020B0604020202020204" pitchFamily="34" charset="0"/>
              <a:buChar char="◦"/>
            </a:pPr>
            <a:r>
              <a:rPr lang="en-US" altLang="en-US" sz="2200" dirty="0">
                <a:ea typeface="ＭＳ Ｐゴシック" panose="020B0600070205080204" pitchFamily="34" charset="-128"/>
              </a:rPr>
              <a:t>Additional visits (virtual or in-person) can be arranged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Education Coordinator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Site Liaisons/Clinical Instructor</a:t>
            </a:r>
          </a:p>
          <a:p>
            <a:r>
              <a:rPr lang="en-US" dirty="0"/>
              <a:t>Student Development and Counselling</a:t>
            </a:r>
          </a:p>
          <a:p>
            <a:pPr lvl="1"/>
            <a:r>
              <a:rPr lang="en-US" sz="2000" dirty="0"/>
              <a:t>On-campus or virtual appointments available</a:t>
            </a:r>
          </a:p>
          <a:p>
            <a:pPr lvl="1"/>
            <a:r>
              <a:rPr lang="en-US" sz="2000" dirty="0"/>
              <a:t>On-line wellness programs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7732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A0EF0-BC1A-4C00-B7DB-AE5A3ADFF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PRCT 353 Orientation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0E82B-D279-49B1-A87C-D9A60CF9E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Communication is the key to success! </a:t>
            </a:r>
          </a:p>
          <a:p>
            <a:pPr marL="0" indent="0">
              <a:buNone/>
            </a:pPr>
            <a:r>
              <a:rPr lang="en-US" dirty="0"/>
              <a:t>Reach out with questions and check D2L &amp; email daily for updates!</a:t>
            </a:r>
          </a:p>
          <a:p>
            <a:pPr marL="342900" lvl="1" indent="0">
              <a:buNone/>
            </a:pPr>
            <a:endParaRPr lang="en-US" i="1" dirty="0"/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2370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C3FEA58-42FB-4AFB-B768-841E6E8F4A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C9C3DF-43D3-4966-B7D5-28302803BA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43A5221-9484-4FE8-B226-201842B7A2E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6012</TotalTime>
  <Words>2104</Words>
  <Application>Microsoft Macintosh PowerPoint</Application>
  <PresentationFormat>Widescreen</PresentationFormat>
  <Paragraphs>533</Paragraphs>
  <Slides>36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ＭＳ Ｐゴシック</vt:lpstr>
      <vt:lpstr>Arial</vt:lpstr>
      <vt:lpstr>Arial MT</vt:lpstr>
      <vt:lpstr>Calibri</vt:lpstr>
      <vt:lpstr>Calibri Light</vt:lpstr>
      <vt:lpstr>Wingdings</vt:lpstr>
      <vt:lpstr>Custom Design</vt:lpstr>
      <vt:lpstr>MRT Clinical Placement</vt:lpstr>
      <vt:lpstr>PRCT 353 Orientation- Agenda</vt:lpstr>
      <vt:lpstr>CompTracker in Clinical Placement</vt:lpstr>
      <vt:lpstr>CompTracker Forms</vt:lpstr>
      <vt:lpstr>CompTracker Forms</vt:lpstr>
      <vt:lpstr>CompTracker Forms</vt:lpstr>
      <vt:lpstr>Policies and Procedures</vt:lpstr>
      <vt:lpstr>Policies and Procedures</vt:lpstr>
      <vt:lpstr>Policies and Procedures</vt:lpstr>
      <vt:lpstr>Policies and Procedures</vt:lpstr>
      <vt:lpstr>CompTracker Forms</vt:lpstr>
      <vt:lpstr>How Do I Pass Clinical Placement?</vt:lpstr>
      <vt:lpstr>PCT 353 Gradeable Components</vt:lpstr>
      <vt:lpstr>PRCT 353 Gradeable Components</vt:lpstr>
      <vt:lpstr>PRCT 353 Gradeable Components</vt:lpstr>
      <vt:lpstr>PRCT 353 Gradeable Components</vt:lpstr>
      <vt:lpstr>PRCT 353 Gradable Components</vt:lpstr>
      <vt:lpstr>Break</vt:lpstr>
      <vt:lpstr>Logbook – IC Lines</vt:lpstr>
      <vt:lpstr>Logbook</vt:lpstr>
      <vt:lpstr>Logbook</vt:lpstr>
      <vt:lpstr>Logbook</vt:lpstr>
      <vt:lpstr>Logbook Line </vt:lpstr>
      <vt:lpstr>Summary</vt:lpstr>
      <vt:lpstr>      Logbook- Record of Performed Exams</vt:lpstr>
      <vt:lpstr>Logbook </vt:lpstr>
      <vt:lpstr>Logbook</vt:lpstr>
      <vt:lpstr>Logbook</vt:lpstr>
      <vt:lpstr>Logbook</vt:lpstr>
      <vt:lpstr>Logbook</vt:lpstr>
      <vt:lpstr>Summary</vt:lpstr>
      <vt:lpstr>Tracking my Progress in Clinical Placement</vt:lpstr>
      <vt:lpstr>CompTracker Reports</vt:lpstr>
      <vt:lpstr>Instructor Visits</vt:lpstr>
      <vt:lpstr>Additional Support in Clinical Placement</vt:lpstr>
      <vt:lpstr>PRCT 353 Orientation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503</cp:revision>
  <cp:lastPrinted>2016-04-11T17:01:10Z</cp:lastPrinted>
  <dcterms:created xsi:type="dcterms:W3CDTF">2017-09-25T16:58:16Z</dcterms:created>
  <dcterms:modified xsi:type="dcterms:W3CDTF">2025-02-04T20:48:31Z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