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74" r:id="rId2"/>
    <p:sldMasterId id="2147483686" r:id="rId3"/>
  </p:sldMasterIdLst>
  <p:sldIdLst>
    <p:sldId id="696" r:id="rId4"/>
    <p:sldId id="256" r:id="rId5"/>
    <p:sldId id="259" r:id="rId6"/>
    <p:sldId id="436"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7A90BE-FD3D-4AE2-86D5-B849B14D233F}" v="16" dt="2023-01-15T05:00:06.6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78" d="100"/>
          <a:sy n="78" d="100"/>
        </p:scale>
        <p:origin x="653"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A8695C-8F69-45A0-929D-68B6C9F8DAFE}" type="doc">
      <dgm:prSet loTypeId="urn:microsoft.com/office/officeart/2005/8/layout/default" loCatId="list" qsTypeId="urn:microsoft.com/office/officeart/2005/8/quickstyle/simple1" qsCatId="simple" csTypeId="urn:microsoft.com/office/officeart/2005/8/colors/accent0_3" csCatId="mainScheme"/>
      <dgm:spPr/>
      <dgm:t>
        <a:bodyPr/>
        <a:lstStyle/>
        <a:p>
          <a:endParaRPr lang="en-US"/>
        </a:p>
      </dgm:t>
    </dgm:pt>
    <dgm:pt modelId="{0128AC99-DB47-44D5-9A09-388DDCB1EE17}">
      <dgm:prSet/>
      <dgm:spPr/>
      <dgm:t>
        <a:bodyPr/>
        <a:lstStyle/>
        <a:p>
          <a:r>
            <a:rPr lang="en-US" dirty="0"/>
            <a:t>The same type of cells form tissues</a:t>
          </a:r>
        </a:p>
      </dgm:t>
    </dgm:pt>
    <dgm:pt modelId="{42C76BA0-1FDA-4171-B58D-8073D5785A93}" type="parTrans" cxnId="{F30810C5-B089-483B-9776-906A039F4ACA}">
      <dgm:prSet/>
      <dgm:spPr/>
      <dgm:t>
        <a:bodyPr/>
        <a:lstStyle/>
        <a:p>
          <a:endParaRPr lang="en-US"/>
        </a:p>
      </dgm:t>
    </dgm:pt>
    <dgm:pt modelId="{BC0BBDE9-04AD-42F7-9888-CD88CF92A3B4}" type="sibTrans" cxnId="{F30810C5-B089-483B-9776-906A039F4ACA}">
      <dgm:prSet/>
      <dgm:spPr/>
      <dgm:t>
        <a:bodyPr/>
        <a:lstStyle/>
        <a:p>
          <a:endParaRPr lang="en-US"/>
        </a:p>
      </dgm:t>
    </dgm:pt>
    <dgm:pt modelId="{3A772B79-CC24-4252-B9A3-CFB8CCEB823E}">
      <dgm:prSet/>
      <dgm:spPr/>
      <dgm:t>
        <a:bodyPr/>
        <a:lstStyle/>
        <a:p>
          <a:r>
            <a:rPr lang="en-US"/>
            <a:t>Tissues form Organs</a:t>
          </a:r>
        </a:p>
      </dgm:t>
    </dgm:pt>
    <dgm:pt modelId="{79C55003-1515-47E5-8002-37C67FDC0C8B}" type="parTrans" cxnId="{5FEC9716-3090-4F02-BFF8-BE900F18DE25}">
      <dgm:prSet/>
      <dgm:spPr/>
      <dgm:t>
        <a:bodyPr/>
        <a:lstStyle/>
        <a:p>
          <a:endParaRPr lang="en-US"/>
        </a:p>
      </dgm:t>
    </dgm:pt>
    <dgm:pt modelId="{74E04BF1-6E2A-4D21-8067-55B9B873A37C}" type="sibTrans" cxnId="{5FEC9716-3090-4F02-BFF8-BE900F18DE25}">
      <dgm:prSet/>
      <dgm:spPr/>
      <dgm:t>
        <a:bodyPr/>
        <a:lstStyle/>
        <a:p>
          <a:endParaRPr lang="en-US"/>
        </a:p>
      </dgm:t>
    </dgm:pt>
    <dgm:pt modelId="{93AD7542-39F8-41B5-9B58-251492E991BA}">
      <dgm:prSet/>
      <dgm:spPr/>
      <dgm:t>
        <a:bodyPr/>
        <a:lstStyle/>
        <a:p>
          <a:r>
            <a:rPr lang="en-US"/>
            <a:t>Organs form body systems </a:t>
          </a:r>
        </a:p>
      </dgm:t>
    </dgm:pt>
    <dgm:pt modelId="{46CA616A-6398-4B77-BE53-1886D6937B2E}" type="parTrans" cxnId="{5849E852-F942-4039-880F-932CC76DDC1C}">
      <dgm:prSet/>
      <dgm:spPr/>
      <dgm:t>
        <a:bodyPr/>
        <a:lstStyle/>
        <a:p>
          <a:endParaRPr lang="en-US"/>
        </a:p>
      </dgm:t>
    </dgm:pt>
    <dgm:pt modelId="{3D21510B-2C88-446F-8333-17D0774972DD}" type="sibTrans" cxnId="{5849E852-F942-4039-880F-932CC76DDC1C}">
      <dgm:prSet/>
      <dgm:spPr/>
      <dgm:t>
        <a:bodyPr/>
        <a:lstStyle/>
        <a:p>
          <a:endParaRPr lang="en-US"/>
        </a:p>
      </dgm:t>
    </dgm:pt>
    <dgm:pt modelId="{A1EDF484-2D86-4406-9E3C-017DD88F03FF}" type="pres">
      <dgm:prSet presAssocID="{20A8695C-8F69-45A0-929D-68B6C9F8DAFE}" presName="diagram" presStyleCnt="0">
        <dgm:presLayoutVars>
          <dgm:dir/>
          <dgm:resizeHandles val="exact"/>
        </dgm:presLayoutVars>
      </dgm:prSet>
      <dgm:spPr/>
    </dgm:pt>
    <dgm:pt modelId="{0812E8C5-8797-4F43-B1EC-80B95FBB084D}" type="pres">
      <dgm:prSet presAssocID="{0128AC99-DB47-44D5-9A09-388DDCB1EE17}" presName="node" presStyleLbl="node1" presStyleIdx="0" presStyleCnt="3">
        <dgm:presLayoutVars>
          <dgm:bulletEnabled val="1"/>
        </dgm:presLayoutVars>
      </dgm:prSet>
      <dgm:spPr/>
    </dgm:pt>
    <dgm:pt modelId="{E9DC8ECA-4C42-4B62-8B3C-8EF1E9B3D43E}" type="pres">
      <dgm:prSet presAssocID="{BC0BBDE9-04AD-42F7-9888-CD88CF92A3B4}" presName="sibTrans" presStyleCnt="0"/>
      <dgm:spPr/>
    </dgm:pt>
    <dgm:pt modelId="{537A1382-0F8D-4D45-B771-6C4200CB3302}" type="pres">
      <dgm:prSet presAssocID="{3A772B79-CC24-4252-B9A3-CFB8CCEB823E}" presName="node" presStyleLbl="node1" presStyleIdx="1" presStyleCnt="3">
        <dgm:presLayoutVars>
          <dgm:bulletEnabled val="1"/>
        </dgm:presLayoutVars>
      </dgm:prSet>
      <dgm:spPr/>
    </dgm:pt>
    <dgm:pt modelId="{3F2EE28B-945B-451A-B730-5D4C6649E12E}" type="pres">
      <dgm:prSet presAssocID="{74E04BF1-6E2A-4D21-8067-55B9B873A37C}" presName="sibTrans" presStyleCnt="0"/>
      <dgm:spPr/>
    </dgm:pt>
    <dgm:pt modelId="{FE860FAE-F62B-42E7-A934-62A1D91E0B56}" type="pres">
      <dgm:prSet presAssocID="{93AD7542-39F8-41B5-9B58-251492E991BA}" presName="node" presStyleLbl="node1" presStyleIdx="2" presStyleCnt="3">
        <dgm:presLayoutVars>
          <dgm:bulletEnabled val="1"/>
        </dgm:presLayoutVars>
      </dgm:prSet>
      <dgm:spPr/>
    </dgm:pt>
  </dgm:ptLst>
  <dgm:cxnLst>
    <dgm:cxn modelId="{A010E508-FB23-4930-8F52-4F5E5BAEA862}" type="presOf" srcId="{0128AC99-DB47-44D5-9A09-388DDCB1EE17}" destId="{0812E8C5-8797-4F43-B1EC-80B95FBB084D}" srcOrd="0" destOrd="0" presId="urn:microsoft.com/office/officeart/2005/8/layout/default"/>
    <dgm:cxn modelId="{5FEC9716-3090-4F02-BFF8-BE900F18DE25}" srcId="{20A8695C-8F69-45A0-929D-68B6C9F8DAFE}" destId="{3A772B79-CC24-4252-B9A3-CFB8CCEB823E}" srcOrd="1" destOrd="0" parTransId="{79C55003-1515-47E5-8002-37C67FDC0C8B}" sibTransId="{74E04BF1-6E2A-4D21-8067-55B9B873A37C}"/>
    <dgm:cxn modelId="{5849E852-F942-4039-880F-932CC76DDC1C}" srcId="{20A8695C-8F69-45A0-929D-68B6C9F8DAFE}" destId="{93AD7542-39F8-41B5-9B58-251492E991BA}" srcOrd="2" destOrd="0" parTransId="{46CA616A-6398-4B77-BE53-1886D6937B2E}" sibTransId="{3D21510B-2C88-446F-8333-17D0774972DD}"/>
    <dgm:cxn modelId="{9F515953-8235-46E0-BC98-F7C727A87423}" type="presOf" srcId="{20A8695C-8F69-45A0-929D-68B6C9F8DAFE}" destId="{A1EDF484-2D86-4406-9E3C-017DD88F03FF}" srcOrd="0" destOrd="0" presId="urn:microsoft.com/office/officeart/2005/8/layout/default"/>
    <dgm:cxn modelId="{F30810C5-B089-483B-9776-906A039F4ACA}" srcId="{20A8695C-8F69-45A0-929D-68B6C9F8DAFE}" destId="{0128AC99-DB47-44D5-9A09-388DDCB1EE17}" srcOrd="0" destOrd="0" parTransId="{42C76BA0-1FDA-4171-B58D-8073D5785A93}" sibTransId="{BC0BBDE9-04AD-42F7-9888-CD88CF92A3B4}"/>
    <dgm:cxn modelId="{E5C8BBD5-096E-4C59-8558-2DB54C84FFD8}" type="presOf" srcId="{93AD7542-39F8-41B5-9B58-251492E991BA}" destId="{FE860FAE-F62B-42E7-A934-62A1D91E0B56}" srcOrd="0" destOrd="0" presId="urn:microsoft.com/office/officeart/2005/8/layout/default"/>
    <dgm:cxn modelId="{FC85D3FD-7DD0-4F9A-8CC1-A3DE31105A60}" type="presOf" srcId="{3A772B79-CC24-4252-B9A3-CFB8CCEB823E}" destId="{537A1382-0F8D-4D45-B771-6C4200CB3302}" srcOrd="0" destOrd="0" presId="urn:microsoft.com/office/officeart/2005/8/layout/default"/>
    <dgm:cxn modelId="{6713CD56-069C-43E4-8C21-CF51E7086C3A}" type="presParOf" srcId="{A1EDF484-2D86-4406-9E3C-017DD88F03FF}" destId="{0812E8C5-8797-4F43-B1EC-80B95FBB084D}" srcOrd="0" destOrd="0" presId="urn:microsoft.com/office/officeart/2005/8/layout/default"/>
    <dgm:cxn modelId="{628280BC-4DB1-4627-B95B-88957F2F9B41}" type="presParOf" srcId="{A1EDF484-2D86-4406-9E3C-017DD88F03FF}" destId="{E9DC8ECA-4C42-4B62-8B3C-8EF1E9B3D43E}" srcOrd="1" destOrd="0" presId="urn:microsoft.com/office/officeart/2005/8/layout/default"/>
    <dgm:cxn modelId="{CCF52047-EE06-4F64-9216-F2D25EA7340C}" type="presParOf" srcId="{A1EDF484-2D86-4406-9E3C-017DD88F03FF}" destId="{537A1382-0F8D-4D45-B771-6C4200CB3302}" srcOrd="2" destOrd="0" presId="urn:microsoft.com/office/officeart/2005/8/layout/default"/>
    <dgm:cxn modelId="{E27A1CDC-ACB8-49E0-9ECC-25F2B117D169}" type="presParOf" srcId="{A1EDF484-2D86-4406-9E3C-017DD88F03FF}" destId="{3F2EE28B-945B-451A-B730-5D4C6649E12E}" srcOrd="3" destOrd="0" presId="urn:microsoft.com/office/officeart/2005/8/layout/default"/>
    <dgm:cxn modelId="{81C268EB-F5E7-4235-A682-2683AA995378}" type="presParOf" srcId="{A1EDF484-2D86-4406-9E3C-017DD88F03FF}" destId="{FE860FAE-F62B-42E7-A934-62A1D91E0B56}"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12E8C5-8797-4F43-B1EC-80B95FBB084D}">
      <dsp:nvSpPr>
        <dsp:cNvPr id="0" name=""/>
        <dsp:cNvSpPr/>
      </dsp:nvSpPr>
      <dsp:spPr>
        <a:xfrm>
          <a:off x="0" y="705802"/>
          <a:ext cx="3011804" cy="180708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dirty="0"/>
            <a:t>The same type of cells form tissues</a:t>
          </a:r>
        </a:p>
      </dsp:txBody>
      <dsp:txXfrm>
        <a:off x="0" y="705802"/>
        <a:ext cx="3011804" cy="1807082"/>
      </dsp:txXfrm>
    </dsp:sp>
    <dsp:sp modelId="{537A1382-0F8D-4D45-B771-6C4200CB3302}">
      <dsp:nvSpPr>
        <dsp:cNvPr id="0" name=""/>
        <dsp:cNvSpPr/>
      </dsp:nvSpPr>
      <dsp:spPr>
        <a:xfrm>
          <a:off x="3312985" y="705802"/>
          <a:ext cx="3011804" cy="180708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a:t>Tissues form Organs</a:t>
          </a:r>
        </a:p>
      </dsp:txBody>
      <dsp:txXfrm>
        <a:off x="3312985" y="705802"/>
        <a:ext cx="3011804" cy="1807082"/>
      </dsp:txXfrm>
    </dsp:sp>
    <dsp:sp modelId="{FE860FAE-F62B-42E7-A934-62A1D91E0B56}">
      <dsp:nvSpPr>
        <dsp:cNvPr id="0" name=""/>
        <dsp:cNvSpPr/>
      </dsp:nvSpPr>
      <dsp:spPr>
        <a:xfrm>
          <a:off x="6625970" y="705802"/>
          <a:ext cx="3011804" cy="180708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a:t>Organs form body systems </a:t>
          </a:r>
        </a:p>
      </dsp:txBody>
      <dsp:txXfrm>
        <a:off x="6625970" y="705802"/>
        <a:ext cx="3011804" cy="180708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9722594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330EA680-D336-4FF7-8B7A-9848BB0A1C32}" type="slidenum">
              <a:rPr lang="en-US" smtClean="0"/>
              <a:t>‹#›</a:t>
            </a:fld>
            <a:endParaRPr lang="en-US"/>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86454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10472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639109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065447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6678094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330EA680-D336-4FF7-8B7A-9848BB0A1C32}" type="slidenum">
              <a:rPr lang="en-US" smtClean="0"/>
              <a:t>‹#›</a:t>
            </a:fld>
            <a:endParaRPr lang="en-US"/>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4926267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530908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908230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3799614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0872364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4231778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5263068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9613612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297185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5878542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257995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2352205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811751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049078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979185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979292142"/>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1/25/2023</a:t>
            </a:fld>
            <a:endParaRPr lang="en-US"/>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1018358571"/>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2008097672"/>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youtube.com/watch?v=0NEV-Rd7OgA&amp;ab_channel=WhatsUpDude" TargetMode="External"/><Relationship Id="rId1" Type="http://schemas.openxmlformats.org/officeDocument/2006/relationships/slideLayout" Target="../slideLayouts/slideLayout3.xml"/><Relationship Id="rId5" Type="http://schemas.openxmlformats.org/officeDocument/2006/relationships/hyperlink" Target="https://www.youtube.com/watch?v=ufVjj4y7bt4&amp;ab_channel=Joao%27sLab" TargetMode="External"/><Relationship Id="rId4" Type="http://schemas.openxmlformats.org/officeDocument/2006/relationships/hyperlink" Target="https://www.youtube.com/watch?v=rRRFXR16kYA&amp;ab_channel=WhatsUpDude"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8" Type="http://schemas.openxmlformats.org/officeDocument/2006/relationships/hyperlink" Target="https://www.youtube.com/watch?v=_lgd03h3te8&amp;ab_channel=CTESkills.com" TargetMode="External"/><Relationship Id="rId13" Type="http://schemas.openxmlformats.org/officeDocument/2006/relationships/hyperlink" Target="https://www.youtube.com/watch?v=jRYEqOOrjH8&amp;ab_channel=khanacademymedicine" TargetMode="External"/><Relationship Id="rId3" Type="http://schemas.openxmlformats.org/officeDocument/2006/relationships/hyperlink" Target="https://www.youtube.com/watch?v=p4hnFf_jmvU&amp;ab_channel=ProfessorDaveExplains" TargetMode="External"/><Relationship Id="rId7" Type="http://schemas.openxmlformats.org/officeDocument/2006/relationships/hyperlink" Target="https://www.youtube.com/watch?v=38MsEkhdECM&amp;ab_channel=CTESkills.com" TargetMode="External"/><Relationship Id="rId12" Type="http://schemas.openxmlformats.org/officeDocument/2006/relationships/hyperlink" Target="https://www.youtube.com/watch?v=zSXgoYdHotw&amp;ab_channel=AlilaMedicalMedia" TargetMode="External"/><Relationship Id="rId2" Type="http://schemas.openxmlformats.org/officeDocument/2006/relationships/image" Target="../media/image17.png"/><Relationship Id="rId1" Type="http://schemas.openxmlformats.org/officeDocument/2006/relationships/slideLayout" Target="../slideLayouts/slideLayout3.xml"/><Relationship Id="rId6" Type="http://schemas.openxmlformats.org/officeDocument/2006/relationships/hyperlink" Target="https://www.youtube.com/watch?v=44B0ms3XPKU&amp;ab_channel=CTESkills.com" TargetMode="External"/><Relationship Id="rId11" Type="http://schemas.openxmlformats.org/officeDocument/2006/relationships/hyperlink" Target="https://www.youtube.com/watch?v=03qvN5pjCTU&amp;ab_channel=AlilaMedicalMedia" TargetMode="External"/><Relationship Id="rId5" Type="http://schemas.openxmlformats.org/officeDocument/2006/relationships/image" Target="../media/image19.svg"/><Relationship Id="rId10" Type="http://schemas.openxmlformats.org/officeDocument/2006/relationships/hyperlink" Target="https://www.youtube.com/watch?v=cCPyWFK0IKs&amp;ab_channel=AlilaMedicalMedia" TargetMode="External"/><Relationship Id="rId4" Type="http://schemas.openxmlformats.org/officeDocument/2006/relationships/image" Target="../media/image18.png"/><Relationship Id="rId9" Type="http://schemas.openxmlformats.org/officeDocument/2006/relationships/hyperlink" Target="https://www.youtube.com/watch?v=vLdNX5Te1Xo&amp;ab_channel=AlilaMedicalMedia" TargetMode="External"/><Relationship Id="rId14" Type="http://schemas.openxmlformats.org/officeDocument/2006/relationships/hyperlink" Target="https://www.youtube.com/results?search_query=urinary+system+anatomy+and+physiology"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79488" y="3658536"/>
            <a:ext cx="7956659" cy="1938992"/>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endParaRPr lang="en-CA" b="0" dirty="0">
              <a:solidFill>
                <a:schemeClr val="bg1"/>
              </a:solidFill>
              <a:latin typeface="Futura PT Demi" panose="020B0702020204020303" pitchFamily="34" charset="0"/>
            </a:endParaRPr>
          </a:p>
          <a:p>
            <a:r>
              <a:rPr lang="en-US" dirty="0">
                <a:solidFill>
                  <a:schemeClr val="bg1"/>
                </a:solidFill>
                <a:latin typeface="Futura PT Demi" panose="020B0702020204020303" pitchFamily="34" charset="0"/>
              </a:rPr>
              <a:t>Tissue Organs and Systems</a:t>
            </a:r>
          </a:p>
          <a:p>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245011" y="187203"/>
            <a:ext cx="1791136" cy="1791136"/>
          </a:xfrm>
          <a:prstGeom prst="rect">
            <a:avLst/>
          </a:prstGeom>
        </p:spPr>
      </p:pic>
    </p:spTree>
    <p:extLst>
      <p:ext uri="{BB962C8B-B14F-4D97-AF65-F5344CB8AC3E}">
        <p14:creationId xmlns:p14="http://schemas.microsoft.com/office/powerpoint/2010/main" val="18192666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cs typeface="Calibri"/>
              </a:rPr>
              <a:t>Tissues</a:t>
            </a:r>
            <a:endParaRPr lang="en-US" dirty="0"/>
          </a:p>
        </p:txBody>
      </p:sp>
      <p:sp>
        <p:nvSpPr>
          <p:cNvPr id="3" name="Subtitle 2"/>
          <p:cNvSpPr>
            <a:spLocks noGrp="1"/>
          </p:cNvSpPr>
          <p:nvPr>
            <p:ph idx="1"/>
          </p:nvPr>
        </p:nvSpPr>
        <p:spPr/>
        <p:txBody>
          <a:bodyPr>
            <a:normAutofit/>
          </a:bodyPr>
          <a:lstStyle/>
          <a:p>
            <a:r>
              <a:rPr lang="en-US" dirty="0"/>
              <a:t>When cells of a certain type are grouped together, the resulting structure is called tissue</a:t>
            </a:r>
          </a:p>
          <a:p>
            <a:endParaRPr lang="en-US" dirty="0"/>
          </a:p>
        </p:txBody>
      </p:sp>
    </p:spTree>
    <p:extLst>
      <p:ext uri="{BB962C8B-B14F-4D97-AF65-F5344CB8AC3E}">
        <p14:creationId xmlns:p14="http://schemas.microsoft.com/office/powerpoint/2010/main" val="109857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hlinkClick r:id="rId2"/>
            <a:extLst>
              <a:ext uri="{FF2B5EF4-FFF2-40B4-BE49-F238E27FC236}">
                <a16:creationId xmlns:a16="http://schemas.microsoft.com/office/drawing/2014/main" id="{FF2F0128-555B-92A0-89E4-445B6295F1C6}"/>
              </a:ext>
            </a:extLst>
          </p:cNvPr>
          <p:cNvPicPr>
            <a:picLocks noGrp="1" noChangeAspect="1"/>
          </p:cNvPicPr>
          <p:nvPr>
            <p:ph idx="1"/>
          </p:nvPr>
        </p:nvPicPr>
        <p:blipFill rotWithShape="1">
          <a:blip r:embed="rId3"/>
          <a:srcRect l="1480" r="1613" b="1"/>
          <a:stretch/>
        </p:blipFill>
        <p:spPr>
          <a:xfrm>
            <a:off x="1815160" y="894080"/>
            <a:ext cx="8744559" cy="4917844"/>
          </a:xfrm>
          <a:prstGeom prst="rect">
            <a:avLst/>
          </a:prstGeom>
        </p:spPr>
      </p:pic>
      <p:sp>
        <p:nvSpPr>
          <p:cNvPr id="7" name="Rectangle: Beveled 6">
            <a:extLst>
              <a:ext uri="{FF2B5EF4-FFF2-40B4-BE49-F238E27FC236}">
                <a16:creationId xmlns:a16="http://schemas.microsoft.com/office/drawing/2014/main" id="{8CF878AC-4FF3-5D9D-2A7E-14BB5729C4B9}"/>
              </a:ext>
            </a:extLst>
          </p:cNvPr>
          <p:cNvSpPr/>
          <p:nvPr/>
        </p:nvSpPr>
        <p:spPr>
          <a:xfrm>
            <a:off x="2290915" y="4057105"/>
            <a:ext cx="1823885" cy="837169"/>
          </a:xfrm>
          <a:prstGeom prst="bevel">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Beveled 7">
            <a:extLst>
              <a:ext uri="{FF2B5EF4-FFF2-40B4-BE49-F238E27FC236}">
                <a16:creationId xmlns:a16="http://schemas.microsoft.com/office/drawing/2014/main" id="{8AA6734B-338B-8F46-7D8C-AD0444487EDC}"/>
              </a:ext>
            </a:extLst>
          </p:cNvPr>
          <p:cNvSpPr/>
          <p:nvPr/>
        </p:nvSpPr>
        <p:spPr>
          <a:xfrm>
            <a:off x="4365157" y="4088779"/>
            <a:ext cx="1598487" cy="837169"/>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Beveled 8">
            <a:hlinkClick r:id="rId4"/>
            <a:extLst>
              <a:ext uri="{FF2B5EF4-FFF2-40B4-BE49-F238E27FC236}">
                <a16:creationId xmlns:a16="http://schemas.microsoft.com/office/drawing/2014/main" id="{69BC1C10-0CC7-146D-F4CE-6BC2FBF2E371}"/>
              </a:ext>
            </a:extLst>
          </p:cNvPr>
          <p:cNvSpPr/>
          <p:nvPr/>
        </p:nvSpPr>
        <p:spPr>
          <a:xfrm>
            <a:off x="6365679" y="4110515"/>
            <a:ext cx="1334273" cy="771509"/>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Beveled 10">
            <a:hlinkClick r:id="rId5"/>
            <a:extLst>
              <a:ext uri="{FF2B5EF4-FFF2-40B4-BE49-F238E27FC236}">
                <a16:creationId xmlns:a16="http://schemas.microsoft.com/office/drawing/2014/main" id="{4FEBA60D-FADB-D130-A00A-F92FC9780CB5}"/>
              </a:ext>
            </a:extLst>
          </p:cNvPr>
          <p:cNvSpPr/>
          <p:nvPr/>
        </p:nvSpPr>
        <p:spPr>
          <a:xfrm>
            <a:off x="8240964" y="4132704"/>
            <a:ext cx="1447237" cy="749320"/>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609753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Check-in</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4CB3A1D-FF14-1FA8-87E7-BCF42DE1A7FE}"/>
              </a:ext>
            </a:extLst>
          </p:cNvPr>
          <p:cNvSpPr txBox="1"/>
          <p:nvPr/>
        </p:nvSpPr>
        <p:spPr>
          <a:xfrm>
            <a:off x="3087329" y="4630994"/>
            <a:ext cx="5928852" cy="1938992"/>
          </a:xfrm>
          <a:prstGeom prst="rect">
            <a:avLst/>
          </a:prstGeom>
          <a:noFill/>
        </p:spPr>
        <p:txBody>
          <a:bodyPr wrap="square" rtlCol="0">
            <a:spAutoFit/>
          </a:bodyPr>
          <a:lstStyle/>
          <a:p>
            <a:r>
              <a:rPr lang="en-US" sz="4000" dirty="0">
                <a:solidFill>
                  <a:schemeClr val="bg1"/>
                </a:solidFill>
              </a:rPr>
              <a:t>List and describe the functions of the four types of tissue in the human body.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7E5E2-FBE7-F3EA-95C2-DC0E4BD7145D}"/>
              </a:ext>
            </a:extLst>
          </p:cNvPr>
          <p:cNvSpPr>
            <a:spLocks noGrp="1"/>
          </p:cNvSpPr>
          <p:nvPr>
            <p:ph type="title"/>
          </p:nvPr>
        </p:nvSpPr>
        <p:spPr>
          <a:xfrm>
            <a:off x="896203" y="0"/>
            <a:ext cx="4539543" cy="1314996"/>
          </a:xfrm>
        </p:spPr>
        <p:txBody>
          <a:bodyPr anchor="b">
            <a:normAutofit/>
          </a:bodyPr>
          <a:lstStyle/>
          <a:p>
            <a:r>
              <a:rPr lang="en-US" dirty="0"/>
              <a:t>Let’s Review </a:t>
            </a:r>
          </a:p>
        </p:txBody>
      </p:sp>
      <p:sp>
        <p:nvSpPr>
          <p:cNvPr id="3" name="Content Placeholder 2">
            <a:extLst>
              <a:ext uri="{FF2B5EF4-FFF2-40B4-BE49-F238E27FC236}">
                <a16:creationId xmlns:a16="http://schemas.microsoft.com/office/drawing/2014/main" id="{AAF26CA0-AEF3-2379-C06D-A489DBEC2C36}"/>
              </a:ext>
            </a:extLst>
          </p:cNvPr>
          <p:cNvSpPr>
            <a:spLocks noGrp="1"/>
          </p:cNvSpPr>
          <p:nvPr>
            <p:ph idx="1"/>
          </p:nvPr>
        </p:nvSpPr>
        <p:spPr>
          <a:xfrm>
            <a:off x="967323" y="2006872"/>
            <a:ext cx="4539543" cy="4044463"/>
          </a:xfrm>
        </p:spPr>
        <p:txBody>
          <a:bodyPr>
            <a:normAutofit/>
          </a:bodyPr>
          <a:lstStyle/>
          <a:p>
            <a:r>
              <a:rPr lang="en-US" sz="2200" b="1" i="0" u="none" strike="noStrike" dirty="0">
                <a:effectLst/>
              </a:rPr>
              <a:t>Connective tissue</a:t>
            </a:r>
            <a:r>
              <a:rPr lang="en-US" sz="2200" b="0" i="0" dirty="0">
                <a:effectLst/>
              </a:rPr>
              <a:t> supports, protects, and binds together other tissues of the body. Examples of connective tissue are bone, cartilage, ligaments, tendons, fascia (which separates muscles), blood, and fat, which is also called </a:t>
            </a:r>
            <a:r>
              <a:rPr lang="en-US" sz="2200" b="1" i="0" u="none" strike="noStrike" dirty="0">
                <a:effectLst/>
              </a:rPr>
              <a:t>adipose tissue</a:t>
            </a:r>
            <a:r>
              <a:rPr lang="en-US" sz="2200" b="0" i="0" dirty="0">
                <a:effectLst/>
              </a:rPr>
              <a:t> . Adipose stores energy and gives smoothness and contour to the body. Collagen and elastin are protein fibers, and also a part of connective tissue.</a:t>
            </a:r>
            <a:endParaRPr lang="en-US" sz="2200" dirty="0"/>
          </a:p>
        </p:txBody>
      </p:sp>
      <p:pic>
        <p:nvPicPr>
          <p:cNvPr id="6" name="Picture 5">
            <a:extLst>
              <a:ext uri="{FF2B5EF4-FFF2-40B4-BE49-F238E27FC236}">
                <a16:creationId xmlns:a16="http://schemas.microsoft.com/office/drawing/2014/main" id="{14FB610F-D1C5-078E-A725-FD109D18E93E}"/>
              </a:ext>
            </a:extLst>
          </p:cNvPr>
          <p:cNvPicPr>
            <a:picLocks noChangeAspect="1"/>
          </p:cNvPicPr>
          <p:nvPr/>
        </p:nvPicPr>
        <p:blipFill rotWithShape="1">
          <a:blip r:embed="rId2"/>
          <a:srcRect l="26546" r="27455" b="3"/>
          <a:stretch/>
        </p:blipFill>
        <p:spPr>
          <a:xfrm>
            <a:off x="5506866" y="418110"/>
            <a:ext cx="6021779" cy="6021779"/>
          </a:xfrm>
          <a:custGeom>
            <a:avLst/>
            <a:gdLst/>
            <a:ahLst/>
            <a:cxnLst/>
            <a:rect l="l" t="t" r="r" b="b"/>
            <a:pathLst>
              <a:path w="2361890" h="2361890">
                <a:moveTo>
                  <a:pt x="1180945" y="0"/>
                </a:moveTo>
                <a:cubicBezTo>
                  <a:pt x="1833163" y="0"/>
                  <a:pt x="2361890" y="528727"/>
                  <a:pt x="2361890" y="1180945"/>
                </a:cubicBezTo>
                <a:cubicBezTo>
                  <a:pt x="2361890" y="1833163"/>
                  <a:pt x="1833163" y="2361890"/>
                  <a:pt x="1180945" y="2361890"/>
                </a:cubicBezTo>
                <a:cubicBezTo>
                  <a:pt x="528727" y="2361890"/>
                  <a:pt x="0" y="1833163"/>
                  <a:pt x="0" y="1180945"/>
                </a:cubicBezTo>
                <a:cubicBezTo>
                  <a:pt x="0" y="528727"/>
                  <a:pt x="528727" y="0"/>
                  <a:pt x="1180945" y="0"/>
                </a:cubicBezTo>
                <a:close/>
              </a:path>
            </a:pathLst>
          </a:custGeom>
        </p:spPr>
      </p:pic>
    </p:spTree>
    <p:extLst>
      <p:ext uri="{BB962C8B-B14F-4D97-AF65-F5344CB8AC3E}">
        <p14:creationId xmlns:p14="http://schemas.microsoft.com/office/powerpoint/2010/main" val="36548111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406A3-EB6E-C009-EE35-B018C4DC35E5}"/>
              </a:ext>
            </a:extLst>
          </p:cNvPr>
          <p:cNvSpPr>
            <a:spLocks noGrp="1"/>
          </p:cNvSpPr>
          <p:nvPr>
            <p:ph type="title"/>
          </p:nvPr>
        </p:nvSpPr>
        <p:spPr>
          <a:xfrm>
            <a:off x="8061109" y="1172613"/>
            <a:ext cx="2613872" cy="4794567"/>
          </a:xfrm>
        </p:spPr>
        <p:txBody>
          <a:bodyPr vert="horz" lIns="91440" tIns="45720" rIns="91440" bIns="45720" rtlCol="0" anchor="ctr">
            <a:normAutofit/>
          </a:bodyPr>
          <a:lstStyle/>
          <a:p>
            <a:r>
              <a:rPr lang="en-US" sz="2500" b="1" i="0" u="none" strike="noStrike" dirty="0">
                <a:effectLst/>
                <a:latin typeface="+mn-lt"/>
              </a:rPr>
              <a:t>Epithelial tissue</a:t>
            </a:r>
            <a:r>
              <a:rPr lang="en-US" sz="2500" b="0" i="0" dirty="0">
                <a:effectLst/>
                <a:latin typeface="+mn-lt"/>
              </a:rPr>
              <a:t>  is a protective lining on cavities of the body and surfaces of organs. Examples are skin, mucous membranes, the lining of the heart, digestive and respiratory organs, and the glands</a:t>
            </a:r>
            <a:endParaRPr lang="en-US" sz="2500" dirty="0">
              <a:latin typeface="+mn-lt"/>
            </a:endParaRPr>
          </a:p>
        </p:txBody>
      </p:sp>
      <p:pic>
        <p:nvPicPr>
          <p:cNvPr id="5" name="Content Placeholder 4">
            <a:extLst>
              <a:ext uri="{FF2B5EF4-FFF2-40B4-BE49-F238E27FC236}">
                <a16:creationId xmlns:a16="http://schemas.microsoft.com/office/drawing/2014/main" id="{3B9BCFEE-F458-F27E-4AA6-1E6A0FD9F863}"/>
              </a:ext>
            </a:extLst>
          </p:cNvPr>
          <p:cNvPicPr>
            <a:picLocks noGrp="1" noChangeAspect="1"/>
          </p:cNvPicPr>
          <p:nvPr>
            <p:ph idx="1"/>
          </p:nvPr>
        </p:nvPicPr>
        <p:blipFill rotWithShape="1">
          <a:blip r:embed="rId2"/>
          <a:srcRect l="1528" r="26592" b="1"/>
          <a:stretch/>
        </p:blipFill>
        <p:spPr>
          <a:xfrm>
            <a:off x="711841" y="1172613"/>
            <a:ext cx="7163222" cy="4808332"/>
          </a:xfrm>
          <a:prstGeom prst="rect">
            <a:avLst/>
          </a:prstGeom>
          <a:solidFill>
            <a:schemeClr val="bg1"/>
          </a:solidFill>
          <a:effectLst/>
        </p:spPr>
      </p:pic>
    </p:spTree>
    <p:extLst>
      <p:ext uri="{BB962C8B-B14F-4D97-AF65-F5344CB8AC3E}">
        <p14:creationId xmlns:p14="http://schemas.microsoft.com/office/powerpoint/2010/main" val="755897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87464-5D81-C315-7AEB-1C743EFBC667}"/>
              </a:ext>
            </a:extLst>
          </p:cNvPr>
          <p:cNvSpPr>
            <a:spLocks noGrp="1"/>
          </p:cNvSpPr>
          <p:nvPr>
            <p:ph type="title"/>
          </p:nvPr>
        </p:nvSpPr>
        <p:spPr>
          <a:xfrm>
            <a:off x="9093496" y="618681"/>
            <a:ext cx="2613872" cy="4794567"/>
          </a:xfrm>
        </p:spPr>
        <p:txBody>
          <a:bodyPr vert="horz" lIns="91440" tIns="45720" rIns="91440" bIns="45720" rtlCol="0" anchor="ctr">
            <a:normAutofit/>
          </a:bodyPr>
          <a:lstStyle/>
          <a:p>
            <a:r>
              <a:rPr lang="en-US" sz="2800" b="1" i="0" u="none" strike="noStrike" dirty="0">
                <a:effectLst/>
                <a:latin typeface="+mn-lt"/>
              </a:rPr>
              <a:t>Muscle tissue</a:t>
            </a:r>
            <a:r>
              <a:rPr lang="en-US" sz="2800" b="0" i="0" dirty="0">
                <a:effectLst/>
                <a:latin typeface="+mn-lt"/>
              </a:rPr>
              <a:t>  contracts and moves the various parts of the body (</a:t>
            </a:r>
            <a:r>
              <a:rPr lang="en-US" sz="2800" b="0" i="0" u="sng" dirty="0">
                <a:effectLst/>
                <a:latin typeface="+mn-lt"/>
              </a:rPr>
              <a:t>Figure 2–4</a:t>
            </a:r>
            <a:r>
              <a:rPr lang="en-US" sz="2800" b="0" i="0" dirty="0">
                <a:effectLst/>
                <a:latin typeface="+mn-lt"/>
              </a:rPr>
              <a:t>).</a:t>
            </a:r>
            <a:endParaRPr lang="en-US" sz="2800" dirty="0">
              <a:latin typeface="+mn-lt"/>
            </a:endParaRPr>
          </a:p>
        </p:txBody>
      </p:sp>
      <p:pic>
        <p:nvPicPr>
          <p:cNvPr id="5" name="Content Placeholder 4">
            <a:extLst>
              <a:ext uri="{FF2B5EF4-FFF2-40B4-BE49-F238E27FC236}">
                <a16:creationId xmlns:a16="http://schemas.microsoft.com/office/drawing/2014/main" id="{A2681020-B490-3C6E-A6FA-9933F53FA100}"/>
              </a:ext>
            </a:extLst>
          </p:cNvPr>
          <p:cNvPicPr>
            <a:picLocks noGrp="1" noChangeAspect="1"/>
          </p:cNvPicPr>
          <p:nvPr>
            <p:ph idx="1"/>
          </p:nvPr>
        </p:nvPicPr>
        <p:blipFill rotWithShape="1">
          <a:blip r:embed="rId2"/>
          <a:srcRect l="11264" r="18346"/>
          <a:stretch/>
        </p:blipFill>
        <p:spPr>
          <a:xfrm>
            <a:off x="976251" y="942538"/>
            <a:ext cx="7163222" cy="4808332"/>
          </a:xfrm>
          <a:prstGeom prst="rect">
            <a:avLst/>
          </a:prstGeom>
          <a:effectLst/>
        </p:spPr>
      </p:pic>
    </p:spTree>
    <p:extLst>
      <p:ext uri="{BB962C8B-B14F-4D97-AF65-F5344CB8AC3E}">
        <p14:creationId xmlns:p14="http://schemas.microsoft.com/office/powerpoint/2010/main" val="14548611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DFC0AB05-3CD7-8C5C-4910-5E816807EA10}"/>
              </a:ext>
            </a:extLst>
          </p:cNvPr>
          <p:cNvSpPr>
            <a:spLocks noGrp="1"/>
          </p:cNvSpPr>
          <p:nvPr>
            <p:ph idx="1"/>
          </p:nvPr>
        </p:nvSpPr>
        <p:spPr>
          <a:xfrm>
            <a:off x="6096000" y="1516137"/>
            <a:ext cx="4539543" cy="4044463"/>
          </a:xfrm>
        </p:spPr>
        <p:txBody>
          <a:bodyPr>
            <a:normAutofit/>
          </a:bodyPr>
          <a:lstStyle/>
          <a:p>
            <a:r>
              <a:rPr lang="en-US" b="1" i="0" u="none" strike="noStrike" dirty="0">
                <a:effectLst/>
              </a:rPr>
              <a:t>Nerve tissue</a:t>
            </a:r>
            <a:r>
              <a:rPr lang="en-US" b="0" i="0" dirty="0">
                <a:effectLst/>
              </a:rPr>
              <a:t> carries messages through the central nervous system to control and coordinate all bodily functions. Nerve tissue is composed of special cells known as neurons, which make up the nerves, brain, and spinal cord </a:t>
            </a:r>
            <a:endParaRPr lang="en-US" dirty="0"/>
          </a:p>
        </p:txBody>
      </p:sp>
      <p:pic>
        <p:nvPicPr>
          <p:cNvPr id="5" name="Content Placeholder 4">
            <a:extLst>
              <a:ext uri="{FF2B5EF4-FFF2-40B4-BE49-F238E27FC236}">
                <a16:creationId xmlns:a16="http://schemas.microsoft.com/office/drawing/2014/main" id="{91894EAF-7096-9889-6118-F86A99EF857E}"/>
              </a:ext>
            </a:extLst>
          </p:cNvPr>
          <p:cNvPicPr>
            <a:picLocks noChangeAspect="1"/>
          </p:cNvPicPr>
          <p:nvPr/>
        </p:nvPicPr>
        <p:blipFill rotWithShape="1">
          <a:blip r:embed="rId2"/>
          <a:srcRect l="15716" r="37533" b="-1"/>
          <a:stretch/>
        </p:blipFill>
        <p:spPr>
          <a:xfrm>
            <a:off x="519366" y="701040"/>
            <a:ext cx="5129594" cy="5129594"/>
          </a:xfrm>
          <a:custGeom>
            <a:avLst/>
            <a:gdLst/>
            <a:ahLst/>
            <a:cxnLst/>
            <a:rect l="l" t="t" r="r" b="b"/>
            <a:pathLst>
              <a:path w="2361890" h="2361890">
                <a:moveTo>
                  <a:pt x="1180945" y="0"/>
                </a:moveTo>
                <a:cubicBezTo>
                  <a:pt x="1833163" y="0"/>
                  <a:pt x="2361890" y="528727"/>
                  <a:pt x="2361890" y="1180945"/>
                </a:cubicBezTo>
                <a:cubicBezTo>
                  <a:pt x="2361890" y="1833163"/>
                  <a:pt x="1833163" y="2361890"/>
                  <a:pt x="1180945" y="2361890"/>
                </a:cubicBezTo>
                <a:cubicBezTo>
                  <a:pt x="528727" y="2361890"/>
                  <a:pt x="0" y="1833163"/>
                  <a:pt x="0" y="1180945"/>
                </a:cubicBezTo>
                <a:cubicBezTo>
                  <a:pt x="0" y="528727"/>
                  <a:pt x="528727" y="0"/>
                  <a:pt x="1180945" y="0"/>
                </a:cubicBezTo>
                <a:close/>
              </a:path>
            </a:pathLst>
          </a:custGeom>
        </p:spPr>
      </p:pic>
    </p:spTree>
    <p:extLst>
      <p:ext uri="{BB962C8B-B14F-4D97-AF65-F5344CB8AC3E}">
        <p14:creationId xmlns:p14="http://schemas.microsoft.com/office/powerpoint/2010/main" val="16484759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B57CC3E-71B0-48FE-69C7-56C86101D5C3}"/>
              </a:ext>
            </a:extLst>
          </p:cNvPr>
          <p:cNvPicPr>
            <a:picLocks noGrp="1" noChangeAspect="1"/>
          </p:cNvPicPr>
          <p:nvPr>
            <p:ph idx="1"/>
          </p:nvPr>
        </p:nvPicPr>
        <p:blipFill rotWithShape="1">
          <a:blip r:embed="rId2"/>
          <a:srcRect t="1612" b="153"/>
          <a:stretch/>
        </p:blipFill>
        <p:spPr>
          <a:xfrm>
            <a:off x="1137920" y="1020751"/>
            <a:ext cx="9042400" cy="5085408"/>
          </a:xfrm>
          <a:prstGeom prst="rect">
            <a:avLst/>
          </a:prstGeom>
        </p:spPr>
      </p:pic>
    </p:spTree>
    <p:extLst>
      <p:ext uri="{BB962C8B-B14F-4D97-AF65-F5344CB8AC3E}">
        <p14:creationId xmlns:p14="http://schemas.microsoft.com/office/powerpoint/2010/main" val="10652291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669B4-D7D9-5B82-A9DF-C593B216B2B4}"/>
              </a:ext>
            </a:extLst>
          </p:cNvPr>
          <p:cNvSpPr>
            <a:spLocks noGrp="1"/>
          </p:cNvSpPr>
          <p:nvPr>
            <p:ph type="title"/>
          </p:nvPr>
        </p:nvSpPr>
        <p:spPr>
          <a:xfrm>
            <a:off x="776786" y="507982"/>
            <a:ext cx="9637776" cy="929046"/>
          </a:xfrm>
        </p:spPr>
        <p:txBody>
          <a:bodyPr>
            <a:normAutofit/>
          </a:bodyPr>
          <a:lstStyle/>
          <a:p>
            <a:r>
              <a:rPr lang="en-US" dirty="0"/>
              <a:t>How it Works </a:t>
            </a:r>
          </a:p>
        </p:txBody>
      </p:sp>
      <p:graphicFrame>
        <p:nvGraphicFramePr>
          <p:cNvPr id="5" name="Content Placeholder 2">
            <a:extLst>
              <a:ext uri="{FF2B5EF4-FFF2-40B4-BE49-F238E27FC236}">
                <a16:creationId xmlns:a16="http://schemas.microsoft.com/office/drawing/2014/main" id="{AF3ADDEE-146F-C020-8FD3-53CF3E03DC56}"/>
              </a:ext>
            </a:extLst>
          </p:cNvPr>
          <p:cNvGraphicFramePr>
            <a:graphicFrameLocks noGrp="1"/>
          </p:cNvGraphicFramePr>
          <p:nvPr>
            <p:ph idx="1"/>
            <p:extLst>
              <p:ext uri="{D42A27DB-BD31-4B8C-83A1-F6EECF244321}">
                <p14:modId xmlns:p14="http://schemas.microsoft.com/office/powerpoint/2010/main" val="916075558"/>
              </p:ext>
            </p:extLst>
          </p:nvPr>
        </p:nvGraphicFramePr>
        <p:xfrm>
          <a:off x="1289304" y="2371780"/>
          <a:ext cx="9637776" cy="3218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57042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2C713-42D7-191B-D3CB-31B6FB96DC4F}"/>
              </a:ext>
            </a:extLst>
          </p:cNvPr>
          <p:cNvSpPr>
            <a:spLocks noGrp="1"/>
          </p:cNvSpPr>
          <p:nvPr>
            <p:ph type="title"/>
          </p:nvPr>
        </p:nvSpPr>
        <p:spPr>
          <a:xfrm>
            <a:off x="117987" y="-1206114"/>
            <a:ext cx="10127226" cy="4114800"/>
          </a:xfrm>
        </p:spPr>
        <p:txBody>
          <a:bodyPr>
            <a:normAutofit/>
          </a:bodyPr>
          <a:lstStyle/>
          <a:p>
            <a:pPr algn="r"/>
            <a:r>
              <a:rPr lang="en-US" dirty="0"/>
              <a:t> Functions of Major Organs and Systems </a:t>
            </a:r>
          </a:p>
        </p:txBody>
      </p:sp>
      <p:sp>
        <p:nvSpPr>
          <p:cNvPr id="3" name="Content Placeholder 2">
            <a:extLst>
              <a:ext uri="{FF2B5EF4-FFF2-40B4-BE49-F238E27FC236}">
                <a16:creationId xmlns:a16="http://schemas.microsoft.com/office/drawing/2014/main" id="{1D5DE454-EC08-3701-C82C-DEBA59AC424A}"/>
              </a:ext>
            </a:extLst>
          </p:cNvPr>
          <p:cNvSpPr>
            <a:spLocks noGrp="1"/>
          </p:cNvSpPr>
          <p:nvPr>
            <p:ph idx="1"/>
          </p:nvPr>
        </p:nvSpPr>
        <p:spPr>
          <a:xfrm>
            <a:off x="775465" y="1371600"/>
            <a:ext cx="10127226" cy="4114800"/>
          </a:xfrm>
        </p:spPr>
        <p:txBody>
          <a:bodyPr anchor="ctr">
            <a:normAutofit/>
          </a:bodyPr>
          <a:lstStyle/>
          <a:p>
            <a:pPr marL="0" indent="0">
              <a:buNone/>
            </a:pPr>
            <a:r>
              <a:rPr lang="en-US" sz="2200" dirty="0"/>
              <a:t>Functions in the body are carried out by organs. Organs are a collection of tissues that have an identifiable structure and that perform specific functions . For example, the heart has muscle tissue that pumps blood, fibrous tissue that comprise the heart valves, and special tissue that maintains the rhythm of the heart beating. </a:t>
            </a:r>
          </a:p>
        </p:txBody>
      </p:sp>
    </p:spTree>
    <p:extLst>
      <p:ext uri="{BB962C8B-B14F-4D97-AF65-F5344CB8AC3E}">
        <p14:creationId xmlns:p14="http://schemas.microsoft.com/office/powerpoint/2010/main" val="2261503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3C331B-615C-7328-1902-32C965E7CA17}"/>
              </a:ext>
            </a:extLst>
          </p:cNvPr>
          <p:cNvSpPr>
            <a:spLocks noGrp="1"/>
          </p:cNvSpPr>
          <p:nvPr>
            <p:ph idx="1"/>
          </p:nvPr>
        </p:nvSpPr>
        <p:spPr>
          <a:xfrm>
            <a:off x="776750" y="1017638"/>
            <a:ext cx="10302922" cy="4114800"/>
          </a:xfrm>
        </p:spPr>
        <p:txBody>
          <a:bodyPr anchor="ctr">
            <a:normAutofit/>
          </a:bodyPr>
          <a:lstStyle/>
          <a:p>
            <a:pPr marL="0" indent="0">
              <a:buNone/>
            </a:pPr>
            <a:r>
              <a:rPr lang="en-US" sz="2200" dirty="0"/>
              <a:t>Body systems are groups of organs acting together for one or more functions. Table 2–1 lists the body systems as well as some of the most important organs of the body whose functioning affects the integrity of the skin.</a:t>
            </a:r>
          </a:p>
          <a:p>
            <a:endParaRPr lang="en-US" sz="2200" dirty="0"/>
          </a:p>
        </p:txBody>
      </p:sp>
    </p:spTree>
    <p:extLst>
      <p:ext uri="{BB962C8B-B14F-4D97-AF65-F5344CB8AC3E}">
        <p14:creationId xmlns:p14="http://schemas.microsoft.com/office/powerpoint/2010/main" val="29714380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CF196-E61F-D1CC-16B7-FDA4B1DF41D1}"/>
              </a:ext>
            </a:extLst>
          </p:cNvPr>
          <p:cNvSpPr>
            <a:spLocks noGrp="1"/>
          </p:cNvSpPr>
          <p:nvPr>
            <p:ph type="title"/>
          </p:nvPr>
        </p:nvSpPr>
        <p:spPr>
          <a:xfrm>
            <a:off x="680884" y="109486"/>
            <a:ext cx="7007941" cy="1627636"/>
          </a:xfrm>
        </p:spPr>
        <p:txBody>
          <a:bodyPr>
            <a:normAutofit/>
          </a:bodyPr>
          <a:lstStyle/>
          <a:p>
            <a:r>
              <a:rPr lang="en-US" dirty="0"/>
              <a:t>Organs and Organ Systems</a:t>
            </a:r>
          </a:p>
        </p:txBody>
      </p:sp>
      <p:sp>
        <p:nvSpPr>
          <p:cNvPr id="3" name="Content Placeholder 2">
            <a:extLst>
              <a:ext uri="{FF2B5EF4-FFF2-40B4-BE49-F238E27FC236}">
                <a16:creationId xmlns:a16="http://schemas.microsoft.com/office/drawing/2014/main" id="{6B95DE1F-0AE2-6F89-4243-C973C8304D32}"/>
              </a:ext>
            </a:extLst>
          </p:cNvPr>
          <p:cNvSpPr>
            <a:spLocks noGrp="1"/>
          </p:cNvSpPr>
          <p:nvPr>
            <p:ph idx="1"/>
          </p:nvPr>
        </p:nvSpPr>
        <p:spPr>
          <a:xfrm>
            <a:off x="838200" y="2219785"/>
            <a:ext cx="4619621" cy="3957178"/>
          </a:xfrm>
        </p:spPr>
        <p:txBody>
          <a:bodyPr>
            <a:normAutofit/>
          </a:bodyPr>
          <a:lstStyle/>
          <a:p>
            <a:pPr marL="0" indent="0">
              <a:buNone/>
            </a:pPr>
            <a:r>
              <a:rPr lang="en-US" sz="2000" dirty="0"/>
              <a:t>An organ is a combination of two or more kinds of tissue that together perform one or more functions. As an example, the stomach contains all four of the tissue types you have read about in previous sections . Its wall is mainly muscle, and nerves help regulate muscle contractions that mix and move food. Connective tissue provides support, while the stomach lining is epithelium.</a:t>
            </a:r>
          </a:p>
        </p:txBody>
      </p:sp>
      <p:pic>
        <p:nvPicPr>
          <p:cNvPr id="5" name="Picture 4" descr="The radiologic figure of a skeleton">
            <a:extLst>
              <a:ext uri="{FF2B5EF4-FFF2-40B4-BE49-F238E27FC236}">
                <a16:creationId xmlns:a16="http://schemas.microsoft.com/office/drawing/2014/main" id="{31C66967-65E2-81AF-F0D5-C5898E396835}"/>
              </a:ext>
            </a:extLst>
          </p:cNvPr>
          <p:cNvPicPr>
            <a:picLocks noChangeAspect="1"/>
          </p:cNvPicPr>
          <p:nvPr/>
        </p:nvPicPr>
        <p:blipFill rotWithShape="1">
          <a:blip r:embed="rId2"/>
          <a:srcRect l="24494" r="17904" b="-1"/>
          <a:stretch/>
        </p:blipFill>
        <p:spPr>
          <a:xfrm>
            <a:off x="6102485" y="1644315"/>
            <a:ext cx="4052969" cy="466144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76788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9E0F4E8-129D-69C6-7F0A-57FAACF66F2B}"/>
              </a:ext>
            </a:extLst>
          </p:cNvPr>
          <p:cNvPicPr>
            <a:picLocks noGrp="1" noChangeAspect="1"/>
          </p:cNvPicPr>
          <p:nvPr>
            <p:ph idx="1"/>
          </p:nvPr>
        </p:nvPicPr>
        <p:blipFill rotWithShape="1">
          <a:blip r:embed="rId2"/>
          <a:srcRect r="1" b="431"/>
          <a:stretch/>
        </p:blipFill>
        <p:spPr>
          <a:xfrm>
            <a:off x="1249680" y="1076960"/>
            <a:ext cx="9392557" cy="4512421"/>
          </a:xfrm>
          <a:prstGeom prst="rect">
            <a:avLst/>
          </a:prstGeom>
        </p:spPr>
      </p:pic>
    </p:spTree>
    <p:extLst>
      <p:ext uri="{BB962C8B-B14F-4D97-AF65-F5344CB8AC3E}">
        <p14:creationId xmlns:p14="http://schemas.microsoft.com/office/powerpoint/2010/main" val="25965868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CA1E7A-C74F-24BE-F312-410CA029CAF4}"/>
              </a:ext>
            </a:extLst>
          </p:cNvPr>
          <p:cNvSpPr>
            <a:spLocks noGrp="1"/>
          </p:cNvSpPr>
          <p:nvPr>
            <p:ph idx="1"/>
          </p:nvPr>
        </p:nvSpPr>
        <p:spPr>
          <a:xfrm>
            <a:off x="6889404" y="1794681"/>
            <a:ext cx="4619621" cy="3957178"/>
          </a:xfrm>
        </p:spPr>
        <p:txBody>
          <a:bodyPr>
            <a:normAutofit/>
          </a:bodyPr>
          <a:lstStyle/>
          <a:p>
            <a:pPr marL="0" indent="0">
              <a:buNone/>
            </a:pPr>
            <a:r>
              <a:rPr lang="en-US" sz="2000" dirty="0"/>
              <a:t>In an organ system, two or more organs “cooperate” to carry out a major body function. For example, interactions between your skeletal and muscular systems allow you to move about. Blood in the cardiovascular system rapidly carries nutrients and other substances to cells and transports products and wastes away from them. Your respiratory system delivers oxygen from air to your cardiovascular system and takes up carbon dioxide wastes from it—and so it goes, throughout the entire body.</a:t>
            </a:r>
          </a:p>
        </p:txBody>
      </p:sp>
      <p:pic>
        <p:nvPicPr>
          <p:cNvPr id="2" name="Picture 1" descr="Red blood cells suspended in mid-air">
            <a:extLst>
              <a:ext uri="{FF2B5EF4-FFF2-40B4-BE49-F238E27FC236}">
                <a16:creationId xmlns:a16="http://schemas.microsoft.com/office/drawing/2014/main" id="{1863F1A6-3F45-AB87-C375-DC8646A69BC0}"/>
              </a:ext>
            </a:extLst>
          </p:cNvPr>
          <p:cNvPicPr>
            <a:picLocks noChangeAspect="1"/>
          </p:cNvPicPr>
          <p:nvPr/>
        </p:nvPicPr>
        <p:blipFill rotWithShape="1">
          <a:blip r:embed="rId2"/>
          <a:srcRect l="6376" r="16613"/>
          <a:stretch/>
        </p:blipFill>
        <p:spPr>
          <a:xfrm>
            <a:off x="792337" y="1278194"/>
            <a:ext cx="5760567" cy="4675092"/>
          </a:xfrm>
          <a:prstGeom prst="rect">
            <a:avLst/>
          </a:prstGeom>
        </p:spPr>
      </p:pic>
    </p:spTree>
    <p:extLst>
      <p:ext uri="{BB962C8B-B14F-4D97-AF65-F5344CB8AC3E}">
        <p14:creationId xmlns:p14="http://schemas.microsoft.com/office/powerpoint/2010/main" val="37604519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FEB0C68-2FD5-E70F-A077-200D1B4C2E25}"/>
              </a:ext>
            </a:extLst>
          </p:cNvPr>
          <p:cNvPicPr>
            <a:picLocks noGrp="1" noChangeAspect="1"/>
          </p:cNvPicPr>
          <p:nvPr>
            <p:ph idx="1"/>
          </p:nvPr>
        </p:nvPicPr>
        <p:blipFill>
          <a:blip r:embed="rId2"/>
          <a:stretch>
            <a:fillRect/>
          </a:stretch>
        </p:blipFill>
        <p:spPr>
          <a:xfrm>
            <a:off x="3204823" y="518776"/>
            <a:ext cx="5278584" cy="5571066"/>
          </a:xfrm>
          <a:prstGeom prst="rect">
            <a:avLst/>
          </a:prstGeom>
        </p:spPr>
      </p:pic>
      <p:pic>
        <p:nvPicPr>
          <p:cNvPr id="17" name="Graphic 16" descr="3d Glasses with solid fill">
            <a:hlinkClick r:id="rId3"/>
            <a:extLst>
              <a:ext uri="{FF2B5EF4-FFF2-40B4-BE49-F238E27FC236}">
                <a16:creationId xmlns:a16="http://schemas.microsoft.com/office/drawing/2014/main" id="{B25C1AB4-FB9F-66A0-38E2-73FDE7588F04}"/>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381702" y="2405674"/>
            <a:ext cx="391511" cy="391511"/>
          </a:xfrm>
          <a:prstGeom prst="rect">
            <a:avLst/>
          </a:prstGeom>
        </p:spPr>
      </p:pic>
      <p:pic>
        <p:nvPicPr>
          <p:cNvPr id="18" name="Graphic 17" descr="3d Glasses with solid fill">
            <a:hlinkClick r:id="rId6"/>
            <a:extLst>
              <a:ext uri="{FF2B5EF4-FFF2-40B4-BE49-F238E27FC236}">
                <a16:creationId xmlns:a16="http://schemas.microsoft.com/office/drawing/2014/main" id="{B76A6CAC-9ADF-551F-290B-4533364C4A05}"/>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250225" y="2405673"/>
            <a:ext cx="391511" cy="391511"/>
          </a:xfrm>
          <a:prstGeom prst="rect">
            <a:avLst/>
          </a:prstGeom>
        </p:spPr>
      </p:pic>
      <p:pic>
        <p:nvPicPr>
          <p:cNvPr id="19" name="Graphic 18" descr="3d Glasses with solid fill">
            <a:extLst>
              <a:ext uri="{FF2B5EF4-FFF2-40B4-BE49-F238E27FC236}">
                <a16:creationId xmlns:a16="http://schemas.microsoft.com/office/drawing/2014/main" id="{C4C5BBBC-F195-7F5E-E185-9586352BE6DC}"/>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922992" y="2405673"/>
            <a:ext cx="391511" cy="391511"/>
          </a:xfrm>
          <a:prstGeom prst="rect">
            <a:avLst/>
          </a:prstGeom>
        </p:spPr>
      </p:pic>
      <p:pic>
        <p:nvPicPr>
          <p:cNvPr id="20" name="Graphic 19" descr="3d Glasses with solid fill">
            <a:hlinkClick r:id="rId7"/>
            <a:extLst>
              <a:ext uri="{FF2B5EF4-FFF2-40B4-BE49-F238E27FC236}">
                <a16:creationId xmlns:a16="http://schemas.microsoft.com/office/drawing/2014/main" id="{D16A9003-2B54-AECA-E26A-B16778EF7EFD}"/>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646803" y="2405672"/>
            <a:ext cx="391511" cy="391511"/>
          </a:xfrm>
          <a:prstGeom prst="rect">
            <a:avLst/>
          </a:prstGeom>
        </p:spPr>
      </p:pic>
      <p:pic>
        <p:nvPicPr>
          <p:cNvPr id="22" name="Graphic 21" descr="3d Glasses with solid fill">
            <a:hlinkClick r:id="rId8"/>
            <a:extLst>
              <a:ext uri="{FF2B5EF4-FFF2-40B4-BE49-F238E27FC236}">
                <a16:creationId xmlns:a16="http://schemas.microsoft.com/office/drawing/2014/main" id="{E2053EFA-CCA5-A496-5923-8B1A8642101E}"/>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288748" y="2405671"/>
            <a:ext cx="391511" cy="391511"/>
          </a:xfrm>
          <a:prstGeom prst="rect">
            <a:avLst/>
          </a:prstGeom>
        </p:spPr>
      </p:pic>
      <p:pic>
        <p:nvPicPr>
          <p:cNvPr id="24" name="Graphic 23" descr="3d Glasses with solid fill">
            <a:hlinkClick r:id="rId9"/>
            <a:extLst>
              <a:ext uri="{FF2B5EF4-FFF2-40B4-BE49-F238E27FC236}">
                <a16:creationId xmlns:a16="http://schemas.microsoft.com/office/drawing/2014/main" id="{2E0F6926-C68A-EBD5-3FC4-CEB7A78C028A}"/>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731158" y="2405671"/>
            <a:ext cx="391511" cy="391511"/>
          </a:xfrm>
          <a:prstGeom prst="rect">
            <a:avLst/>
          </a:prstGeom>
        </p:spPr>
      </p:pic>
      <p:pic>
        <p:nvPicPr>
          <p:cNvPr id="25" name="Graphic 24" descr="3d Glasses with solid fill">
            <a:hlinkClick r:id="rId10"/>
            <a:extLst>
              <a:ext uri="{FF2B5EF4-FFF2-40B4-BE49-F238E27FC236}">
                <a16:creationId xmlns:a16="http://schemas.microsoft.com/office/drawing/2014/main" id="{3588D3A8-9D7C-6660-6B5D-4ECA8BB05735}"/>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441329" y="5017493"/>
            <a:ext cx="391511" cy="391511"/>
          </a:xfrm>
          <a:prstGeom prst="rect">
            <a:avLst/>
          </a:prstGeom>
        </p:spPr>
      </p:pic>
      <p:pic>
        <p:nvPicPr>
          <p:cNvPr id="26" name="Graphic 25" descr="3d Glasses with solid fill">
            <a:hlinkClick r:id="rId11"/>
            <a:extLst>
              <a:ext uri="{FF2B5EF4-FFF2-40B4-BE49-F238E27FC236}">
                <a16:creationId xmlns:a16="http://schemas.microsoft.com/office/drawing/2014/main" id="{8496CBC9-3784-A9A4-0421-CF47AD0E3182}"/>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193532" y="5017494"/>
            <a:ext cx="391511" cy="391511"/>
          </a:xfrm>
          <a:prstGeom prst="rect">
            <a:avLst/>
          </a:prstGeom>
        </p:spPr>
      </p:pic>
      <p:pic>
        <p:nvPicPr>
          <p:cNvPr id="27" name="Graphic 26" descr="3d Glasses with solid fill">
            <a:hlinkClick r:id="rId12"/>
            <a:extLst>
              <a:ext uri="{FF2B5EF4-FFF2-40B4-BE49-F238E27FC236}">
                <a16:creationId xmlns:a16="http://schemas.microsoft.com/office/drawing/2014/main" id="{CE8E3182-15FD-C0C5-9B84-7ECA30ADB738}"/>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991113" y="5052965"/>
            <a:ext cx="391511" cy="391511"/>
          </a:xfrm>
          <a:prstGeom prst="rect">
            <a:avLst/>
          </a:prstGeom>
        </p:spPr>
      </p:pic>
      <p:pic>
        <p:nvPicPr>
          <p:cNvPr id="28" name="Graphic 27" descr="3d Glasses with solid fill">
            <a:hlinkClick r:id="rId13"/>
            <a:extLst>
              <a:ext uri="{FF2B5EF4-FFF2-40B4-BE49-F238E27FC236}">
                <a16:creationId xmlns:a16="http://schemas.microsoft.com/office/drawing/2014/main" id="{9CA5554A-4510-7006-BEFC-E7E8A4623156}"/>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689190" y="5052965"/>
            <a:ext cx="391511" cy="391511"/>
          </a:xfrm>
          <a:prstGeom prst="rect">
            <a:avLst/>
          </a:prstGeom>
        </p:spPr>
      </p:pic>
      <p:pic>
        <p:nvPicPr>
          <p:cNvPr id="29" name="Graphic 28" descr="3d Glasses with solid fill">
            <a:hlinkClick r:id="rId14"/>
            <a:extLst>
              <a:ext uri="{FF2B5EF4-FFF2-40B4-BE49-F238E27FC236}">
                <a16:creationId xmlns:a16="http://schemas.microsoft.com/office/drawing/2014/main" id="{7DD64984-86EF-4628-822F-BE795092A8AE}"/>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805520" y="5052965"/>
            <a:ext cx="391511" cy="391511"/>
          </a:xfrm>
          <a:prstGeom prst="rect">
            <a:avLst/>
          </a:prstGeom>
        </p:spPr>
      </p:pic>
    </p:spTree>
    <p:extLst>
      <p:ext uri="{BB962C8B-B14F-4D97-AF65-F5344CB8AC3E}">
        <p14:creationId xmlns:p14="http://schemas.microsoft.com/office/powerpoint/2010/main" val="27517052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4" descr="Hand holding forearm">
            <a:extLst>
              <a:ext uri="{FF2B5EF4-FFF2-40B4-BE49-F238E27FC236}">
                <a16:creationId xmlns:a16="http://schemas.microsoft.com/office/drawing/2014/main" id="{679FEB21-0FDD-478B-B5AD-CC777D502D4C}"/>
              </a:ext>
            </a:extLst>
          </p:cNvPr>
          <p:cNvPicPr>
            <a:picLocks noChangeAspect="1"/>
          </p:cNvPicPr>
          <p:nvPr/>
        </p:nvPicPr>
        <p:blipFill rotWithShape="1">
          <a:blip r:embed="rId2"/>
          <a:srcRect t="9091" r="23289"/>
          <a:stretch/>
        </p:blipFill>
        <p:spPr>
          <a:xfrm>
            <a:off x="3470787" y="2158353"/>
            <a:ext cx="5040897" cy="3987577"/>
          </a:xfrm>
          <a:prstGeom prst="rect">
            <a:avLst/>
          </a:prstGeom>
        </p:spPr>
      </p:pic>
      <p:sp>
        <p:nvSpPr>
          <p:cNvPr id="3" name="Content Placeholder 2">
            <a:extLst>
              <a:ext uri="{FF2B5EF4-FFF2-40B4-BE49-F238E27FC236}">
                <a16:creationId xmlns:a16="http://schemas.microsoft.com/office/drawing/2014/main" id="{9A82DC0E-43AC-15F9-96DA-CD2AFCEC7D39}"/>
              </a:ext>
            </a:extLst>
          </p:cNvPr>
          <p:cNvSpPr>
            <a:spLocks noGrp="1"/>
          </p:cNvSpPr>
          <p:nvPr>
            <p:ph idx="1"/>
          </p:nvPr>
        </p:nvSpPr>
        <p:spPr>
          <a:xfrm>
            <a:off x="803035" y="1182865"/>
            <a:ext cx="9609326" cy="3207258"/>
          </a:xfrm>
        </p:spPr>
        <p:txBody>
          <a:bodyPr anchor="t">
            <a:normAutofit/>
          </a:bodyPr>
          <a:lstStyle/>
          <a:p>
            <a:pPr marL="0" indent="0">
              <a:buNone/>
            </a:pPr>
            <a:r>
              <a:rPr lang="en-US" sz="2000" dirty="0">
                <a:solidFill>
                  <a:schemeClr val="bg1"/>
                </a:solidFill>
              </a:rPr>
              <a:t>NOW THAT WE HAVE LEARN HOW BODY SYSTEMS ARE FORMED, WHY DO YOU THINK IS IMPORTANT FOR THE ESTHETICIAN TO LEARN ANATOMY AND PHYSIOLOGY?</a:t>
            </a:r>
          </a:p>
        </p:txBody>
      </p:sp>
    </p:spTree>
    <p:extLst>
      <p:ext uri="{BB962C8B-B14F-4D97-AF65-F5344CB8AC3E}">
        <p14:creationId xmlns:p14="http://schemas.microsoft.com/office/powerpoint/2010/main" val="749025269"/>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nderson ppt template (1)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emplate>office theme</Template>
  <TotalTime>142</TotalTime>
  <Words>519</Words>
  <Application>Microsoft Office PowerPoint</Application>
  <PresentationFormat>Widescreen</PresentationFormat>
  <Paragraphs>22</Paragraphs>
  <Slides>17</Slides>
  <Notes>0</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17</vt:i4>
      </vt:variant>
    </vt:vector>
  </HeadingPairs>
  <TitlesOfParts>
    <vt:vector size="24" baseType="lpstr">
      <vt:lpstr>Arial</vt:lpstr>
      <vt:lpstr>Calibri</vt:lpstr>
      <vt:lpstr>Futura PT Book</vt:lpstr>
      <vt:lpstr>Futura PT Demi</vt:lpstr>
      <vt:lpstr>Office Theme</vt:lpstr>
      <vt:lpstr>Anderson ppt template (1) (3)</vt:lpstr>
      <vt:lpstr>Custom Design</vt:lpstr>
      <vt:lpstr>PowerPoint Presentation</vt:lpstr>
      <vt:lpstr>Tissues</vt:lpstr>
      <vt:lpstr>PowerPoint Presentation</vt:lpstr>
      <vt:lpstr>Check-in</vt:lpstr>
      <vt:lpstr>Let’s Review </vt:lpstr>
      <vt:lpstr>Epithelial tissue  is a protective lining on cavities of the body and surfaces of organs. Examples are skin, mucous membranes, the lining of the heart, digestive and respiratory organs, and the glands</vt:lpstr>
      <vt:lpstr>Muscle tissue  contracts and moves the various parts of the body (Figure 2–4).</vt:lpstr>
      <vt:lpstr>PowerPoint Presentation</vt:lpstr>
      <vt:lpstr>PowerPoint Presentation</vt:lpstr>
      <vt:lpstr>How it Works </vt:lpstr>
      <vt:lpstr> Functions of Major Organs and Systems </vt:lpstr>
      <vt:lpstr>PowerPoint Presentation</vt:lpstr>
      <vt:lpstr>Organs and Organ Systems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Gabrielle Heard</dc:creator>
  <cp:lastModifiedBy>Gabrielle Heard | Anderson College | Head Office</cp:lastModifiedBy>
  <cp:revision>25</cp:revision>
  <dcterms:created xsi:type="dcterms:W3CDTF">2022-11-30T22:12:06Z</dcterms:created>
  <dcterms:modified xsi:type="dcterms:W3CDTF">2023-01-25T15:45:41Z</dcterms:modified>
</cp:coreProperties>
</file>