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4"/>
    <p:sldMasterId id="2147483684" r:id="rId5"/>
  </p:sldMasterIdLst>
  <p:notesMasterIdLst>
    <p:notesMasterId r:id="rId53"/>
  </p:notesMasterIdLst>
  <p:handoutMasterIdLst>
    <p:handoutMasterId r:id="rId54"/>
  </p:handoutMasterIdLst>
  <p:sldIdLst>
    <p:sldId id="348" r:id="rId6"/>
    <p:sldId id="293" r:id="rId7"/>
    <p:sldId id="292" r:id="rId8"/>
    <p:sldId id="296" r:id="rId9"/>
    <p:sldId id="297" r:id="rId10"/>
    <p:sldId id="294" r:id="rId11"/>
    <p:sldId id="295" r:id="rId12"/>
    <p:sldId id="300" r:id="rId13"/>
    <p:sldId id="305" r:id="rId14"/>
    <p:sldId id="309" r:id="rId15"/>
    <p:sldId id="308" r:id="rId16"/>
    <p:sldId id="303" r:id="rId17"/>
    <p:sldId id="304" r:id="rId18"/>
    <p:sldId id="298" r:id="rId19"/>
    <p:sldId id="328" r:id="rId20"/>
    <p:sldId id="325" r:id="rId21"/>
    <p:sldId id="329" r:id="rId22"/>
    <p:sldId id="331" r:id="rId23"/>
    <p:sldId id="332" r:id="rId24"/>
    <p:sldId id="330" r:id="rId25"/>
    <p:sldId id="333" r:id="rId26"/>
    <p:sldId id="334" r:id="rId27"/>
    <p:sldId id="335" r:id="rId28"/>
    <p:sldId id="336" r:id="rId29"/>
    <p:sldId id="337" r:id="rId30"/>
    <p:sldId id="338" r:id="rId31"/>
    <p:sldId id="342" r:id="rId32"/>
    <p:sldId id="341" r:id="rId33"/>
    <p:sldId id="347" r:id="rId34"/>
    <p:sldId id="346" r:id="rId35"/>
    <p:sldId id="285" r:id="rId36"/>
    <p:sldId id="287" r:id="rId37"/>
    <p:sldId id="311" r:id="rId38"/>
    <p:sldId id="312" r:id="rId39"/>
    <p:sldId id="313" r:id="rId40"/>
    <p:sldId id="314" r:id="rId41"/>
    <p:sldId id="316" r:id="rId42"/>
    <p:sldId id="317" r:id="rId43"/>
    <p:sldId id="318" r:id="rId44"/>
    <p:sldId id="319" r:id="rId45"/>
    <p:sldId id="320" r:id="rId46"/>
    <p:sldId id="321" r:id="rId47"/>
    <p:sldId id="323" r:id="rId48"/>
    <p:sldId id="324" r:id="rId49"/>
    <p:sldId id="322" r:id="rId50"/>
    <p:sldId id="344" r:id="rId51"/>
    <p:sldId id="291" r:id="rId52"/>
  </p:sldIdLst>
  <p:sldSz cx="12192000" cy="6858000"/>
  <p:notesSz cx="7023100" cy="9309100"/>
  <p:custDataLst>
    <p:tags r:id="rId5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348"/>
          </p14:sldIdLst>
        </p14:section>
        <p14:section name="Untitled Section" id="{BAB5FE1B-4910-480F-9285-3B3D14DFD513}">
          <p14:sldIdLst>
            <p14:sldId id="293"/>
            <p14:sldId id="292"/>
            <p14:sldId id="296"/>
            <p14:sldId id="297"/>
            <p14:sldId id="294"/>
            <p14:sldId id="295"/>
            <p14:sldId id="300"/>
            <p14:sldId id="305"/>
            <p14:sldId id="309"/>
            <p14:sldId id="308"/>
            <p14:sldId id="303"/>
            <p14:sldId id="304"/>
            <p14:sldId id="298"/>
            <p14:sldId id="328"/>
            <p14:sldId id="325"/>
            <p14:sldId id="329"/>
            <p14:sldId id="331"/>
            <p14:sldId id="332"/>
            <p14:sldId id="330"/>
            <p14:sldId id="333"/>
            <p14:sldId id="334"/>
            <p14:sldId id="335"/>
            <p14:sldId id="336"/>
            <p14:sldId id="337"/>
            <p14:sldId id="338"/>
            <p14:sldId id="342"/>
            <p14:sldId id="341"/>
            <p14:sldId id="347"/>
            <p14:sldId id="346"/>
            <p14:sldId id="285"/>
            <p14:sldId id="287"/>
            <p14:sldId id="311"/>
            <p14:sldId id="312"/>
            <p14:sldId id="313"/>
            <p14:sldId id="314"/>
            <p14:sldId id="316"/>
            <p14:sldId id="317"/>
            <p14:sldId id="318"/>
            <p14:sldId id="319"/>
            <p14:sldId id="320"/>
            <p14:sldId id="321"/>
            <p14:sldId id="323"/>
            <p14:sldId id="324"/>
            <p14:sldId id="322"/>
            <p14:sldId id="344"/>
            <p14:sldId id="29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698"/>
    <a:srgbClr val="EE362C"/>
    <a:srgbClr val="005EB8"/>
    <a:srgbClr val="D73E17"/>
    <a:srgbClr val="D52B00"/>
    <a:srgbClr val="996633"/>
    <a:srgbClr val="44697D"/>
    <a:srgbClr val="D52B1E"/>
    <a:srgbClr val="E9994A"/>
    <a:srgbClr val="AA27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786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tags" Target="tags/tag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notesMaster" Target="notesMasters/notesMaster1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viewProps" Target="viewProp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8FF97B-FCD2-4C33-BEFA-9E0DF756DC35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E85DDB2E-0FDE-4BB9-A914-75A409AFB238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/>
            <a:t>Input value</a:t>
          </a:r>
        </a:p>
      </dgm:t>
    </dgm:pt>
    <dgm:pt modelId="{4976C7C0-C132-4282-A0EB-5ED6E60ABC04}" type="parTrans" cxnId="{F0722AA8-F1AC-4A0F-8E18-F0848A4DF95E}">
      <dgm:prSet/>
      <dgm:spPr/>
      <dgm:t>
        <a:bodyPr/>
        <a:lstStyle/>
        <a:p>
          <a:endParaRPr lang="en-US"/>
        </a:p>
      </dgm:t>
    </dgm:pt>
    <dgm:pt modelId="{E0665941-E3F0-47A6-B07D-624536086483}" type="sibTrans" cxnId="{F0722AA8-F1AC-4A0F-8E18-F0848A4DF95E}">
      <dgm:prSet/>
      <dgm:spPr/>
      <dgm:t>
        <a:bodyPr/>
        <a:lstStyle/>
        <a:p>
          <a:endParaRPr lang="en-US"/>
        </a:p>
      </dgm:t>
    </dgm:pt>
    <dgm:pt modelId="{DE332FA4-AF8E-4742-A772-3BF79CD895D3}">
      <dgm:prSet phldrT="[Text]"/>
      <dgm:spPr>
        <a:solidFill>
          <a:srgbClr val="007698"/>
        </a:solidFill>
      </dgm:spPr>
      <dgm:t>
        <a:bodyPr/>
        <a:lstStyle/>
        <a:p>
          <a:r>
            <a:rPr lang="en-US" dirty="0"/>
            <a:t>LUT</a:t>
          </a:r>
        </a:p>
      </dgm:t>
    </dgm:pt>
    <dgm:pt modelId="{8174CB9A-D53D-4956-9F1E-0777BFE8CF68}" type="parTrans" cxnId="{385F7908-35D7-458E-B640-16D07AD8FF1A}">
      <dgm:prSet/>
      <dgm:spPr/>
      <dgm:t>
        <a:bodyPr/>
        <a:lstStyle/>
        <a:p>
          <a:endParaRPr lang="en-US"/>
        </a:p>
      </dgm:t>
    </dgm:pt>
    <dgm:pt modelId="{9D112687-7FB6-4366-8C3A-5542434BD04F}" type="sibTrans" cxnId="{385F7908-35D7-458E-B640-16D07AD8FF1A}">
      <dgm:prSet/>
      <dgm:spPr/>
      <dgm:t>
        <a:bodyPr/>
        <a:lstStyle/>
        <a:p>
          <a:endParaRPr lang="en-US"/>
        </a:p>
      </dgm:t>
    </dgm:pt>
    <dgm:pt modelId="{1DA7CB19-FEEC-4C03-84E9-ECCA2E9E51A3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Output Value</a:t>
          </a:r>
        </a:p>
      </dgm:t>
    </dgm:pt>
    <dgm:pt modelId="{10F3D4AA-8824-4465-9770-9F2DE29A8864}" type="parTrans" cxnId="{DCB8C669-0C5F-4019-9717-6D750DAA6849}">
      <dgm:prSet/>
      <dgm:spPr/>
      <dgm:t>
        <a:bodyPr/>
        <a:lstStyle/>
        <a:p>
          <a:endParaRPr lang="en-US"/>
        </a:p>
      </dgm:t>
    </dgm:pt>
    <dgm:pt modelId="{1A611B41-F1D6-46AC-BB61-8A108B8370DD}" type="sibTrans" cxnId="{DCB8C669-0C5F-4019-9717-6D750DAA6849}">
      <dgm:prSet/>
      <dgm:spPr/>
      <dgm:t>
        <a:bodyPr/>
        <a:lstStyle/>
        <a:p>
          <a:endParaRPr lang="en-US"/>
        </a:p>
      </dgm:t>
    </dgm:pt>
    <dgm:pt modelId="{D54469C1-1600-44BC-BD51-FC8970C2F1C1}" type="pres">
      <dgm:prSet presAssocID="{C68FF97B-FCD2-4C33-BEFA-9E0DF756DC35}" presName="Name0" presStyleCnt="0">
        <dgm:presLayoutVars>
          <dgm:dir/>
          <dgm:animLvl val="lvl"/>
          <dgm:resizeHandles val="exact"/>
        </dgm:presLayoutVars>
      </dgm:prSet>
      <dgm:spPr/>
    </dgm:pt>
    <dgm:pt modelId="{8BC2BAE7-50F2-4E53-8C2B-F977905C2696}" type="pres">
      <dgm:prSet presAssocID="{E85DDB2E-0FDE-4BB9-A914-75A409AFB238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AF9B7C15-3AD4-4077-BF50-E58DB804B5E2}" type="pres">
      <dgm:prSet presAssocID="{E0665941-E3F0-47A6-B07D-624536086483}" presName="parTxOnlySpace" presStyleCnt="0"/>
      <dgm:spPr/>
    </dgm:pt>
    <dgm:pt modelId="{1719E441-1F71-4E10-87C6-C0CB736C3ADA}" type="pres">
      <dgm:prSet presAssocID="{DE332FA4-AF8E-4742-A772-3BF79CD895D3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4BBCC305-E02B-45E3-ADB3-9558F1337A41}" type="pres">
      <dgm:prSet presAssocID="{9D112687-7FB6-4366-8C3A-5542434BD04F}" presName="parTxOnlySpace" presStyleCnt="0"/>
      <dgm:spPr/>
    </dgm:pt>
    <dgm:pt modelId="{1C5CEB0D-6F94-4199-9082-D0A33E420DBF}" type="pres">
      <dgm:prSet presAssocID="{1DA7CB19-FEEC-4C03-84E9-ECCA2E9E51A3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385F7908-35D7-458E-B640-16D07AD8FF1A}" srcId="{C68FF97B-FCD2-4C33-BEFA-9E0DF756DC35}" destId="{DE332FA4-AF8E-4742-A772-3BF79CD895D3}" srcOrd="1" destOrd="0" parTransId="{8174CB9A-D53D-4956-9F1E-0777BFE8CF68}" sibTransId="{9D112687-7FB6-4366-8C3A-5542434BD04F}"/>
    <dgm:cxn modelId="{DCB8C669-0C5F-4019-9717-6D750DAA6849}" srcId="{C68FF97B-FCD2-4C33-BEFA-9E0DF756DC35}" destId="{1DA7CB19-FEEC-4C03-84E9-ECCA2E9E51A3}" srcOrd="2" destOrd="0" parTransId="{10F3D4AA-8824-4465-9770-9F2DE29A8864}" sibTransId="{1A611B41-F1D6-46AC-BB61-8A108B8370DD}"/>
    <dgm:cxn modelId="{3CBF164C-F4F5-410B-8280-D7C830E0FDA7}" type="presOf" srcId="{DE332FA4-AF8E-4742-A772-3BF79CD895D3}" destId="{1719E441-1F71-4E10-87C6-C0CB736C3ADA}" srcOrd="0" destOrd="0" presId="urn:microsoft.com/office/officeart/2005/8/layout/chevron1"/>
    <dgm:cxn modelId="{43EA7557-CC9B-4C64-AB7F-2FDBAB45586A}" type="presOf" srcId="{C68FF97B-FCD2-4C33-BEFA-9E0DF756DC35}" destId="{D54469C1-1600-44BC-BD51-FC8970C2F1C1}" srcOrd="0" destOrd="0" presId="urn:microsoft.com/office/officeart/2005/8/layout/chevron1"/>
    <dgm:cxn modelId="{FDF66A93-F718-441E-8983-726278F52A80}" type="presOf" srcId="{1DA7CB19-FEEC-4C03-84E9-ECCA2E9E51A3}" destId="{1C5CEB0D-6F94-4199-9082-D0A33E420DBF}" srcOrd="0" destOrd="0" presId="urn:microsoft.com/office/officeart/2005/8/layout/chevron1"/>
    <dgm:cxn modelId="{F0722AA8-F1AC-4A0F-8E18-F0848A4DF95E}" srcId="{C68FF97B-FCD2-4C33-BEFA-9E0DF756DC35}" destId="{E85DDB2E-0FDE-4BB9-A914-75A409AFB238}" srcOrd="0" destOrd="0" parTransId="{4976C7C0-C132-4282-A0EB-5ED6E60ABC04}" sibTransId="{E0665941-E3F0-47A6-B07D-624536086483}"/>
    <dgm:cxn modelId="{D9EF49E4-7531-4E55-A298-1F84F77FFFAC}" type="presOf" srcId="{E85DDB2E-0FDE-4BB9-A914-75A409AFB238}" destId="{8BC2BAE7-50F2-4E53-8C2B-F977905C2696}" srcOrd="0" destOrd="0" presId="urn:microsoft.com/office/officeart/2005/8/layout/chevron1"/>
    <dgm:cxn modelId="{B2A79D44-2031-41E7-91E6-5F017C410419}" type="presParOf" srcId="{D54469C1-1600-44BC-BD51-FC8970C2F1C1}" destId="{8BC2BAE7-50F2-4E53-8C2B-F977905C2696}" srcOrd="0" destOrd="0" presId="urn:microsoft.com/office/officeart/2005/8/layout/chevron1"/>
    <dgm:cxn modelId="{861EE13E-1FAE-430D-BF7B-F73C186C64CF}" type="presParOf" srcId="{D54469C1-1600-44BC-BD51-FC8970C2F1C1}" destId="{AF9B7C15-3AD4-4077-BF50-E58DB804B5E2}" srcOrd="1" destOrd="0" presId="urn:microsoft.com/office/officeart/2005/8/layout/chevron1"/>
    <dgm:cxn modelId="{5794214B-9DE4-4A19-8FD1-7B3F1F6DD3F9}" type="presParOf" srcId="{D54469C1-1600-44BC-BD51-FC8970C2F1C1}" destId="{1719E441-1F71-4E10-87C6-C0CB736C3ADA}" srcOrd="2" destOrd="0" presId="urn:microsoft.com/office/officeart/2005/8/layout/chevron1"/>
    <dgm:cxn modelId="{41839614-DA0F-4F84-A114-6BB710219016}" type="presParOf" srcId="{D54469C1-1600-44BC-BD51-FC8970C2F1C1}" destId="{4BBCC305-E02B-45E3-ADB3-9558F1337A41}" srcOrd="3" destOrd="0" presId="urn:microsoft.com/office/officeart/2005/8/layout/chevron1"/>
    <dgm:cxn modelId="{A8FEE319-AC16-498B-90FA-EDB813CEB96E}" type="presParOf" srcId="{D54469C1-1600-44BC-BD51-FC8970C2F1C1}" destId="{1C5CEB0D-6F94-4199-9082-D0A33E420DB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C2BAE7-50F2-4E53-8C2B-F977905C2696}">
      <dsp:nvSpPr>
        <dsp:cNvPr id="0" name=""/>
        <dsp:cNvSpPr/>
      </dsp:nvSpPr>
      <dsp:spPr>
        <a:xfrm>
          <a:off x="1524" y="305575"/>
          <a:ext cx="1857158" cy="742863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Input value</a:t>
          </a:r>
        </a:p>
      </dsp:txBody>
      <dsp:txXfrm>
        <a:off x="372956" y="305575"/>
        <a:ext cx="1114295" cy="742863"/>
      </dsp:txXfrm>
    </dsp:sp>
    <dsp:sp modelId="{1719E441-1F71-4E10-87C6-C0CB736C3ADA}">
      <dsp:nvSpPr>
        <dsp:cNvPr id="0" name=""/>
        <dsp:cNvSpPr/>
      </dsp:nvSpPr>
      <dsp:spPr>
        <a:xfrm>
          <a:off x="1672966" y="305575"/>
          <a:ext cx="1857158" cy="742863"/>
        </a:xfrm>
        <a:prstGeom prst="chevron">
          <a:avLst/>
        </a:prstGeom>
        <a:solidFill>
          <a:srgbClr val="00769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LUT</a:t>
          </a:r>
        </a:p>
      </dsp:txBody>
      <dsp:txXfrm>
        <a:off x="2044398" y="305575"/>
        <a:ext cx="1114295" cy="742863"/>
      </dsp:txXfrm>
    </dsp:sp>
    <dsp:sp modelId="{1C5CEB0D-6F94-4199-9082-D0A33E420DBF}">
      <dsp:nvSpPr>
        <dsp:cNvPr id="0" name=""/>
        <dsp:cNvSpPr/>
      </dsp:nvSpPr>
      <dsp:spPr>
        <a:xfrm>
          <a:off x="3344409" y="305575"/>
          <a:ext cx="1857158" cy="742863"/>
        </a:xfrm>
        <a:prstGeom prst="chevron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Output Value</a:t>
          </a:r>
        </a:p>
      </dsp:txBody>
      <dsp:txXfrm>
        <a:off x="3715841" y="305575"/>
        <a:ext cx="1114295" cy="7428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63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708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429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892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402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399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674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983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12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968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6754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4626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3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2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9756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4147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7411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444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6476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 </a:t>
            </a: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9732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5006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627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2187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2490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3579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0442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0191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4343400"/>
            <a:ext cx="6477000" cy="4114800"/>
          </a:xfrm>
        </p:spPr>
        <p:txBody>
          <a:bodyPr>
            <a:normAutofit/>
          </a:bodyPr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3968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983EF0-F7D5-41A6-B3C4-32CEAD4A45B7}" type="slidenum">
              <a:rPr lang="en-CA"/>
              <a:pPr/>
              <a:t>43</a:t>
            </a:fld>
            <a:endParaRPr lang="en-CA" dirty="0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787525" y="304800"/>
            <a:ext cx="2978150" cy="1676400"/>
          </a:xfrm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057400"/>
            <a:ext cx="6324600" cy="6705600"/>
          </a:xfrm>
        </p:spPr>
        <p:txBody>
          <a:bodyPr>
            <a:normAutofit/>
          </a:bodyPr>
          <a:lstStyle/>
          <a:p>
            <a:pPr marL="0" lvl="0" indent="0">
              <a:buFont typeface="Arial" panose="020B0604020202020204" pitchFamily="34" charset="0"/>
              <a:buNone/>
            </a:pPr>
            <a:endParaRPr lang="en-CA" sz="1200" b="0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8238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1B42A5-AEE9-47C4-A5FE-02E18B1AE030}" type="slidenum">
              <a:rPr lang="en-CA"/>
              <a:pPr/>
              <a:t>44</a:t>
            </a:fld>
            <a:endParaRPr lang="en-CA" dirty="0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55863" y="152400"/>
            <a:ext cx="1489075" cy="8382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6705600" cy="7162800"/>
          </a:xfrm>
        </p:spPr>
        <p:txBody>
          <a:bodyPr>
            <a:no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1200" b="0" dirty="0">
                <a:latin typeface="Arial" pitchFamily="34" charset="0"/>
                <a:cs typeface="Arial" pitchFamily="34" charset="0"/>
              </a:rPr>
              <a:t> </a:t>
            </a:r>
            <a:endParaRPr lang="en-US" sz="1200" b="0" baseline="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05286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343400"/>
            <a:ext cx="6553200" cy="4114800"/>
          </a:xfrm>
        </p:spPr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4538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78F64-A48F-4125-BFEF-F61DC23CBEA2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895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702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Medical Radiologic Technology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425901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F9E5-8345-4E1D-8D1B-FC1F5449D7D0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56C90-1295-4CF9-B580-6F028E07F16D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564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5447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8284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662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654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906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42538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7306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4395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4225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13541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07988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1483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75770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77167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268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4975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94986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10636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88677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3586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B1E9A19F-C121-CCC9-3BE7-64527102D40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4CAE43BA-E535-4D70-0D3D-A0D04C66B52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C05107ED-23C9-51E9-89B2-E7DCD31DA6B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881509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3195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/>
          </p:cNvSpPr>
          <p:nvPr/>
        </p:nvSpPr>
        <p:spPr>
          <a:xfrm>
            <a:off x="2440027" y="1833106"/>
            <a:ext cx="6945442" cy="2387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APPH 226: </a:t>
            </a:r>
            <a:br>
              <a:rPr lang="en-US" sz="3600" dirty="0"/>
            </a:br>
            <a:r>
              <a:rPr lang="en-US" sz="4000" b="1" dirty="0"/>
              <a:t>Sampling, Histograms, LUT, and Exposure Indicators</a:t>
            </a:r>
          </a:p>
        </p:txBody>
      </p:sp>
      <p:sp>
        <p:nvSpPr>
          <p:cNvPr id="10" name="Text Placeholder 9"/>
          <p:cNvSpPr txBox="1">
            <a:spLocks/>
          </p:cNvSpPr>
          <p:nvPr/>
        </p:nvSpPr>
        <p:spPr>
          <a:xfrm>
            <a:off x="1838037" y="4516892"/>
            <a:ext cx="9144000" cy="1655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                 Objectives:  4.1, 6.1, 6.4</a:t>
            </a:r>
          </a:p>
        </p:txBody>
      </p:sp>
    </p:spTree>
    <p:extLst>
      <p:ext uri="{BB962C8B-B14F-4D97-AF65-F5344CB8AC3E}">
        <p14:creationId xmlns:p14="http://schemas.microsoft.com/office/powerpoint/2010/main" val="2600894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Imaging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Digital image receptors capture a wide range of exposures</a:t>
            </a:r>
          </a:p>
          <a:p>
            <a:r>
              <a:rPr lang="en-US" dirty="0"/>
              <a:t>If the entire range were digitized, the values at the extreme high and low ends would also be digitized, resulting in an extremely low contrast image</a:t>
            </a:r>
          </a:p>
          <a:p>
            <a:pPr lvl="1"/>
            <a:r>
              <a:rPr lang="en-US" dirty="0"/>
              <a:t>Too many shades of grey</a:t>
            </a:r>
          </a:p>
          <a:p>
            <a:r>
              <a:rPr lang="en-US" dirty="0"/>
              <a:t>With the CR system</a:t>
            </a:r>
          </a:p>
          <a:p>
            <a:pPr lvl="1"/>
            <a:r>
              <a:rPr lang="en-US" dirty="0"/>
              <a:t>To prevent this, only the optimal density exposure range is processed by the data recognition program</a:t>
            </a:r>
          </a:p>
        </p:txBody>
      </p:sp>
    </p:spTree>
    <p:extLst>
      <p:ext uri="{BB962C8B-B14F-4D97-AF65-F5344CB8AC3E}">
        <p14:creationId xmlns:p14="http://schemas.microsoft.com/office/powerpoint/2010/main" val="3755018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Recognition Program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Works by finding the collimation edges and eliminating the scatter outside the collimation</a:t>
            </a:r>
          </a:p>
          <a:p>
            <a:r>
              <a:rPr lang="en-US" dirty="0"/>
              <a:t>If the system fails to correctly locate the collimation edges, this can result in incorrect data collection and images may appear too bright or too dark</a:t>
            </a:r>
          </a:p>
          <a:p>
            <a:r>
              <a:rPr lang="en-US" dirty="0"/>
              <a:t>Anatomy needs to be centered to the imaging plate to help ensure the appropriate densities are located</a:t>
            </a:r>
          </a:p>
          <a:p>
            <a:pPr lvl="1"/>
            <a:r>
              <a:rPr lang="en-US" dirty="0"/>
              <a:t>Failure to center properly may result in images that are too bright/dark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766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Sampling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Image sampling – the plate is scanned and determines:</a:t>
            </a:r>
          </a:p>
          <a:p>
            <a:pPr lvl="1"/>
            <a:r>
              <a:rPr lang="en-US" dirty="0"/>
              <a:t>the image’s location</a:t>
            </a:r>
          </a:p>
          <a:p>
            <a:pPr lvl="1"/>
            <a:r>
              <a:rPr lang="en-US" dirty="0"/>
              <a:t>the size of the signal</a:t>
            </a:r>
          </a:p>
          <a:p>
            <a:r>
              <a:rPr lang="en-US" dirty="0"/>
              <a:t>Values are assigned to each pixel</a:t>
            </a:r>
          </a:p>
          <a:p>
            <a:endParaRPr lang="en-US" dirty="0"/>
          </a:p>
          <a:p>
            <a:r>
              <a:rPr lang="en-US" dirty="0"/>
              <a:t>Histogram is then generated from the information gathered from the sampling</a:t>
            </a:r>
          </a:p>
        </p:txBody>
      </p:sp>
    </p:spTree>
    <p:extLst>
      <p:ext uri="{BB962C8B-B14F-4D97-AF65-F5344CB8AC3E}">
        <p14:creationId xmlns:p14="http://schemas.microsoft.com/office/powerpoint/2010/main" val="3687341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Takes the image data from sampling, and a histogram is generated</a:t>
            </a:r>
          </a:p>
          <a:p>
            <a:r>
              <a:rPr lang="en-US" dirty="0"/>
              <a:t>System finds the useful signal by locating the minimum and maximum signal within the anatomic regions of interest on the image</a:t>
            </a:r>
          </a:p>
          <a:p>
            <a:r>
              <a:rPr lang="en-US" dirty="0"/>
              <a:t>All intensities of the signal are then plotted on the histogram</a:t>
            </a:r>
          </a:p>
          <a:p>
            <a:r>
              <a:rPr lang="en-US" dirty="0"/>
              <a:t>Shows the distribution of pixel values for any given exposure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767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38DA1FB-5CA9-4984-9056-37453EBBCE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556" y="2680160"/>
            <a:ext cx="4258706" cy="33864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Is a graphical representation of the optimal densities within the collimated area</a:t>
            </a:r>
          </a:p>
          <a:p>
            <a:r>
              <a:rPr lang="en-US" sz="2400" dirty="0"/>
              <a:t>Horizontal axis</a:t>
            </a:r>
          </a:p>
          <a:p>
            <a:pPr lvl="1"/>
            <a:r>
              <a:rPr lang="en-US" sz="2000" dirty="0"/>
              <a:t>Amount of exposure</a:t>
            </a:r>
          </a:p>
          <a:p>
            <a:r>
              <a:rPr lang="en-US" sz="2400" dirty="0"/>
              <a:t>Vertical axis</a:t>
            </a:r>
          </a:p>
          <a:p>
            <a:pPr lvl="1"/>
            <a:r>
              <a:rPr lang="en-US" sz="2000" dirty="0"/>
              <a:t>Number of pixels for each exposure</a:t>
            </a:r>
          </a:p>
          <a:p>
            <a:endParaRPr lang="en-US" sz="2400" dirty="0"/>
          </a:p>
          <a:p>
            <a:pPr lvl="1"/>
            <a:r>
              <a:rPr lang="en-US" sz="1800" dirty="0"/>
              <a:t>Values at the left represent black</a:t>
            </a:r>
          </a:p>
          <a:p>
            <a:pPr lvl="1"/>
            <a:r>
              <a:rPr lang="en-US" sz="1800" dirty="0"/>
              <a:t>Values at the right represent white</a:t>
            </a:r>
          </a:p>
          <a:p>
            <a:pPr lvl="2"/>
            <a:r>
              <a:rPr lang="en-US" sz="1600" dirty="0"/>
              <a:t>***This can vary between systems and textbooks</a:t>
            </a:r>
          </a:p>
          <a:p>
            <a:pPr lvl="1"/>
            <a:r>
              <a:rPr lang="en-US" sz="1800" dirty="0"/>
              <a:t>Values in the middle are the medium tones</a:t>
            </a:r>
          </a:p>
        </p:txBody>
      </p:sp>
    </p:spTree>
    <p:extLst>
      <p:ext uri="{BB962C8B-B14F-4D97-AF65-F5344CB8AC3E}">
        <p14:creationId xmlns:p14="http://schemas.microsoft.com/office/powerpoint/2010/main" val="3712631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will a dark image appear?</a:t>
            </a:r>
          </a:p>
          <a:p>
            <a:pPr lvl="1"/>
            <a:r>
              <a:rPr lang="en-US" dirty="0"/>
              <a:t>Most of the data points will be on the left</a:t>
            </a:r>
          </a:p>
          <a:p>
            <a:r>
              <a:rPr lang="en-US" dirty="0"/>
              <a:t>How will a light image appear?</a:t>
            </a:r>
          </a:p>
          <a:p>
            <a:pPr lvl="1"/>
            <a:r>
              <a:rPr lang="en-US" dirty="0"/>
              <a:t>Majority of data points will be on the right</a:t>
            </a:r>
          </a:p>
          <a:p>
            <a:endParaRPr lang="en-US" dirty="0"/>
          </a:p>
          <a:p>
            <a:r>
              <a:rPr lang="en-US" sz="3200" dirty="0">
                <a:solidFill>
                  <a:schemeClr val="tx1"/>
                </a:solidFill>
              </a:rPr>
              <a:t>The information collected within the collimated area is the signal used for image data</a:t>
            </a:r>
          </a:p>
          <a:p>
            <a:pPr lvl="1"/>
            <a:r>
              <a:rPr lang="en-US" sz="2800" dirty="0"/>
              <a:t>T</a:t>
            </a:r>
            <a:r>
              <a:rPr lang="en-US" sz="2800"/>
              <a:t>his </a:t>
            </a:r>
            <a:r>
              <a:rPr lang="en-US" sz="2800" dirty="0"/>
              <a:t>is the source of information for the exposure data indicators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80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5575" y="1400815"/>
            <a:ext cx="10508226" cy="5239544"/>
          </a:xfrm>
        </p:spPr>
        <p:txBody>
          <a:bodyPr>
            <a:normAutofit/>
          </a:bodyPr>
          <a:lstStyle/>
          <a:p>
            <a:r>
              <a:rPr lang="en-US" dirty="0"/>
              <a:t>Before displaying the image, the computer creates a histogram of the data set and then it is compared to a stored histogram</a:t>
            </a:r>
          </a:p>
          <a:p>
            <a:r>
              <a:rPr lang="en-US" dirty="0"/>
              <a:t>Shape of histogram is anatomy specific</a:t>
            </a:r>
          </a:p>
          <a:p>
            <a:pPr lvl="1"/>
            <a:r>
              <a:rPr lang="en-US" dirty="0"/>
              <a:t>Should be fairly constant for each body part</a:t>
            </a:r>
          </a:p>
          <a:p>
            <a:pPr lvl="2"/>
            <a:r>
              <a:rPr lang="en-US" dirty="0"/>
              <a:t>I.e. histogram of a knee image should look similar to another knee image of a different patient</a:t>
            </a:r>
          </a:p>
          <a:p>
            <a:r>
              <a:rPr lang="en-US" dirty="0"/>
              <a:t>Technologist responsibility – important to select the correct ‘body part’</a:t>
            </a:r>
          </a:p>
          <a:p>
            <a:r>
              <a:rPr lang="en-US" dirty="0"/>
              <a:t>Raw data (</a:t>
            </a:r>
            <a:r>
              <a:rPr lang="en-US"/>
              <a:t>from IR) </a:t>
            </a:r>
            <a:r>
              <a:rPr lang="en-US" dirty="0"/>
              <a:t>is compared with a ‘normal’ histogram of the same body part, and image correction will occur as needed</a:t>
            </a:r>
          </a:p>
          <a:p>
            <a:pPr lvl="1"/>
            <a:r>
              <a:rPr lang="en-US" dirty="0"/>
              <a:t>Automatic rescaling also occurs during this process</a:t>
            </a:r>
          </a:p>
        </p:txBody>
      </p:sp>
    </p:spTree>
    <p:extLst>
      <p:ext uri="{BB962C8B-B14F-4D97-AF65-F5344CB8AC3E}">
        <p14:creationId xmlns:p14="http://schemas.microsoft.com/office/powerpoint/2010/main" val="2777871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308" y="1198035"/>
            <a:ext cx="8923858" cy="4461929"/>
          </a:xfrm>
        </p:spPr>
      </p:pic>
    </p:spTree>
    <p:extLst>
      <p:ext uri="{BB962C8B-B14F-4D97-AF65-F5344CB8AC3E}">
        <p14:creationId xmlns:p14="http://schemas.microsoft.com/office/powerpoint/2010/main" val="9341380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pic>
        <p:nvPicPr>
          <p:cNvPr id="4" name="Picture 2" descr="https://coursewareobjects.elsevier.com/objects/elr/Carter/digital2e/IC/jpg/Chapter04/00401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59655" y="1825625"/>
            <a:ext cx="3872690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41852" y="2911463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Knee </a:t>
            </a:r>
          </a:p>
          <a:p>
            <a:r>
              <a:rPr lang="en-US" dirty="0"/>
              <a:t>Histogram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71520" y="2787818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Skull</a:t>
            </a:r>
          </a:p>
          <a:p>
            <a:r>
              <a:rPr lang="en-US" dirty="0"/>
              <a:t>Histogram</a:t>
            </a:r>
          </a:p>
        </p:txBody>
      </p:sp>
    </p:spTree>
    <p:extLst>
      <p:ext uri="{BB962C8B-B14F-4D97-AF65-F5344CB8AC3E}">
        <p14:creationId xmlns:p14="http://schemas.microsoft.com/office/powerpoint/2010/main" val="1214916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Automatic Rescaling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3058" y="1619148"/>
            <a:ext cx="10360742" cy="477182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Used for high or low exposures</a:t>
            </a:r>
          </a:p>
          <a:p>
            <a:r>
              <a:rPr lang="en-US" dirty="0"/>
              <a:t>Attempts to correct pixel display</a:t>
            </a:r>
          </a:p>
          <a:p>
            <a:r>
              <a:rPr lang="en-US" dirty="0"/>
              <a:t>The computer rescales the image based on the comparison of the histograms – maps the greyscale and presents a specific display of brightness</a:t>
            </a:r>
          </a:p>
          <a:p>
            <a:pPr lvl="1"/>
            <a:r>
              <a:rPr lang="en-US" dirty="0"/>
              <a:t>Produces images with uniform density and contrast – regardless of exposure</a:t>
            </a:r>
          </a:p>
          <a:p>
            <a:pPr lvl="2"/>
            <a:r>
              <a:rPr lang="en-US" dirty="0"/>
              <a:t>Dose creep</a:t>
            </a:r>
          </a:p>
          <a:p>
            <a:r>
              <a:rPr lang="en-US" dirty="0"/>
              <a:t>Exposure is too small</a:t>
            </a:r>
          </a:p>
          <a:p>
            <a:pPr lvl="1"/>
            <a:r>
              <a:rPr lang="en-US" dirty="0"/>
              <a:t>Quantum mottle will occur</a:t>
            </a:r>
          </a:p>
          <a:p>
            <a:r>
              <a:rPr lang="en-US" dirty="0"/>
              <a:t>Exposure is too large</a:t>
            </a:r>
          </a:p>
          <a:p>
            <a:pPr lvl="1"/>
            <a:r>
              <a:rPr lang="en-US" dirty="0"/>
              <a:t>Loss of contrast and edge sharpness due to increased scatter</a:t>
            </a:r>
          </a:p>
        </p:txBody>
      </p:sp>
    </p:spTree>
    <p:extLst>
      <p:ext uri="{BB962C8B-B14F-4D97-AF65-F5344CB8AC3E}">
        <p14:creationId xmlns:p14="http://schemas.microsoft.com/office/powerpoint/2010/main" val="598903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Nyquist</a:t>
            </a:r>
            <a:r>
              <a:rPr lang="en-US" dirty="0"/>
              <a:t> </a:t>
            </a:r>
            <a:r>
              <a:rPr lang="en-US" dirty="0" err="1"/>
              <a:t>Theorum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/>
              <a:t>States that: </a:t>
            </a:r>
          </a:p>
          <a:p>
            <a:pPr lvl="1"/>
            <a:r>
              <a:rPr lang="en-US" sz="2800" dirty="0"/>
              <a:t>When sampling a signal, the sampling frequency must be greater than twice the frequency of the input signal so that the reconstruction of the original image will be as accurate as possible</a:t>
            </a:r>
          </a:p>
          <a:p>
            <a:r>
              <a:rPr lang="en-US" dirty="0"/>
              <a:t>What does that mean for us?</a:t>
            </a:r>
          </a:p>
          <a:p>
            <a:pPr lvl="1"/>
            <a:r>
              <a:rPr lang="en-US" sz="2800" dirty="0"/>
              <a:t>In digital imaging, at least twice the number of pixels needed to form the image must be sampled</a:t>
            </a:r>
          </a:p>
          <a:p>
            <a:pPr lvl="1"/>
            <a:r>
              <a:rPr lang="en-US" sz="2800" dirty="0"/>
              <a:t>If there are too few sampled, there will be a loss of resolution</a:t>
            </a:r>
          </a:p>
          <a:p>
            <a:pPr lvl="1"/>
            <a:r>
              <a:rPr lang="en-US" sz="2800" dirty="0"/>
              <a:t>If oversampling occurs, there will not be an additional useful information gained – no need</a:t>
            </a:r>
          </a:p>
        </p:txBody>
      </p:sp>
    </p:spTree>
    <p:extLst>
      <p:ext uri="{BB962C8B-B14F-4D97-AF65-F5344CB8AC3E}">
        <p14:creationId xmlns:p14="http://schemas.microsoft.com/office/powerpoint/2010/main" val="36080201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Nyquist</a:t>
            </a:r>
            <a:r>
              <a:rPr lang="en-US" dirty="0"/>
              <a:t> </a:t>
            </a:r>
            <a:r>
              <a:rPr lang="en-US" dirty="0" err="1"/>
              <a:t>Theorum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PSP imaging – many conversions, with every conversion, detail is lost</a:t>
            </a:r>
          </a:p>
          <a:p>
            <a:r>
              <a:rPr lang="en-US" dirty="0"/>
              <a:t>Also, imaging plate stores electrons for a while, but the longer they are stored, they start to lose energy</a:t>
            </a:r>
          </a:p>
          <a:p>
            <a:pPr lvl="1"/>
            <a:r>
              <a:rPr lang="en-US" dirty="0"/>
              <a:t>Cassettes should be read as soon as possible to prevent signal loss</a:t>
            </a:r>
          </a:p>
          <a:p>
            <a:r>
              <a:rPr lang="en-US" dirty="0"/>
              <a:t>FPD systems have less signal loss to light spread vs PSP systems, but the Nyquist theorem still applies to ensure that sufficient signal is sampled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253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Aliasing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755505" cy="4351338"/>
          </a:xfrm>
        </p:spPr>
        <p:txBody>
          <a:bodyPr/>
          <a:lstStyle/>
          <a:p>
            <a:r>
              <a:rPr lang="en-US" dirty="0"/>
              <a:t>When the spatial frequency is greater than the </a:t>
            </a:r>
            <a:r>
              <a:rPr lang="en-US" dirty="0" err="1"/>
              <a:t>Nyquist</a:t>
            </a:r>
            <a:r>
              <a:rPr lang="en-US" dirty="0"/>
              <a:t> frequency – sampling occurring less than twice per cycle or exactly at the </a:t>
            </a:r>
            <a:r>
              <a:rPr lang="en-US" dirty="0" err="1"/>
              <a:t>Nyquist</a:t>
            </a:r>
            <a:r>
              <a:rPr lang="en-US" dirty="0"/>
              <a:t> frequency</a:t>
            </a:r>
          </a:p>
          <a:p>
            <a:pPr lvl="1"/>
            <a:r>
              <a:rPr lang="en-US" dirty="0"/>
              <a:t>Information is lost and a fluctuating signal is produced</a:t>
            </a:r>
          </a:p>
          <a:p>
            <a:r>
              <a:rPr lang="en-US" dirty="0"/>
              <a:t>Aliasing – produces an image that looks like two superimposed images just slightly misaligned </a:t>
            </a:r>
          </a:p>
          <a:p>
            <a:pPr lvl="1"/>
            <a:r>
              <a:rPr lang="en-US" dirty="0"/>
              <a:t>Moiré effect</a:t>
            </a:r>
          </a:p>
          <a:p>
            <a:pPr lvl="1"/>
            <a:r>
              <a:rPr lang="en-US" dirty="0"/>
              <a:t>Can get a similar effect with grid errors, tech needs to investigate</a:t>
            </a:r>
          </a:p>
        </p:txBody>
      </p:sp>
      <p:pic>
        <p:nvPicPr>
          <p:cNvPr id="4" name="Content Placeholder 3" descr="Moire.jpg">
            <a:extLst>
              <a:ext uri="{FF2B5EF4-FFF2-40B4-BE49-F238E27FC236}">
                <a16:creationId xmlns:a16="http://schemas.microsoft.com/office/drawing/2014/main" id="{9851D92B-B0AA-412A-925A-D04720D8603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879" y="1607611"/>
            <a:ext cx="2607436" cy="488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313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Look Up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3131" y="2553578"/>
            <a:ext cx="10515600" cy="4351338"/>
          </a:xfrm>
        </p:spPr>
        <p:txBody>
          <a:bodyPr/>
          <a:lstStyle/>
          <a:p>
            <a:r>
              <a:rPr lang="en-US" dirty="0"/>
              <a:t>Used as a reference to evaluate the raw information and correct the pixel values during processing</a:t>
            </a:r>
          </a:p>
          <a:p>
            <a:r>
              <a:rPr lang="en-US" dirty="0"/>
              <a:t>Mapping function, in which pixels are changed to a new gray value </a:t>
            </a:r>
          </a:p>
          <a:p>
            <a:pPr lvl="1"/>
            <a:r>
              <a:rPr lang="en-US" dirty="0"/>
              <a:t>Tells us what new value to ‘substitute’ in for each pixel value</a:t>
            </a:r>
          </a:p>
          <a:p>
            <a:r>
              <a:rPr lang="en-US" dirty="0"/>
              <a:t>Results in an image that will have the ‘appropriate’ look for the anatomic part</a:t>
            </a:r>
          </a:p>
          <a:p>
            <a:r>
              <a:rPr lang="en-US" dirty="0"/>
              <a:t>Appearance of the image is modified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046FBD8-055C-41F1-AFD4-98D23014C28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2115847"/>
              </p:ext>
            </p:extLst>
          </p:nvPr>
        </p:nvGraphicFramePr>
        <p:xfrm>
          <a:off x="3208313" y="1199563"/>
          <a:ext cx="5203092" cy="1354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84105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Look Up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Raw data does not change</a:t>
            </a:r>
          </a:p>
          <a:p>
            <a:r>
              <a:rPr lang="en-US" dirty="0"/>
              <a:t>Values are manipulated to change what the ‘output’ values are going to be displayed as</a:t>
            </a:r>
          </a:p>
          <a:p>
            <a:r>
              <a:rPr lang="en-US" dirty="0"/>
              <a:t>There is an LUT for </a:t>
            </a:r>
            <a:r>
              <a:rPr lang="en-US" b="1" u="sng" dirty="0"/>
              <a:t>every anatomic part </a:t>
            </a:r>
          </a:p>
          <a:p>
            <a:r>
              <a:rPr lang="en-US" dirty="0"/>
              <a:t>Contrast can be increased/decreased </a:t>
            </a:r>
          </a:p>
          <a:p>
            <a:pPr lvl="1"/>
            <a:r>
              <a:rPr lang="en-US" dirty="0"/>
              <a:t>changing the slope of the graph</a:t>
            </a:r>
          </a:p>
          <a:p>
            <a:r>
              <a:rPr lang="en-US" dirty="0"/>
              <a:t>Brightness (density) can be increased/decreased </a:t>
            </a:r>
          </a:p>
          <a:p>
            <a:pPr lvl="1"/>
            <a:r>
              <a:rPr lang="en-US" dirty="0"/>
              <a:t>moving the line along the y-axis</a:t>
            </a:r>
          </a:p>
        </p:txBody>
      </p:sp>
    </p:spTree>
    <p:extLst>
      <p:ext uri="{BB962C8B-B14F-4D97-AF65-F5344CB8AC3E}">
        <p14:creationId xmlns:p14="http://schemas.microsoft.com/office/powerpoint/2010/main" val="1937010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983" y="590237"/>
            <a:ext cx="7570033" cy="5677525"/>
          </a:xfrm>
        </p:spPr>
      </p:pic>
    </p:spTree>
    <p:extLst>
      <p:ext uri="{BB962C8B-B14F-4D97-AF65-F5344CB8AC3E}">
        <p14:creationId xmlns:p14="http://schemas.microsoft.com/office/powerpoint/2010/main" val="3919850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Contrast Enhancement</a:t>
            </a:r>
          </a:p>
        </p:txBody>
      </p:sp>
      <p:pic>
        <p:nvPicPr>
          <p:cNvPr id="1026" name="Picture 2" descr="https://coursewareobjects.elsevier.com/objects/elr/Papp/qm5e/IC/jpg/Chapter09/009008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0" y="2053431"/>
            <a:ext cx="7620000" cy="389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3571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Indicates what number is to be substituted for each pixel value after applied to the image (processing)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Straight line LUT does not change the image</a:t>
            </a:r>
          </a:p>
          <a:p>
            <a:pPr lvl="1"/>
            <a:r>
              <a:rPr lang="en-US" sz="3200" dirty="0"/>
              <a:t>Shows the substituted number is the same as the original value</a:t>
            </a:r>
          </a:p>
        </p:txBody>
      </p:sp>
    </p:spTree>
    <p:extLst>
      <p:ext uri="{BB962C8B-B14F-4D97-AF65-F5344CB8AC3E}">
        <p14:creationId xmlns:p14="http://schemas.microsoft.com/office/powerpoint/2010/main" val="28430681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631" y="993473"/>
            <a:ext cx="6494738" cy="4871054"/>
          </a:xfrm>
        </p:spPr>
      </p:pic>
    </p:spTree>
    <p:extLst>
      <p:ext uri="{BB962C8B-B14F-4D97-AF65-F5344CB8AC3E}">
        <p14:creationId xmlns:p14="http://schemas.microsoft.com/office/powerpoint/2010/main" val="25237572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185" y="931638"/>
            <a:ext cx="6659630" cy="4994723"/>
          </a:xfrm>
        </p:spPr>
      </p:pic>
    </p:spTree>
    <p:extLst>
      <p:ext uri="{BB962C8B-B14F-4D97-AF65-F5344CB8AC3E}">
        <p14:creationId xmlns:p14="http://schemas.microsoft.com/office/powerpoint/2010/main" val="41301018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In order for the display characteristic to change, the LUT needs to substitute numbers that are different than the original values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Shape of the curve is similar to a characteristic curve</a:t>
            </a:r>
          </a:p>
          <a:p>
            <a:pPr lvl="1"/>
            <a:r>
              <a:rPr lang="en-US" sz="2800" dirty="0"/>
              <a:t>Intentional</a:t>
            </a:r>
          </a:p>
          <a:p>
            <a:pPr lvl="1"/>
            <a:r>
              <a:rPr lang="en-US" sz="2800" dirty="0"/>
              <a:t>After processing with this LUT, the image takes on a similar appearance as a radiograph on film</a:t>
            </a:r>
          </a:p>
        </p:txBody>
      </p:sp>
    </p:spTree>
    <p:extLst>
      <p:ext uri="{BB962C8B-B14F-4D97-AF65-F5344CB8AC3E}">
        <p14:creationId xmlns:p14="http://schemas.microsoft.com/office/powerpoint/2010/main" val="1373091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459" y="618344"/>
            <a:ext cx="7495082" cy="5621312"/>
          </a:xfrm>
        </p:spPr>
      </p:pic>
    </p:spTree>
    <p:extLst>
      <p:ext uri="{BB962C8B-B14F-4D97-AF65-F5344CB8AC3E}">
        <p14:creationId xmlns:p14="http://schemas.microsoft.com/office/powerpoint/2010/main" val="6533692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LUT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Can produce images with different contrast characteristics</a:t>
            </a:r>
          </a:p>
          <a:p>
            <a:pPr lvl="1"/>
            <a:r>
              <a:rPr lang="en-US" sz="3200" dirty="0"/>
              <a:t>Slope of the curve represents contrast</a:t>
            </a:r>
          </a:p>
          <a:p>
            <a:pPr lvl="2"/>
            <a:r>
              <a:rPr lang="en-US" sz="3200" dirty="0"/>
              <a:t>Greater slope = high contrast</a:t>
            </a:r>
          </a:p>
          <a:p>
            <a:pPr lvl="2"/>
            <a:r>
              <a:rPr lang="en-US" sz="3200" dirty="0"/>
              <a:t>Less slope = low contrast</a:t>
            </a:r>
          </a:p>
          <a:p>
            <a:pPr lvl="2"/>
            <a:r>
              <a:rPr lang="en-US" sz="3200" dirty="0"/>
              <a:t>Inverted = black bone</a:t>
            </a:r>
          </a:p>
        </p:txBody>
      </p:sp>
    </p:spTree>
    <p:extLst>
      <p:ext uri="{BB962C8B-B14F-4D97-AF65-F5344CB8AC3E}">
        <p14:creationId xmlns:p14="http://schemas.microsoft.com/office/powerpoint/2010/main" val="10036890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General radiography rooms have a variety of LUTs installed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Technologist must select the appropriate procedure (algorithm), and then there will be an LUT automatically selected</a:t>
            </a:r>
          </a:p>
          <a:p>
            <a:pPr lvl="1"/>
            <a:r>
              <a:rPr lang="en-US" sz="3200" dirty="0"/>
              <a:t>Ideal contrast characteristics for the procedure/part</a:t>
            </a:r>
          </a:p>
        </p:txBody>
      </p:sp>
    </p:spTree>
    <p:extLst>
      <p:ext uri="{BB962C8B-B14F-4D97-AF65-F5344CB8AC3E}">
        <p14:creationId xmlns:p14="http://schemas.microsoft.com/office/powerpoint/2010/main" val="35021124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 we need LUTs?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Original images recorded with digital systems are usually very low contrast</a:t>
            </a:r>
          </a:p>
          <a:p>
            <a:pPr lvl="1"/>
            <a:r>
              <a:rPr lang="en-US" sz="2800" dirty="0"/>
              <a:t>Due to the wide dynamic range and response of the digital receptors</a:t>
            </a:r>
          </a:p>
          <a:p>
            <a:pPr lvl="2"/>
            <a:r>
              <a:rPr lang="en-US" sz="2800" dirty="0"/>
              <a:t>Digital doesn’t suppress any of the contrast in the exposure range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Every density is displayed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Use LUT to increase contrast for some section of the exposure range</a:t>
            </a:r>
          </a:p>
        </p:txBody>
      </p:sp>
    </p:spTree>
    <p:extLst>
      <p:ext uri="{BB962C8B-B14F-4D97-AF65-F5344CB8AC3E}">
        <p14:creationId xmlns:p14="http://schemas.microsoft.com/office/powerpoint/2010/main" val="13992714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Raw Data Image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161" y="1825625"/>
            <a:ext cx="6249677" cy="4351338"/>
          </a:xfrm>
        </p:spPr>
      </p:pic>
    </p:spTree>
    <p:extLst>
      <p:ext uri="{BB962C8B-B14F-4D97-AF65-F5344CB8AC3E}">
        <p14:creationId xmlns:p14="http://schemas.microsoft.com/office/powerpoint/2010/main" val="35157766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Chest LUT applied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787" y="1825625"/>
            <a:ext cx="6446426" cy="4351338"/>
          </a:xfrm>
        </p:spPr>
      </p:pic>
    </p:spTree>
    <p:extLst>
      <p:ext uri="{BB962C8B-B14F-4D97-AF65-F5344CB8AC3E}">
        <p14:creationId xmlns:p14="http://schemas.microsoft.com/office/powerpoint/2010/main" val="8359081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318" y="0"/>
            <a:ext cx="8589363" cy="6442023"/>
          </a:xfrm>
        </p:spPr>
      </p:pic>
    </p:spTree>
    <p:extLst>
      <p:ext uri="{BB962C8B-B14F-4D97-AF65-F5344CB8AC3E}">
        <p14:creationId xmlns:p14="http://schemas.microsoft.com/office/powerpoint/2010/main" val="40979303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045" y="396784"/>
            <a:ext cx="8085909" cy="6064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0704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Exposure Indicators (EI)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Refers to the amount of exposure received by the IR</a:t>
            </a:r>
          </a:p>
          <a:p>
            <a:r>
              <a:rPr lang="en-US" dirty="0"/>
              <a:t>Can be used as a guide to monitor the dose to the patient while maintaining acceptable image quality</a:t>
            </a:r>
          </a:p>
          <a:p>
            <a:r>
              <a:rPr lang="en-US" dirty="0"/>
              <a:t>Knowledge of how exposure factors affect the exposure index is key to minimizing patient dose and providing enough exposure to the image receptor.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Affected by many factors:</a:t>
            </a:r>
          </a:p>
          <a:p>
            <a:pPr lvl="1"/>
            <a:r>
              <a:rPr lang="en-US" dirty="0"/>
              <a:t>Technical factors</a:t>
            </a:r>
          </a:p>
          <a:p>
            <a:pPr lvl="1"/>
            <a:r>
              <a:rPr lang="en-US" dirty="0"/>
              <a:t>Histogram analysis error</a:t>
            </a:r>
          </a:p>
          <a:p>
            <a:pPr lvl="1"/>
            <a:r>
              <a:rPr lang="en-US" dirty="0"/>
              <a:t>Patient positioning</a:t>
            </a:r>
          </a:p>
          <a:p>
            <a:pPr lvl="1"/>
            <a:r>
              <a:rPr lang="en-US" dirty="0"/>
              <a:t>Image processing algorithms</a:t>
            </a:r>
          </a:p>
          <a:p>
            <a:pPr lvl="1"/>
            <a:r>
              <a:rPr lang="en-US" dirty="0"/>
              <a:t>SID</a:t>
            </a:r>
          </a:p>
          <a:p>
            <a:pPr lvl="1"/>
            <a:r>
              <a:rPr lang="en-US" dirty="0"/>
              <a:t>Collimation</a:t>
            </a:r>
          </a:p>
          <a:p>
            <a:pPr lvl="1"/>
            <a:r>
              <a:rPr lang="en-US" dirty="0"/>
              <a:t>Beam Centering</a:t>
            </a:r>
          </a:p>
          <a:p>
            <a:pPr lvl="1"/>
            <a:r>
              <a:rPr lang="en-US" dirty="0"/>
              <a:t>Artifacts</a:t>
            </a:r>
          </a:p>
        </p:txBody>
      </p:sp>
    </p:spTree>
    <p:extLst>
      <p:ext uri="{BB962C8B-B14F-4D97-AF65-F5344CB8AC3E}">
        <p14:creationId xmlns:p14="http://schemas.microsoft.com/office/powerpoint/2010/main" val="78544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Following an exposure: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IR is read and a </a:t>
            </a:r>
            <a:r>
              <a:rPr lang="en-US" sz="2600" b="1" u="sng" dirty="0">
                <a:latin typeface="Arial" panose="020B0604020202020204" pitchFamily="34" charset="0"/>
                <a:cs typeface="Arial" panose="020B0604020202020204" pitchFamily="34" charset="0"/>
              </a:rPr>
              <a:t>histogram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is formed</a:t>
            </a:r>
          </a:p>
          <a:p>
            <a:pPr lvl="2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“Counts &amp; plots” all the densities from the exposure into a graph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Exposure Indicators represent the average gray shade value of the image</a:t>
            </a:r>
          </a:p>
          <a:p>
            <a:pPr lvl="2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Value found by identifying the most exposed vs. the least exposed area detected over the ROI (region of interest)</a:t>
            </a:r>
          </a:p>
          <a:p>
            <a:pPr lvl="2"/>
            <a:r>
              <a:rPr lang="en-US" sz="2400" i="1" u="sng" dirty="0">
                <a:latin typeface="Arial" panose="020B0604020202020204" pitchFamily="34" charset="0"/>
                <a:cs typeface="Arial" panose="020B0604020202020204" pitchFamily="34" charset="0"/>
              </a:rPr>
              <a:t>Based on collimated boundaries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Compared to a pre-programmed histogram of the same anatomical part.</a:t>
            </a:r>
          </a:p>
          <a:p>
            <a:pPr lvl="2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Histograms are matched/combined (histogram analysis)</a:t>
            </a:r>
          </a:p>
        </p:txBody>
      </p:sp>
    </p:spTree>
    <p:extLst>
      <p:ext uri="{BB962C8B-B14F-4D97-AF65-F5344CB8AC3E}">
        <p14:creationId xmlns:p14="http://schemas.microsoft.com/office/powerpoint/2010/main" val="38191798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Manufacturer/Vendor specific values: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EI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numbers (exposure index)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numbers (sensitivity numbers)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EI_s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numbers (Exposure index sensitivity)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LGM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(log numbers)</a:t>
            </a:r>
          </a:p>
          <a:p>
            <a:r>
              <a:rPr lang="en-US" dirty="0">
                <a:solidFill>
                  <a:schemeClr val="tx1"/>
                </a:solidFill>
              </a:rPr>
              <a:t>Values can be calculated by different relationships: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Direct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Indirect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Linear</a:t>
            </a:r>
          </a:p>
          <a:p>
            <a:endParaRPr lang="en-US" sz="3600" dirty="0"/>
          </a:p>
          <a:p>
            <a:pPr marL="457200" lvl="1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043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EI_s numbers: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As the exposure increases, the EI_s value increases</a:t>
            </a:r>
          </a:p>
          <a:p>
            <a:r>
              <a:rPr lang="en-US" dirty="0">
                <a:solidFill>
                  <a:schemeClr val="tx1"/>
                </a:solidFill>
              </a:rPr>
              <a:t>Acceptable limits are set by the manufacturers recommendations, and radiologist preferences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100-300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CXR 450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High value = overexposed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Low value = underexposed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744929" y="5379370"/>
            <a:ext cx="155448" cy="9144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7067870" y="5651904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Direct relationship</a:t>
            </a:r>
          </a:p>
        </p:txBody>
      </p:sp>
    </p:spTree>
    <p:extLst>
      <p:ext uri="{BB962C8B-B14F-4D97-AF65-F5344CB8AC3E}">
        <p14:creationId xmlns:p14="http://schemas.microsoft.com/office/powerpoint/2010/main" val="10616089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EI numbers: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Direct relationship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is vendor specific</a:t>
            </a:r>
          </a:p>
          <a:p>
            <a:pPr lvl="1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Carestream/Kodak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(CR Reader):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Double the exposure = the EI value increases by 300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Half the exposure = the EI value decreases by 300</a:t>
            </a:r>
          </a:p>
        </p:txBody>
      </p:sp>
    </p:spTree>
    <p:extLst>
      <p:ext uri="{BB962C8B-B14F-4D97-AF65-F5344CB8AC3E}">
        <p14:creationId xmlns:p14="http://schemas.microsoft.com/office/powerpoint/2010/main" val="9960210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lvl="1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914400" lvl="2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200-800                               100-300</a:t>
            </a:r>
          </a:p>
          <a:p>
            <a:pPr marL="914400" lvl="2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CXR 250-320                       CXR 450</a:t>
            </a:r>
          </a:p>
          <a:p>
            <a:pPr marL="914400" lvl="2" indent="0"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High value = underexposed               High value = overexposed</a:t>
            </a:r>
          </a:p>
          <a:p>
            <a:pPr marL="914400" lvl="2" indent="0"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Low value = overexposed                  Low value = underexposed</a:t>
            </a:r>
          </a:p>
          <a:p>
            <a:pPr marL="457200" lvl="1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8040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LGM (log) numbers: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Direct relationship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When the exposure is doubled, the LGM value increases by a factor of 0.3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When the exposure is halved, the LGM value decreases by a factor of 0.3</a:t>
            </a:r>
          </a:p>
          <a:p>
            <a:r>
              <a:rPr lang="en-US" dirty="0">
                <a:solidFill>
                  <a:schemeClr val="tx1"/>
                </a:solidFill>
              </a:rPr>
              <a:t>Agfa CR acceptable limits:</a:t>
            </a:r>
            <a:endParaRPr lang="en-US" sz="2600" dirty="0">
              <a:solidFill>
                <a:schemeClr val="tx1"/>
              </a:solidFill>
            </a:endParaRP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1.90-2.50 (all exams)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High value = overexposed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Low value = underexposed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711421" y="4770791"/>
            <a:ext cx="155448" cy="9144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911115" y="5043325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Direct relationship</a:t>
            </a:r>
          </a:p>
        </p:txBody>
      </p:sp>
    </p:spTree>
    <p:extLst>
      <p:ext uri="{BB962C8B-B14F-4D97-AF65-F5344CB8AC3E}">
        <p14:creationId xmlns:p14="http://schemas.microsoft.com/office/powerpoint/2010/main" val="17005225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S numbers: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Indirect relationship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When the exposure is doubled, the S value decreases by a value of 200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When the exposure is halved, the S value increases by a value of 200</a:t>
            </a:r>
          </a:p>
          <a:p>
            <a:r>
              <a:rPr lang="en-US" dirty="0">
                <a:solidFill>
                  <a:schemeClr val="tx1"/>
                </a:solidFill>
              </a:rPr>
              <a:t>Konica-Minolta acceptable limits:</a:t>
            </a:r>
            <a:endParaRPr lang="en-US" sz="2600" dirty="0">
              <a:solidFill>
                <a:schemeClr val="tx1"/>
              </a:solidFill>
            </a:endParaRP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100-400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High value = underexposed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Low value = overexposed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711421" y="4770791"/>
            <a:ext cx="155448" cy="9144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911114" y="5043325"/>
            <a:ext cx="2185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Indirect relationship</a:t>
            </a:r>
          </a:p>
        </p:txBody>
      </p:sp>
    </p:spTree>
    <p:extLst>
      <p:ext uri="{BB962C8B-B14F-4D97-AF65-F5344CB8AC3E}">
        <p14:creationId xmlns:p14="http://schemas.microsoft.com/office/powerpoint/2010/main" val="27293180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Ideal Exposure Indicator value:</a:t>
            </a:r>
          </a:p>
          <a:p>
            <a:pPr lvl="1"/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Typically the “halfway” value</a:t>
            </a:r>
          </a:p>
          <a:p>
            <a:pPr lvl="1"/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point between the maximum and minimum exposure value limits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(unless specified by the manufacturer)</a:t>
            </a:r>
          </a:p>
          <a:p>
            <a:pPr lvl="2"/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Ideal range = 200-800</a:t>
            </a:r>
          </a:p>
          <a:p>
            <a:pPr marL="914400" lvl="2" indent="0">
              <a:buNone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	        Ideal value = 500</a:t>
            </a:r>
          </a:p>
          <a:p>
            <a:pPr lvl="2"/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Provides the most diagnostic data for the least amount of patient exposure.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(aka. perfect balance)</a:t>
            </a:r>
          </a:p>
          <a:p>
            <a:pPr lvl="0"/>
            <a:endParaRPr lang="en-US" sz="2600" dirty="0">
              <a:solidFill>
                <a:srgbClr val="969696"/>
              </a:solidFill>
            </a:endParaRPr>
          </a:p>
          <a:p>
            <a:pPr marL="514350" lvl="1" indent="0">
              <a:buNone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9697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b="1" dirty="0"/>
              <a:t>With DR systems:</a:t>
            </a:r>
          </a:p>
          <a:p>
            <a:pPr lvl="1"/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ideal exposure indicator value for the </a:t>
            </a:r>
            <a:r>
              <a:rPr lang="en-US" sz="2800" b="1" i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</a:t>
            </a: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the lowest possible technical factor selection that will enable the closest value to underexposure, without being outside the recommended limits.</a:t>
            </a:r>
          </a:p>
          <a:p>
            <a:pPr lvl="2"/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ideal range = 200-800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(below 200 = underexposed)</a:t>
            </a:r>
          </a:p>
          <a:p>
            <a:pPr marL="914400" lvl="2" indent="0">
              <a:buNone/>
            </a:pP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       </a:t>
            </a: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value = 500</a:t>
            </a:r>
          </a:p>
          <a:p>
            <a:pPr marL="914400" lvl="2" indent="0">
              <a:buNone/>
            </a:pP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    ideal value for the patient = 200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sz="2600" dirty="0">
              <a:solidFill>
                <a:srgbClr val="969696"/>
              </a:solidFill>
            </a:endParaRPr>
          </a:p>
          <a:p>
            <a:pPr marL="514350" lvl="1" indent="0">
              <a:buNone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727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Corrupt EI Numbers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Exposure Indicator numbers are easily corrupted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Images need to be critiqued for quality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Collimation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Positioning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Field size/IR size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tx1"/>
                </a:solidFill>
              </a:rPr>
              <a:t>Do not repeat on the Exposure Indicator alone</a:t>
            </a:r>
          </a:p>
        </p:txBody>
      </p:sp>
    </p:spTree>
    <p:extLst>
      <p:ext uri="{BB962C8B-B14F-4D97-AF65-F5344CB8AC3E}">
        <p14:creationId xmlns:p14="http://schemas.microsoft.com/office/powerpoint/2010/main" val="4875998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CA" sz="4000" b="1" dirty="0">
                <a:latin typeface="Arial" pitchFamily="34" charset="0"/>
                <a:cs typeface="Arial" pitchFamily="34" charset="0"/>
              </a:rPr>
              <a:t>SNR (Signal to Noise Ratio)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Images consist of two components:</a:t>
            </a:r>
          </a:p>
          <a:p>
            <a:pPr lvl="1"/>
            <a:r>
              <a:rPr lang="en-CA" sz="2800" u="sng" dirty="0">
                <a:latin typeface="Arial" pitchFamily="34" charset="0"/>
                <a:cs typeface="Arial" pitchFamily="34" charset="0"/>
              </a:rPr>
              <a:t>Signal</a:t>
            </a:r>
            <a:r>
              <a:rPr lang="en-CA" sz="2800" dirty="0">
                <a:latin typeface="Arial" pitchFamily="34" charset="0"/>
                <a:cs typeface="Arial" pitchFamily="34" charset="0"/>
              </a:rPr>
              <a:t> - Meaningful pattern carrying information about the subject</a:t>
            </a:r>
          </a:p>
          <a:p>
            <a:pPr lvl="1"/>
            <a:r>
              <a:rPr lang="en-CA" sz="2800" u="sng" dirty="0">
                <a:latin typeface="Arial" pitchFamily="34" charset="0"/>
                <a:cs typeface="Arial" pitchFamily="34" charset="0"/>
              </a:rPr>
              <a:t>Noise</a:t>
            </a:r>
            <a:r>
              <a:rPr lang="en-CA" sz="2800" dirty="0">
                <a:latin typeface="Arial" pitchFamily="34" charset="0"/>
                <a:cs typeface="Arial" pitchFamily="34" charset="0"/>
              </a:rPr>
              <a:t> - Chaotic pattern, carrying no information about the subject</a:t>
            </a:r>
          </a:p>
          <a:p>
            <a:pPr lvl="2"/>
            <a:r>
              <a:rPr lang="en-CA" sz="2800" dirty="0">
                <a:latin typeface="Arial" pitchFamily="34" charset="0"/>
                <a:cs typeface="Arial" pitchFamily="34" charset="0"/>
              </a:rPr>
              <a:t>“Fuzzy, static, snowstorm effect”</a:t>
            </a:r>
          </a:p>
          <a:p>
            <a:pPr lvl="2">
              <a:buClr>
                <a:srgbClr val="00B0F0"/>
              </a:buClr>
            </a:pPr>
            <a:r>
              <a:rPr lang="en-CA" sz="2800" u="sng" dirty="0">
                <a:latin typeface="Arial" pitchFamily="34" charset="0"/>
                <a:cs typeface="Arial" pitchFamily="34" charset="0"/>
              </a:rPr>
              <a:t>Quantum</a:t>
            </a:r>
            <a:r>
              <a:rPr lang="en-CA" sz="2800" dirty="0">
                <a:latin typeface="Arial" pitchFamily="34" charset="0"/>
                <a:cs typeface="Arial" pitchFamily="34" charset="0"/>
              </a:rPr>
              <a:t> noise = quantum mottle</a:t>
            </a:r>
          </a:p>
          <a:p>
            <a:pPr lvl="2">
              <a:buClr>
                <a:srgbClr val="00B0F0"/>
              </a:buClr>
            </a:pPr>
            <a:r>
              <a:rPr lang="en-CA" sz="2800" u="sng" dirty="0">
                <a:latin typeface="Arial" pitchFamily="34" charset="0"/>
                <a:cs typeface="Arial" pitchFamily="34" charset="0"/>
              </a:rPr>
              <a:t>Electronic</a:t>
            </a:r>
            <a:r>
              <a:rPr lang="en-CA" sz="2800" dirty="0">
                <a:latin typeface="Arial" pitchFamily="34" charset="0"/>
                <a:cs typeface="Arial" pitchFamily="34" charset="0"/>
              </a:rPr>
              <a:t> noise is created during amplification of the signal</a:t>
            </a:r>
          </a:p>
          <a:p>
            <a:pPr>
              <a:buClr>
                <a:srgbClr val="00B0F0"/>
              </a:buClr>
            </a:pPr>
            <a:r>
              <a:rPr lang="en-CA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Both of these components make up the image</a:t>
            </a:r>
          </a:p>
        </p:txBody>
      </p:sp>
    </p:spTree>
    <p:extLst>
      <p:ext uri="{BB962C8B-B14F-4D97-AF65-F5344CB8AC3E}">
        <p14:creationId xmlns:p14="http://schemas.microsoft.com/office/powerpoint/2010/main" val="321779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CA" sz="4800" b="1" dirty="0">
                <a:latin typeface="Arial" panose="020B0604020202020204" pitchFamily="34" charset="0"/>
                <a:cs typeface="Arial" panose="020B0604020202020204" pitchFamily="34" charset="0"/>
              </a:rPr>
              <a:t>SNR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solidFill>
                  <a:schemeClr val="tx1"/>
                </a:solidFill>
              </a:rPr>
              <a:t>High signal to noise ratio:</a:t>
            </a:r>
          </a:p>
          <a:p>
            <a:pPr lvl="1"/>
            <a:r>
              <a:rPr lang="en-CA" sz="3600" dirty="0">
                <a:latin typeface="Arial" pitchFamily="34" charset="0"/>
                <a:cs typeface="Arial" pitchFamily="34" charset="0"/>
              </a:rPr>
              <a:t>Signal is higher than the noise</a:t>
            </a:r>
          </a:p>
          <a:p>
            <a:r>
              <a:rPr lang="en-CA" sz="3600" dirty="0">
                <a:solidFill>
                  <a:schemeClr val="tx1"/>
                </a:solidFill>
              </a:rPr>
              <a:t>Low signal to noise ratio:</a:t>
            </a:r>
          </a:p>
          <a:p>
            <a:pPr lvl="1"/>
            <a:r>
              <a:rPr lang="en-CA" sz="3600" dirty="0">
                <a:latin typeface="Arial" pitchFamily="34" charset="0"/>
                <a:cs typeface="Arial" pitchFamily="34" charset="0"/>
              </a:rPr>
              <a:t>Signal is lower than the noise</a:t>
            </a:r>
          </a:p>
          <a:p>
            <a:pPr lvl="1"/>
            <a:r>
              <a:rPr lang="en-CA" sz="3600" dirty="0">
                <a:latin typeface="Arial" pitchFamily="34" charset="0"/>
                <a:cs typeface="Arial" pitchFamily="34" charset="0"/>
              </a:rPr>
              <a:t>Information is lost</a:t>
            </a:r>
          </a:p>
        </p:txBody>
      </p:sp>
    </p:spTree>
    <p:extLst>
      <p:ext uri="{BB962C8B-B14F-4D97-AF65-F5344CB8AC3E}">
        <p14:creationId xmlns:p14="http://schemas.microsoft.com/office/powerpoint/2010/main" val="266904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Critiquing Images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Techs need to magnify  the image to check for noise (quantum mottle) or overexposure (burnout/saturation)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i="1" dirty="0">
                <a:solidFill>
                  <a:schemeClr val="tx1"/>
                </a:solidFill>
              </a:rPr>
              <a:t>*Techs need to be able to post-process the image as needed *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If positioning and centering are accurate, the Exposure Indicator is a great tool for image assessment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i="1" dirty="0">
                <a:solidFill>
                  <a:schemeClr val="tx1"/>
                </a:solidFill>
              </a:rPr>
              <a:t>Can no longer </a:t>
            </a:r>
            <a:r>
              <a:rPr lang="en-US" sz="3200" b="1" i="1" u="sng" dirty="0">
                <a:solidFill>
                  <a:schemeClr val="tx1"/>
                </a:solidFill>
              </a:rPr>
              <a:t>visualize</a:t>
            </a:r>
            <a:r>
              <a:rPr lang="en-US" sz="3200" b="1" i="1" dirty="0">
                <a:solidFill>
                  <a:schemeClr val="tx1"/>
                </a:solidFill>
              </a:rPr>
              <a:t> the level of image quality on digital systems</a:t>
            </a:r>
          </a:p>
        </p:txBody>
      </p:sp>
    </p:spTree>
    <p:extLst>
      <p:ext uri="{BB962C8B-B14F-4D97-AF65-F5344CB8AC3E}">
        <p14:creationId xmlns:p14="http://schemas.microsoft.com/office/powerpoint/2010/main" val="31041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Latitude in Digital Imaging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>
                <a:solidFill>
                  <a:schemeClr val="tx1"/>
                </a:solidFill>
              </a:rPr>
              <a:t>Refers to the amount of error that can be made and still maintain a quality image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>
                <a:solidFill>
                  <a:schemeClr val="tx1"/>
                </a:solidFill>
              </a:rPr>
              <a:t>In digital the exposure can be up to:</a:t>
            </a:r>
          </a:p>
          <a:p>
            <a:pPr lvl="1"/>
            <a:r>
              <a:rPr lang="en-US" sz="3200" b="1" u="sng" dirty="0"/>
              <a:t>200%</a:t>
            </a:r>
            <a:r>
              <a:rPr lang="en-US" sz="3200" dirty="0"/>
              <a:t> above the ideal exposure</a:t>
            </a:r>
          </a:p>
          <a:p>
            <a:pPr lvl="1"/>
            <a:r>
              <a:rPr lang="en-US" sz="3200" b="1" u="sng" dirty="0"/>
              <a:t>50%</a:t>
            </a:r>
            <a:r>
              <a:rPr lang="en-US" sz="3200" dirty="0"/>
              <a:t> below the ideal exposure</a:t>
            </a:r>
          </a:p>
        </p:txBody>
      </p:sp>
    </p:spTree>
    <p:extLst>
      <p:ext uri="{BB962C8B-B14F-4D97-AF65-F5344CB8AC3E}">
        <p14:creationId xmlns:p14="http://schemas.microsoft.com/office/powerpoint/2010/main" val="207626272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Radiologic Science for Technologists 10</a:t>
            </a:r>
            <a:r>
              <a:rPr lang="en-US" baseline="30000" dirty="0"/>
              <a:t>th</a:t>
            </a:r>
            <a:r>
              <a:rPr lang="en-US" dirty="0"/>
              <a:t> Ed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306-312 (SNR)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357 (Image Histogram) </a:t>
            </a:r>
          </a:p>
          <a:p>
            <a:pPr lvl="1"/>
            <a:endParaRPr lang="en-US" dirty="0"/>
          </a:p>
          <a:p>
            <a:r>
              <a:rPr lang="en-US" dirty="0"/>
              <a:t>Digital Radiography and PACS 3</a:t>
            </a:r>
            <a:r>
              <a:rPr lang="en-US" baseline="30000" dirty="0"/>
              <a:t>rd</a:t>
            </a:r>
            <a:r>
              <a:rPr lang="en-US" dirty="0"/>
              <a:t>  Ed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28-30, 32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1955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A68A384-8B0C-4D18-8BC7-15203C3CF9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2939EFC-4425-4CA6-BD87-FC36309E3E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4ED712-7B45-4AC4-99F7-A32362CC0B5B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13926</TotalTime>
  <Words>1986</Words>
  <Application>Microsoft Office PowerPoint</Application>
  <PresentationFormat>Widescreen</PresentationFormat>
  <Paragraphs>293</Paragraphs>
  <Slides>47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47</vt:i4>
      </vt:variant>
    </vt:vector>
  </HeadingPairs>
  <TitlesOfParts>
    <vt:vector size="54" baseType="lpstr">
      <vt:lpstr>Arial</vt:lpstr>
      <vt:lpstr>Calibri</vt:lpstr>
      <vt:lpstr>Calibri Light</vt:lpstr>
      <vt:lpstr>Impact</vt:lpstr>
      <vt:lpstr>Wingdings</vt:lpstr>
      <vt:lpstr>Anderson MRT</vt:lpstr>
      <vt:lpstr>Custom Design</vt:lpstr>
      <vt:lpstr>PowerPoint Presentation</vt:lpstr>
      <vt:lpstr>Digital Imaging</vt:lpstr>
      <vt:lpstr>Data Recognition Program</vt:lpstr>
      <vt:lpstr>Image Sampling</vt:lpstr>
      <vt:lpstr>Histogram</vt:lpstr>
      <vt:lpstr>Histogram</vt:lpstr>
      <vt:lpstr>Histogram</vt:lpstr>
      <vt:lpstr>Histogram Analysis</vt:lpstr>
      <vt:lpstr>PowerPoint Presentation</vt:lpstr>
      <vt:lpstr>Histogram</vt:lpstr>
      <vt:lpstr>Automatic Rescaling</vt:lpstr>
      <vt:lpstr>Nyquist Theorum</vt:lpstr>
      <vt:lpstr>Nyquist Theorum</vt:lpstr>
      <vt:lpstr>Aliasing</vt:lpstr>
      <vt:lpstr>Look Up Tables</vt:lpstr>
      <vt:lpstr>Look Up Tables</vt:lpstr>
      <vt:lpstr>PowerPoint Presentation</vt:lpstr>
      <vt:lpstr>Contrast Enhancement</vt:lpstr>
      <vt:lpstr>LUT</vt:lpstr>
      <vt:lpstr>PowerPoint Presentation</vt:lpstr>
      <vt:lpstr>PowerPoint Presentation</vt:lpstr>
      <vt:lpstr>LUT</vt:lpstr>
      <vt:lpstr>PowerPoint Presentation</vt:lpstr>
      <vt:lpstr>Advantages of LUT</vt:lpstr>
      <vt:lpstr>LUT</vt:lpstr>
      <vt:lpstr>Why do we need LUTs?</vt:lpstr>
      <vt:lpstr>Raw Data Image</vt:lpstr>
      <vt:lpstr>Chest LUT applied</vt:lpstr>
      <vt:lpstr>PowerPoint Presentation</vt:lpstr>
      <vt:lpstr>PowerPoint Presentation</vt:lpstr>
      <vt:lpstr>Exposure Indicators (EI)</vt:lpstr>
      <vt:lpstr>Exposure Indicators</vt:lpstr>
      <vt:lpstr>Exposure Indicators</vt:lpstr>
      <vt:lpstr>Exposure Indicators</vt:lpstr>
      <vt:lpstr>*Exposure Indicators*</vt:lpstr>
      <vt:lpstr>*Exposure Indicators*</vt:lpstr>
      <vt:lpstr>*Exposure Indicators*</vt:lpstr>
      <vt:lpstr>*Exposure Indicators*</vt:lpstr>
      <vt:lpstr>*Exposure Indicators*</vt:lpstr>
      <vt:lpstr>Exposure Indicators</vt:lpstr>
      <vt:lpstr>Exposure Indicators</vt:lpstr>
      <vt:lpstr>Corrupt EI Numbers </vt:lpstr>
      <vt:lpstr>SNR (Signal to Noise Ratio)</vt:lpstr>
      <vt:lpstr>SNR</vt:lpstr>
      <vt:lpstr>Critiquing Images </vt:lpstr>
      <vt:lpstr>Latitude in Digital Imaging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373</cp:revision>
  <cp:lastPrinted>2016-04-11T17:01:10Z</cp:lastPrinted>
  <dcterms:created xsi:type="dcterms:W3CDTF">2009-04-06T17:04:40Z</dcterms:created>
  <dcterms:modified xsi:type="dcterms:W3CDTF">2025-02-06T14:42:14Z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