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47"/>
  </p:notesMasterIdLst>
  <p:handoutMasterIdLst>
    <p:handoutMasterId r:id="rId48"/>
  </p:handoutMasterIdLst>
  <p:sldIdLst>
    <p:sldId id="522" r:id="rId5"/>
    <p:sldId id="525" r:id="rId6"/>
    <p:sldId id="408" r:id="rId7"/>
    <p:sldId id="528" r:id="rId8"/>
    <p:sldId id="537" r:id="rId9"/>
    <p:sldId id="534" r:id="rId10"/>
    <p:sldId id="536" r:id="rId11"/>
    <p:sldId id="535" r:id="rId12"/>
    <p:sldId id="539" r:id="rId13"/>
    <p:sldId id="540" r:id="rId14"/>
    <p:sldId id="541" r:id="rId15"/>
    <p:sldId id="542" r:id="rId16"/>
    <p:sldId id="543" r:id="rId17"/>
    <p:sldId id="544" r:id="rId18"/>
    <p:sldId id="545" r:id="rId19"/>
    <p:sldId id="547" r:id="rId20"/>
    <p:sldId id="549" r:id="rId21"/>
    <p:sldId id="550" r:id="rId22"/>
    <p:sldId id="551" r:id="rId23"/>
    <p:sldId id="552" r:id="rId24"/>
    <p:sldId id="553" r:id="rId25"/>
    <p:sldId id="554" r:id="rId26"/>
    <p:sldId id="555" r:id="rId27"/>
    <p:sldId id="557" r:id="rId28"/>
    <p:sldId id="558" r:id="rId29"/>
    <p:sldId id="559" r:id="rId30"/>
    <p:sldId id="560" r:id="rId31"/>
    <p:sldId id="556" r:id="rId32"/>
    <p:sldId id="561" r:id="rId33"/>
    <p:sldId id="562" r:id="rId34"/>
    <p:sldId id="563" r:id="rId35"/>
    <p:sldId id="564" r:id="rId36"/>
    <p:sldId id="565" r:id="rId37"/>
    <p:sldId id="566" r:id="rId38"/>
    <p:sldId id="567" r:id="rId39"/>
    <p:sldId id="571" r:id="rId40"/>
    <p:sldId id="568" r:id="rId41"/>
    <p:sldId id="569" r:id="rId42"/>
    <p:sldId id="570" r:id="rId43"/>
    <p:sldId id="572" r:id="rId44"/>
    <p:sldId id="573" r:id="rId45"/>
    <p:sldId id="546" r:id="rId46"/>
  </p:sldIdLst>
  <p:sldSz cx="12192000" cy="6858000"/>
  <p:notesSz cx="7023100" cy="9309100"/>
  <p:custDataLst>
    <p:tags r:id="rId4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522"/>
          </p14:sldIdLst>
        </p14:section>
        <p14:section name="Untitled Section" id="{BAB5FE1B-4910-480F-9285-3B3D14DFD513}">
          <p14:sldIdLst>
            <p14:sldId id="525"/>
            <p14:sldId id="408"/>
            <p14:sldId id="528"/>
            <p14:sldId id="537"/>
            <p14:sldId id="534"/>
            <p14:sldId id="536"/>
            <p14:sldId id="535"/>
            <p14:sldId id="539"/>
            <p14:sldId id="540"/>
            <p14:sldId id="541"/>
            <p14:sldId id="542"/>
            <p14:sldId id="543"/>
            <p14:sldId id="544"/>
            <p14:sldId id="545"/>
            <p14:sldId id="547"/>
            <p14:sldId id="549"/>
            <p14:sldId id="550"/>
            <p14:sldId id="551"/>
            <p14:sldId id="552"/>
            <p14:sldId id="553"/>
            <p14:sldId id="554"/>
            <p14:sldId id="555"/>
            <p14:sldId id="557"/>
            <p14:sldId id="558"/>
            <p14:sldId id="559"/>
            <p14:sldId id="560"/>
            <p14:sldId id="556"/>
            <p14:sldId id="561"/>
            <p14:sldId id="562"/>
            <p14:sldId id="563"/>
            <p14:sldId id="564"/>
            <p14:sldId id="565"/>
            <p14:sldId id="566"/>
            <p14:sldId id="567"/>
            <p14:sldId id="571"/>
            <p14:sldId id="568"/>
            <p14:sldId id="569"/>
            <p14:sldId id="570"/>
            <p14:sldId id="572"/>
            <p14:sldId id="573"/>
            <p14:sldId id="54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CCFFFF"/>
    <a:srgbClr val="CCFFCC"/>
    <a:srgbClr val="99FF66"/>
    <a:srgbClr val="FF00FF"/>
    <a:srgbClr val="00FF00"/>
    <a:srgbClr val="FF9966"/>
    <a:srgbClr val="FFFF99"/>
    <a:srgbClr val="FF99FF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31" autoAdjust="0"/>
    <p:restoredTop sz="78559" autoAdjust="0"/>
  </p:normalViewPr>
  <p:slideViewPr>
    <p:cSldViewPr snapToGrid="0">
      <p:cViewPr varScale="1">
        <p:scale>
          <a:sx n="88" d="100"/>
          <a:sy n="88" d="100"/>
        </p:scale>
        <p:origin x="1188" y="78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1AA2EC-018E-495A-975D-CC074962699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8569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0865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6908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300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9327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8094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0555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8636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864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1528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2884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5611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1988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8465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5622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660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4930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6494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2030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94292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2370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9660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9167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8445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48314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13550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9443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53593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35833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83058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78490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03143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69236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11436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69806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24152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59841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97363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69242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52282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/>
              <a:t>Now try this one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716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Medical Radiologic Technology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3310669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696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55654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56024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14195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44056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623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76155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60542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4303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464798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5DFD9864-597C-2351-9BA3-829153E3D9C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363D4C5C-4E00-BE7A-EF28-C866F60A4E9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4115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medpix.nlm.nih.gov/search?allen=true&amp;allt=true&amp;alli=true&amp;query=hand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08576" y="2168461"/>
            <a:ext cx="5602224" cy="1260539"/>
          </a:xfrm>
        </p:spPr>
        <p:txBody>
          <a:bodyPr/>
          <a:lstStyle/>
          <a:p>
            <a:pPr algn="l"/>
            <a:r>
              <a:rPr lang="en-US" sz="4400" dirty="0"/>
              <a:t>MRAD 204: </a:t>
            </a:r>
            <a:br>
              <a:rPr lang="en-US" sz="4800" dirty="0"/>
            </a:br>
            <a:r>
              <a:rPr lang="en-US" sz="3000" dirty="0"/>
              <a:t>Radiographic Technique 1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08576" y="3602038"/>
            <a:ext cx="6059424" cy="1655762"/>
          </a:xfrm>
        </p:spPr>
        <p:txBody>
          <a:bodyPr>
            <a:normAutofit/>
          </a:bodyPr>
          <a:lstStyle/>
          <a:p>
            <a:pPr algn="l"/>
            <a:r>
              <a:rPr lang="en-US" u="sng" dirty="0"/>
              <a:t>Outcome 1-5:</a:t>
            </a:r>
            <a:r>
              <a:rPr lang="en-US" dirty="0"/>
              <a:t> </a:t>
            </a:r>
          </a:p>
          <a:p>
            <a:pPr algn="l"/>
            <a:r>
              <a:rPr lang="en-US" dirty="0"/>
              <a:t>Image Critique – Hand &amp; Thumb</a:t>
            </a:r>
          </a:p>
          <a:p>
            <a:pPr algn="l"/>
            <a:r>
              <a:rPr lang="en-US" sz="1800" dirty="0">
                <a:solidFill>
                  <a:schemeClr val="bg1"/>
                </a:solidFill>
                <a:latin typeface="Titillium" panose="00000500000000000000" pitchFamily="50" charset="0"/>
              </a:rPr>
              <a:t>	</a:t>
            </a:r>
            <a:endParaRPr lang="en-US" sz="1600" dirty="0">
              <a:solidFill>
                <a:schemeClr val="bg1"/>
              </a:solidFill>
              <a:latin typeface="Titillium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066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Affiliated 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sz="3200" b="1" dirty="0" err="1"/>
              <a:t>Bontrager</a:t>
            </a:r>
            <a:endParaRPr lang="en-US" sz="3200" b="1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dirty="0"/>
              <a:t>Pgs: 143→145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/>
              <a:t>Pgs: 148-150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Emphasis on the “pink box” Evaluation Criteria</a:t>
            </a:r>
          </a:p>
        </p:txBody>
      </p:sp>
    </p:spTree>
    <p:extLst>
      <p:ext uri="{BB962C8B-B14F-4D97-AF65-F5344CB8AC3E}">
        <p14:creationId xmlns:p14="http://schemas.microsoft.com/office/powerpoint/2010/main" val="37654192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sz="3600" dirty="0"/>
              <a:t>Evaluation Criteria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Image Critique – Hand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Image Critique – Thumb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50239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Evaluation Criteria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ctr">
              <a:lnSpc>
                <a:spcPct val="200000"/>
              </a:lnSpc>
              <a:spcBef>
                <a:spcPts val="600"/>
              </a:spcBef>
              <a:buNone/>
            </a:pPr>
            <a:r>
              <a:rPr lang="en-US" sz="3100" i="1" dirty="0"/>
              <a:t>Aka. How to Evaluate/Critique any Radiograph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200" dirty="0"/>
              <a:t>Anatomy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200" dirty="0"/>
              <a:t>Positioning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200" dirty="0"/>
              <a:t>Exposure &amp; Technique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200" dirty="0"/>
              <a:t>CR &amp; Collimation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200" dirty="0"/>
              <a:t>Marker placement &amp; artifacts</a:t>
            </a:r>
          </a:p>
          <a:p>
            <a:pPr marL="0" indent="0" algn="ctr">
              <a:buNone/>
            </a:pPr>
            <a:r>
              <a:rPr lang="en-US" sz="2400" i="1" dirty="0"/>
              <a:t>*reference your “Image Critique” Handout </a:t>
            </a:r>
          </a:p>
        </p:txBody>
      </p:sp>
    </p:spTree>
    <p:extLst>
      <p:ext uri="{BB962C8B-B14F-4D97-AF65-F5344CB8AC3E}">
        <p14:creationId xmlns:p14="http://schemas.microsoft.com/office/powerpoint/2010/main" val="20554633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256667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Hand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648196" y="560375"/>
            <a:ext cx="10515600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Entire hand and wrist included radiographically</a:t>
            </a:r>
          </a:p>
        </p:txBody>
      </p:sp>
      <p:sp>
        <p:nvSpPr>
          <p:cNvPr id="14" name="Text Placeholder 4"/>
          <p:cNvSpPr txBox="1">
            <a:spLocks/>
          </p:cNvSpPr>
          <p:nvPr/>
        </p:nvSpPr>
        <p:spPr>
          <a:xfrm>
            <a:off x="2255947" y="6397488"/>
            <a:ext cx="2341078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Image Critique Handbook</a:t>
            </a:r>
            <a:endParaRPr lang="en-CA" dirty="0"/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905996" y="5100731"/>
            <a:ext cx="4619501" cy="477761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1” </a:t>
            </a:r>
            <a:r>
              <a:rPr lang="en-US" sz="2400" i="1" dirty="0">
                <a:solidFill>
                  <a:schemeClr val="tx1"/>
                </a:solidFill>
              </a:rPr>
              <a:t>(2.5cm) </a:t>
            </a:r>
            <a:r>
              <a:rPr lang="en-US" dirty="0">
                <a:solidFill>
                  <a:schemeClr val="tx1"/>
                </a:solidFill>
              </a:rPr>
              <a:t>of distal forearm</a:t>
            </a:r>
          </a:p>
        </p:txBody>
      </p:sp>
      <p:sp>
        <p:nvSpPr>
          <p:cNvPr id="2" name="Rectangle 1"/>
          <p:cNvSpPr/>
          <p:nvPr/>
        </p:nvSpPr>
        <p:spPr>
          <a:xfrm>
            <a:off x="2611146" y="974011"/>
            <a:ext cx="2309735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#1. Anatomy</a:t>
            </a:r>
            <a:endParaRPr lang="en-CA" b="1" dirty="0"/>
          </a:p>
        </p:txBody>
      </p:sp>
      <p:sp>
        <p:nvSpPr>
          <p:cNvPr id="20" name="Rectangle 19"/>
          <p:cNvSpPr/>
          <p:nvPr/>
        </p:nvSpPr>
        <p:spPr>
          <a:xfrm>
            <a:off x="6791971" y="3146099"/>
            <a:ext cx="3033203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dirty="0">
                <a:solidFill>
                  <a:prstClr val="black"/>
                </a:solidFill>
              </a:rPr>
              <a:t>You can visualize: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</a:rPr>
              <a:t>All 8 carpals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</a:rPr>
              <a:t>All 5 metacarpals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</a:rPr>
              <a:t>All 14 phalanges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b="4411"/>
          <a:stretch/>
        </p:blipFill>
        <p:spPr>
          <a:xfrm>
            <a:off x="1748012" y="1626246"/>
            <a:ext cx="3831949" cy="481732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748011" y="1700100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@ 55 kVp</a:t>
            </a:r>
          </a:p>
        </p:txBody>
      </p:sp>
    </p:spTree>
    <p:extLst>
      <p:ext uri="{BB962C8B-B14F-4D97-AF65-F5344CB8AC3E}">
        <p14:creationId xmlns:p14="http://schemas.microsoft.com/office/powerpoint/2010/main" val="17031925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92075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Hand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902834" y="898688"/>
            <a:ext cx="85587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If a properly positioned PA Hand was exposed, how should it appear radiographically? </a:t>
            </a:r>
            <a:endParaRPr lang="en-CA" dirty="0"/>
          </a:p>
        </p:txBody>
      </p:sp>
      <p:sp>
        <p:nvSpPr>
          <p:cNvPr id="23" name="Rectangle 22"/>
          <p:cNvSpPr/>
          <p:nvPr/>
        </p:nvSpPr>
        <p:spPr>
          <a:xfrm>
            <a:off x="7324952" y="1852794"/>
            <a:ext cx="2201244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#2. Position</a:t>
            </a:r>
            <a:endParaRPr lang="en-CA" b="1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3"/>
          <a:srcRect b="23269"/>
          <a:stretch/>
        </p:blipFill>
        <p:spPr>
          <a:xfrm>
            <a:off x="2045658" y="1951932"/>
            <a:ext cx="3782119" cy="4457218"/>
          </a:xfrm>
          <a:prstGeom prst="rect">
            <a:avLst/>
          </a:prstGeom>
        </p:spPr>
      </p:pic>
      <p:sp>
        <p:nvSpPr>
          <p:cNvPr id="25" name="Text Placeholder 4"/>
          <p:cNvSpPr txBox="1">
            <a:spLocks/>
          </p:cNvSpPr>
          <p:nvPr/>
        </p:nvSpPr>
        <p:spPr>
          <a:xfrm>
            <a:off x="2141852" y="6473682"/>
            <a:ext cx="2341078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  <a:endParaRPr lang="en-CA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4"/>
          <a:srcRect b="4839"/>
          <a:stretch/>
        </p:blipFill>
        <p:spPr>
          <a:xfrm>
            <a:off x="6968289" y="2480059"/>
            <a:ext cx="3046568" cy="3812806"/>
          </a:xfrm>
          <a:prstGeom prst="rect">
            <a:avLst/>
          </a:prstGeom>
        </p:spPr>
      </p:pic>
      <p:sp>
        <p:nvSpPr>
          <p:cNvPr id="27" name="Text Placeholder 4"/>
          <p:cNvSpPr txBox="1">
            <a:spLocks/>
          </p:cNvSpPr>
          <p:nvPr/>
        </p:nvSpPr>
        <p:spPr>
          <a:xfrm>
            <a:off x="6968289" y="6281523"/>
            <a:ext cx="2341078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Image Critique Handbook</a:t>
            </a:r>
            <a:endParaRPr lang="en-CA" dirty="0"/>
          </a:p>
        </p:txBody>
      </p:sp>
      <p:sp>
        <p:nvSpPr>
          <p:cNvPr id="28" name="TextBox 27"/>
          <p:cNvSpPr txBox="1"/>
          <p:nvPr/>
        </p:nvSpPr>
        <p:spPr>
          <a:xfrm>
            <a:off x="6937859" y="2480060"/>
            <a:ext cx="9749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>
                <a:solidFill>
                  <a:schemeClr val="bg1"/>
                </a:solidFill>
              </a:rPr>
              <a:t>@ 55 kVp</a:t>
            </a:r>
          </a:p>
        </p:txBody>
      </p:sp>
    </p:spTree>
    <p:extLst>
      <p:ext uri="{BB962C8B-B14F-4D97-AF65-F5344CB8AC3E}">
        <p14:creationId xmlns:p14="http://schemas.microsoft.com/office/powerpoint/2010/main" val="13452873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439547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Hand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6169008" y="1825625"/>
            <a:ext cx="5184791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C00000"/>
                </a:solidFill>
              </a:rPr>
              <a:t>MCP</a:t>
            </a:r>
            <a:r>
              <a:rPr lang="en-US" dirty="0">
                <a:solidFill>
                  <a:schemeClr val="tx1"/>
                </a:solidFill>
              </a:rPr>
              <a:t> and </a:t>
            </a:r>
            <a:r>
              <a:rPr lang="en-US" dirty="0">
                <a:solidFill>
                  <a:srgbClr val="0070C0"/>
                </a:solidFill>
              </a:rPr>
              <a:t>IP</a:t>
            </a:r>
            <a:r>
              <a:rPr lang="en-US" dirty="0">
                <a:solidFill>
                  <a:schemeClr val="tx1"/>
                </a:solidFill>
              </a:rPr>
              <a:t> joints appear open – indicates correct CR location and complete “pronation” (hand is flat on the IR)</a:t>
            </a:r>
          </a:p>
        </p:txBody>
      </p:sp>
      <p:sp>
        <p:nvSpPr>
          <p:cNvPr id="10" name="Rectangle 9"/>
          <p:cNvSpPr/>
          <p:nvPr/>
        </p:nvSpPr>
        <p:spPr>
          <a:xfrm>
            <a:off x="2670266" y="918438"/>
            <a:ext cx="2201244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#2. Position</a:t>
            </a:r>
            <a:endParaRPr lang="en-CA" b="1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/>
          <a:srcRect b="4411"/>
          <a:stretch/>
        </p:blipFill>
        <p:spPr>
          <a:xfrm>
            <a:off x="1992191" y="1541926"/>
            <a:ext cx="3831949" cy="4817323"/>
          </a:xfrm>
          <a:prstGeom prst="rect">
            <a:avLst/>
          </a:prstGeom>
        </p:spPr>
      </p:pic>
      <p:sp>
        <p:nvSpPr>
          <p:cNvPr id="18" name="Text Placeholder 4"/>
          <p:cNvSpPr txBox="1">
            <a:spLocks/>
          </p:cNvSpPr>
          <p:nvPr/>
        </p:nvSpPr>
        <p:spPr>
          <a:xfrm>
            <a:off x="2049466" y="6359248"/>
            <a:ext cx="2341078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Image Critique Handbook</a:t>
            </a:r>
            <a:endParaRPr lang="en-CA" dirty="0"/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2316480" y="4657344"/>
            <a:ext cx="499872" cy="40233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3108960" y="3897763"/>
            <a:ext cx="207264" cy="17862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3645408" y="3826687"/>
            <a:ext cx="189822" cy="24969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4060742" y="3950586"/>
            <a:ext cx="152440" cy="22606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V="1">
            <a:off x="4385227" y="4126519"/>
            <a:ext cx="206481" cy="10026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V="1">
            <a:off x="2187905" y="4126519"/>
            <a:ext cx="322841" cy="279525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V="1">
            <a:off x="2760929" y="3096626"/>
            <a:ext cx="322841" cy="279525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V="1">
            <a:off x="2592291" y="2595786"/>
            <a:ext cx="322841" cy="279525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V="1">
            <a:off x="3428639" y="2914807"/>
            <a:ext cx="322841" cy="279525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flipV="1">
            <a:off x="3417479" y="2341169"/>
            <a:ext cx="322841" cy="279525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V="1">
            <a:off x="4136962" y="3096625"/>
            <a:ext cx="237640" cy="139762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V="1">
            <a:off x="4255783" y="2572546"/>
            <a:ext cx="275273" cy="146981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V="1">
            <a:off x="4668264" y="3543330"/>
            <a:ext cx="315624" cy="5331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4826076" y="3266618"/>
            <a:ext cx="319232" cy="86817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2017732" y="1603072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@ 55 kVp</a:t>
            </a:r>
          </a:p>
        </p:txBody>
      </p:sp>
    </p:spTree>
    <p:extLst>
      <p:ext uri="{BB962C8B-B14F-4D97-AF65-F5344CB8AC3E}">
        <p14:creationId xmlns:p14="http://schemas.microsoft.com/office/powerpoint/2010/main" val="16865827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Image Critique – PA Hand</a:t>
            </a:r>
            <a:endParaRPr lang="en-CA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5944708" y="1825625"/>
            <a:ext cx="5409091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Oblique view of the thumb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FB10687-0ABD-DA84-FF3A-DCB82E435BB7}"/>
              </a:ext>
            </a:extLst>
          </p:cNvPr>
          <p:cNvGrpSpPr/>
          <p:nvPr/>
        </p:nvGrpSpPr>
        <p:grpSpPr>
          <a:xfrm>
            <a:off x="1992191" y="1541926"/>
            <a:ext cx="3831949" cy="4817323"/>
            <a:chOff x="1992191" y="1541926"/>
            <a:chExt cx="3831949" cy="4817323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3"/>
            <a:srcRect b="4411"/>
            <a:stretch/>
          </p:blipFill>
          <p:spPr>
            <a:xfrm>
              <a:off x="1992191" y="1541926"/>
              <a:ext cx="3831949" cy="4817323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>
            <a:xfrm rot="19529665">
              <a:off x="2333280" y="3258517"/>
              <a:ext cx="1053085" cy="2681219"/>
            </a:xfrm>
            <a:prstGeom prst="rect">
              <a:avLst/>
            </a:prstGeom>
            <a:noFill/>
            <a:ln w="76200">
              <a:solidFill>
                <a:srgbClr val="00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</p:grpSp>
      <p:sp>
        <p:nvSpPr>
          <p:cNvPr id="15" name="Rectangle 14"/>
          <p:cNvSpPr/>
          <p:nvPr/>
        </p:nvSpPr>
        <p:spPr>
          <a:xfrm>
            <a:off x="5944708" y="958947"/>
            <a:ext cx="2201244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#2. Position</a:t>
            </a:r>
            <a:endParaRPr lang="en-CA" b="1" dirty="0"/>
          </a:p>
        </p:txBody>
      </p:sp>
      <p:sp>
        <p:nvSpPr>
          <p:cNvPr id="16" name="Text Placeholder 4"/>
          <p:cNvSpPr txBox="1">
            <a:spLocks/>
          </p:cNvSpPr>
          <p:nvPr/>
        </p:nvSpPr>
        <p:spPr>
          <a:xfrm>
            <a:off x="2255947" y="6397488"/>
            <a:ext cx="2341078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9</a:t>
            </a:r>
            <a:r>
              <a:rPr lang="en-US" sz="900" baseline="30000" dirty="0"/>
              <a:t>th</a:t>
            </a:r>
            <a:r>
              <a:rPr lang="en-US" sz="900" dirty="0"/>
              <a:t> Ed. pg. 150 Fig. 4.68</a:t>
            </a:r>
          </a:p>
          <a:p>
            <a:endParaRPr lang="en-CA" dirty="0"/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944709" y="4092582"/>
            <a:ext cx="4615863" cy="1429445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Long axis of the wrist is aligned with the long axis of the IR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231298" y="5722714"/>
            <a:ext cx="0" cy="636535"/>
          </a:xfrm>
          <a:prstGeom prst="line">
            <a:avLst/>
          </a:prstGeom>
          <a:ln w="57150">
            <a:solidFill>
              <a:srgbClr val="00FF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017732" y="1603072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@ 55 kVp</a:t>
            </a:r>
          </a:p>
        </p:txBody>
      </p:sp>
    </p:spTree>
    <p:extLst>
      <p:ext uri="{BB962C8B-B14F-4D97-AF65-F5344CB8AC3E}">
        <p14:creationId xmlns:p14="http://schemas.microsoft.com/office/powerpoint/2010/main" val="35771386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92075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Hand</a:t>
            </a:r>
          </a:p>
        </p:txBody>
      </p:sp>
      <p:sp>
        <p:nvSpPr>
          <p:cNvPr id="23" name="Content Placeholder 2"/>
          <p:cNvSpPr>
            <a:spLocks noGrp="1"/>
          </p:cNvSpPr>
          <p:nvPr>
            <p:ph idx="1"/>
          </p:nvPr>
        </p:nvSpPr>
        <p:spPr>
          <a:xfrm>
            <a:off x="6367862" y="1825625"/>
            <a:ext cx="4985938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rotation: equal concavity on both sides of metacarpal shafts 2→5, and equal soft tissue around phalanges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670266" y="918438"/>
            <a:ext cx="2201244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#2. Position</a:t>
            </a:r>
            <a:endParaRPr lang="en-CA" b="1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/>
          <a:srcRect b="4411"/>
          <a:stretch/>
        </p:blipFill>
        <p:spPr>
          <a:xfrm>
            <a:off x="1992191" y="1541926"/>
            <a:ext cx="3831949" cy="4817323"/>
          </a:xfrm>
          <a:prstGeom prst="rect">
            <a:avLst/>
          </a:prstGeom>
        </p:spPr>
      </p:pic>
      <p:sp>
        <p:nvSpPr>
          <p:cNvPr id="18" name="Text Placeholder 4"/>
          <p:cNvSpPr txBox="1">
            <a:spLocks/>
          </p:cNvSpPr>
          <p:nvPr/>
        </p:nvSpPr>
        <p:spPr>
          <a:xfrm>
            <a:off x="2049466" y="6359248"/>
            <a:ext cx="2341078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Image Critique Handbook</a:t>
            </a:r>
            <a:endParaRPr lang="en-CA" dirty="0"/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5886066" y="4963887"/>
            <a:ext cx="4781935" cy="477761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soft tissue overlap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3364676" y="4239492"/>
            <a:ext cx="403761" cy="724395"/>
            <a:chOff x="1840675" y="4239491"/>
            <a:chExt cx="403761" cy="724395"/>
          </a:xfrm>
        </p:grpSpPr>
        <p:sp>
          <p:nvSpPr>
            <p:cNvPr id="5" name="Freeform 4"/>
            <p:cNvSpPr/>
            <p:nvPr/>
          </p:nvSpPr>
          <p:spPr>
            <a:xfrm>
              <a:off x="2042556" y="4239491"/>
              <a:ext cx="201880" cy="724395"/>
            </a:xfrm>
            <a:custGeom>
              <a:avLst/>
              <a:gdLst>
                <a:gd name="connsiteX0" fmla="*/ 0 w 201880"/>
                <a:gd name="connsiteY0" fmla="*/ 0 h 724395"/>
                <a:gd name="connsiteX1" fmla="*/ 35626 w 201880"/>
                <a:gd name="connsiteY1" fmla="*/ 190005 h 724395"/>
                <a:gd name="connsiteX2" fmla="*/ 59376 w 201880"/>
                <a:gd name="connsiteY2" fmla="*/ 261257 h 724395"/>
                <a:gd name="connsiteX3" fmla="*/ 83127 w 201880"/>
                <a:gd name="connsiteY3" fmla="*/ 356260 h 724395"/>
                <a:gd name="connsiteX4" fmla="*/ 95002 w 201880"/>
                <a:gd name="connsiteY4" fmla="*/ 403761 h 724395"/>
                <a:gd name="connsiteX5" fmla="*/ 106878 w 201880"/>
                <a:gd name="connsiteY5" fmla="*/ 463138 h 724395"/>
                <a:gd name="connsiteX6" fmla="*/ 130628 w 201880"/>
                <a:gd name="connsiteY6" fmla="*/ 534390 h 724395"/>
                <a:gd name="connsiteX7" fmla="*/ 166254 w 201880"/>
                <a:gd name="connsiteY7" fmla="*/ 641267 h 724395"/>
                <a:gd name="connsiteX8" fmla="*/ 178130 w 201880"/>
                <a:gd name="connsiteY8" fmla="*/ 676893 h 724395"/>
                <a:gd name="connsiteX9" fmla="*/ 190005 w 201880"/>
                <a:gd name="connsiteY9" fmla="*/ 712519 h 724395"/>
                <a:gd name="connsiteX10" fmla="*/ 201880 w 201880"/>
                <a:gd name="connsiteY10" fmla="*/ 724395 h 7243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1880" h="724395">
                  <a:moveTo>
                    <a:pt x="0" y="0"/>
                  </a:moveTo>
                  <a:cubicBezTo>
                    <a:pt x="9064" y="54388"/>
                    <a:pt x="17956" y="131106"/>
                    <a:pt x="35626" y="190005"/>
                  </a:cubicBezTo>
                  <a:cubicBezTo>
                    <a:pt x="42820" y="213984"/>
                    <a:pt x="53304" y="236969"/>
                    <a:pt x="59376" y="261257"/>
                  </a:cubicBezTo>
                  <a:lnTo>
                    <a:pt x="83127" y="356260"/>
                  </a:lnTo>
                  <a:cubicBezTo>
                    <a:pt x="87085" y="372094"/>
                    <a:pt x="91801" y="387757"/>
                    <a:pt x="95002" y="403761"/>
                  </a:cubicBezTo>
                  <a:cubicBezTo>
                    <a:pt x="98961" y="423553"/>
                    <a:pt x="101567" y="443665"/>
                    <a:pt x="106878" y="463138"/>
                  </a:cubicBezTo>
                  <a:cubicBezTo>
                    <a:pt x="113465" y="487291"/>
                    <a:pt x="122711" y="510639"/>
                    <a:pt x="130628" y="534390"/>
                  </a:cubicBezTo>
                  <a:lnTo>
                    <a:pt x="166254" y="641267"/>
                  </a:lnTo>
                  <a:lnTo>
                    <a:pt x="178130" y="676893"/>
                  </a:lnTo>
                  <a:cubicBezTo>
                    <a:pt x="182088" y="688768"/>
                    <a:pt x="181154" y="703667"/>
                    <a:pt x="190005" y="712519"/>
                  </a:cubicBezTo>
                  <a:lnTo>
                    <a:pt x="201880" y="724395"/>
                  </a:lnTo>
                </a:path>
              </a:pathLst>
            </a:custGeom>
            <a:noFill/>
            <a:ln>
              <a:solidFill>
                <a:srgbClr val="00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7" name="Freeform 6"/>
            <p:cNvSpPr/>
            <p:nvPr/>
          </p:nvSpPr>
          <p:spPr>
            <a:xfrm>
              <a:off x="1840675" y="4298868"/>
              <a:ext cx="154380" cy="665018"/>
            </a:xfrm>
            <a:custGeom>
              <a:avLst/>
              <a:gdLst>
                <a:gd name="connsiteX0" fmla="*/ 0 w 154380"/>
                <a:gd name="connsiteY0" fmla="*/ 0 h 665018"/>
                <a:gd name="connsiteX1" fmla="*/ 23751 w 154380"/>
                <a:gd name="connsiteY1" fmla="*/ 59376 h 665018"/>
                <a:gd name="connsiteX2" fmla="*/ 47502 w 154380"/>
                <a:gd name="connsiteY2" fmla="*/ 95002 h 665018"/>
                <a:gd name="connsiteX3" fmla="*/ 59377 w 154380"/>
                <a:gd name="connsiteY3" fmla="*/ 154379 h 665018"/>
                <a:gd name="connsiteX4" fmla="*/ 83128 w 154380"/>
                <a:gd name="connsiteY4" fmla="*/ 225631 h 665018"/>
                <a:gd name="connsiteX5" fmla="*/ 106878 w 154380"/>
                <a:gd name="connsiteY5" fmla="*/ 296883 h 665018"/>
                <a:gd name="connsiteX6" fmla="*/ 130629 w 154380"/>
                <a:gd name="connsiteY6" fmla="*/ 380010 h 665018"/>
                <a:gd name="connsiteX7" fmla="*/ 154380 w 154380"/>
                <a:gd name="connsiteY7" fmla="*/ 451262 h 665018"/>
                <a:gd name="connsiteX8" fmla="*/ 154380 w 154380"/>
                <a:gd name="connsiteY8" fmla="*/ 665018 h 665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4380" h="665018">
                  <a:moveTo>
                    <a:pt x="0" y="0"/>
                  </a:moveTo>
                  <a:cubicBezTo>
                    <a:pt x="7917" y="19792"/>
                    <a:pt x="14218" y="40310"/>
                    <a:pt x="23751" y="59376"/>
                  </a:cubicBezTo>
                  <a:cubicBezTo>
                    <a:pt x="30134" y="72142"/>
                    <a:pt x="42491" y="81638"/>
                    <a:pt x="47502" y="95002"/>
                  </a:cubicBezTo>
                  <a:cubicBezTo>
                    <a:pt x="54589" y="113901"/>
                    <a:pt x="54066" y="134906"/>
                    <a:pt x="59377" y="154379"/>
                  </a:cubicBezTo>
                  <a:cubicBezTo>
                    <a:pt x="65964" y="178532"/>
                    <a:pt x="75211" y="201880"/>
                    <a:pt x="83128" y="225631"/>
                  </a:cubicBezTo>
                  <a:lnTo>
                    <a:pt x="106878" y="296883"/>
                  </a:lnTo>
                  <a:cubicBezTo>
                    <a:pt x="146795" y="416634"/>
                    <a:pt x="85886" y="230869"/>
                    <a:pt x="130629" y="380010"/>
                  </a:cubicBezTo>
                  <a:cubicBezTo>
                    <a:pt x="137823" y="403990"/>
                    <a:pt x="154380" y="426227"/>
                    <a:pt x="154380" y="451262"/>
                  </a:cubicBezTo>
                  <a:lnTo>
                    <a:pt x="154380" y="665018"/>
                  </a:lnTo>
                </a:path>
              </a:pathLst>
            </a:custGeom>
            <a:noFill/>
            <a:ln>
              <a:solidFill>
                <a:srgbClr val="00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grpSp>
        <p:nvGrpSpPr>
          <p:cNvPr id="31" name="Group 30"/>
          <p:cNvGrpSpPr/>
          <p:nvPr/>
        </p:nvGrpSpPr>
        <p:grpSpPr>
          <a:xfrm rot="21424820">
            <a:off x="3606048" y="2080811"/>
            <a:ext cx="407904" cy="888660"/>
            <a:chOff x="6454641" y="1705785"/>
            <a:chExt cx="407904" cy="888660"/>
          </a:xfrm>
        </p:grpSpPr>
        <p:cxnSp>
          <p:nvCxnSpPr>
            <p:cNvPr id="37" name="Straight Connector 36"/>
            <p:cNvCxnSpPr/>
            <p:nvPr/>
          </p:nvCxnSpPr>
          <p:spPr>
            <a:xfrm>
              <a:off x="6862545" y="1705785"/>
              <a:ext cx="0" cy="888660"/>
            </a:xfrm>
            <a:prstGeom prst="line">
              <a:avLst/>
            </a:prstGeom>
            <a:ln w="28575">
              <a:solidFill>
                <a:srgbClr val="00FF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6454641" y="1705785"/>
              <a:ext cx="0" cy="888660"/>
            </a:xfrm>
            <a:prstGeom prst="line">
              <a:avLst/>
            </a:prstGeom>
            <a:ln w="28575">
              <a:solidFill>
                <a:srgbClr val="00FF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" name="Straight Arrow Connector 11"/>
          <p:cNvCxnSpPr/>
          <p:nvPr/>
        </p:nvCxnSpPr>
        <p:spPr>
          <a:xfrm flipV="1">
            <a:off x="3441866" y="3243599"/>
            <a:ext cx="225631" cy="81493"/>
          </a:xfrm>
          <a:prstGeom prst="straightConnector1">
            <a:avLst/>
          </a:prstGeom>
          <a:ln>
            <a:solidFill>
              <a:srgbClr val="00FF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flipV="1">
            <a:off x="2774869" y="3816501"/>
            <a:ext cx="352301" cy="168223"/>
          </a:xfrm>
          <a:prstGeom prst="straightConnector1">
            <a:avLst/>
          </a:prstGeom>
          <a:ln>
            <a:solidFill>
              <a:srgbClr val="00FF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>
            <a:off x="4036320" y="3222822"/>
            <a:ext cx="230881" cy="61522"/>
          </a:xfrm>
          <a:prstGeom prst="straightConnector1">
            <a:avLst/>
          </a:prstGeom>
          <a:ln>
            <a:solidFill>
              <a:srgbClr val="00FF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>
            <a:off x="4591784" y="3524882"/>
            <a:ext cx="225631" cy="97093"/>
          </a:xfrm>
          <a:prstGeom prst="straightConnector1">
            <a:avLst/>
          </a:prstGeom>
          <a:ln>
            <a:solidFill>
              <a:srgbClr val="00FF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2017732" y="1603072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@ 55 kVp</a:t>
            </a:r>
          </a:p>
        </p:txBody>
      </p:sp>
    </p:spTree>
    <p:extLst>
      <p:ext uri="{BB962C8B-B14F-4D97-AF65-F5344CB8AC3E}">
        <p14:creationId xmlns:p14="http://schemas.microsoft.com/office/powerpoint/2010/main" val="25617023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4"/>
          <p:cNvSpPr txBox="1">
            <a:spLocks/>
          </p:cNvSpPr>
          <p:nvPr/>
        </p:nvSpPr>
        <p:spPr>
          <a:xfrm>
            <a:off x="2255947" y="6397488"/>
            <a:ext cx="2341078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Image Critique Handbook</a:t>
            </a:r>
            <a:endParaRPr lang="en-CA" dirty="0"/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290399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Hand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6278305" y="1825625"/>
            <a:ext cx="5075494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Optimal density and contrast: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motion (i.e. blur)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soft tissue margins visible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clear bony trabecular markings</a:t>
            </a:r>
          </a:p>
        </p:txBody>
      </p:sp>
      <p:sp>
        <p:nvSpPr>
          <p:cNvPr id="2" name="Rectangle 1"/>
          <p:cNvSpPr/>
          <p:nvPr/>
        </p:nvSpPr>
        <p:spPr>
          <a:xfrm>
            <a:off x="1625493" y="980287"/>
            <a:ext cx="4652812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#3. Exposure &amp; Technique</a:t>
            </a:r>
            <a:endParaRPr lang="en-CA" b="1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b="4411"/>
          <a:stretch/>
        </p:blipFill>
        <p:spPr>
          <a:xfrm>
            <a:off x="2035925" y="1587918"/>
            <a:ext cx="3831949" cy="4817323"/>
          </a:xfrm>
          <a:prstGeom prst="rect">
            <a:avLst/>
          </a:prstGeom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6324128" y="4631763"/>
            <a:ext cx="4781935" cy="1019548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kVp range of 55-65</a:t>
            </a:r>
          </a:p>
          <a:p>
            <a:pPr marL="342900" lvl="1" indent="0">
              <a:buNone/>
            </a:pPr>
            <a:r>
              <a:rPr lang="en-US" dirty="0"/>
              <a:t>*Note: Ideal = 55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17732" y="1603072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@ 55 kVp</a:t>
            </a:r>
          </a:p>
        </p:txBody>
      </p:sp>
    </p:spTree>
    <p:extLst>
      <p:ext uri="{BB962C8B-B14F-4D97-AF65-F5344CB8AC3E}">
        <p14:creationId xmlns:p14="http://schemas.microsoft.com/office/powerpoint/2010/main" val="15577493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4"/>
          <p:cNvSpPr txBox="1">
            <a:spLocks/>
          </p:cNvSpPr>
          <p:nvPr/>
        </p:nvSpPr>
        <p:spPr>
          <a:xfrm>
            <a:off x="2255947" y="6397488"/>
            <a:ext cx="2341078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Image Critique Handbook</a:t>
            </a:r>
            <a:endParaRPr lang="en-CA" dirty="0"/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18923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Hand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6071624" y="1825625"/>
            <a:ext cx="5282175" cy="43513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Four sided collimation centered to 3</a:t>
            </a:r>
            <a:r>
              <a:rPr lang="en-US" baseline="30000" dirty="0">
                <a:solidFill>
                  <a:schemeClr val="tx1"/>
                </a:solidFill>
              </a:rPr>
              <a:t>rd</a:t>
            </a:r>
            <a:r>
              <a:rPr lang="en-US" dirty="0">
                <a:solidFill>
                  <a:schemeClr val="tx1"/>
                </a:solidFill>
              </a:rPr>
              <a:t> MCP joint</a:t>
            </a:r>
          </a:p>
        </p:txBody>
      </p:sp>
      <p:sp>
        <p:nvSpPr>
          <p:cNvPr id="2" name="Rectangle 1"/>
          <p:cNvSpPr/>
          <p:nvPr/>
        </p:nvSpPr>
        <p:spPr>
          <a:xfrm>
            <a:off x="1910500" y="949741"/>
            <a:ext cx="3717684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#4. CR &amp; Collimation</a:t>
            </a:r>
            <a:endParaRPr lang="en-CA" b="1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b="4411"/>
          <a:stretch/>
        </p:blipFill>
        <p:spPr>
          <a:xfrm>
            <a:off x="1853368" y="1576448"/>
            <a:ext cx="3831949" cy="481732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17732" y="1603072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@ 55 kVp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853368" y="1599355"/>
            <a:ext cx="3774817" cy="4773235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3662142" y="1642011"/>
            <a:ext cx="0" cy="4730578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10" idx="1"/>
            <a:endCxn id="10" idx="3"/>
          </p:cNvCxnSpPr>
          <p:nvPr/>
        </p:nvCxnSpPr>
        <p:spPr>
          <a:xfrm>
            <a:off x="1853368" y="3985109"/>
            <a:ext cx="3831949" cy="0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b="23269"/>
          <a:stretch/>
        </p:blipFill>
        <p:spPr>
          <a:xfrm>
            <a:off x="6617658" y="2916818"/>
            <a:ext cx="2886561" cy="3401805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>
            <a:off x="3621864" y="4007300"/>
            <a:ext cx="4540443" cy="386570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82937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4"/>
          <p:cNvSpPr txBox="1">
            <a:spLocks/>
          </p:cNvSpPr>
          <p:nvPr/>
        </p:nvSpPr>
        <p:spPr>
          <a:xfrm>
            <a:off x="2255947" y="6397488"/>
            <a:ext cx="2341078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Image Critique Handbook</a:t>
            </a:r>
            <a:endParaRPr lang="en-CA" dirty="0"/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55499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Hand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6096000" y="1825625"/>
            <a:ext cx="5257800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removable artifacts are visible</a:t>
            </a:r>
          </a:p>
        </p:txBody>
      </p:sp>
      <p:sp>
        <p:nvSpPr>
          <p:cNvPr id="2" name="Rectangle 1"/>
          <p:cNvSpPr/>
          <p:nvPr/>
        </p:nvSpPr>
        <p:spPr>
          <a:xfrm>
            <a:off x="1625494" y="980287"/>
            <a:ext cx="6179897" cy="52322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#5. Marker Placement &amp;/or artifacts</a:t>
            </a:r>
            <a:endParaRPr lang="en-CA" b="1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b="4411"/>
          <a:stretch/>
        </p:blipFill>
        <p:spPr>
          <a:xfrm>
            <a:off x="2035925" y="1587918"/>
            <a:ext cx="3831949" cy="4817323"/>
          </a:xfrm>
          <a:prstGeom prst="rect">
            <a:avLst/>
          </a:prstGeom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6096000" y="3996579"/>
            <a:ext cx="4781935" cy="1786005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Marker placement is on the lateral side, </a:t>
            </a:r>
            <a:r>
              <a:rPr lang="en-US" b="1" dirty="0">
                <a:solidFill>
                  <a:schemeClr val="tx1"/>
                </a:solidFill>
              </a:rPr>
              <a:t>not</a:t>
            </a:r>
            <a:r>
              <a:rPr lang="en-US" dirty="0">
                <a:solidFill>
                  <a:schemeClr val="tx1"/>
                </a:solidFill>
              </a:rPr>
              <a:t> obscuring anatomy of interest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17732" y="1603072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@ 55 kVp</a:t>
            </a:r>
          </a:p>
        </p:txBody>
      </p:sp>
    </p:spTree>
    <p:extLst>
      <p:ext uri="{BB962C8B-B14F-4D97-AF65-F5344CB8AC3E}">
        <p14:creationId xmlns:p14="http://schemas.microsoft.com/office/powerpoint/2010/main" val="22331967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2820" y="1525608"/>
            <a:ext cx="4072481" cy="4877223"/>
          </a:xfrm>
          <a:prstGeom prst="rect">
            <a:avLst/>
          </a:prstGeom>
        </p:spPr>
      </p:pic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55499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Hand; You try…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67822" y="1525607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@ 60 kVp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902834" y="898687"/>
            <a:ext cx="85587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Is this a diagnostic radiograph? </a:t>
            </a:r>
            <a:endParaRPr lang="en-CA" b="1" dirty="0"/>
          </a:p>
        </p:txBody>
      </p:sp>
      <p:sp>
        <p:nvSpPr>
          <p:cNvPr id="16" name="Rectangle 15"/>
          <p:cNvSpPr/>
          <p:nvPr/>
        </p:nvSpPr>
        <p:spPr>
          <a:xfrm>
            <a:off x="5840304" y="1525608"/>
            <a:ext cx="4632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Anatomy:</a:t>
            </a:r>
            <a:endParaRPr lang="en-CA" sz="1600" dirty="0"/>
          </a:p>
        </p:txBody>
      </p:sp>
      <p:sp>
        <p:nvSpPr>
          <p:cNvPr id="18" name="Rectangle 17"/>
          <p:cNvSpPr/>
          <p:nvPr/>
        </p:nvSpPr>
        <p:spPr>
          <a:xfrm>
            <a:off x="5840304" y="2089567"/>
            <a:ext cx="4632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Positioning:</a:t>
            </a:r>
            <a:endParaRPr lang="en-CA" sz="1600" dirty="0"/>
          </a:p>
        </p:txBody>
      </p:sp>
      <p:sp>
        <p:nvSpPr>
          <p:cNvPr id="19" name="Rectangle 18"/>
          <p:cNvSpPr/>
          <p:nvPr/>
        </p:nvSpPr>
        <p:spPr>
          <a:xfrm>
            <a:off x="5840304" y="4125759"/>
            <a:ext cx="4632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Exposure &amp; Technique:</a:t>
            </a:r>
            <a:endParaRPr lang="en-CA" sz="1600" dirty="0"/>
          </a:p>
        </p:txBody>
      </p:sp>
      <p:sp>
        <p:nvSpPr>
          <p:cNvPr id="20" name="Rectangle 19"/>
          <p:cNvSpPr/>
          <p:nvPr/>
        </p:nvSpPr>
        <p:spPr>
          <a:xfrm>
            <a:off x="5829184" y="4915476"/>
            <a:ext cx="4632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CR &amp; Collimation:</a:t>
            </a:r>
            <a:endParaRPr lang="en-CA" sz="1600" dirty="0"/>
          </a:p>
        </p:txBody>
      </p:sp>
      <p:sp>
        <p:nvSpPr>
          <p:cNvPr id="21" name="Rectangle 20"/>
          <p:cNvSpPr/>
          <p:nvPr/>
        </p:nvSpPr>
        <p:spPr>
          <a:xfrm>
            <a:off x="5829183" y="5705193"/>
            <a:ext cx="4632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Marker place./artifacts:</a:t>
            </a:r>
            <a:endParaRPr lang="en-CA" sz="1600" dirty="0"/>
          </a:p>
        </p:txBody>
      </p:sp>
      <p:sp>
        <p:nvSpPr>
          <p:cNvPr id="22" name="Text Placeholder 4"/>
          <p:cNvSpPr txBox="1">
            <a:spLocks/>
          </p:cNvSpPr>
          <p:nvPr/>
        </p:nvSpPr>
        <p:spPr>
          <a:xfrm>
            <a:off x="2421214" y="6378368"/>
            <a:ext cx="2091928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9</a:t>
            </a:r>
            <a:r>
              <a:rPr lang="en-US" sz="900" baseline="30000" dirty="0"/>
              <a:t>th</a:t>
            </a:r>
            <a:r>
              <a:rPr lang="en-US" sz="900" dirty="0"/>
              <a:t> Ed. pg. 150 Fig. 4.68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94397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92075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Hand; You try…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67822" y="1525607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@ 60 kVp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902834" y="898687"/>
            <a:ext cx="85587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Is this a diagnostic radiograph? </a:t>
            </a:r>
            <a:endParaRPr lang="en-CA" b="1" dirty="0"/>
          </a:p>
        </p:txBody>
      </p:sp>
      <p:sp>
        <p:nvSpPr>
          <p:cNvPr id="16" name="Rectangle 15"/>
          <p:cNvSpPr/>
          <p:nvPr/>
        </p:nvSpPr>
        <p:spPr>
          <a:xfrm>
            <a:off x="5840304" y="1525608"/>
            <a:ext cx="4632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Anatomy:</a:t>
            </a:r>
            <a:endParaRPr lang="en-CA" sz="1600" dirty="0"/>
          </a:p>
        </p:txBody>
      </p:sp>
      <p:sp>
        <p:nvSpPr>
          <p:cNvPr id="18" name="Rectangle 17"/>
          <p:cNvSpPr/>
          <p:nvPr/>
        </p:nvSpPr>
        <p:spPr>
          <a:xfrm>
            <a:off x="5840304" y="2089567"/>
            <a:ext cx="4632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Positioning:</a:t>
            </a:r>
            <a:endParaRPr lang="en-CA" sz="1600" dirty="0"/>
          </a:p>
        </p:txBody>
      </p:sp>
      <p:sp>
        <p:nvSpPr>
          <p:cNvPr id="19" name="Rectangle 18"/>
          <p:cNvSpPr/>
          <p:nvPr/>
        </p:nvSpPr>
        <p:spPr>
          <a:xfrm>
            <a:off x="5840304" y="4125759"/>
            <a:ext cx="4632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Exposure &amp; Technique:</a:t>
            </a:r>
            <a:endParaRPr lang="en-CA" sz="1600" dirty="0"/>
          </a:p>
        </p:txBody>
      </p:sp>
      <p:sp>
        <p:nvSpPr>
          <p:cNvPr id="20" name="Rectangle 19"/>
          <p:cNvSpPr/>
          <p:nvPr/>
        </p:nvSpPr>
        <p:spPr>
          <a:xfrm>
            <a:off x="5829184" y="4915476"/>
            <a:ext cx="4632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CR &amp; Collimation:</a:t>
            </a:r>
            <a:endParaRPr lang="en-CA" sz="1600" dirty="0"/>
          </a:p>
        </p:txBody>
      </p:sp>
      <p:sp>
        <p:nvSpPr>
          <p:cNvPr id="21" name="Rectangle 20"/>
          <p:cNvSpPr/>
          <p:nvPr/>
        </p:nvSpPr>
        <p:spPr>
          <a:xfrm>
            <a:off x="5829183" y="5705193"/>
            <a:ext cx="4632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Marker place./artifacts:</a:t>
            </a:r>
            <a:endParaRPr lang="en-CA" sz="1600" dirty="0"/>
          </a:p>
        </p:txBody>
      </p:sp>
      <p:grpSp>
        <p:nvGrpSpPr>
          <p:cNvPr id="12" name="Group 11"/>
          <p:cNvGrpSpPr/>
          <p:nvPr/>
        </p:nvGrpSpPr>
        <p:grpSpPr>
          <a:xfrm>
            <a:off x="1902834" y="1612341"/>
            <a:ext cx="3831820" cy="4708118"/>
            <a:chOff x="8740886" y="1255892"/>
            <a:chExt cx="3831820" cy="470811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3"/>
            <a:srcRect l="11937" r="3226" b="7241"/>
            <a:stretch/>
          </p:blipFill>
          <p:spPr>
            <a:xfrm>
              <a:off x="8872243" y="1255892"/>
              <a:ext cx="3524272" cy="4505842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>
              <a:off x="8740886" y="5748566"/>
              <a:ext cx="3831820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CA" sz="800" dirty="0">
                  <a:hlinkClick r:id="rId4"/>
                </a:rPr>
                <a:t>https://medpix.nlm.nih.gov/search?allen=true&amp;allt=true&amp;alli=true&amp;query=hand</a:t>
              </a:r>
              <a:endParaRPr lang="en-CA" sz="800" dirty="0"/>
            </a:p>
          </p:txBody>
        </p:sp>
      </p:grpSp>
    </p:spTree>
    <p:extLst>
      <p:ext uri="{BB962C8B-B14F-4D97-AF65-F5344CB8AC3E}">
        <p14:creationId xmlns:p14="http://schemas.microsoft.com/office/powerpoint/2010/main" val="4472068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73787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Oblique Hand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5905996" y="1825625"/>
            <a:ext cx="5447804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Entire hand and wrist included radiographically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905996" y="5100731"/>
            <a:ext cx="4655127" cy="1123613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1” </a:t>
            </a:r>
            <a:r>
              <a:rPr lang="en-US" sz="2400" i="1" dirty="0">
                <a:solidFill>
                  <a:schemeClr val="tx1"/>
                </a:solidFill>
              </a:rPr>
              <a:t>(2.5cm) </a:t>
            </a:r>
            <a:r>
              <a:rPr lang="en-US" dirty="0">
                <a:solidFill>
                  <a:schemeClr val="tx1"/>
                </a:solidFill>
              </a:rPr>
              <a:t>of distal forearm</a:t>
            </a:r>
          </a:p>
        </p:txBody>
      </p:sp>
      <p:sp>
        <p:nvSpPr>
          <p:cNvPr id="2" name="Rectangle 1"/>
          <p:cNvSpPr/>
          <p:nvPr/>
        </p:nvSpPr>
        <p:spPr>
          <a:xfrm>
            <a:off x="2611146" y="974011"/>
            <a:ext cx="2309735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#1. Anatomy</a:t>
            </a:r>
            <a:endParaRPr lang="en-CA" b="1" dirty="0"/>
          </a:p>
        </p:txBody>
      </p:sp>
      <p:sp>
        <p:nvSpPr>
          <p:cNvPr id="20" name="Rectangle 19"/>
          <p:cNvSpPr/>
          <p:nvPr/>
        </p:nvSpPr>
        <p:spPr>
          <a:xfrm>
            <a:off x="6791971" y="3146099"/>
            <a:ext cx="3033203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dirty="0">
                <a:solidFill>
                  <a:prstClr val="black"/>
                </a:solidFill>
              </a:rPr>
              <a:t>You can visualize: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</a:rPr>
              <a:t>All 8 carpals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</a:rPr>
              <a:t>All 5 metacarpals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</a:rPr>
              <a:t>All 14 phalanges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886015" y="1571580"/>
            <a:ext cx="3759995" cy="5193292"/>
            <a:chOff x="362014" y="1571580"/>
            <a:chExt cx="3759995" cy="5193292"/>
          </a:xfrm>
        </p:grpSpPr>
        <p:grpSp>
          <p:nvGrpSpPr>
            <p:cNvPr id="3" name="Group 2"/>
            <p:cNvGrpSpPr/>
            <p:nvPr/>
          </p:nvGrpSpPr>
          <p:grpSpPr>
            <a:xfrm>
              <a:off x="362014" y="1571580"/>
              <a:ext cx="3759995" cy="4802868"/>
              <a:chOff x="522139" y="1884766"/>
              <a:chExt cx="3439745" cy="4279867"/>
            </a:xfrm>
          </p:grpSpPr>
          <p:pic>
            <p:nvPicPr>
              <p:cNvPr id="12" name="Picture 2" descr="https://coursewareobjects.elsevier.com/objects/elr/Bontrager10e/IC/jpg/Chapter004/004072.jpg">
                <a:extLst>
                  <a:ext uri="{FF2B5EF4-FFF2-40B4-BE49-F238E27FC236}">
                    <a16:creationId xmlns:a16="http://schemas.microsoft.com/office/drawing/2014/main" id="{DDBEAEB9-27F0-4D2B-B9E6-25A28A98856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2139" y="1884766"/>
                <a:ext cx="3439745" cy="427986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3" name="Rectangle 12"/>
              <p:cNvSpPr/>
              <p:nvPr/>
            </p:nvSpPr>
            <p:spPr>
              <a:xfrm>
                <a:off x="3217375" y="2069432"/>
                <a:ext cx="359010" cy="344489"/>
              </a:xfrm>
              <a:prstGeom prst="rect">
                <a:avLst/>
              </a:pr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522139" y="1884766"/>
                <a:ext cx="1098680" cy="32911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dirty="0">
                    <a:solidFill>
                      <a:schemeClr val="bg1"/>
                    </a:solidFill>
                  </a:rPr>
                  <a:t>@ 55 kVp</a:t>
                </a:r>
              </a:p>
            </p:txBody>
          </p:sp>
        </p:grpSp>
        <p:sp>
          <p:nvSpPr>
            <p:cNvPr id="15" name="Text Placeholder 4">
              <a:extLst>
                <a:ext uri="{FF2B5EF4-FFF2-40B4-BE49-F238E27FC236}">
                  <a16:creationId xmlns:a16="http://schemas.microsoft.com/office/drawing/2014/main" id="{B35916F8-F687-4E17-85DD-80FBBD71BE6C}"/>
                </a:ext>
              </a:extLst>
            </p:cNvPr>
            <p:cNvSpPr txBox="1">
              <a:spLocks/>
            </p:cNvSpPr>
            <p:nvPr/>
          </p:nvSpPr>
          <p:spPr>
            <a:xfrm>
              <a:off x="1018406" y="6369716"/>
              <a:ext cx="1704364" cy="395156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900" dirty="0"/>
                <a:t>Bontrager pg. 149 Fig. 4.72</a:t>
              </a:r>
            </a:p>
            <a:p>
              <a:endParaRPr lang="en-CA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42163" y="5855011"/>
              <a:ext cx="3513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>
                  <a:solidFill>
                    <a:schemeClr val="bg1"/>
                  </a:solidFill>
                </a:rPr>
                <a:t>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634056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110363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Oblique Hand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027225" cy="4351338"/>
          </a:xfrm>
        </p:spPr>
        <p:txBody>
          <a:bodyPr/>
          <a:lstStyle/>
          <a:p>
            <a:pPr marL="0" indent="0">
              <a:spcAft>
                <a:spcPts val="1200"/>
              </a:spcAft>
              <a:buNone/>
            </a:pPr>
            <a:r>
              <a:rPr lang="en-CA" b="1" dirty="0"/>
              <a:t>How would you achieve this radiograph of the digits and metacarpals?</a:t>
            </a:r>
          </a:p>
          <a:p>
            <a:pPr marL="514350" indent="-514350">
              <a:spcAft>
                <a:spcPts val="1200"/>
              </a:spcAft>
              <a:buFont typeface="+mj-lt"/>
              <a:buAutoNum type="alphaLcParenR"/>
            </a:pPr>
            <a:r>
              <a:rPr lang="en-CA" sz="2400" dirty="0"/>
              <a:t>Position the fingers perpendicular to the IR</a:t>
            </a:r>
          </a:p>
          <a:p>
            <a:pPr marL="514350" indent="-514350">
              <a:spcAft>
                <a:spcPts val="1200"/>
              </a:spcAft>
              <a:buFont typeface="+mj-lt"/>
              <a:buAutoNum type="alphaLcParenR"/>
            </a:pPr>
            <a:r>
              <a:rPr lang="en-CA" sz="2400" dirty="0"/>
              <a:t>Position the fingers parallel to the IR</a:t>
            </a:r>
          </a:p>
          <a:p>
            <a:pPr marL="514350" indent="-514350">
              <a:spcAft>
                <a:spcPts val="1200"/>
              </a:spcAft>
              <a:buFont typeface="+mj-lt"/>
              <a:buAutoNum type="alphaLcParenR"/>
            </a:pPr>
            <a:r>
              <a:rPr lang="en-CA" sz="2400" dirty="0"/>
              <a:t>Have the patient make a fist</a:t>
            </a:r>
          </a:p>
          <a:p>
            <a:pPr marL="514350" indent="-514350">
              <a:buFont typeface="+mj-lt"/>
              <a:buAutoNum type="alphaLcParenR"/>
            </a:pPr>
            <a:r>
              <a:rPr lang="en-CA" sz="2400" dirty="0"/>
              <a:t>Have the patient come back when you are finished this unit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286815" y="1664708"/>
            <a:ext cx="3759995" cy="5193292"/>
            <a:chOff x="362014" y="1571580"/>
            <a:chExt cx="3759995" cy="5193292"/>
          </a:xfrm>
        </p:grpSpPr>
        <p:grpSp>
          <p:nvGrpSpPr>
            <p:cNvPr id="3" name="Group 2"/>
            <p:cNvGrpSpPr/>
            <p:nvPr/>
          </p:nvGrpSpPr>
          <p:grpSpPr>
            <a:xfrm>
              <a:off x="362014" y="1571580"/>
              <a:ext cx="3759995" cy="4802868"/>
              <a:chOff x="522139" y="1884766"/>
              <a:chExt cx="3439745" cy="4279867"/>
            </a:xfrm>
          </p:grpSpPr>
          <p:pic>
            <p:nvPicPr>
              <p:cNvPr id="12" name="Picture 2" descr="https://coursewareobjects.elsevier.com/objects/elr/Bontrager10e/IC/jpg/Chapter004/004072.jpg">
                <a:extLst>
                  <a:ext uri="{FF2B5EF4-FFF2-40B4-BE49-F238E27FC236}">
                    <a16:creationId xmlns:a16="http://schemas.microsoft.com/office/drawing/2014/main" id="{DDBEAEB9-27F0-4D2B-B9E6-25A28A98856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2139" y="1884766"/>
                <a:ext cx="3439745" cy="427986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3" name="Rectangle 12"/>
              <p:cNvSpPr/>
              <p:nvPr/>
            </p:nvSpPr>
            <p:spPr>
              <a:xfrm>
                <a:off x="3217375" y="2069432"/>
                <a:ext cx="359010" cy="344489"/>
              </a:xfrm>
              <a:prstGeom prst="rect">
                <a:avLst/>
              </a:pr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522139" y="1884766"/>
                <a:ext cx="1098680" cy="32911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dirty="0">
                    <a:solidFill>
                      <a:schemeClr val="bg1"/>
                    </a:solidFill>
                  </a:rPr>
                  <a:t>@ 55 kVp</a:t>
                </a:r>
              </a:p>
            </p:txBody>
          </p:sp>
        </p:grpSp>
        <p:sp>
          <p:nvSpPr>
            <p:cNvPr id="15" name="Text Placeholder 4">
              <a:extLst>
                <a:ext uri="{FF2B5EF4-FFF2-40B4-BE49-F238E27FC236}">
                  <a16:creationId xmlns:a16="http://schemas.microsoft.com/office/drawing/2014/main" id="{B35916F8-F687-4E17-85DD-80FBBD71BE6C}"/>
                </a:ext>
              </a:extLst>
            </p:cNvPr>
            <p:cNvSpPr txBox="1">
              <a:spLocks/>
            </p:cNvSpPr>
            <p:nvPr/>
          </p:nvSpPr>
          <p:spPr>
            <a:xfrm>
              <a:off x="1018406" y="6369716"/>
              <a:ext cx="1704364" cy="395156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900" dirty="0"/>
                <a:t>Bontrager pg. 149 Fig. 4.72</a:t>
              </a:r>
            </a:p>
            <a:p>
              <a:endParaRPr lang="en-CA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42163" y="5855011"/>
              <a:ext cx="3513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>
                  <a:solidFill>
                    <a:schemeClr val="bg1"/>
                  </a:solidFill>
                </a:rPr>
                <a:t>R</a:t>
              </a:r>
            </a:p>
          </p:txBody>
        </p:sp>
      </p:grpSp>
      <p:sp>
        <p:nvSpPr>
          <p:cNvPr id="19" name="Rectangle 18"/>
          <p:cNvSpPr/>
          <p:nvPr/>
        </p:nvSpPr>
        <p:spPr>
          <a:xfrm>
            <a:off x="9031740" y="1008479"/>
            <a:ext cx="2201244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#2. Position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4393093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220091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Oblique Hand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886015" y="1571580"/>
            <a:ext cx="3759995" cy="5193292"/>
            <a:chOff x="362014" y="1571580"/>
            <a:chExt cx="3759995" cy="5193292"/>
          </a:xfrm>
        </p:grpSpPr>
        <p:grpSp>
          <p:nvGrpSpPr>
            <p:cNvPr id="3" name="Group 2"/>
            <p:cNvGrpSpPr/>
            <p:nvPr/>
          </p:nvGrpSpPr>
          <p:grpSpPr>
            <a:xfrm>
              <a:off x="362014" y="1571580"/>
              <a:ext cx="3759995" cy="4802868"/>
              <a:chOff x="522139" y="1884766"/>
              <a:chExt cx="3439745" cy="4279867"/>
            </a:xfrm>
          </p:grpSpPr>
          <p:pic>
            <p:nvPicPr>
              <p:cNvPr id="12" name="Picture 2" descr="https://coursewareobjects.elsevier.com/objects/elr/Bontrager10e/IC/jpg/Chapter004/004072.jpg">
                <a:extLst>
                  <a:ext uri="{FF2B5EF4-FFF2-40B4-BE49-F238E27FC236}">
                    <a16:creationId xmlns:a16="http://schemas.microsoft.com/office/drawing/2014/main" id="{DDBEAEB9-27F0-4D2B-B9E6-25A28A98856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2139" y="1884766"/>
                <a:ext cx="3439745" cy="427986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3" name="Rectangle 12"/>
              <p:cNvSpPr/>
              <p:nvPr/>
            </p:nvSpPr>
            <p:spPr>
              <a:xfrm>
                <a:off x="3217375" y="2069432"/>
                <a:ext cx="359010" cy="344489"/>
              </a:xfrm>
              <a:prstGeom prst="rect">
                <a:avLst/>
              </a:pr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522139" y="1884766"/>
                <a:ext cx="1098680" cy="32911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dirty="0">
                    <a:solidFill>
                      <a:schemeClr val="bg1"/>
                    </a:solidFill>
                  </a:rPr>
                  <a:t>@ 55 kVp</a:t>
                </a:r>
              </a:p>
            </p:txBody>
          </p:sp>
        </p:grpSp>
        <p:sp>
          <p:nvSpPr>
            <p:cNvPr id="15" name="Text Placeholder 4">
              <a:extLst>
                <a:ext uri="{FF2B5EF4-FFF2-40B4-BE49-F238E27FC236}">
                  <a16:creationId xmlns:a16="http://schemas.microsoft.com/office/drawing/2014/main" id="{B35916F8-F687-4E17-85DD-80FBBD71BE6C}"/>
                </a:ext>
              </a:extLst>
            </p:cNvPr>
            <p:cNvSpPr txBox="1">
              <a:spLocks/>
            </p:cNvSpPr>
            <p:nvPr/>
          </p:nvSpPr>
          <p:spPr>
            <a:xfrm>
              <a:off x="1018406" y="6369716"/>
              <a:ext cx="1704364" cy="395156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900" dirty="0"/>
                <a:t>Bontrager pg. 149 Fig. 4.72</a:t>
              </a:r>
            </a:p>
            <a:p>
              <a:endParaRPr lang="en-CA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42163" y="5855011"/>
              <a:ext cx="3513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>
                  <a:solidFill>
                    <a:schemeClr val="bg1"/>
                  </a:solidFill>
                </a:rPr>
                <a:t>R</a:t>
              </a:r>
            </a:p>
          </p:txBody>
        </p:sp>
      </p:grpSp>
      <p:sp>
        <p:nvSpPr>
          <p:cNvPr id="19" name="Rectangle 18"/>
          <p:cNvSpPr/>
          <p:nvPr/>
        </p:nvSpPr>
        <p:spPr>
          <a:xfrm>
            <a:off x="2630940" y="915351"/>
            <a:ext cx="2201244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#2. Position</a:t>
            </a:r>
            <a:endParaRPr lang="en-CA" b="1" dirty="0"/>
          </a:p>
        </p:txBody>
      </p:sp>
      <p:sp>
        <p:nvSpPr>
          <p:cNvPr id="14" name="Rectangle 13"/>
          <p:cNvSpPr/>
          <p:nvPr/>
        </p:nvSpPr>
        <p:spPr>
          <a:xfrm>
            <a:off x="5815381" y="1535464"/>
            <a:ext cx="463830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Are the bodies of the metacarpals “free of overlap”?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815381" y="3228939"/>
            <a:ext cx="463830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Do the heads of the 3</a:t>
            </a:r>
            <a:r>
              <a:rPr lang="en-US" sz="2800" baseline="300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rd</a:t>
            </a: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, 4</a:t>
            </a:r>
            <a:r>
              <a:rPr lang="en-US" sz="2800" baseline="300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th</a:t>
            </a: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, &amp; 5</a:t>
            </a:r>
            <a:r>
              <a:rPr lang="en-US" sz="2800" baseline="300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th</a:t>
            </a: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 metacarpals overlap slightly?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815381" y="4922415"/>
            <a:ext cx="463830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Is there separation of the 2</a:t>
            </a:r>
            <a:r>
              <a:rPr lang="en-US" sz="2800" baseline="300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nd</a:t>
            </a: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 &amp; 3</a:t>
            </a:r>
            <a:r>
              <a:rPr lang="en-US" sz="2800" baseline="300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rd</a:t>
            </a: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 metacarpal heads?</a:t>
            </a:r>
          </a:p>
        </p:txBody>
      </p:sp>
    </p:spTree>
    <p:extLst>
      <p:ext uri="{BB962C8B-B14F-4D97-AF65-F5344CB8AC3E}">
        <p14:creationId xmlns:p14="http://schemas.microsoft.com/office/powerpoint/2010/main" val="10088764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55499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Oblique Hand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886015" y="1571580"/>
            <a:ext cx="3759995" cy="5193292"/>
            <a:chOff x="362014" y="1571580"/>
            <a:chExt cx="3759995" cy="5193292"/>
          </a:xfrm>
        </p:grpSpPr>
        <p:grpSp>
          <p:nvGrpSpPr>
            <p:cNvPr id="3" name="Group 2"/>
            <p:cNvGrpSpPr/>
            <p:nvPr/>
          </p:nvGrpSpPr>
          <p:grpSpPr>
            <a:xfrm>
              <a:off x="362014" y="1571580"/>
              <a:ext cx="3759995" cy="4802868"/>
              <a:chOff x="522139" y="1884766"/>
              <a:chExt cx="3439745" cy="4279867"/>
            </a:xfrm>
          </p:grpSpPr>
          <p:pic>
            <p:nvPicPr>
              <p:cNvPr id="12" name="Picture 2" descr="https://coursewareobjects.elsevier.com/objects/elr/Bontrager10e/IC/jpg/Chapter004/004072.jpg">
                <a:extLst>
                  <a:ext uri="{FF2B5EF4-FFF2-40B4-BE49-F238E27FC236}">
                    <a16:creationId xmlns:a16="http://schemas.microsoft.com/office/drawing/2014/main" id="{DDBEAEB9-27F0-4D2B-B9E6-25A28A98856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2139" y="1884766"/>
                <a:ext cx="3439745" cy="427986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3" name="Rectangle 12"/>
              <p:cNvSpPr/>
              <p:nvPr/>
            </p:nvSpPr>
            <p:spPr>
              <a:xfrm>
                <a:off x="3217375" y="2069432"/>
                <a:ext cx="359010" cy="344489"/>
              </a:xfrm>
              <a:prstGeom prst="rect">
                <a:avLst/>
              </a:pr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522139" y="1884766"/>
                <a:ext cx="1098680" cy="32911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dirty="0">
                    <a:solidFill>
                      <a:schemeClr val="bg1"/>
                    </a:solidFill>
                  </a:rPr>
                  <a:t>@ 55 kVp</a:t>
                </a:r>
              </a:p>
            </p:txBody>
          </p:sp>
        </p:grpSp>
        <p:sp>
          <p:nvSpPr>
            <p:cNvPr id="15" name="Text Placeholder 4">
              <a:extLst>
                <a:ext uri="{FF2B5EF4-FFF2-40B4-BE49-F238E27FC236}">
                  <a16:creationId xmlns:a16="http://schemas.microsoft.com/office/drawing/2014/main" id="{B35916F8-F687-4E17-85DD-80FBBD71BE6C}"/>
                </a:ext>
              </a:extLst>
            </p:cNvPr>
            <p:cNvSpPr txBox="1">
              <a:spLocks/>
            </p:cNvSpPr>
            <p:nvPr/>
          </p:nvSpPr>
          <p:spPr>
            <a:xfrm>
              <a:off x="1018406" y="6369716"/>
              <a:ext cx="1704364" cy="395156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900" dirty="0"/>
                <a:t>Bontrager pg. 149 Fig. 4.72</a:t>
              </a:r>
            </a:p>
            <a:p>
              <a:endParaRPr lang="en-CA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42163" y="5855011"/>
              <a:ext cx="3513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>
                  <a:solidFill>
                    <a:schemeClr val="bg1"/>
                  </a:solidFill>
                </a:rPr>
                <a:t>R</a:t>
              </a:r>
            </a:p>
          </p:txBody>
        </p:sp>
      </p:grpSp>
      <p:sp>
        <p:nvSpPr>
          <p:cNvPr id="21" name="Rectangle 20"/>
          <p:cNvSpPr/>
          <p:nvPr/>
        </p:nvSpPr>
        <p:spPr>
          <a:xfrm>
            <a:off x="1443188" y="1041095"/>
            <a:ext cx="4652812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#3. Exposure &amp; Technique</a:t>
            </a:r>
            <a:endParaRPr lang="en-CA" b="1" dirty="0"/>
          </a:p>
        </p:txBody>
      </p:sp>
      <p:sp>
        <p:nvSpPr>
          <p:cNvPr id="23" name="Rectangle 22"/>
          <p:cNvSpPr/>
          <p:nvPr/>
        </p:nvSpPr>
        <p:spPr>
          <a:xfrm>
            <a:off x="5788106" y="1778812"/>
            <a:ext cx="470176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Was the kVp within the acceptable range?</a:t>
            </a:r>
          </a:p>
          <a:p>
            <a:pPr lvl="0">
              <a:defRPr/>
            </a:pPr>
            <a:endParaRPr lang="en-US" sz="2800" dirty="0">
              <a:solidFill>
                <a:srgbClr val="808080">
                  <a:lumMod val="10000"/>
                </a:srgbClr>
              </a:solidFill>
              <a:latin typeface="Arial" charset="0"/>
            </a:endParaRPr>
          </a:p>
          <a:p>
            <a:pPr lvl="0">
              <a:defRPr/>
            </a:pPr>
            <a:endParaRPr lang="en-US" sz="2800" dirty="0">
              <a:solidFill>
                <a:srgbClr val="808080">
                  <a:lumMod val="10000"/>
                </a:srgbClr>
              </a:solidFill>
              <a:latin typeface="Arial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Is there optimal density and contrast?</a:t>
            </a:r>
          </a:p>
          <a:p>
            <a:pPr marL="914400" lvl="1" indent="-457200">
              <a:buFont typeface="Courier New" panose="02070309020205020404" pitchFamily="49" charset="0"/>
              <a:buChar char="o"/>
              <a:defRPr/>
            </a:pPr>
            <a:r>
              <a:rPr lang="en-US" sz="2200" i="1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Is there motion?</a:t>
            </a:r>
          </a:p>
          <a:p>
            <a:pPr marL="914400" lvl="1" indent="-457200">
              <a:buFont typeface="Courier New" panose="02070309020205020404" pitchFamily="49" charset="0"/>
              <a:buChar char="o"/>
              <a:defRPr/>
            </a:pPr>
            <a:r>
              <a:rPr lang="en-US" sz="2200" i="1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Are soft tissue margins visible?</a:t>
            </a:r>
          </a:p>
          <a:p>
            <a:pPr marL="914400" lvl="1" indent="-457200">
              <a:buFont typeface="Courier New" panose="02070309020205020404" pitchFamily="49" charset="0"/>
              <a:buChar char="o"/>
              <a:defRPr/>
            </a:pPr>
            <a:r>
              <a:rPr lang="en-US" sz="2200" i="1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Are there clear bony trabecular markings?</a:t>
            </a:r>
          </a:p>
          <a:p>
            <a:pPr lvl="0">
              <a:defRPr/>
            </a:pPr>
            <a:endParaRPr lang="en-US" sz="2800" dirty="0">
              <a:solidFill>
                <a:srgbClr val="808080">
                  <a:lumMod val="10000"/>
                </a:srgb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95225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92075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Oblique Hand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886015" y="1571580"/>
            <a:ext cx="3759995" cy="5193292"/>
            <a:chOff x="362014" y="1571580"/>
            <a:chExt cx="3759995" cy="5193292"/>
          </a:xfrm>
        </p:grpSpPr>
        <p:grpSp>
          <p:nvGrpSpPr>
            <p:cNvPr id="3" name="Group 2"/>
            <p:cNvGrpSpPr/>
            <p:nvPr/>
          </p:nvGrpSpPr>
          <p:grpSpPr>
            <a:xfrm>
              <a:off x="362014" y="1571580"/>
              <a:ext cx="3759995" cy="4802868"/>
              <a:chOff x="522139" y="1884766"/>
              <a:chExt cx="3439745" cy="4279867"/>
            </a:xfrm>
          </p:grpSpPr>
          <p:pic>
            <p:nvPicPr>
              <p:cNvPr id="12" name="Picture 2" descr="https://coursewareobjects.elsevier.com/objects/elr/Bontrager10e/IC/jpg/Chapter004/004072.jpg">
                <a:extLst>
                  <a:ext uri="{FF2B5EF4-FFF2-40B4-BE49-F238E27FC236}">
                    <a16:creationId xmlns:a16="http://schemas.microsoft.com/office/drawing/2014/main" id="{DDBEAEB9-27F0-4D2B-B9E6-25A28A98856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2139" y="1884766"/>
                <a:ext cx="3439745" cy="427986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3" name="Rectangle 12"/>
              <p:cNvSpPr/>
              <p:nvPr/>
            </p:nvSpPr>
            <p:spPr>
              <a:xfrm>
                <a:off x="3217375" y="2069432"/>
                <a:ext cx="359010" cy="344489"/>
              </a:xfrm>
              <a:prstGeom prst="rect">
                <a:avLst/>
              </a:pr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522139" y="1884766"/>
                <a:ext cx="1098680" cy="32911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dirty="0">
                    <a:solidFill>
                      <a:schemeClr val="bg1"/>
                    </a:solidFill>
                  </a:rPr>
                  <a:t>@ 55 kVp</a:t>
                </a:r>
              </a:p>
            </p:txBody>
          </p:sp>
        </p:grpSp>
        <p:sp>
          <p:nvSpPr>
            <p:cNvPr id="15" name="Text Placeholder 4">
              <a:extLst>
                <a:ext uri="{FF2B5EF4-FFF2-40B4-BE49-F238E27FC236}">
                  <a16:creationId xmlns:a16="http://schemas.microsoft.com/office/drawing/2014/main" id="{B35916F8-F687-4E17-85DD-80FBBD71BE6C}"/>
                </a:ext>
              </a:extLst>
            </p:cNvPr>
            <p:cNvSpPr txBox="1">
              <a:spLocks/>
            </p:cNvSpPr>
            <p:nvPr/>
          </p:nvSpPr>
          <p:spPr>
            <a:xfrm>
              <a:off x="1018406" y="6369716"/>
              <a:ext cx="1704364" cy="395156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900" dirty="0"/>
                <a:t>Bontrager pg. 149 Fig. 4.72</a:t>
              </a:r>
            </a:p>
            <a:p>
              <a:endParaRPr lang="en-CA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42163" y="5855011"/>
              <a:ext cx="3513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>
                  <a:solidFill>
                    <a:schemeClr val="bg1"/>
                  </a:solidFill>
                </a:rPr>
                <a:t>R</a:t>
              </a:r>
            </a:p>
          </p:txBody>
        </p:sp>
      </p:grpSp>
      <p:sp>
        <p:nvSpPr>
          <p:cNvPr id="22" name="Rectangle 21"/>
          <p:cNvSpPr/>
          <p:nvPr/>
        </p:nvSpPr>
        <p:spPr>
          <a:xfrm>
            <a:off x="6015779" y="2732803"/>
            <a:ext cx="421691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Is there four sided collimation centered around the 3</a:t>
            </a:r>
            <a:r>
              <a:rPr lang="en-US" sz="2800" baseline="300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rd</a:t>
            </a: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 MCP joint?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910500" y="949741"/>
            <a:ext cx="3717684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#4. CR &amp; Collimation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11686934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256667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Oblique Hand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"/>
          </p:nvPr>
        </p:nvSpPr>
        <p:spPr>
          <a:xfrm>
            <a:off x="5745094" y="1825625"/>
            <a:ext cx="5608706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Are there any removable artifacts visible?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886015" y="1571580"/>
            <a:ext cx="3759995" cy="5193292"/>
            <a:chOff x="362014" y="1571580"/>
            <a:chExt cx="3759995" cy="5193292"/>
          </a:xfrm>
        </p:grpSpPr>
        <p:grpSp>
          <p:nvGrpSpPr>
            <p:cNvPr id="3" name="Group 2"/>
            <p:cNvGrpSpPr/>
            <p:nvPr/>
          </p:nvGrpSpPr>
          <p:grpSpPr>
            <a:xfrm>
              <a:off x="362014" y="1571580"/>
              <a:ext cx="3759995" cy="4802868"/>
              <a:chOff x="522139" y="1884766"/>
              <a:chExt cx="3439745" cy="4279867"/>
            </a:xfrm>
          </p:grpSpPr>
          <p:pic>
            <p:nvPicPr>
              <p:cNvPr id="12" name="Picture 2" descr="https://coursewareobjects.elsevier.com/objects/elr/Bontrager10e/IC/jpg/Chapter004/004072.jpg">
                <a:extLst>
                  <a:ext uri="{FF2B5EF4-FFF2-40B4-BE49-F238E27FC236}">
                    <a16:creationId xmlns:a16="http://schemas.microsoft.com/office/drawing/2014/main" id="{DDBEAEB9-27F0-4D2B-B9E6-25A28A98856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2139" y="1884766"/>
                <a:ext cx="3439745" cy="427986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3" name="Rectangle 12"/>
              <p:cNvSpPr/>
              <p:nvPr/>
            </p:nvSpPr>
            <p:spPr>
              <a:xfrm>
                <a:off x="3217375" y="2069432"/>
                <a:ext cx="359010" cy="344489"/>
              </a:xfrm>
              <a:prstGeom prst="rect">
                <a:avLst/>
              </a:pr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522139" y="1884766"/>
                <a:ext cx="1098680" cy="32911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dirty="0">
                    <a:solidFill>
                      <a:schemeClr val="bg1"/>
                    </a:solidFill>
                  </a:rPr>
                  <a:t>@ 55 kVp</a:t>
                </a:r>
              </a:p>
            </p:txBody>
          </p:sp>
        </p:grpSp>
        <p:sp>
          <p:nvSpPr>
            <p:cNvPr id="15" name="Text Placeholder 4">
              <a:extLst>
                <a:ext uri="{FF2B5EF4-FFF2-40B4-BE49-F238E27FC236}">
                  <a16:creationId xmlns:a16="http://schemas.microsoft.com/office/drawing/2014/main" id="{B35916F8-F687-4E17-85DD-80FBBD71BE6C}"/>
                </a:ext>
              </a:extLst>
            </p:cNvPr>
            <p:cNvSpPr txBox="1">
              <a:spLocks/>
            </p:cNvSpPr>
            <p:nvPr/>
          </p:nvSpPr>
          <p:spPr>
            <a:xfrm>
              <a:off x="1018406" y="6369716"/>
              <a:ext cx="1704364" cy="395156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900" dirty="0"/>
                <a:t>Bontrager pg. 149 Fig. 4.72</a:t>
              </a:r>
            </a:p>
            <a:p>
              <a:endParaRPr lang="en-CA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42163" y="5855011"/>
              <a:ext cx="3513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>
                  <a:solidFill>
                    <a:schemeClr val="bg1"/>
                  </a:solidFill>
                </a:rPr>
                <a:t>R</a:t>
              </a:r>
            </a:p>
          </p:txBody>
        </p:sp>
      </p:grpSp>
      <p:sp>
        <p:nvSpPr>
          <p:cNvPr id="2" name="Rectangle 1"/>
          <p:cNvSpPr/>
          <p:nvPr/>
        </p:nvSpPr>
        <p:spPr>
          <a:xfrm>
            <a:off x="5745094" y="301943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Does the marker comply with Anderson marker rules?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625494" y="980287"/>
            <a:ext cx="6179897" cy="52322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#5. Marker Placement &amp;/or artifacts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26881897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55499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Oblique Hand; You try…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67822" y="1525607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@ 60 kVp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902834" y="898687"/>
            <a:ext cx="85587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Is this a diagnostic radiograph? </a:t>
            </a:r>
            <a:endParaRPr lang="en-CA" b="1" dirty="0"/>
          </a:p>
        </p:txBody>
      </p:sp>
      <p:sp>
        <p:nvSpPr>
          <p:cNvPr id="16" name="Rectangle 15"/>
          <p:cNvSpPr/>
          <p:nvPr/>
        </p:nvSpPr>
        <p:spPr>
          <a:xfrm>
            <a:off x="5840304" y="1525608"/>
            <a:ext cx="4632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Anatomy:</a:t>
            </a:r>
            <a:endParaRPr lang="en-CA" sz="1600" dirty="0"/>
          </a:p>
        </p:txBody>
      </p:sp>
      <p:sp>
        <p:nvSpPr>
          <p:cNvPr id="18" name="Rectangle 17"/>
          <p:cNvSpPr/>
          <p:nvPr/>
        </p:nvSpPr>
        <p:spPr>
          <a:xfrm>
            <a:off x="5840304" y="2089567"/>
            <a:ext cx="4632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Positioning:</a:t>
            </a:r>
            <a:endParaRPr lang="en-CA" sz="1600" dirty="0"/>
          </a:p>
        </p:txBody>
      </p:sp>
      <p:sp>
        <p:nvSpPr>
          <p:cNvPr id="19" name="Rectangle 18"/>
          <p:cNvSpPr/>
          <p:nvPr/>
        </p:nvSpPr>
        <p:spPr>
          <a:xfrm>
            <a:off x="5840304" y="4125759"/>
            <a:ext cx="4632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Exposure &amp; Technique:</a:t>
            </a:r>
            <a:endParaRPr lang="en-CA" sz="1600" dirty="0"/>
          </a:p>
        </p:txBody>
      </p:sp>
      <p:sp>
        <p:nvSpPr>
          <p:cNvPr id="20" name="Rectangle 19"/>
          <p:cNvSpPr/>
          <p:nvPr/>
        </p:nvSpPr>
        <p:spPr>
          <a:xfrm>
            <a:off x="5829184" y="4915476"/>
            <a:ext cx="4632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CR &amp; Collimation:</a:t>
            </a:r>
            <a:endParaRPr lang="en-CA" sz="1600" dirty="0"/>
          </a:p>
        </p:txBody>
      </p:sp>
      <p:sp>
        <p:nvSpPr>
          <p:cNvPr id="21" name="Rectangle 20"/>
          <p:cNvSpPr/>
          <p:nvPr/>
        </p:nvSpPr>
        <p:spPr>
          <a:xfrm>
            <a:off x="5829183" y="5705193"/>
            <a:ext cx="4632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Marker place./artifacts:</a:t>
            </a:r>
            <a:endParaRPr lang="en-CA" sz="1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18000" r="18000"/>
          <a:stretch/>
        </p:blipFill>
        <p:spPr>
          <a:xfrm>
            <a:off x="1755726" y="1343372"/>
            <a:ext cx="3651504" cy="5113533"/>
          </a:xfrm>
          <a:prstGeom prst="rect">
            <a:avLst/>
          </a:prstGeom>
        </p:spPr>
      </p:pic>
      <p:sp>
        <p:nvSpPr>
          <p:cNvPr id="14" name="Text Placeholder 4"/>
          <p:cNvSpPr txBox="1">
            <a:spLocks/>
          </p:cNvSpPr>
          <p:nvPr/>
        </p:nvSpPr>
        <p:spPr>
          <a:xfrm>
            <a:off x="1524000" y="6430726"/>
            <a:ext cx="2091928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 151 Fig. 4.72</a:t>
            </a:r>
          </a:p>
          <a:p>
            <a:endParaRPr lang="en-CA" dirty="0"/>
          </a:p>
        </p:txBody>
      </p:sp>
      <p:sp>
        <p:nvSpPr>
          <p:cNvPr id="23" name="TextBox 22"/>
          <p:cNvSpPr txBox="1"/>
          <p:nvPr/>
        </p:nvSpPr>
        <p:spPr>
          <a:xfrm>
            <a:off x="1711915" y="1343371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@ 65 kVp</a:t>
            </a:r>
          </a:p>
        </p:txBody>
      </p:sp>
    </p:spTree>
    <p:extLst>
      <p:ext uri="{BB962C8B-B14F-4D97-AF65-F5344CB8AC3E}">
        <p14:creationId xmlns:p14="http://schemas.microsoft.com/office/powerpoint/2010/main" val="40046378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97026" y="6443569"/>
            <a:ext cx="3102131" cy="25391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sz="1050" dirty="0">
                <a:solidFill>
                  <a:schemeClr val="bg1">
                    <a:lumMod val="65000"/>
                  </a:schemeClr>
                </a:solidFill>
              </a:rPr>
              <a:t>© 2021, Southern Alberta Institute of Technology</a:t>
            </a:r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201803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Oblique Hand; You try…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67822" y="1525607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@ 60 kVp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902834" y="898687"/>
            <a:ext cx="85587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Is this a diagnostic radiograph? </a:t>
            </a:r>
            <a:endParaRPr lang="en-CA" b="1" dirty="0"/>
          </a:p>
        </p:txBody>
      </p:sp>
      <p:sp>
        <p:nvSpPr>
          <p:cNvPr id="16" name="Rectangle 15"/>
          <p:cNvSpPr/>
          <p:nvPr/>
        </p:nvSpPr>
        <p:spPr>
          <a:xfrm>
            <a:off x="5840304" y="1525608"/>
            <a:ext cx="4632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Anatomy:</a:t>
            </a:r>
            <a:endParaRPr lang="en-CA" sz="1600" dirty="0"/>
          </a:p>
        </p:txBody>
      </p:sp>
      <p:sp>
        <p:nvSpPr>
          <p:cNvPr id="18" name="Rectangle 17"/>
          <p:cNvSpPr/>
          <p:nvPr/>
        </p:nvSpPr>
        <p:spPr>
          <a:xfrm>
            <a:off x="5840304" y="2089567"/>
            <a:ext cx="4632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Positioning:</a:t>
            </a:r>
            <a:endParaRPr lang="en-CA" sz="1600" dirty="0"/>
          </a:p>
        </p:txBody>
      </p:sp>
      <p:sp>
        <p:nvSpPr>
          <p:cNvPr id="19" name="Rectangle 18"/>
          <p:cNvSpPr/>
          <p:nvPr/>
        </p:nvSpPr>
        <p:spPr>
          <a:xfrm>
            <a:off x="5840304" y="4125759"/>
            <a:ext cx="4632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Exposure &amp; Technique:</a:t>
            </a:r>
            <a:endParaRPr lang="en-CA" sz="1600" dirty="0"/>
          </a:p>
        </p:txBody>
      </p:sp>
      <p:sp>
        <p:nvSpPr>
          <p:cNvPr id="20" name="Rectangle 19"/>
          <p:cNvSpPr/>
          <p:nvPr/>
        </p:nvSpPr>
        <p:spPr>
          <a:xfrm>
            <a:off x="5829184" y="4915476"/>
            <a:ext cx="4632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CR &amp; Collimation:</a:t>
            </a:r>
            <a:endParaRPr lang="en-CA" sz="1600" dirty="0"/>
          </a:p>
        </p:txBody>
      </p:sp>
      <p:sp>
        <p:nvSpPr>
          <p:cNvPr id="21" name="Rectangle 20"/>
          <p:cNvSpPr/>
          <p:nvPr/>
        </p:nvSpPr>
        <p:spPr>
          <a:xfrm>
            <a:off x="5829183" y="5705193"/>
            <a:ext cx="4632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Marker place./artifacts:</a:t>
            </a:r>
            <a:endParaRPr lang="en-CA" sz="1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7822" y="1413236"/>
            <a:ext cx="3880620" cy="5284249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767822" y="1426664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@ 50 kVp</a:t>
            </a:r>
          </a:p>
        </p:txBody>
      </p:sp>
    </p:spTree>
    <p:extLst>
      <p:ext uri="{BB962C8B-B14F-4D97-AF65-F5344CB8AC3E}">
        <p14:creationId xmlns:p14="http://schemas.microsoft.com/office/powerpoint/2010/main" val="22227917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128651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Fan Lateral Hand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5905996" y="1825625"/>
            <a:ext cx="5447804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Entire hand and wrist included radiographically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905996" y="5100731"/>
            <a:ext cx="4655127" cy="1123613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1” </a:t>
            </a:r>
            <a:r>
              <a:rPr lang="en-US" sz="2400" i="1" dirty="0">
                <a:solidFill>
                  <a:schemeClr val="tx1"/>
                </a:solidFill>
              </a:rPr>
              <a:t>(2.5cm) </a:t>
            </a:r>
            <a:r>
              <a:rPr lang="en-US" dirty="0">
                <a:solidFill>
                  <a:schemeClr val="tx1"/>
                </a:solidFill>
              </a:rPr>
              <a:t>of distal forearm</a:t>
            </a:r>
          </a:p>
        </p:txBody>
      </p:sp>
      <p:sp>
        <p:nvSpPr>
          <p:cNvPr id="2" name="Rectangle 1"/>
          <p:cNvSpPr/>
          <p:nvPr/>
        </p:nvSpPr>
        <p:spPr>
          <a:xfrm>
            <a:off x="2611146" y="974011"/>
            <a:ext cx="2309735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#1. Anatomy</a:t>
            </a:r>
            <a:endParaRPr lang="en-CA" b="1" dirty="0"/>
          </a:p>
        </p:txBody>
      </p:sp>
      <p:sp>
        <p:nvSpPr>
          <p:cNvPr id="20" name="Rectangle 19"/>
          <p:cNvSpPr/>
          <p:nvPr/>
        </p:nvSpPr>
        <p:spPr>
          <a:xfrm>
            <a:off x="6791971" y="3146099"/>
            <a:ext cx="3033203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dirty="0">
                <a:solidFill>
                  <a:prstClr val="black"/>
                </a:solidFill>
              </a:rPr>
              <a:t>You can visualize: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</a:rPr>
              <a:t>All 8 carpals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</a:rPr>
              <a:t>All 5 metacarpals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</a:rPr>
              <a:t>All 14 phalanges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082476" y="1583496"/>
            <a:ext cx="3633515" cy="5042011"/>
            <a:chOff x="558475" y="1583495"/>
            <a:chExt cx="3633515" cy="5042011"/>
          </a:xfrm>
        </p:grpSpPr>
        <p:grpSp>
          <p:nvGrpSpPr>
            <p:cNvPr id="6" name="Group 5"/>
            <p:cNvGrpSpPr/>
            <p:nvPr/>
          </p:nvGrpSpPr>
          <p:grpSpPr>
            <a:xfrm>
              <a:off x="558475" y="1583495"/>
              <a:ext cx="3633515" cy="5042011"/>
              <a:chOff x="558475" y="1583495"/>
              <a:chExt cx="3633515" cy="5042011"/>
            </a:xfrm>
          </p:grpSpPr>
          <p:pic>
            <p:nvPicPr>
              <p:cNvPr id="19" name="Picture 18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58475" y="1583495"/>
                <a:ext cx="3633515" cy="4820620"/>
              </a:xfrm>
              <a:prstGeom prst="rect">
                <a:avLst/>
              </a:prstGeom>
            </p:spPr>
          </p:pic>
          <p:sp>
            <p:nvSpPr>
              <p:cNvPr id="21" name="Text Placeholder 4"/>
              <p:cNvSpPr txBox="1">
                <a:spLocks/>
              </p:cNvSpPr>
              <p:nvPr/>
            </p:nvSpPr>
            <p:spPr>
              <a:xfrm>
                <a:off x="1334105" y="6387507"/>
                <a:ext cx="1325880" cy="237999"/>
              </a:xfrm>
              <a:prstGeom prst="rect">
                <a:avLst/>
              </a:prstGeom>
            </p:spPr>
            <p:txBody>
              <a:bodyPr/>
              <a:lstStyle>
                <a:lvl1pPr marL="0" indent="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 baseline="0">
                    <a:solidFill>
                      <a:schemeClr val="accent3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8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8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900" dirty="0"/>
                  <a:t>SAIT Imaging Library</a:t>
                </a:r>
              </a:p>
              <a:p>
                <a:endParaRPr lang="en-CA" dirty="0"/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558475" y="1654213"/>
              <a:ext cx="1200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>
                  <a:solidFill>
                    <a:schemeClr val="bg1"/>
                  </a:solidFill>
                </a:rPr>
                <a:t>@ 60 kVp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858931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37211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Fan Lateral Hand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5725876" y="1825625"/>
            <a:ext cx="5627923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70C0"/>
                </a:solidFill>
              </a:rPr>
              <a:t>IP</a:t>
            </a:r>
            <a:r>
              <a:rPr lang="en-US" sz="2400" dirty="0">
                <a:solidFill>
                  <a:schemeClr val="tx1"/>
                </a:solidFill>
              </a:rPr>
              <a:t> joints appear open – indicates digits were parallel to the IR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527257" y="1579116"/>
            <a:ext cx="3633515" cy="5042011"/>
            <a:chOff x="558475" y="1583495"/>
            <a:chExt cx="3633515" cy="5042011"/>
          </a:xfrm>
        </p:grpSpPr>
        <p:grpSp>
          <p:nvGrpSpPr>
            <p:cNvPr id="6" name="Group 5"/>
            <p:cNvGrpSpPr/>
            <p:nvPr/>
          </p:nvGrpSpPr>
          <p:grpSpPr>
            <a:xfrm>
              <a:off x="558475" y="1583495"/>
              <a:ext cx="3633515" cy="5042011"/>
              <a:chOff x="558475" y="1583495"/>
              <a:chExt cx="3633515" cy="5042011"/>
            </a:xfrm>
          </p:grpSpPr>
          <p:pic>
            <p:nvPicPr>
              <p:cNvPr id="19" name="Picture 18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58475" y="1583495"/>
                <a:ext cx="3633515" cy="4820620"/>
              </a:xfrm>
              <a:prstGeom prst="rect">
                <a:avLst/>
              </a:prstGeom>
            </p:spPr>
          </p:pic>
          <p:sp>
            <p:nvSpPr>
              <p:cNvPr id="21" name="Text Placeholder 4"/>
              <p:cNvSpPr txBox="1">
                <a:spLocks/>
              </p:cNvSpPr>
              <p:nvPr/>
            </p:nvSpPr>
            <p:spPr>
              <a:xfrm>
                <a:off x="1334105" y="6387507"/>
                <a:ext cx="1325880" cy="237999"/>
              </a:xfrm>
              <a:prstGeom prst="rect">
                <a:avLst/>
              </a:prstGeom>
            </p:spPr>
            <p:txBody>
              <a:bodyPr/>
              <a:lstStyle>
                <a:lvl1pPr marL="0" indent="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 baseline="0">
                    <a:solidFill>
                      <a:schemeClr val="accent3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8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8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900" dirty="0"/>
                  <a:t>SAIT Imaging Library</a:t>
                </a:r>
              </a:p>
              <a:p>
                <a:endParaRPr lang="en-CA" dirty="0"/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558475" y="1654213"/>
              <a:ext cx="1200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>
                  <a:solidFill>
                    <a:schemeClr val="bg1"/>
                  </a:solidFill>
                </a:rPr>
                <a:t>@ 60 kVp</a:t>
              </a:r>
            </a:p>
          </p:txBody>
        </p:sp>
      </p:grpSp>
      <p:sp>
        <p:nvSpPr>
          <p:cNvPr id="13" name="Rectangle 12"/>
          <p:cNvSpPr/>
          <p:nvPr/>
        </p:nvSpPr>
        <p:spPr>
          <a:xfrm>
            <a:off x="2075721" y="910971"/>
            <a:ext cx="2201244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#2. Position</a:t>
            </a:r>
            <a:endParaRPr lang="en-CA" b="1" dirty="0"/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725877" y="910971"/>
            <a:ext cx="4858302" cy="861888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chemeClr val="tx1"/>
                </a:solidFill>
              </a:rPr>
              <a:t>Long axis of the wrist is aligned with the long axis of the IR</a:t>
            </a: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5707951" y="3319384"/>
            <a:ext cx="4876229" cy="547690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chemeClr val="tx1"/>
                </a:solidFill>
              </a:rPr>
              <a:t>Slight oblique view of the thumb</a:t>
            </a: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5725878" y="3993806"/>
            <a:ext cx="4942123" cy="1296063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chemeClr val="tx1"/>
                </a:solidFill>
              </a:rPr>
              <a:t>Digits separated equally (with minimal soft tissue superimposition)</a:t>
            </a: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5707950" y="5318294"/>
            <a:ext cx="4960050" cy="1486759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chemeClr val="tx1"/>
                </a:solidFill>
              </a:rPr>
              <a:t>True lateral evidenced by: superimposed metacarpals &amp; distal radius and ulna</a:t>
            </a:r>
          </a:p>
        </p:txBody>
      </p:sp>
    </p:spTree>
    <p:extLst>
      <p:ext uri="{BB962C8B-B14F-4D97-AF65-F5344CB8AC3E}">
        <p14:creationId xmlns:p14="http://schemas.microsoft.com/office/powerpoint/2010/main" val="29216835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37211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Fan Lateral Hand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082476" y="1583496"/>
            <a:ext cx="3633515" cy="5042011"/>
            <a:chOff x="558475" y="1583495"/>
            <a:chExt cx="3633515" cy="5042011"/>
          </a:xfrm>
        </p:grpSpPr>
        <p:grpSp>
          <p:nvGrpSpPr>
            <p:cNvPr id="6" name="Group 5"/>
            <p:cNvGrpSpPr/>
            <p:nvPr/>
          </p:nvGrpSpPr>
          <p:grpSpPr>
            <a:xfrm>
              <a:off x="558475" y="1583495"/>
              <a:ext cx="3633515" cy="5042011"/>
              <a:chOff x="558475" y="1583495"/>
              <a:chExt cx="3633515" cy="5042011"/>
            </a:xfrm>
          </p:grpSpPr>
          <p:pic>
            <p:nvPicPr>
              <p:cNvPr id="19" name="Picture 18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58475" y="1583495"/>
                <a:ext cx="3633515" cy="4820620"/>
              </a:xfrm>
              <a:prstGeom prst="rect">
                <a:avLst/>
              </a:prstGeom>
            </p:spPr>
          </p:pic>
          <p:sp>
            <p:nvSpPr>
              <p:cNvPr id="21" name="Text Placeholder 4"/>
              <p:cNvSpPr txBox="1">
                <a:spLocks/>
              </p:cNvSpPr>
              <p:nvPr/>
            </p:nvSpPr>
            <p:spPr>
              <a:xfrm>
                <a:off x="1334105" y="6387507"/>
                <a:ext cx="1325880" cy="237999"/>
              </a:xfrm>
              <a:prstGeom prst="rect">
                <a:avLst/>
              </a:prstGeom>
            </p:spPr>
            <p:txBody>
              <a:bodyPr/>
              <a:lstStyle>
                <a:lvl1pPr marL="0" indent="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 baseline="0">
                    <a:solidFill>
                      <a:schemeClr val="accent3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8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8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900" dirty="0"/>
                  <a:t>SAIT Imaging Library</a:t>
                </a:r>
              </a:p>
              <a:p>
                <a:endParaRPr lang="en-CA" dirty="0"/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558475" y="1654213"/>
              <a:ext cx="1200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>
                  <a:solidFill>
                    <a:schemeClr val="bg1"/>
                  </a:solidFill>
                </a:rPr>
                <a:t>@ 60 kVp</a:t>
              </a:r>
            </a:p>
          </p:txBody>
        </p:sp>
      </p:grpSp>
      <p:sp>
        <p:nvSpPr>
          <p:cNvPr id="16" name="Rectangle 15"/>
          <p:cNvSpPr/>
          <p:nvPr/>
        </p:nvSpPr>
        <p:spPr>
          <a:xfrm>
            <a:off x="1625493" y="980287"/>
            <a:ext cx="4652812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#3. Exposure &amp; Technique</a:t>
            </a:r>
            <a:endParaRPr lang="en-CA" b="1" dirty="0"/>
          </a:p>
        </p:txBody>
      </p:sp>
      <p:sp>
        <p:nvSpPr>
          <p:cNvPr id="20" name="Rectangle 19"/>
          <p:cNvSpPr/>
          <p:nvPr/>
        </p:nvSpPr>
        <p:spPr>
          <a:xfrm>
            <a:off x="5788106" y="1778812"/>
            <a:ext cx="470176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Was the kVp within the acceptable range?</a:t>
            </a:r>
          </a:p>
          <a:p>
            <a:pPr lvl="0">
              <a:defRPr/>
            </a:pPr>
            <a:endParaRPr lang="en-US" sz="2800" dirty="0">
              <a:solidFill>
                <a:srgbClr val="808080">
                  <a:lumMod val="10000"/>
                </a:srgbClr>
              </a:solidFill>
              <a:latin typeface="Arial" charset="0"/>
            </a:endParaRPr>
          </a:p>
          <a:p>
            <a:pPr lvl="0">
              <a:defRPr/>
            </a:pPr>
            <a:endParaRPr lang="en-US" sz="2800" dirty="0">
              <a:solidFill>
                <a:srgbClr val="808080">
                  <a:lumMod val="10000"/>
                </a:srgbClr>
              </a:solidFill>
              <a:latin typeface="Arial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Is there optimal density and contrast?</a:t>
            </a:r>
          </a:p>
          <a:p>
            <a:pPr marL="914400" lvl="1" indent="-457200">
              <a:buFont typeface="Courier New" panose="02070309020205020404" pitchFamily="49" charset="0"/>
              <a:buChar char="o"/>
              <a:defRPr/>
            </a:pPr>
            <a:r>
              <a:rPr lang="en-US" sz="2200" i="1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Is there motion?</a:t>
            </a:r>
          </a:p>
          <a:p>
            <a:pPr marL="914400" lvl="1" indent="-457200">
              <a:buFont typeface="Courier New" panose="02070309020205020404" pitchFamily="49" charset="0"/>
              <a:buChar char="o"/>
              <a:defRPr/>
            </a:pPr>
            <a:r>
              <a:rPr lang="en-US" sz="2200" i="1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Are soft tissue margins visible?</a:t>
            </a:r>
          </a:p>
          <a:p>
            <a:pPr marL="914400" lvl="1" indent="-457200">
              <a:buFont typeface="Courier New" panose="02070309020205020404" pitchFamily="49" charset="0"/>
              <a:buChar char="o"/>
              <a:defRPr/>
            </a:pPr>
            <a:r>
              <a:rPr lang="en-US" sz="2200" i="1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Are there clear bony trabecular markings?</a:t>
            </a:r>
          </a:p>
          <a:p>
            <a:pPr lvl="0">
              <a:defRPr/>
            </a:pPr>
            <a:endParaRPr lang="en-US" sz="2800" dirty="0">
              <a:solidFill>
                <a:srgbClr val="808080">
                  <a:lumMod val="10000"/>
                </a:srgb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2261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220091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Fan Lateral Hand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082476" y="1583496"/>
            <a:ext cx="3633515" cy="5042011"/>
            <a:chOff x="558475" y="1583495"/>
            <a:chExt cx="3633515" cy="5042011"/>
          </a:xfrm>
        </p:grpSpPr>
        <p:grpSp>
          <p:nvGrpSpPr>
            <p:cNvPr id="6" name="Group 5"/>
            <p:cNvGrpSpPr/>
            <p:nvPr/>
          </p:nvGrpSpPr>
          <p:grpSpPr>
            <a:xfrm>
              <a:off x="558475" y="1583495"/>
              <a:ext cx="3633515" cy="5042011"/>
              <a:chOff x="558475" y="1583495"/>
              <a:chExt cx="3633515" cy="5042011"/>
            </a:xfrm>
          </p:grpSpPr>
          <p:pic>
            <p:nvPicPr>
              <p:cNvPr id="19" name="Picture 18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58475" y="1583495"/>
                <a:ext cx="3633515" cy="4820620"/>
              </a:xfrm>
              <a:prstGeom prst="rect">
                <a:avLst/>
              </a:prstGeom>
            </p:spPr>
          </p:pic>
          <p:sp>
            <p:nvSpPr>
              <p:cNvPr id="21" name="Text Placeholder 4"/>
              <p:cNvSpPr txBox="1">
                <a:spLocks/>
              </p:cNvSpPr>
              <p:nvPr/>
            </p:nvSpPr>
            <p:spPr>
              <a:xfrm>
                <a:off x="1334105" y="6387507"/>
                <a:ext cx="1325880" cy="237999"/>
              </a:xfrm>
              <a:prstGeom prst="rect">
                <a:avLst/>
              </a:prstGeom>
            </p:spPr>
            <p:txBody>
              <a:bodyPr/>
              <a:lstStyle>
                <a:lvl1pPr marL="0" indent="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 baseline="0">
                    <a:solidFill>
                      <a:schemeClr val="accent3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8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8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900" dirty="0"/>
                  <a:t>SAIT Imaging Library</a:t>
                </a:r>
              </a:p>
              <a:p>
                <a:endParaRPr lang="en-CA" dirty="0"/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558475" y="1654213"/>
              <a:ext cx="1200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>
                  <a:solidFill>
                    <a:schemeClr val="bg1"/>
                  </a:solidFill>
                </a:rPr>
                <a:t>@ 60 kVp</a:t>
              </a:r>
            </a:p>
          </p:txBody>
        </p:sp>
      </p:grpSp>
      <p:sp>
        <p:nvSpPr>
          <p:cNvPr id="11" name="Rectangle 10"/>
          <p:cNvSpPr/>
          <p:nvPr/>
        </p:nvSpPr>
        <p:spPr>
          <a:xfrm>
            <a:off x="1910500" y="949741"/>
            <a:ext cx="3717684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#4. CR &amp; Collimation</a:t>
            </a:r>
            <a:endParaRPr lang="en-CA" b="1" dirty="0"/>
          </a:p>
        </p:txBody>
      </p:sp>
      <p:sp>
        <p:nvSpPr>
          <p:cNvPr id="12" name="Rectangle 11"/>
          <p:cNvSpPr/>
          <p:nvPr/>
        </p:nvSpPr>
        <p:spPr>
          <a:xfrm>
            <a:off x="6015779" y="2732803"/>
            <a:ext cx="421691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Is there four sided collimation centered around the 3</a:t>
            </a:r>
            <a:r>
              <a:rPr lang="en-US" sz="2800" baseline="300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rd</a:t>
            </a: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 MCP joint? </a:t>
            </a:r>
          </a:p>
        </p:txBody>
      </p:sp>
    </p:spTree>
    <p:extLst>
      <p:ext uri="{BB962C8B-B14F-4D97-AF65-F5344CB8AC3E}">
        <p14:creationId xmlns:p14="http://schemas.microsoft.com/office/powerpoint/2010/main" val="16841697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92075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Fan Lateral Hand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5745094" y="1825625"/>
            <a:ext cx="5608706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Are there any removable artifacts visible?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082476" y="1583496"/>
            <a:ext cx="3633515" cy="5042011"/>
            <a:chOff x="558475" y="1583495"/>
            <a:chExt cx="3633515" cy="5042011"/>
          </a:xfrm>
        </p:grpSpPr>
        <p:grpSp>
          <p:nvGrpSpPr>
            <p:cNvPr id="6" name="Group 5"/>
            <p:cNvGrpSpPr/>
            <p:nvPr/>
          </p:nvGrpSpPr>
          <p:grpSpPr>
            <a:xfrm>
              <a:off x="558475" y="1583495"/>
              <a:ext cx="3633515" cy="5042011"/>
              <a:chOff x="558475" y="1583495"/>
              <a:chExt cx="3633515" cy="5042011"/>
            </a:xfrm>
          </p:grpSpPr>
          <p:pic>
            <p:nvPicPr>
              <p:cNvPr id="19" name="Picture 18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58475" y="1583495"/>
                <a:ext cx="3633515" cy="4820620"/>
              </a:xfrm>
              <a:prstGeom prst="rect">
                <a:avLst/>
              </a:prstGeom>
            </p:spPr>
          </p:pic>
          <p:sp>
            <p:nvSpPr>
              <p:cNvPr id="21" name="Text Placeholder 4"/>
              <p:cNvSpPr txBox="1">
                <a:spLocks/>
              </p:cNvSpPr>
              <p:nvPr/>
            </p:nvSpPr>
            <p:spPr>
              <a:xfrm>
                <a:off x="1334105" y="6387507"/>
                <a:ext cx="1325880" cy="237999"/>
              </a:xfrm>
              <a:prstGeom prst="rect">
                <a:avLst/>
              </a:prstGeom>
            </p:spPr>
            <p:txBody>
              <a:bodyPr/>
              <a:lstStyle>
                <a:lvl1pPr marL="0" indent="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 baseline="0">
                    <a:solidFill>
                      <a:schemeClr val="accent3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8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8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900" dirty="0"/>
                  <a:t>SAIT Imaging Library</a:t>
                </a:r>
              </a:p>
              <a:p>
                <a:endParaRPr lang="en-CA" dirty="0"/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558475" y="1654213"/>
              <a:ext cx="1200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>
                  <a:solidFill>
                    <a:schemeClr val="bg1"/>
                  </a:solidFill>
                </a:rPr>
                <a:t>@ 60 kVp</a:t>
              </a:r>
            </a:p>
          </p:txBody>
        </p:sp>
      </p:grpSp>
      <p:sp>
        <p:nvSpPr>
          <p:cNvPr id="13" name="Rectangle 12"/>
          <p:cNvSpPr/>
          <p:nvPr/>
        </p:nvSpPr>
        <p:spPr>
          <a:xfrm>
            <a:off x="1625494" y="980287"/>
            <a:ext cx="6179897" cy="52322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#5. Marker Placement &amp;/or artifacts</a:t>
            </a:r>
            <a:endParaRPr lang="en-CA" b="1" dirty="0"/>
          </a:p>
        </p:txBody>
      </p:sp>
      <p:sp>
        <p:nvSpPr>
          <p:cNvPr id="14" name="Rectangle 13"/>
          <p:cNvSpPr/>
          <p:nvPr/>
        </p:nvSpPr>
        <p:spPr>
          <a:xfrm>
            <a:off x="5745094" y="2951946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Does the marker comply with Anderson marker rules?</a:t>
            </a:r>
          </a:p>
        </p:txBody>
      </p:sp>
    </p:spTree>
    <p:extLst>
      <p:ext uri="{BB962C8B-B14F-4D97-AF65-F5344CB8AC3E}">
        <p14:creationId xmlns:p14="http://schemas.microsoft.com/office/powerpoint/2010/main" val="26174096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635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Fan Lateral Hand; You try…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67822" y="1525607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@ 60 kVp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902834" y="898687"/>
            <a:ext cx="85587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Is this a diagnostic radiograph? </a:t>
            </a:r>
            <a:endParaRPr lang="en-CA" b="1" dirty="0"/>
          </a:p>
        </p:txBody>
      </p:sp>
      <p:sp>
        <p:nvSpPr>
          <p:cNvPr id="16" name="Rectangle 15"/>
          <p:cNvSpPr/>
          <p:nvPr/>
        </p:nvSpPr>
        <p:spPr>
          <a:xfrm>
            <a:off x="5499126" y="1489546"/>
            <a:ext cx="4632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Anatomy:</a:t>
            </a:r>
            <a:endParaRPr lang="en-CA" sz="1600" dirty="0"/>
          </a:p>
        </p:txBody>
      </p:sp>
      <p:sp>
        <p:nvSpPr>
          <p:cNvPr id="18" name="Rectangle 17"/>
          <p:cNvSpPr/>
          <p:nvPr/>
        </p:nvSpPr>
        <p:spPr>
          <a:xfrm>
            <a:off x="5499126" y="2077316"/>
            <a:ext cx="4632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Positioning:</a:t>
            </a:r>
            <a:endParaRPr lang="en-CA" sz="1600" dirty="0"/>
          </a:p>
        </p:txBody>
      </p:sp>
      <p:sp>
        <p:nvSpPr>
          <p:cNvPr id="19" name="Rectangle 18"/>
          <p:cNvSpPr/>
          <p:nvPr/>
        </p:nvSpPr>
        <p:spPr>
          <a:xfrm>
            <a:off x="5499126" y="4084623"/>
            <a:ext cx="4632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Exposure &amp; Technique:</a:t>
            </a:r>
            <a:endParaRPr lang="en-CA" sz="1600" dirty="0"/>
          </a:p>
        </p:txBody>
      </p:sp>
      <p:sp>
        <p:nvSpPr>
          <p:cNvPr id="20" name="Rectangle 19"/>
          <p:cNvSpPr/>
          <p:nvPr/>
        </p:nvSpPr>
        <p:spPr>
          <a:xfrm>
            <a:off x="5499126" y="4840331"/>
            <a:ext cx="4632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CR &amp; Collimation:</a:t>
            </a:r>
            <a:endParaRPr lang="en-CA" sz="1600" dirty="0"/>
          </a:p>
        </p:txBody>
      </p:sp>
      <p:sp>
        <p:nvSpPr>
          <p:cNvPr id="21" name="Rectangle 20"/>
          <p:cNvSpPr/>
          <p:nvPr/>
        </p:nvSpPr>
        <p:spPr>
          <a:xfrm>
            <a:off x="5499126" y="5701472"/>
            <a:ext cx="4632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Marker place./artifacts:</a:t>
            </a:r>
            <a:endParaRPr lang="en-CA" sz="1600" dirty="0"/>
          </a:p>
        </p:txBody>
      </p:sp>
      <p:sp>
        <p:nvSpPr>
          <p:cNvPr id="25" name="TextBox 24"/>
          <p:cNvSpPr txBox="1"/>
          <p:nvPr/>
        </p:nvSpPr>
        <p:spPr>
          <a:xfrm>
            <a:off x="1767822" y="1426664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@ 50 kVp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2835" y="1421908"/>
            <a:ext cx="3461279" cy="4922461"/>
          </a:xfrm>
          <a:prstGeom prst="rect">
            <a:avLst/>
          </a:prstGeom>
        </p:spPr>
      </p:pic>
      <p:sp>
        <p:nvSpPr>
          <p:cNvPr id="14" name="Text Placeholder 4"/>
          <p:cNvSpPr txBox="1">
            <a:spLocks/>
          </p:cNvSpPr>
          <p:nvPr/>
        </p:nvSpPr>
        <p:spPr>
          <a:xfrm>
            <a:off x="2370085" y="6344368"/>
            <a:ext cx="2091928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150 Fig 4.76</a:t>
            </a:r>
          </a:p>
          <a:p>
            <a:endParaRPr lang="en-CA" dirty="0"/>
          </a:p>
        </p:txBody>
      </p:sp>
      <p:sp>
        <p:nvSpPr>
          <p:cNvPr id="22" name="TextBox 21"/>
          <p:cNvSpPr txBox="1"/>
          <p:nvPr/>
        </p:nvSpPr>
        <p:spPr>
          <a:xfrm>
            <a:off x="1902834" y="1460689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@ 70 kVp</a:t>
            </a:r>
          </a:p>
        </p:txBody>
      </p:sp>
    </p:spTree>
    <p:extLst>
      <p:ext uri="{BB962C8B-B14F-4D97-AF65-F5344CB8AC3E}">
        <p14:creationId xmlns:p14="http://schemas.microsoft.com/office/powerpoint/2010/main" val="21657208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251183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AP Thumb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992630" y="1825625"/>
            <a:ext cx="6361170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Entire thumb included radiographically</a:t>
            </a:r>
          </a:p>
        </p:txBody>
      </p:sp>
      <p:sp>
        <p:nvSpPr>
          <p:cNvPr id="2" name="Rectangle 1"/>
          <p:cNvSpPr/>
          <p:nvPr/>
        </p:nvSpPr>
        <p:spPr>
          <a:xfrm>
            <a:off x="2580061" y="1327867"/>
            <a:ext cx="2309735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#1. Anatomy</a:t>
            </a:r>
            <a:endParaRPr lang="en-CA" b="1" dirty="0"/>
          </a:p>
        </p:txBody>
      </p:sp>
      <p:sp>
        <p:nvSpPr>
          <p:cNvPr id="20" name="Rectangle 19"/>
          <p:cNvSpPr/>
          <p:nvPr/>
        </p:nvSpPr>
        <p:spPr>
          <a:xfrm>
            <a:off x="5966951" y="3159686"/>
            <a:ext cx="3464410" cy="1138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dirty="0">
                <a:solidFill>
                  <a:prstClr val="black"/>
                </a:solidFill>
              </a:rPr>
              <a:t>You can visualize: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</a:rPr>
              <a:t>Both phalanges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</a:rPr>
              <a:t>Entire 1</a:t>
            </a:r>
            <a:r>
              <a:rPr lang="en-US" sz="2200" baseline="30000" dirty="0">
                <a:solidFill>
                  <a:prstClr val="black"/>
                </a:solidFill>
              </a:rPr>
              <a:t>st</a:t>
            </a:r>
            <a:r>
              <a:rPr lang="en-US" sz="2200" dirty="0">
                <a:solidFill>
                  <a:prstClr val="black"/>
                </a:solidFill>
              </a:rPr>
              <a:t> metacarpal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0061" y="2123569"/>
            <a:ext cx="2115495" cy="417612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795513" y="1994966"/>
            <a:ext cx="9749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>
                <a:solidFill>
                  <a:schemeClr val="bg1"/>
                </a:solidFill>
              </a:rPr>
              <a:t>@ 55 kVp</a:t>
            </a:r>
          </a:p>
        </p:txBody>
      </p:sp>
      <p:sp>
        <p:nvSpPr>
          <p:cNvPr id="5" name="Freeform 4"/>
          <p:cNvSpPr/>
          <p:nvPr/>
        </p:nvSpPr>
        <p:spPr>
          <a:xfrm>
            <a:off x="3792187" y="5213269"/>
            <a:ext cx="522514" cy="448647"/>
          </a:xfrm>
          <a:custGeom>
            <a:avLst/>
            <a:gdLst>
              <a:gd name="connsiteX0" fmla="*/ 47501 w 522514"/>
              <a:gd name="connsiteY0" fmla="*/ 130628 h 448647"/>
              <a:gd name="connsiteX1" fmla="*/ 225631 w 522514"/>
              <a:gd name="connsiteY1" fmla="*/ 106877 h 448647"/>
              <a:gd name="connsiteX2" fmla="*/ 261257 w 522514"/>
              <a:gd name="connsiteY2" fmla="*/ 83127 h 448647"/>
              <a:gd name="connsiteX3" fmla="*/ 344384 w 522514"/>
              <a:gd name="connsiteY3" fmla="*/ 47501 h 448647"/>
              <a:gd name="connsiteX4" fmla="*/ 451262 w 522514"/>
              <a:gd name="connsiteY4" fmla="*/ 0 h 448647"/>
              <a:gd name="connsiteX5" fmla="*/ 498764 w 522514"/>
              <a:gd name="connsiteY5" fmla="*/ 71251 h 448647"/>
              <a:gd name="connsiteX6" fmla="*/ 522514 w 522514"/>
              <a:gd name="connsiteY6" fmla="*/ 106877 h 448647"/>
              <a:gd name="connsiteX7" fmla="*/ 498764 w 522514"/>
              <a:gd name="connsiteY7" fmla="*/ 178129 h 448647"/>
              <a:gd name="connsiteX8" fmla="*/ 486888 w 522514"/>
              <a:gd name="connsiteY8" fmla="*/ 285007 h 448647"/>
              <a:gd name="connsiteX9" fmla="*/ 415636 w 522514"/>
              <a:gd name="connsiteY9" fmla="*/ 332509 h 448647"/>
              <a:gd name="connsiteX10" fmla="*/ 356260 w 522514"/>
              <a:gd name="connsiteY10" fmla="*/ 427511 h 448647"/>
              <a:gd name="connsiteX11" fmla="*/ 11875 w 522514"/>
              <a:gd name="connsiteY11" fmla="*/ 380010 h 448647"/>
              <a:gd name="connsiteX12" fmla="*/ 0 w 522514"/>
              <a:gd name="connsiteY12" fmla="*/ 344384 h 448647"/>
              <a:gd name="connsiteX13" fmla="*/ 47501 w 522514"/>
              <a:gd name="connsiteY13" fmla="*/ 130628 h 448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22514" h="448647">
                <a:moveTo>
                  <a:pt x="47501" y="130628"/>
                </a:moveTo>
                <a:cubicBezTo>
                  <a:pt x="62949" y="129083"/>
                  <a:pt x="189849" y="120295"/>
                  <a:pt x="225631" y="106877"/>
                </a:cubicBezTo>
                <a:cubicBezTo>
                  <a:pt x="238995" y="101866"/>
                  <a:pt x="248865" y="90208"/>
                  <a:pt x="261257" y="83127"/>
                </a:cubicBezTo>
                <a:cubicBezTo>
                  <a:pt x="434244" y="-15722"/>
                  <a:pt x="211149" y="114118"/>
                  <a:pt x="344384" y="47501"/>
                </a:cubicBezTo>
                <a:cubicBezTo>
                  <a:pt x="447106" y="-3859"/>
                  <a:pt x="360616" y="22661"/>
                  <a:pt x="451262" y="0"/>
                </a:cubicBezTo>
                <a:lnTo>
                  <a:pt x="498764" y="71251"/>
                </a:lnTo>
                <a:lnTo>
                  <a:pt x="522514" y="106877"/>
                </a:lnTo>
                <a:cubicBezTo>
                  <a:pt x="514597" y="130628"/>
                  <a:pt x="501529" y="153247"/>
                  <a:pt x="498764" y="178129"/>
                </a:cubicBezTo>
                <a:cubicBezTo>
                  <a:pt x="494805" y="213755"/>
                  <a:pt x="503882" y="253446"/>
                  <a:pt x="486888" y="285007"/>
                </a:cubicBezTo>
                <a:cubicBezTo>
                  <a:pt x="473355" y="310140"/>
                  <a:pt x="415636" y="332509"/>
                  <a:pt x="415636" y="332509"/>
                </a:cubicBezTo>
                <a:cubicBezTo>
                  <a:pt x="387373" y="417301"/>
                  <a:pt x="412717" y="389874"/>
                  <a:pt x="356260" y="427511"/>
                </a:cubicBezTo>
                <a:cubicBezTo>
                  <a:pt x="179943" y="420981"/>
                  <a:pt x="73790" y="503841"/>
                  <a:pt x="11875" y="380010"/>
                </a:cubicBezTo>
                <a:cubicBezTo>
                  <a:pt x="6277" y="368814"/>
                  <a:pt x="3958" y="356259"/>
                  <a:pt x="0" y="344384"/>
                </a:cubicBezTo>
                <a:lnTo>
                  <a:pt x="47501" y="130628"/>
                </a:lnTo>
                <a:close/>
              </a:path>
            </a:pathLst>
          </a:custGeom>
          <a:solidFill>
            <a:srgbClr val="66FF33">
              <a:alpha val="10196"/>
            </a:srgbClr>
          </a:solidFill>
          <a:ln>
            <a:solidFill>
              <a:srgbClr val="66FF3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5180287" y="4817488"/>
            <a:ext cx="5052937" cy="1369556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Entire Trapezium visualized</a:t>
            </a:r>
          </a:p>
          <a:p>
            <a:pPr marL="342900" lvl="1" indent="0">
              <a:buNone/>
            </a:pPr>
            <a:r>
              <a:rPr lang="en-US" sz="2200" i="1" dirty="0"/>
              <a:t>*includes joint spaces around the trapezium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67534" y="2088835"/>
            <a:ext cx="9749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>
                <a:solidFill>
                  <a:schemeClr val="bg1"/>
                </a:solidFill>
              </a:rPr>
              <a:t>@ 55 kVp</a:t>
            </a:r>
          </a:p>
        </p:txBody>
      </p:sp>
    </p:spTree>
    <p:extLst>
      <p:ext uri="{BB962C8B-B14F-4D97-AF65-F5344CB8AC3E}">
        <p14:creationId xmlns:p14="http://schemas.microsoft.com/office/powerpoint/2010/main" val="12049576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AP Thumb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282934" y="1825625"/>
            <a:ext cx="7070866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Entire thumb appears parallel to long axis of IR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1292" y="2111693"/>
            <a:ext cx="2115495" cy="417612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141853" y="2111694"/>
            <a:ext cx="9749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>
                <a:solidFill>
                  <a:schemeClr val="bg1"/>
                </a:solidFill>
              </a:rPr>
              <a:t>@ 55 kVp</a:t>
            </a:r>
          </a:p>
        </p:txBody>
      </p:sp>
      <p:sp>
        <p:nvSpPr>
          <p:cNvPr id="10" name="Rectangle 9"/>
          <p:cNvSpPr/>
          <p:nvPr/>
        </p:nvSpPr>
        <p:spPr>
          <a:xfrm>
            <a:off x="2081690" y="1395567"/>
            <a:ext cx="2201244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#2. Position</a:t>
            </a:r>
            <a:endParaRPr lang="en-CA" b="1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4282934" y="3339213"/>
            <a:ext cx="6297662" cy="1772268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rotation evidenced by: equal concavity &amp; amounts of soft tissue along sides of phalanges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282934" y="4931164"/>
            <a:ext cx="6297662" cy="1194069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Open IP &amp; MCP joint – </a:t>
            </a:r>
            <a:r>
              <a:rPr lang="en-US" sz="2400" i="1" dirty="0">
                <a:solidFill>
                  <a:schemeClr val="tx1"/>
                </a:solidFill>
              </a:rPr>
              <a:t>indicating thumb was fully extended &amp; correct CR location used</a:t>
            </a:r>
          </a:p>
        </p:txBody>
      </p:sp>
    </p:spTree>
    <p:extLst>
      <p:ext uri="{BB962C8B-B14F-4D97-AF65-F5344CB8AC3E}">
        <p14:creationId xmlns:p14="http://schemas.microsoft.com/office/powerpoint/2010/main" val="5945684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90291" y="-134980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AP Thumb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891292" y="2034505"/>
            <a:ext cx="2115495" cy="4253310"/>
            <a:chOff x="367291" y="2034505"/>
            <a:chExt cx="2115495" cy="425331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67291" y="2111693"/>
              <a:ext cx="2115495" cy="4176122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937564" y="2034505"/>
              <a:ext cx="97494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1400" dirty="0">
                  <a:solidFill>
                    <a:schemeClr val="bg1"/>
                  </a:solidFill>
                </a:rPr>
                <a:t>@ 55 kVp</a:t>
              </a:r>
            </a:p>
          </p:txBody>
        </p:sp>
      </p:grpSp>
      <p:sp>
        <p:nvSpPr>
          <p:cNvPr id="14" name="Rectangle 13"/>
          <p:cNvSpPr/>
          <p:nvPr/>
        </p:nvSpPr>
        <p:spPr>
          <a:xfrm>
            <a:off x="1625493" y="980287"/>
            <a:ext cx="4652812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#3. Exposure &amp; Technique</a:t>
            </a:r>
            <a:endParaRPr lang="en-CA" b="1" dirty="0"/>
          </a:p>
        </p:txBody>
      </p:sp>
      <p:sp>
        <p:nvSpPr>
          <p:cNvPr id="15" name="Rectangle 14"/>
          <p:cNvSpPr/>
          <p:nvPr/>
        </p:nvSpPr>
        <p:spPr>
          <a:xfrm>
            <a:off x="4100947" y="2342282"/>
            <a:ext cx="6341423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Was the kVp within the acceptable range?</a:t>
            </a:r>
          </a:p>
          <a:p>
            <a:pPr lvl="0">
              <a:defRPr/>
            </a:pPr>
            <a:endParaRPr lang="en-US" sz="2800" dirty="0">
              <a:solidFill>
                <a:srgbClr val="808080">
                  <a:lumMod val="10000"/>
                </a:srgbClr>
              </a:solidFill>
              <a:latin typeface="Arial" charset="0"/>
            </a:endParaRPr>
          </a:p>
          <a:p>
            <a:pPr lvl="0">
              <a:defRPr/>
            </a:pPr>
            <a:endParaRPr lang="en-US" sz="2800" dirty="0">
              <a:solidFill>
                <a:srgbClr val="808080">
                  <a:lumMod val="10000"/>
                </a:srgbClr>
              </a:solidFill>
              <a:latin typeface="Arial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Is there optimal density and contrast?</a:t>
            </a:r>
          </a:p>
          <a:p>
            <a:pPr marL="914400" lvl="1" indent="-457200">
              <a:buFont typeface="Courier New" panose="02070309020205020404" pitchFamily="49" charset="0"/>
              <a:buChar char="o"/>
              <a:defRPr/>
            </a:pPr>
            <a:r>
              <a:rPr lang="en-US" sz="2200" i="1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Is there motion?</a:t>
            </a:r>
          </a:p>
          <a:p>
            <a:pPr marL="914400" lvl="1" indent="-457200">
              <a:buFont typeface="Courier New" panose="02070309020205020404" pitchFamily="49" charset="0"/>
              <a:buChar char="o"/>
              <a:defRPr/>
            </a:pPr>
            <a:r>
              <a:rPr lang="en-US" sz="2200" i="1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Are soft tissue margins visible?</a:t>
            </a:r>
          </a:p>
          <a:p>
            <a:pPr marL="914400" lvl="1" indent="-457200">
              <a:buFont typeface="Courier New" panose="02070309020205020404" pitchFamily="49" charset="0"/>
              <a:buChar char="o"/>
              <a:defRPr/>
            </a:pPr>
            <a:r>
              <a:rPr lang="en-US" sz="2200" i="1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Are there clear bony trabecular markings?</a:t>
            </a:r>
          </a:p>
          <a:p>
            <a:pPr lvl="0">
              <a:defRPr/>
            </a:pPr>
            <a:endParaRPr lang="en-US" sz="2800" dirty="0">
              <a:solidFill>
                <a:srgbClr val="808080">
                  <a:lumMod val="10000"/>
                </a:srgb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322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96712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AP Thumb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3982192" y="2355803"/>
            <a:ext cx="7371608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Are there any removable artifacts visible?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748788" y="2190259"/>
            <a:ext cx="2115495" cy="4253310"/>
            <a:chOff x="367291" y="2034505"/>
            <a:chExt cx="2115495" cy="425331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67291" y="2111693"/>
              <a:ext cx="2115495" cy="4176122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937564" y="2034505"/>
              <a:ext cx="97494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1400" dirty="0">
                  <a:solidFill>
                    <a:schemeClr val="bg1"/>
                  </a:solidFill>
                </a:rPr>
                <a:t>@ 55 kVp</a:t>
              </a:r>
            </a:p>
          </p:txBody>
        </p:sp>
      </p:grpSp>
      <p:sp>
        <p:nvSpPr>
          <p:cNvPr id="9" name="Rectangle 8"/>
          <p:cNvSpPr/>
          <p:nvPr/>
        </p:nvSpPr>
        <p:spPr>
          <a:xfrm>
            <a:off x="1910500" y="949741"/>
            <a:ext cx="3717684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#4. CR &amp; Collimation</a:t>
            </a:r>
            <a:endParaRPr lang="en-CA" b="1" dirty="0"/>
          </a:p>
        </p:txBody>
      </p:sp>
      <p:sp>
        <p:nvSpPr>
          <p:cNvPr id="10" name="Rectangle 9"/>
          <p:cNvSpPr/>
          <p:nvPr/>
        </p:nvSpPr>
        <p:spPr>
          <a:xfrm>
            <a:off x="1891292" y="1530717"/>
            <a:ext cx="6179897" cy="52322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#5. Marker Placement &amp;/or artifacts</a:t>
            </a:r>
            <a:endParaRPr lang="en-CA" b="1" dirty="0"/>
          </a:p>
        </p:txBody>
      </p:sp>
      <p:sp>
        <p:nvSpPr>
          <p:cNvPr id="12" name="Rectangle 11"/>
          <p:cNvSpPr/>
          <p:nvPr/>
        </p:nvSpPr>
        <p:spPr>
          <a:xfrm>
            <a:off x="3982193" y="2925220"/>
            <a:ext cx="65670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Is there four sided collimation centered around the 1</a:t>
            </a:r>
            <a:r>
              <a:rPr lang="en-US" sz="2800" baseline="300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st</a:t>
            </a: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 MCP joint?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982192" y="4196814"/>
            <a:ext cx="65670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Does the marker comply with Anderson marker rules?</a:t>
            </a:r>
          </a:p>
        </p:txBody>
      </p:sp>
    </p:spTree>
    <p:extLst>
      <p:ext uri="{BB962C8B-B14F-4D97-AF65-F5344CB8AC3E}">
        <p14:creationId xmlns:p14="http://schemas.microsoft.com/office/powerpoint/2010/main" val="257653888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32812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Oblique Thumb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5180286" y="1825625"/>
            <a:ext cx="6173513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Entire thumb included radiographically</a:t>
            </a:r>
          </a:p>
        </p:txBody>
      </p:sp>
      <p:sp>
        <p:nvSpPr>
          <p:cNvPr id="2" name="Rectangle 1"/>
          <p:cNvSpPr/>
          <p:nvPr/>
        </p:nvSpPr>
        <p:spPr>
          <a:xfrm>
            <a:off x="2580061" y="1327867"/>
            <a:ext cx="2309735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#1. Anatomy</a:t>
            </a:r>
            <a:endParaRPr lang="en-CA" b="1" dirty="0"/>
          </a:p>
        </p:txBody>
      </p:sp>
      <p:sp>
        <p:nvSpPr>
          <p:cNvPr id="20" name="Rectangle 19"/>
          <p:cNvSpPr/>
          <p:nvPr/>
        </p:nvSpPr>
        <p:spPr>
          <a:xfrm>
            <a:off x="5966951" y="3159686"/>
            <a:ext cx="3464410" cy="1138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dirty="0">
                <a:solidFill>
                  <a:prstClr val="black"/>
                </a:solidFill>
              </a:rPr>
              <a:t>You can visualize: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</a:rPr>
              <a:t>Both phalanges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</a:rPr>
              <a:t>Entire 1</a:t>
            </a:r>
            <a:r>
              <a:rPr lang="en-US" sz="2200" baseline="30000" dirty="0">
                <a:solidFill>
                  <a:prstClr val="black"/>
                </a:solidFill>
              </a:rPr>
              <a:t>st</a:t>
            </a:r>
            <a:r>
              <a:rPr lang="en-US" sz="2200" dirty="0">
                <a:solidFill>
                  <a:prstClr val="black"/>
                </a:solidFill>
              </a:rPr>
              <a:t> metacarpal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5180287" y="4817488"/>
            <a:ext cx="5052937" cy="1369556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Entire Trapezium visualized</a:t>
            </a:r>
          </a:p>
          <a:p>
            <a:pPr marL="342900" lvl="1" indent="0">
              <a:buNone/>
            </a:pPr>
            <a:r>
              <a:rPr lang="en-US" sz="2200" i="1" dirty="0"/>
              <a:t>*includes joint spaces around the trapezium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795513" y="1994966"/>
            <a:ext cx="2651741" cy="4277003"/>
            <a:chOff x="271512" y="1994965"/>
            <a:chExt cx="2651741" cy="4277003"/>
          </a:xfrm>
        </p:grpSpPr>
        <p:sp>
          <p:nvSpPr>
            <p:cNvPr id="11" name="TextBox 10"/>
            <p:cNvSpPr txBox="1"/>
            <p:nvPr/>
          </p:nvSpPr>
          <p:spPr>
            <a:xfrm>
              <a:off x="271512" y="1994965"/>
              <a:ext cx="97494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1400" dirty="0">
                  <a:solidFill>
                    <a:schemeClr val="bg1"/>
                  </a:solidFill>
                </a:rPr>
                <a:t>@ 55 kVp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543533" y="2088834"/>
              <a:ext cx="97494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1400" dirty="0">
                  <a:solidFill>
                    <a:schemeClr val="bg1"/>
                  </a:solidFill>
                </a:rPr>
                <a:t>@ 55 kVp</a:t>
              </a: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58985" y="2022688"/>
              <a:ext cx="2164268" cy="4249280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1200095" y="2010044"/>
              <a:ext cx="97494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1400" dirty="0">
                  <a:solidFill>
                    <a:schemeClr val="bg1"/>
                  </a:solidFill>
                </a:rPr>
                <a:t>@ 55 kVp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0955168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54925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Oblique Thumb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571EDF42-458E-4BC9-96D2-7D6231DEB1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81618" y="1825625"/>
            <a:ext cx="6972182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Entire thumb appears parallel to long axis of IR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386439" y="2043092"/>
            <a:ext cx="2651741" cy="4277003"/>
            <a:chOff x="271512" y="1994965"/>
            <a:chExt cx="2651741" cy="4277003"/>
          </a:xfrm>
        </p:grpSpPr>
        <p:sp>
          <p:nvSpPr>
            <p:cNvPr id="11" name="TextBox 10"/>
            <p:cNvSpPr txBox="1"/>
            <p:nvPr/>
          </p:nvSpPr>
          <p:spPr>
            <a:xfrm>
              <a:off x="271512" y="1994965"/>
              <a:ext cx="97494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1400" dirty="0">
                  <a:solidFill>
                    <a:schemeClr val="bg1"/>
                  </a:solidFill>
                </a:rPr>
                <a:t>@ 55 kVp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543533" y="2088834"/>
              <a:ext cx="97494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1400" dirty="0">
                  <a:solidFill>
                    <a:schemeClr val="bg1"/>
                  </a:solidFill>
                </a:rPr>
                <a:t>@ 55 kVp</a:t>
              </a: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58985" y="2022688"/>
              <a:ext cx="2164268" cy="4249280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1200095" y="2010044"/>
              <a:ext cx="97494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1400" dirty="0">
                  <a:solidFill>
                    <a:schemeClr val="bg1"/>
                  </a:solidFill>
                </a:rPr>
                <a:t>@ 55 kVp</a:t>
              </a:r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CF72785F-A622-46D6-989C-3D388B1E086A}"/>
              </a:ext>
            </a:extLst>
          </p:cNvPr>
          <p:cNvSpPr/>
          <p:nvPr/>
        </p:nvSpPr>
        <p:spPr>
          <a:xfrm>
            <a:off x="2081690" y="1395567"/>
            <a:ext cx="2201244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#2. Position</a:t>
            </a:r>
            <a:endParaRPr lang="en-CA" b="1" dirty="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4BD034F0-8F4A-41C9-900A-F572BE1C9424}"/>
              </a:ext>
            </a:extLst>
          </p:cNvPr>
          <p:cNvSpPr txBox="1">
            <a:spLocks/>
          </p:cNvSpPr>
          <p:nvPr/>
        </p:nvSpPr>
        <p:spPr>
          <a:xfrm>
            <a:off x="4282934" y="3024667"/>
            <a:ext cx="6297662" cy="1772268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Proper obliquity evidenced by: uneven concavity of metacarpal and phalangeal bodies (lateral edge will appear “straighter”) 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68A417BD-66E3-46A8-929C-F8F205C848AA}"/>
              </a:ext>
            </a:extLst>
          </p:cNvPr>
          <p:cNvSpPr txBox="1">
            <a:spLocks/>
          </p:cNvSpPr>
          <p:nvPr/>
        </p:nvSpPr>
        <p:spPr>
          <a:xfrm>
            <a:off x="4282934" y="4931164"/>
            <a:ext cx="6297662" cy="1194069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Open IP &amp; MCP joint – </a:t>
            </a:r>
            <a:r>
              <a:rPr lang="en-US" sz="2400" i="1" dirty="0">
                <a:solidFill>
                  <a:schemeClr val="tx1"/>
                </a:solidFill>
              </a:rPr>
              <a:t>indicating thumb was fully extended &amp; correct CR location used</a:t>
            </a:r>
          </a:p>
        </p:txBody>
      </p:sp>
    </p:spTree>
    <p:extLst>
      <p:ext uri="{BB962C8B-B14F-4D97-AF65-F5344CB8AC3E}">
        <p14:creationId xmlns:p14="http://schemas.microsoft.com/office/powerpoint/2010/main" val="365417669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53986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Oblique Thumb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386439" y="2043092"/>
            <a:ext cx="2651741" cy="4277003"/>
            <a:chOff x="271512" y="1994965"/>
            <a:chExt cx="2651741" cy="4277003"/>
          </a:xfrm>
        </p:grpSpPr>
        <p:sp>
          <p:nvSpPr>
            <p:cNvPr id="11" name="TextBox 10"/>
            <p:cNvSpPr txBox="1"/>
            <p:nvPr/>
          </p:nvSpPr>
          <p:spPr>
            <a:xfrm>
              <a:off x="271512" y="1994965"/>
              <a:ext cx="97494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1400" dirty="0">
                  <a:solidFill>
                    <a:schemeClr val="bg1"/>
                  </a:solidFill>
                </a:rPr>
                <a:t>@ 55 kVp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543533" y="2088834"/>
              <a:ext cx="97494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1400" dirty="0">
                  <a:solidFill>
                    <a:schemeClr val="bg1"/>
                  </a:solidFill>
                </a:rPr>
                <a:t>@ 55 kVp</a:t>
              </a: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58985" y="2022688"/>
              <a:ext cx="2164268" cy="4249280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1200095" y="2010044"/>
              <a:ext cx="97494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1400" dirty="0">
                  <a:solidFill>
                    <a:schemeClr val="bg1"/>
                  </a:solidFill>
                </a:rPr>
                <a:t>@ 55 kVp</a:t>
              </a: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36CFA083-60DB-4DDB-BB63-DA33522E7967}"/>
              </a:ext>
            </a:extLst>
          </p:cNvPr>
          <p:cNvSpPr/>
          <p:nvPr/>
        </p:nvSpPr>
        <p:spPr>
          <a:xfrm>
            <a:off x="4218552" y="2136960"/>
            <a:ext cx="6341423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Was the kVp within the acceptable range?</a:t>
            </a:r>
          </a:p>
          <a:p>
            <a:pPr lvl="0">
              <a:defRPr/>
            </a:pPr>
            <a:endParaRPr lang="en-US" sz="2800" dirty="0">
              <a:solidFill>
                <a:srgbClr val="808080">
                  <a:lumMod val="10000"/>
                </a:srgbClr>
              </a:solidFill>
              <a:latin typeface="Arial" charset="0"/>
            </a:endParaRPr>
          </a:p>
          <a:p>
            <a:pPr lvl="0">
              <a:defRPr/>
            </a:pPr>
            <a:endParaRPr lang="en-US" sz="2800" dirty="0">
              <a:solidFill>
                <a:srgbClr val="808080">
                  <a:lumMod val="10000"/>
                </a:srgbClr>
              </a:solidFill>
              <a:latin typeface="Arial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Is there optimal density and contrast?</a:t>
            </a:r>
          </a:p>
          <a:p>
            <a:pPr marL="914400" lvl="1" indent="-457200">
              <a:buFont typeface="Courier New" panose="02070309020205020404" pitchFamily="49" charset="0"/>
              <a:buChar char="o"/>
              <a:defRPr/>
            </a:pPr>
            <a:r>
              <a:rPr lang="en-US" sz="2200" i="1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Is there motion?</a:t>
            </a:r>
          </a:p>
          <a:p>
            <a:pPr marL="914400" lvl="1" indent="-457200">
              <a:buFont typeface="Courier New" panose="02070309020205020404" pitchFamily="49" charset="0"/>
              <a:buChar char="o"/>
              <a:defRPr/>
            </a:pPr>
            <a:r>
              <a:rPr lang="en-US" sz="2200" i="1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Are soft tissue margins visible?</a:t>
            </a:r>
          </a:p>
          <a:p>
            <a:pPr marL="914400" lvl="1" indent="-457200">
              <a:buFont typeface="Courier New" panose="02070309020205020404" pitchFamily="49" charset="0"/>
              <a:buChar char="o"/>
              <a:defRPr/>
            </a:pPr>
            <a:r>
              <a:rPr lang="en-US" sz="2200" i="1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Are there clear bony trabecular markings?</a:t>
            </a:r>
          </a:p>
          <a:p>
            <a:pPr lvl="0">
              <a:defRPr/>
            </a:pPr>
            <a:endParaRPr lang="en-US" sz="2800" dirty="0">
              <a:solidFill>
                <a:srgbClr val="808080">
                  <a:lumMod val="10000"/>
                </a:srgbClr>
              </a:solidFill>
              <a:latin typeface="Arial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63FECBA-F2E9-4E4D-BBFD-96ED39B462F3}"/>
              </a:ext>
            </a:extLst>
          </p:cNvPr>
          <p:cNvSpPr/>
          <p:nvPr/>
        </p:nvSpPr>
        <p:spPr>
          <a:xfrm>
            <a:off x="1625493" y="980287"/>
            <a:ext cx="4652812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#3. Exposure &amp; Technique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10626332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16896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Oblique Thumb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FD02B6DA-3A95-4436-840B-E15A7FAFC6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4693" y="2424599"/>
            <a:ext cx="7335270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Are there any removable artifacts visible?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330452" y="2293525"/>
            <a:ext cx="2651741" cy="4277003"/>
            <a:chOff x="271512" y="1994965"/>
            <a:chExt cx="2651741" cy="4277003"/>
          </a:xfrm>
        </p:grpSpPr>
        <p:sp>
          <p:nvSpPr>
            <p:cNvPr id="11" name="TextBox 10"/>
            <p:cNvSpPr txBox="1"/>
            <p:nvPr/>
          </p:nvSpPr>
          <p:spPr>
            <a:xfrm>
              <a:off x="271512" y="1994965"/>
              <a:ext cx="97494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1400" dirty="0">
                  <a:solidFill>
                    <a:schemeClr val="bg1"/>
                  </a:solidFill>
                </a:rPr>
                <a:t>@ 55 kVp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543533" y="2088834"/>
              <a:ext cx="97494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1400" dirty="0">
                  <a:solidFill>
                    <a:schemeClr val="bg1"/>
                  </a:solidFill>
                </a:rPr>
                <a:t>@ 55 kVp</a:t>
              </a: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58985" y="2022688"/>
              <a:ext cx="2164268" cy="4249280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1200095" y="2010044"/>
              <a:ext cx="97494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1400" dirty="0">
                  <a:solidFill>
                    <a:schemeClr val="bg1"/>
                  </a:solidFill>
                </a:rPr>
                <a:t>@ 55 kVp</a:t>
              </a: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974309B1-040D-4789-BD59-462E7AF8A53D}"/>
              </a:ext>
            </a:extLst>
          </p:cNvPr>
          <p:cNvSpPr/>
          <p:nvPr/>
        </p:nvSpPr>
        <p:spPr>
          <a:xfrm>
            <a:off x="1910500" y="949741"/>
            <a:ext cx="3717684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#4. CR &amp; Collimation</a:t>
            </a:r>
            <a:endParaRPr lang="en-CA" b="1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A938D4F-A9A7-4C81-AF0B-0739B9A4E15C}"/>
              </a:ext>
            </a:extLst>
          </p:cNvPr>
          <p:cNvSpPr/>
          <p:nvPr/>
        </p:nvSpPr>
        <p:spPr>
          <a:xfrm>
            <a:off x="1891292" y="1530717"/>
            <a:ext cx="6179897" cy="52322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#5. Marker Placement &amp;/or artifacts</a:t>
            </a:r>
            <a:endParaRPr lang="en-CA" b="1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FEA9F92-021B-418E-BFAC-78A19875FDF6}"/>
              </a:ext>
            </a:extLst>
          </p:cNvPr>
          <p:cNvSpPr/>
          <p:nvPr/>
        </p:nvSpPr>
        <p:spPr>
          <a:xfrm>
            <a:off x="3998356" y="3097011"/>
            <a:ext cx="65670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Is there four sided collimation centered around the 1</a:t>
            </a:r>
            <a:r>
              <a:rPr lang="en-US" sz="2800" baseline="300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st</a:t>
            </a: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 MCP joint?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76BA89E-4A65-4C4E-8FE2-1F2EB01DB908}"/>
              </a:ext>
            </a:extLst>
          </p:cNvPr>
          <p:cNvSpPr/>
          <p:nvPr/>
        </p:nvSpPr>
        <p:spPr>
          <a:xfrm>
            <a:off x="3998355" y="4368605"/>
            <a:ext cx="65670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Does the marker comply with Anderson marker rules?</a:t>
            </a:r>
          </a:p>
        </p:txBody>
      </p:sp>
    </p:spTree>
    <p:extLst>
      <p:ext uri="{BB962C8B-B14F-4D97-AF65-F5344CB8AC3E}">
        <p14:creationId xmlns:p14="http://schemas.microsoft.com/office/powerpoint/2010/main" val="28805550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117893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Lateral Thumb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987468" y="1825625"/>
            <a:ext cx="6366332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Entire thumb included radiographically</a:t>
            </a:r>
          </a:p>
        </p:txBody>
      </p:sp>
      <p:sp>
        <p:nvSpPr>
          <p:cNvPr id="2" name="Rectangle 1"/>
          <p:cNvSpPr/>
          <p:nvPr/>
        </p:nvSpPr>
        <p:spPr>
          <a:xfrm>
            <a:off x="2580061" y="1327867"/>
            <a:ext cx="2309735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#1. Anatomy</a:t>
            </a:r>
            <a:endParaRPr lang="en-CA" b="1" dirty="0"/>
          </a:p>
        </p:txBody>
      </p:sp>
      <p:sp>
        <p:nvSpPr>
          <p:cNvPr id="20" name="Rectangle 19"/>
          <p:cNvSpPr/>
          <p:nvPr/>
        </p:nvSpPr>
        <p:spPr>
          <a:xfrm>
            <a:off x="5966951" y="3159686"/>
            <a:ext cx="3464410" cy="1138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dirty="0">
                <a:solidFill>
                  <a:prstClr val="black"/>
                </a:solidFill>
              </a:rPr>
              <a:t>You can visualize: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</a:rPr>
              <a:t>Both phalanges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</a:rPr>
              <a:t>Entire 1</a:t>
            </a:r>
            <a:r>
              <a:rPr lang="en-US" sz="2200" baseline="30000" dirty="0">
                <a:solidFill>
                  <a:prstClr val="black"/>
                </a:solidFill>
              </a:rPr>
              <a:t>st</a:t>
            </a:r>
            <a:r>
              <a:rPr lang="en-US" sz="2200" dirty="0">
                <a:solidFill>
                  <a:prstClr val="black"/>
                </a:solidFill>
              </a:rPr>
              <a:t> metacarpal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5180287" y="4817488"/>
            <a:ext cx="5052937" cy="1369556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Entire Trapezium visualized</a:t>
            </a:r>
          </a:p>
          <a:p>
            <a:pPr marL="342900" lvl="1" indent="0">
              <a:buNone/>
            </a:pPr>
            <a:r>
              <a:rPr lang="en-US" sz="2200" i="1" dirty="0"/>
              <a:t>*includes joint spaces around the trapezium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793FD40E-4398-4CCF-9EC5-3EB79F094F10}"/>
              </a:ext>
            </a:extLst>
          </p:cNvPr>
          <p:cNvGrpSpPr/>
          <p:nvPr/>
        </p:nvGrpSpPr>
        <p:grpSpPr>
          <a:xfrm>
            <a:off x="2482387" y="1981207"/>
            <a:ext cx="2114639" cy="4606837"/>
            <a:chOff x="958386" y="1981206"/>
            <a:chExt cx="2114639" cy="4606837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623428C3-0834-4A25-83F9-4D3DF56AACF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85431" y="1981206"/>
              <a:ext cx="1450991" cy="4332244"/>
            </a:xfrm>
            <a:prstGeom prst="rect">
              <a:avLst/>
            </a:prstGeom>
          </p:spPr>
        </p:pic>
        <p:sp>
          <p:nvSpPr>
            <p:cNvPr id="21" name="Text Placeholder 4">
              <a:extLst>
                <a:ext uri="{FF2B5EF4-FFF2-40B4-BE49-F238E27FC236}">
                  <a16:creationId xmlns:a16="http://schemas.microsoft.com/office/drawing/2014/main" id="{E706185A-1878-4FEA-A22D-C5CE2B239F88}"/>
                </a:ext>
              </a:extLst>
            </p:cNvPr>
            <p:cNvSpPr txBox="1">
              <a:spLocks/>
            </p:cNvSpPr>
            <p:nvPr/>
          </p:nvSpPr>
          <p:spPr>
            <a:xfrm>
              <a:off x="958386" y="6299095"/>
              <a:ext cx="2114639" cy="288948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900" dirty="0"/>
                <a:t>SAIT Image Critique Handbook</a:t>
              </a:r>
            </a:p>
            <a:p>
              <a:endParaRPr lang="en-CA" dirty="0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A4348DF-B90D-4AED-AFF1-4FEA71BF26BD}"/>
                </a:ext>
              </a:extLst>
            </p:cNvPr>
            <p:cNvSpPr txBox="1"/>
            <p:nvPr/>
          </p:nvSpPr>
          <p:spPr>
            <a:xfrm>
              <a:off x="1485431" y="1981206"/>
              <a:ext cx="97494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1400" dirty="0">
                  <a:solidFill>
                    <a:schemeClr val="bg1"/>
                  </a:solidFill>
                </a:rPr>
                <a:t>@ 55 kVp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3552751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Image Critique – Lateral Thumb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0055ACDF-42C3-4342-BE46-1415DC1B2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7636" y="2271468"/>
            <a:ext cx="7286164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Entire thumb appears parallel to long axis of IR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F72785F-A622-46D6-989C-3D388B1E086A}"/>
              </a:ext>
            </a:extLst>
          </p:cNvPr>
          <p:cNvSpPr/>
          <p:nvPr/>
        </p:nvSpPr>
        <p:spPr>
          <a:xfrm>
            <a:off x="2081690" y="1395567"/>
            <a:ext cx="2201244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#2. Position</a:t>
            </a:r>
            <a:endParaRPr lang="en-CA" b="1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00F6D16-C13A-4AA0-93B9-E2114B70A3FF}"/>
              </a:ext>
            </a:extLst>
          </p:cNvPr>
          <p:cNvGrpSpPr/>
          <p:nvPr/>
        </p:nvGrpSpPr>
        <p:grpSpPr>
          <a:xfrm>
            <a:off x="1952998" y="1963691"/>
            <a:ext cx="2114639" cy="4606837"/>
            <a:chOff x="958386" y="1981206"/>
            <a:chExt cx="2114639" cy="4606837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86C9D9F3-5555-426D-BF04-EE18B13A0B4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85431" y="1981206"/>
              <a:ext cx="1450991" cy="4332244"/>
            </a:xfrm>
            <a:prstGeom prst="rect">
              <a:avLst/>
            </a:prstGeom>
          </p:spPr>
        </p:pic>
        <p:sp>
          <p:nvSpPr>
            <p:cNvPr id="13" name="Text Placeholder 4">
              <a:extLst>
                <a:ext uri="{FF2B5EF4-FFF2-40B4-BE49-F238E27FC236}">
                  <a16:creationId xmlns:a16="http://schemas.microsoft.com/office/drawing/2014/main" id="{284F8F16-C5B3-4810-9ACF-6D7BCFA7D088}"/>
                </a:ext>
              </a:extLst>
            </p:cNvPr>
            <p:cNvSpPr txBox="1">
              <a:spLocks/>
            </p:cNvSpPr>
            <p:nvPr/>
          </p:nvSpPr>
          <p:spPr>
            <a:xfrm>
              <a:off x="958386" y="6299095"/>
              <a:ext cx="2114639" cy="288948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900" dirty="0"/>
                <a:t>SAIT Image Critique Handbook</a:t>
              </a:r>
            </a:p>
            <a:p>
              <a:endParaRPr lang="en-CA" dirty="0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DE18650C-18F3-4C0A-8FEA-027151AAB905}"/>
                </a:ext>
              </a:extLst>
            </p:cNvPr>
            <p:cNvSpPr txBox="1"/>
            <p:nvPr/>
          </p:nvSpPr>
          <p:spPr>
            <a:xfrm>
              <a:off x="1485431" y="1981206"/>
              <a:ext cx="97494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1400" dirty="0">
                  <a:solidFill>
                    <a:schemeClr val="bg1"/>
                  </a:solidFill>
                </a:rPr>
                <a:t>@ 55 kVp</a:t>
              </a:r>
            </a:p>
          </p:txBody>
        </p:sp>
      </p:grp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60ADEE2D-D087-4B2C-9B0A-89480C192B9E}"/>
              </a:ext>
            </a:extLst>
          </p:cNvPr>
          <p:cNvSpPr txBox="1">
            <a:spLocks/>
          </p:cNvSpPr>
          <p:nvPr/>
        </p:nvSpPr>
        <p:spPr>
          <a:xfrm>
            <a:off x="4067636" y="3020187"/>
            <a:ext cx="6512960" cy="1772268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True lateral evidenced by: concave anterior surface &amp; straight posterior surface of the metacarpal proximal phalanx bodies, with </a:t>
            </a:r>
            <a:r>
              <a:rPr lang="en-US" i="1" dirty="0">
                <a:solidFill>
                  <a:schemeClr val="tx1"/>
                </a:solidFill>
              </a:rPr>
              <a:t>rounded</a:t>
            </a:r>
            <a:r>
              <a:rPr lang="en-US" dirty="0">
                <a:solidFill>
                  <a:schemeClr val="tx1"/>
                </a:solidFill>
              </a:rPr>
              <a:t> heads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2FDD4DA1-C01E-4FC3-892F-0F39B3DC78D7}"/>
              </a:ext>
            </a:extLst>
          </p:cNvPr>
          <p:cNvSpPr txBox="1">
            <a:spLocks/>
          </p:cNvSpPr>
          <p:nvPr/>
        </p:nvSpPr>
        <p:spPr>
          <a:xfrm>
            <a:off x="4067636" y="5162727"/>
            <a:ext cx="6512960" cy="1194069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Open IP &amp; MCP joint – </a:t>
            </a:r>
            <a:r>
              <a:rPr lang="en-US" sz="2400" i="1" dirty="0">
                <a:solidFill>
                  <a:schemeClr val="tx1"/>
                </a:solidFill>
              </a:rPr>
              <a:t>indicating thumb was fully extended &amp; correct CR location used</a:t>
            </a:r>
          </a:p>
        </p:txBody>
      </p:sp>
    </p:spTree>
    <p:extLst>
      <p:ext uri="{BB962C8B-B14F-4D97-AF65-F5344CB8AC3E}">
        <p14:creationId xmlns:p14="http://schemas.microsoft.com/office/powerpoint/2010/main" val="194641952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7052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Lateral Thumb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C530420-6230-4336-BA34-692693C5099D}"/>
              </a:ext>
            </a:extLst>
          </p:cNvPr>
          <p:cNvSpPr/>
          <p:nvPr/>
        </p:nvSpPr>
        <p:spPr>
          <a:xfrm>
            <a:off x="1625493" y="980287"/>
            <a:ext cx="4652812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#3. Exposure &amp; Technique</a:t>
            </a:r>
            <a:endParaRPr lang="en-CA" b="1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240C109-8DEC-4C9C-9AAB-DD9A6A0FB6DA}"/>
              </a:ext>
            </a:extLst>
          </p:cNvPr>
          <p:cNvSpPr/>
          <p:nvPr/>
        </p:nvSpPr>
        <p:spPr>
          <a:xfrm>
            <a:off x="4218552" y="2136960"/>
            <a:ext cx="6341423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Was the kVp within the acceptable range?</a:t>
            </a:r>
          </a:p>
          <a:p>
            <a:pPr lvl="0">
              <a:defRPr/>
            </a:pPr>
            <a:endParaRPr lang="en-US" sz="2800" dirty="0">
              <a:solidFill>
                <a:srgbClr val="808080">
                  <a:lumMod val="10000"/>
                </a:srgbClr>
              </a:solidFill>
              <a:latin typeface="Arial" charset="0"/>
            </a:endParaRPr>
          </a:p>
          <a:p>
            <a:pPr lvl="0">
              <a:defRPr/>
            </a:pPr>
            <a:endParaRPr lang="en-US" sz="2800" dirty="0">
              <a:solidFill>
                <a:srgbClr val="808080">
                  <a:lumMod val="10000"/>
                </a:srgbClr>
              </a:solidFill>
              <a:latin typeface="Arial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Is there optimal density and contrast?</a:t>
            </a:r>
          </a:p>
          <a:p>
            <a:pPr marL="914400" lvl="1" indent="-457200">
              <a:buFont typeface="Courier New" panose="02070309020205020404" pitchFamily="49" charset="0"/>
              <a:buChar char="o"/>
              <a:defRPr/>
            </a:pPr>
            <a:r>
              <a:rPr lang="en-US" sz="2200" i="1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Is there motion?</a:t>
            </a:r>
          </a:p>
          <a:p>
            <a:pPr marL="914400" lvl="1" indent="-457200">
              <a:buFont typeface="Courier New" panose="02070309020205020404" pitchFamily="49" charset="0"/>
              <a:buChar char="o"/>
              <a:defRPr/>
            </a:pPr>
            <a:r>
              <a:rPr lang="en-US" sz="2200" i="1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Are soft tissue margins visible?</a:t>
            </a:r>
          </a:p>
          <a:p>
            <a:pPr marL="914400" lvl="1" indent="-457200">
              <a:buFont typeface="Courier New" panose="02070309020205020404" pitchFamily="49" charset="0"/>
              <a:buChar char="o"/>
              <a:defRPr/>
            </a:pPr>
            <a:r>
              <a:rPr lang="en-US" sz="2200" i="1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Are there clear bony trabecular markings?</a:t>
            </a:r>
          </a:p>
          <a:p>
            <a:pPr lvl="0">
              <a:defRPr/>
            </a:pPr>
            <a:endParaRPr lang="en-US" sz="2800" dirty="0">
              <a:solidFill>
                <a:srgbClr val="808080">
                  <a:lumMod val="10000"/>
                </a:srgbClr>
              </a:solidFill>
              <a:latin typeface="Arial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088B925-87D9-412D-BB4F-8B79043EBDA6}"/>
              </a:ext>
            </a:extLst>
          </p:cNvPr>
          <p:cNvGrpSpPr/>
          <p:nvPr/>
        </p:nvGrpSpPr>
        <p:grpSpPr>
          <a:xfrm>
            <a:off x="1837261" y="1836733"/>
            <a:ext cx="2114639" cy="4606837"/>
            <a:chOff x="958386" y="1981206"/>
            <a:chExt cx="2114639" cy="4606837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CAB89DC-C2E6-42B2-B701-2ECA1955C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85431" y="1981206"/>
              <a:ext cx="1450991" cy="4332244"/>
            </a:xfrm>
            <a:prstGeom prst="rect">
              <a:avLst/>
            </a:prstGeom>
          </p:spPr>
        </p:pic>
        <p:sp>
          <p:nvSpPr>
            <p:cNvPr id="16" name="Text Placeholder 4">
              <a:extLst>
                <a:ext uri="{FF2B5EF4-FFF2-40B4-BE49-F238E27FC236}">
                  <a16:creationId xmlns:a16="http://schemas.microsoft.com/office/drawing/2014/main" id="{1B2B6494-449D-4607-9345-2CC5FEC41080}"/>
                </a:ext>
              </a:extLst>
            </p:cNvPr>
            <p:cNvSpPr txBox="1">
              <a:spLocks/>
            </p:cNvSpPr>
            <p:nvPr/>
          </p:nvSpPr>
          <p:spPr>
            <a:xfrm>
              <a:off x="958386" y="6299095"/>
              <a:ext cx="2114639" cy="288948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900" dirty="0"/>
                <a:t>SAIT Image Critique Handbook</a:t>
              </a:r>
            </a:p>
            <a:p>
              <a:endParaRPr lang="en-CA" dirty="0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169FD89D-758A-4A50-929E-332839FB135F}"/>
                </a:ext>
              </a:extLst>
            </p:cNvPr>
            <p:cNvSpPr txBox="1"/>
            <p:nvPr/>
          </p:nvSpPr>
          <p:spPr>
            <a:xfrm>
              <a:off x="1485431" y="1981206"/>
              <a:ext cx="97494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1400" dirty="0">
                  <a:solidFill>
                    <a:schemeClr val="bg1"/>
                  </a:solidFill>
                </a:rPr>
                <a:t>@ 55 kVp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9717127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69439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Lateral Thumb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2174E1C-2AFE-4295-90FC-80D754DFB3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82192" y="2192692"/>
            <a:ext cx="7371608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Are there any removable artifacts visible?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B35EEDF-E9CE-44D4-9546-0B34E0F0106E}"/>
              </a:ext>
            </a:extLst>
          </p:cNvPr>
          <p:cNvSpPr/>
          <p:nvPr/>
        </p:nvSpPr>
        <p:spPr>
          <a:xfrm>
            <a:off x="3982192" y="4136698"/>
            <a:ext cx="65670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Does the marker comply with Anderson marker rules?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D75AF4C-190B-4D93-8CD4-09DD25B9B169}"/>
              </a:ext>
            </a:extLst>
          </p:cNvPr>
          <p:cNvSpPr/>
          <p:nvPr/>
        </p:nvSpPr>
        <p:spPr>
          <a:xfrm>
            <a:off x="3982193" y="2865104"/>
            <a:ext cx="65670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Is there four sided collimation centered around the 1</a:t>
            </a:r>
            <a:r>
              <a:rPr lang="en-US" sz="2800" baseline="300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st</a:t>
            </a:r>
            <a:r>
              <a:rPr lang="en-US" sz="2800" dirty="0">
                <a:solidFill>
                  <a:srgbClr val="808080">
                    <a:lumMod val="10000"/>
                  </a:srgbClr>
                </a:solidFill>
                <a:latin typeface="Arial" charset="0"/>
              </a:rPr>
              <a:t> MCP joint?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C9595C-DE4B-4A29-8D94-90404916CB60}"/>
              </a:ext>
            </a:extLst>
          </p:cNvPr>
          <p:cNvSpPr/>
          <p:nvPr/>
        </p:nvSpPr>
        <p:spPr>
          <a:xfrm>
            <a:off x="1891292" y="1530717"/>
            <a:ext cx="6179897" cy="52322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#5. Marker Placement &amp;/or artifacts</a:t>
            </a:r>
            <a:endParaRPr lang="en-CA" b="1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3B21205-5623-4158-B018-A7027CE84545}"/>
              </a:ext>
            </a:extLst>
          </p:cNvPr>
          <p:cNvSpPr/>
          <p:nvPr/>
        </p:nvSpPr>
        <p:spPr>
          <a:xfrm>
            <a:off x="1910500" y="949741"/>
            <a:ext cx="3717684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#4. CR &amp; Collimation</a:t>
            </a:r>
            <a:endParaRPr lang="en-CA" b="1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F224B4A3-6F9B-4355-B70F-44899224B0EE}"/>
              </a:ext>
            </a:extLst>
          </p:cNvPr>
          <p:cNvGrpSpPr/>
          <p:nvPr/>
        </p:nvGrpSpPr>
        <p:grpSpPr>
          <a:xfrm>
            <a:off x="1867553" y="2194752"/>
            <a:ext cx="2114639" cy="4606837"/>
            <a:chOff x="958386" y="1981206"/>
            <a:chExt cx="2114639" cy="4606837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222E0B90-75B7-4503-BFE3-D399DFBC49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85431" y="1981206"/>
              <a:ext cx="1450991" cy="4332244"/>
            </a:xfrm>
            <a:prstGeom prst="rect">
              <a:avLst/>
            </a:prstGeom>
          </p:spPr>
        </p:pic>
        <p:sp>
          <p:nvSpPr>
            <p:cNvPr id="20" name="Text Placeholder 4">
              <a:extLst>
                <a:ext uri="{FF2B5EF4-FFF2-40B4-BE49-F238E27FC236}">
                  <a16:creationId xmlns:a16="http://schemas.microsoft.com/office/drawing/2014/main" id="{E99904F7-EBBB-4C86-B0D3-A10639C37E66}"/>
                </a:ext>
              </a:extLst>
            </p:cNvPr>
            <p:cNvSpPr txBox="1">
              <a:spLocks/>
            </p:cNvSpPr>
            <p:nvPr/>
          </p:nvSpPr>
          <p:spPr>
            <a:xfrm>
              <a:off x="958386" y="6299095"/>
              <a:ext cx="2114639" cy="288948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900" dirty="0"/>
                <a:t>SAIT Image Critique Handbook</a:t>
              </a:r>
            </a:p>
            <a:p>
              <a:endParaRPr lang="en-CA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55B4F21-C667-4932-BCDB-4AED41837EE3}"/>
                </a:ext>
              </a:extLst>
            </p:cNvPr>
            <p:cNvSpPr txBox="1"/>
            <p:nvPr/>
          </p:nvSpPr>
          <p:spPr>
            <a:xfrm>
              <a:off x="1485431" y="1981206"/>
              <a:ext cx="97494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1400" dirty="0">
                  <a:solidFill>
                    <a:schemeClr val="bg1"/>
                  </a:solidFill>
                </a:rPr>
                <a:t>@ 55 kVp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7196836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Which Projection is </a:t>
            </a:r>
            <a:r>
              <a:rPr lang="en-CA" dirty="0"/>
              <a:t>Which?</a:t>
            </a:r>
          </a:p>
        </p:txBody>
      </p:sp>
      <p:pic>
        <p:nvPicPr>
          <p:cNvPr id="5" name="Picture 17" descr="https://evolve.elsevier.com/objects/elr/Bontrager8e/IC/jpg/labeled/Chapter04/00405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54" t="5919" r="39444" b="10994"/>
          <a:stretch/>
        </p:blipFill>
        <p:spPr bwMode="auto">
          <a:xfrm>
            <a:off x="2282450" y="1383384"/>
            <a:ext cx="2000250" cy="4674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https://evolve.elsevier.com/objects/elr/Bontrager8e/IC/jpg/labeled/Chapter04/00405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71" t="4169" r="31323" b="7190"/>
          <a:stretch/>
        </p:blipFill>
        <p:spPr bwMode="auto">
          <a:xfrm>
            <a:off x="5214274" y="1383383"/>
            <a:ext cx="2078988" cy="4693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https://evolve.elsevier.com/objects/elr/Bontrager8e/IC/jpg/labeled/Chapter04/004056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23" t="5701" r="39629" b="10493"/>
          <a:stretch/>
        </p:blipFill>
        <p:spPr bwMode="auto">
          <a:xfrm>
            <a:off x="8224838" y="1383384"/>
            <a:ext cx="1874323" cy="4674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Placeholder 4"/>
          <p:cNvSpPr txBox="1">
            <a:spLocks/>
          </p:cNvSpPr>
          <p:nvPr/>
        </p:nvSpPr>
        <p:spPr>
          <a:xfrm>
            <a:off x="7377906" y="6186209"/>
            <a:ext cx="2922588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 145-147 Fig. 4.53, 4.56 &amp; 4.59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8544197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5331" y="0"/>
            <a:ext cx="10515600" cy="1325563"/>
          </a:xfrm>
        </p:spPr>
        <p:txBody>
          <a:bodyPr/>
          <a:lstStyle/>
          <a:p>
            <a:r>
              <a:rPr lang="en-CA" dirty="0"/>
              <a:t>Which Projection is Which?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1139181"/>
            <a:ext cx="7129463" cy="5329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88856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C833081-97DE-4881-BECF-4FE927E0E9A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31CCB7A-9887-4EDE-969C-035AE33183C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B7D535-5D7C-4A38-B0BB-C009517304F2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36667</TotalTime>
  <Words>1895</Words>
  <Application>Microsoft Office PowerPoint</Application>
  <PresentationFormat>Widescreen</PresentationFormat>
  <Paragraphs>374</Paragraphs>
  <Slides>42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1" baseType="lpstr">
      <vt:lpstr>Arial</vt:lpstr>
      <vt:lpstr>Calibri</vt:lpstr>
      <vt:lpstr>Courier New</vt:lpstr>
      <vt:lpstr>Futura PT Book</vt:lpstr>
      <vt:lpstr>Futura PT Demi</vt:lpstr>
      <vt:lpstr>Impact</vt:lpstr>
      <vt:lpstr>Titillium</vt:lpstr>
      <vt:lpstr>Wingdings</vt:lpstr>
      <vt:lpstr>Anderson MRT</vt:lpstr>
      <vt:lpstr>MRAD 204:  Radiographic Technique 1</vt:lpstr>
      <vt:lpstr>Affiliated Readings</vt:lpstr>
      <vt:lpstr>Overview</vt:lpstr>
      <vt:lpstr>Evaluation Criteria</vt:lpstr>
      <vt:lpstr>Image Critique – PA Hand</vt:lpstr>
      <vt:lpstr>Image Critique – PA Hand</vt:lpstr>
      <vt:lpstr>Image Critique – PA Hand</vt:lpstr>
      <vt:lpstr>Image Critique – PA Hand</vt:lpstr>
      <vt:lpstr>Image Critique – PA Hand</vt:lpstr>
      <vt:lpstr>Image Critique – PA Hand</vt:lpstr>
      <vt:lpstr>Image Critique – PA Hand</vt:lpstr>
      <vt:lpstr>Image Critique – PA Hand</vt:lpstr>
      <vt:lpstr>Image Critique – PA Hand; You try…</vt:lpstr>
      <vt:lpstr>Image Critique – PA Hand; You try…</vt:lpstr>
      <vt:lpstr>Image Critique – PA Oblique Hand</vt:lpstr>
      <vt:lpstr>Image Critique – PA Oblique Hand</vt:lpstr>
      <vt:lpstr>Image Critique – PA Oblique Hand</vt:lpstr>
      <vt:lpstr>Image Critique – PA Oblique Hand</vt:lpstr>
      <vt:lpstr>Image Critique – PA Oblique Hand</vt:lpstr>
      <vt:lpstr>Image Critique – PA Oblique Hand</vt:lpstr>
      <vt:lpstr>Image Critique – PA Oblique Hand; You try…</vt:lpstr>
      <vt:lpstr>Image Critique – PA Oblique Hand; You try…</vt:lpstr>
      <vt:lpstr>Image Critique – Fan Lateral Hand</vt:lpstr>
      <vt:lpstr>Image Critique – Fan Lateral Hand</vt:lpstr>
      <vt:lpstr>Image Critique – Fan Lateral Hand</vt:lpstr>
      <vt:lpstr>Image Critique – Fan Lateral Hand</vt:lpstr>
      <vt:lpstr>Image Critique – Fan Lateral Hand</vt:lpstr>
      <vt:lpstr>Image Critique – Fan Lateral Hand; You try…</vt:lpstr>
      <vt:lpstr>Image Critique – AP Thumb</vt:lpstr>
      <vt:lpstr>Image Critique – AP Thumb</vt:lpstr>
      <vt:lpstr>Image Critique – AP Thumb</vt:lpstr>
      <vt:lpstr>Image Critique – AP Thumb</vt:lpstr>
      <vt:lpstr>Image Critique – PA Oblique Thumb</vt:lpstr>
      <vt:lpstr>Image Critique – PA Oblique Thumb</vt:lpstr>
      <vt:lpstr>Image Critique – PA Oblique Thumb</vt:lpstr>
      <vt:lpstr>Image Critique – PA Oblique Thumb</vt:lpstr>
      <vt:lpstr>Image Critique – Lateral Thumb</vt:lpstr>
      <vt:lpstr>Image Critique – Lateral Thumb</vt:lpstr>
      <vt:lpstr>Image Critique – Lateral Thumb</vt:lpstr>
      <vt:lpstr>Image Critique – Lateral Thumb</vt:lpstr>
      <vt:lpstr>Which Projection is Which?</vt:lpstr>
      <vt:lpstr>Which Projection is Which?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1756</cp:revision>
  <cp:lastPrinted>2024-03-14T18:02:56Z</cp:lastPrinted>
  <dcterms:created xsi:type="dcterms:W3CDTF">2009-04-06T17:04:40Z</dcterms:created>
  <dcterms:modified xsi:type="dcterms:W3CDTF">2025-02-07T14:21:50Z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