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sldIdLst>
    <p:sldId id="256" r:id="rId5"/>
    <p:sldId id="266" r:id="rId6"/>
    <p:sldId id="440" r:id="rId7"/>
    <p:sldId id="437" r:id="rId8"/>
    <p:sldId id="290" r:id="rId9"/>
    <p:sldId id="439" r:id="rId10"/>
    <p:sldId id="441" r:id="rId11"/>
    <p:sldId id="442" r:id="rId12"/>
    <p:sldId id="443" r:id="rId13"/>
    <p:sldId id="444" r:id="rId14"/>
    <p:sldId id="445" r:id="rId15"/>
    <p:sldId id="446" r:id="rId16"/>
    <p:sldId id="447" r:id="rId17"/>
    <p:sldId id="448" r:id="rId18"/>
    <p:sldId id="449" r:id="rId19"/>
    <p:sldId id="450" r:id="rId20"/>
    <p:sldId id="451" r:id="rId21"/>
    <p:sldId id="452" r:id="rId22"/>
    <p:sldId id="453" r:id="rId23"/>
    <p:sldId id="454" r:id="rId24"/>
    <p:sldId id="455" r:id="rId25"/>
    <p:sldId id="456" r:id="rId26"/>
    <p:sldId id="457" r:id="rId27"/>
    <p:sldId id="458" r:id="rId28"/>
    <p:sldId id="459" r:id="rId29"/>
    <p:sldId id="460" r:id="rId30"/>
    <p:sldId id="461" r:id="rId31"/>
    <p:sldId id="462" r:id="rId32"/>
    <p:sldId id="463" r:id="rId33"/>
    <p:sldId id="464" r:id="rId34"/>
    <p:sldId id="43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b="0">
                <a:solidFill>
                  <a:schemeClr val="bg1"/>
                </a:solidFill>
                <a:latin typeface="Futura PT Demi" panose="020B0702020204020303" pitchFamily="34" charset="0"/>
              </a:rPr>
              <a:t>Laser Treatment of Ethnic Skin</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292DC1-406D-2598-7D52-E3A68068412B}"/>
              </a:ext>
            </a:extLst>
          </p:cNvPr>
          <p:cNvPicPr>
            <a:picLocks noChangeAspect="1"/>
          </p:cNvPicPr>
          <p:nvPr/>
        </p:nvPicPr>
        <p:blipFill>
          <a:blip r:embed="rId2"/>
          <a:stretch>
            <a:fillRect/>
          </a:stretch>
        </p:blipFill>
        <p:spPr>
          <a:xfrm>
            <a:off x="1012723" y="1113699"/>
            <a:ext cx="8301116" cy="5022176"/>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9D72029-6F5B-EA94-414C-B68B40A17A3A}"/>
              </a:ext>
            </a:extLst>
          </p:cNvPr>
          <p:cNvSpPr>
            <a:spLocks noGrp="1"/>
          </p:cNvSpPr>
          <p:nvPr>
            <p:ph type="title"/>
          </p:nvPr>
        </p:nvSpPr>
        <p:spPr/>
        <p:txBody>
          <a:bodyPr/>
          <a:lstStyle/>
          <a:p>
            <a:r>
              <a:rPr lang="en-US" dirty="0"/>
              <a:t>Evaluating the Ethnic Skin </a:t>
            </a:r>
            <a:r>
              <a:rPr lang="en-US" dirty="0" err="1"/>
              <a:t>Paitent</a:t>
            </a:r>
            <a:endParaRPr lang="en-US" dirty="0"/>
          </a:p>
        </p:txBody>
      </p:sp>
      <p:sp>
        <p:nvSpPr>
          <p:cNvPr id="3" name="Content Placeholder 2">
            <a:extLst>
              <a:ext uri="{FF2B5EF4-FFF2-40B4-BE49-F238E27FC236}">
                <a16:creationId xmlns:a16="http://schemas.microsoft.com/office/drawing/2014/main" id="{6C54384B-705C-93C0-0028-9925F3807A55}"/>
              </a:ext>
            </a:extLst>
          </p:cNvPr>
          <p:cNvSpPr>
            <a:spLocks noGrp="1"/>
          </p:cNvSpPr>
          <p:nvPr>
            <p:ph idx="1"/>
          </p:nvPr>
        </p:nvSpPr>
        <p:spPr/>
        <p:txBody>
          <a:bodyPr/>
          <a:lstStyle/>
          <a:p>
            <a:r>
              <a:rPr lang="en-US" dirty="0"/>
              <a:t>It is critical that all patients undergo a complete history and exam prior to treatment</a:t>
            </a:r>
          </a:p>
          <a:p>
            <a:r>
              <a:rPr lang="en-US" dirty="0"/>
              <a:t>Medical History </a:t>
            </a:r>
          </a:p>
          <a:p>
            <a:r>
              <a:rPr lang="en-US" dirty="0"/>
              <a:t>Skin type</a:t>
            </a:r>
          </a:p>
          <a:p>
            <a:r>
              <a:rPr lang="en-US" dirty="0"/>
              <a:t>Current practices for UV protection </a:t>
            </a:r>
          </a:p>
          <a:p>
            <a:r>
              <a:rPr lang="en-US" dirty="0"/>
              <a:t>Hyperpigmentation or keloid formation </a:t>
            </a:r>
          </a:p>
          <a:p>
            <a:r>
              <a:rPr lang="en-US" dirty="0"/>
              <a:t>Patient expectations </a:t>
            </a:r>
          </a:p>
        </p:txBody>
      </p:sp>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BE1DB9A-29C7-2BA1-5184-DD421224012B}"/>
              </a:ext>
            </a:extLst>
          </p:cNvPr>
          <p:cNvSpPr txBox="1"/>
          <p:nvPr/>
        </p:nvSpPr>
        <p:spPr>
          <a:xfrm>
            <a:off x="835742" y="2232512"/>
            <a:ext cx="9291484" cy="1938992"/>
          </a:xfrm>
          <a:prstGeom prst="rect">
            <a:avLst/>
          </a:prstGeom>
          <a:noFill/>
        </p:spPr>
        <p:txBody>
          <a:bodyPr wrap="square">
            <a:spAutoFit/>
          </a:bodyPr>
          <a:lstStyle/>
          <a:p>
            <a:r>
              <a:rPr lang="en-US" sz="2400" dirty="0" err="1"/>
              <a:t>Postinflammatory</a:t>
            </a:r>
            <a:r>
              <a:rPr lang="en-US" sz="2400" dirty="0"/>
              <a:t> hyperpigmentation (PIH) frequently ranks among the top 10 concerns in ethnic skin patients. It commonly occurs after inflammatory cutaneous eruptions including acne, folliculitis or various rashes. However, it can also be iatrogenic from minimally invasive interventions such as laser and other energy-based therapies.</a:t>
            </a:r>
          </a:p>
        </p:txBody>
      </p:sp>
      <p:sp>
        <p:nvSpPr>
          <p:cNvPr id="2" name="Title 1">
            <a:extLst>
              <a:ext uri="{FF2B5EF4-FFF2-40B4-BE49-F238E27FC236}">
                <a16:creationId xmlns:a16="http://schemas.microsoft.com/office/drawing/2014/main" id="{7A07B9F2-08EE-EFC7-9C5C-B841F87E1E55}"/>
              </a:ext>
            </a:extLst>
          </p:cNvPr>
          <p:cNvSpPr>
            <a:spLocks noGrp="1"/>
          </p:cNvSpPr>
          <p:nvPr>
            <p:ph type="title"/>
          </p:nvPr>
        </p:nvSpPr>
        <p:spPr>
          <a:xfrm>
            <a:off x="680884" y="414286"/>
            <a:ext cx="10515600" cy="1325563"/>
          </a:xfrm>
        </p:spPr>
        <p:txBody>
          <a:bodyPr/>
          <a:lstStyle/>
          <a:p>
            <a:r>
              <a:rPr lang="en-US" dirty="0" err="1"/>
              <a:t>Postinflammatory</a:t>
            </a:r>
            <a:r>
              <a:rPr lang="en-US" dirty="0"/>
              <a:t> Hyperpigmentation</a:t>
            </a:r>
          </a:p>
        </p:txBody>
      </p:sp>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46662C4F-ABFF-464F-F673-1672D767E3DA}"/>
              </a:ext>
            </a:extLst>
          </p:cNvPr>
          <p:cNvPicPr>
            <a:picLocks noGrp="1" noChangeAspect="1"/>
          </p:cNvPicPr>
          <p:nvPr>
            <p:ph idx="1"/>
          </p:nvPr>
        </p:nvPicPr>
        <p:blipFill>
          <a:blip r:embed="rId2"/>
          <a:stretch>
            <a:fillRect/>
          </a:stretch>
        </p:blipFill>
        <p:spPr>
          <a:xfrm>
            <a:off x="643467" y="2488437"/>
            <a:ext cx="10905066" cy="188112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612EAD-FEDB-2D5E-EBCD-2FB7AE5583BF}"/>
              </a:ext>
            </a:extLst>
          </p:cNvPr>
          <p:cNvSpPr>
            <a:spLocks noGrp="1"/>
          </p:cNvSpPr>
          <p:nvPr>
            <p:ph type="title"/>
          </p:nvPr>
        </p:nvSpPr>
        <p:spPr>
          <a:xfrm>
            <a:off x="749709" y="500062"/>
            <a:ext cx="10515600" cy="1325563"/>
          </a:xfrm>
        </p:spPr>
        <p:txBody>
          <a:bodyPr/>
          <a:lstStyle/>
          <a:p>
            <a:r>
              <a:rPr lang="en-US" dirty="0"/>
              <a:t>Introduction to Lasers and Lights in Ethnic Skin</a:t>
            </a:r>
          </a:p>
        </p:txBody>
      </p:sp>
      <p:sp>
        <p:nvSpPr>
          <p:cNvPr id="7" name="Content Placeholder 6">
            <a:extLst>
              <a:ext uri="{FF2B5EF4-FFF2-40B4-BE49-F238E27FC236}">
                <a16:creationId xmlns:a16="http://schemas.microsoft.com/office/drawing/2014/main" id="{AB16C00A-87F0-A43A-6167-AA9D093DBEB1}"/>
              </a:ext>
            </a:extLst>
          </p:cNvPr>
          <p:cNvSpPr>
            <a:spLocks noGrp="1"/>
          </p:cNvSpPr>
          <p:nvPr>
            <p:ph idx="1"/>
          </p:nvPr>
        </p:nvSpPr>
        <p:spPr/>
        <p:txBody>
          <a:bodyPr/>
          <a:lstStyle/>
          <a:p>
            <a:r>
              <a:rPr lang="en-US" dirty="0"/>
              <a:t>Laser selection should focus on identifying the proper target chromophore: water, hemoglobin or melanin, to achieve clinical goals. Other considerations for laser selection include the ability to modify settings for minimally invasive treatment. This can be achieved by using lower fluences. Another example of this includes the selection of ablative versus </a:t>
            </a:r>
            <a:r>
              <a:rPr lang="en-US" dirty="0" err="1"/>
              <a:t>nonablative</a:t>
            </a:r>
            <a:r>
              <a:rPr lang="en-US" dirty="0"/>
              <a:t> lasers</a:t>
            </a:r>
          </a:p>
        </p:txBody>
      </p:sp>
    </p:spTree>
    <p:extLst>
      <p:ext uri="{BB962C8B-B14F-4D97-AF65-F5344CB8AC3E}">
        <p14:creationId xmlns:p14="http://schemas.microsoft.com/office/powerpoint/2010/main" val="838528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151A0-EBA1-0AFC-A6D2-ED6F58018CA9}"/>
              </a:ext>
            </a:extLst>
          </p:cNvPr>
          <p:cNvSpPr>
            <a:spLocks noGrp="1"/>
          </p:cNvSpPr>
          <p:nvPr>
            <p:ph type="title"/>
          </p:nvPr>
        </p:nvSpPr>
        <p:spPr/>
        <p:txBody>
          <a:bodyPr/>
          <a:lstStyle/>
          <a:p>
            <a:r>
              <a:rPr lang="en-US" dirty="0"/>
              <a:t>Do you know…</a:t>
            </a:r>
          </a:p>
        </p:txBody>
      </p:sp>
      <p:pic>
        <p:nvPicPr>
          <p:cNvPr id="7" name="Content Placeholder 6">
            <a:extLst>
              <a:ext uri="{FF2B5EF4-FFF2-40B4-BE49-F238E27FC236}">
                <a16:creationId xmlns:a16="http://schemas.microsoft.com/office/drawing/2014/main" id="{5FCF58ED-9E03-9AC7-26FA-4A265511CABC}"/>
              </a:ext>
            </a:extLst>
          </p:cNvPr>
          <p:cNvPicPr>
            <a:picLocks noGrp="1" noChangeAspect="1"/>
          </p:cNvPicPr>
          <p:nvPr>
            <p:ph idx="1"/>
          </p:nvPr>
        </p:nvPicPr>
        <p:blipFill>
          <a:blip r:embed="rId2"/>
          <a:stretch>
            <a:fillRect/>
          </a:stretch>
        </p:blipFill>
        <p:spPr>
          <a:xfrm>
            <a:off x="1185862" y="2248694"/>
            <a:ext cx="9820275" cy="3505200"/>
          </a:xfrm>
        </p:spPr>
      </p:pic>
    </p:spTree>
    <p:extLst>
      <p:ext uri="{BB962C8B-B14F-4D97-AF65-F5344CB8AC3E}">
        <p14:creationId xmlns:p14="http://schemas.microsoft.com/office/powerpoint/2010/main" val="1017397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A6D86A83-BE95-A1C6-950C-371B8301657D}"/>
              </a:ext>
            </a:extLst>
          </p:cNvPr>
          <p:cNvPicPr>
            <a:picLocks noGrp="1" noChangeAspect="1"/>
          </p:cNvPicPr>
          <p:nvPr>
            <p:ph idx="1"/>
          </p:nvPr>
        </p:nvPicPr>
        <p:blipFill>
          <a:blip r:embed="rId2"/>
          <a:stretch>
            <a:fillRect/>
          </a:stretch>
        </p:blipFill>
        <p:spPr>
          <a:xfrm>
            <a:off x="1104900" y="1691481"/>
            <a:ext cx="9715500" cy="3305175"/>
          </a:xfrm>
        </p:spPr>
      </p:pic>
    </p:spTree>
    <p:extLst>
      <p:ext uri="{BB962C8B-B14F-4D97-AF65-F5344CB8AC3E}">
        <p14:creationId xmlns:p14="http://schemas.microsoft.com/office/powerpoint/2010/main" val="3485189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A6FB653-19F8-E208-2E8C-4D5782B1918C}"/>
              </a:ext>
            </a:extLst>
          </p:cNvPr>
          <p:cNvSpPr>
            <a:spLocks noGrp="1"/>
          </p:cNvSpPr>
          <p:nvPr>
            <p:ph type="title"/>
          </p:nvPr>
        </p:nvSpPr>
        <p:spPr/>
        <p:txBody>
          <a:bodyPr/>
          <a:lstStyle/>
          <a:p>
            <a:r>
              <a:rPr lang="en-US" dirty="0" err="1"/>
              <a:t>Nonablative</a:t>
            </a:r>
            <a:r>
              <a:rPr lang="en-US" dirty="0"/>
              <a:t> Fractioned Lasers</a:t>
            </a:r>
          </a:p>
        </p:txBody>
      </p:sp>
      <p:sp>
        <p:nvSpPr>
          <p:cNvPr id="3" name="Content Placeholder 2">
            <a:extLst>
              <a:ext uri="{FF2B5EF4-FFF2-40B4-BE49-F238E27FC236}">
                <a16:creationId xmlns:a16="http://schemas.microsoft.com/office/drawing/2014/main" id="{C36CFF78-DB24-7F26-B88E-94B3D58D9335}"/>
              </a:ext>
            </a:extLst>
          </p:cNvPr>
          <p:cNvSpPr>
            <a:spLocks noGrp="1"/>
          </p:cNvSpPr>
          <p:nvPr>
            <p:ph idx="1"/>
          </p:nvPr>
        </p:nvSpPr>
        <p:spPr/>
        <p:txBody>
          <a:bodyPr/>
          <a:lstStyle/>
          <a:p>
            <a:r>
              <a:rPr lang="en-US" dirty="0"/>
              <a:t>Lasers: 1927 /1550 nm, 1927 nm thulium, 1927 nm diode, 1064 nm </a:t>
            </a:r>
            <a:r>
              <a:rPr lang="en-US" dirty="0" err="1"/>
              <a:t>Nd:YAG</a:t>
            </a:r>
            <a:r>
              <a:rPr lang="en-US" dirty="0"/>
              <a:t>, 1550 nm erbium, 1440 nm diode, 755-nm  and 1064 nm fractional picosecond lasers.</a:t>
            </a:r>
          </a:p>
        </p:txBody>
      </p:sp>
    </p:spTree>
    <p:extLst>
      <p:ext uri="{BB962C8B-B14F-4D97-AF65-F5344CB8AC3E}">
        <p14:creationId xmlns:p14="http://schemas.microsoft.com/office/powerpoint/2010/main" val="1973958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D64D2C-AA22-EF01-744A-A58B3BA56B07}"/>
              </a:ext>
            </a:extLst>
          </p:cNvPr>
          <p:cNvSpPr>
            <a:spLocks noGrp="1"/>
          </p:cNvSpPr>
          <p:nvPr>
            <p:ph type="title"/>
          </p:nvPr>
        </p:nvSpPr>
        <p:spPr/>
        <p:txBody>
          <a:bodyPr/>
          <a:lstStyle/>
          <a:p>
            <a:r>
              <a:rPr lang="en-US" dirty="0"/>
              <a:t>Vascular Lasers</a:t>
            </a:r>
          </a:p>
        </p:txBody>
      </p:sp>
      <p:sp>
        <p:nvSpPr>
          <p:cNvPr id="3" name="Content Placeholder 2">
            <a:extLst>
              <a:ext uri="{FF2B5EF4-FFF2-40B4-BE49-F238E27FC236}">
                <a16:creationId xmlns:a16="http://schemas.microsoft.com/office/drawing/2014/main" id="{8FAFC375-B459-4D0D-2F3F-32557EB9FDFE}"/>
              </a:ext>
            </a:extLst>
          </p:cNvPr>
          <p:cNvSpPr>
            <a:spLocks noGrp="1"/>
          </p:cNvSpPr>
          <p:nvPr>
            <p:ph idx="1"/>
          </p:nvPr>
        </p:nvSpPr>
        <p:spPr/>
        <p:txBody>
          <a:bodyPr>
            <a:normAutofit fontScale="85000" lnSpcReduction="20000"/>
          </a:bodyPr>
          <a:lstStyle/>
          <a:p>
            <a:r>
              <a:rPr lang="en-US" dirty="0"/>
              <a:t>Lasers: 585/595 nm pulsed dye laser (PDL), combined 532 nm KTP/1064 nm </a:t>
            </a:r>
            <a:r>
              <a:rPr lang="en-US" dirty="0" err="1"/>
              <a:t>Nd:YAG</a:t>
            </a:r>
            <a:r>
              <a:rPr lang="en-US" dirty="0"/>
              <a:t>, 1064 nm </a:t>
            </a:r>
            <a:r>
              <a:rPr lang="en-US" dirty="0" err="1"/>
              <a:t>Nd:YAG</a:t>
            </a:r>
            <a:r>
              <a:rPr lang="en-US" dirty="0"/>
              <a:t>, 532 nm KTP or LBO.</a:t>
            </a:r>
          </a:p>
          <a:p>
            <a:endParaRPr lang="en-US" dirty="0"/>
          </a:p>
          <a:p>
            <a:r>
              <a:rPr lang="en-US" dirty="0"/>
              <a:t>Indications: Port-wine stain (PWS), facial erythema, telangiectasia, and scars.</a:t>
            </a:r>
          </a:p>
          <a:p>
            <a:endParaRPr lang="en-US" dirty="0"/>
          </a:p>
          <a:p>
            <a:r>
              <a:rPr lang="en-US" dirty="0"/>
              <a:t>Vascular lasers target hemoglobin to induce vessel injury with absorption peaks of oxyhemoglobin being primarily at 577 nm and 700–1100 nm to a lesser extent. The 585 nm PDL is the classic vascular laser used because of the close relationship with hemoglobin absorption peaks. Use of the 585/595 nm PDL and 532 KTP or LBO lasers in darker skin patients can be challenging due to the overlap with melanin absorption, increasing risks for procedure related dyspigmentation. The 1064 nm </a:t>
            </a:r>
            <a:r>
              <a:rPr lang="en-US" dirty="0" err="1"/>
              <a:t>Nd:YAG</a:t>
            </a:r>
            <a:r>
              <a:rPr lang="en-US" dirty="0"/>
              <a:t> laser is considered to be a safer alternative in the treatment of vascular lesions in ethnic skin patients because of its longer wavelength.</a:t>
            </a:r>
          </a:p>
        </p:txBody>
      </p:sp>
    </p:spTree>
    <p:extLst>
      <p:ext uri="{BB962C8B-B14F-4D97-AF65-F5344CB8AC3E}">
        <p14:creationId xmlns:p14="http://schemas.microsoft.com/office/powerpoint/2010/main" val="80920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06C77B5-7AF8-7653-93EC-F47C8BC5E8F5}"/>
              </a:ext>
            </a:extLst>
          </p:cNvPr>
          <p:cNvPicPr>
            <a:picLocks noGrp="1" noChangeAspect="1"/>
          </p:cNvPicPr>
          <p:nvPr>
            <p:ph idx="1"/>
          </p:nvPr>
        </p:nvPicPr>
        <p:blipFill>
          <a:blip r:embed="rId2"/>
          <a:stretch>
            <a:fillRect/>
          </a:stretch>
        </p:blipFill>
        <p:spPr>
          <a:xfrm>
            <a:off x="1656903" y="643466"/>
            <a:ext cx="8878194" cy="5571067"/>
          </a:xfrm>
          <a:prstGeom prst="rect">
            <a:avLst/>
          </a:prstGeom>
        </p:spPr>
      </p:pic>
    </p:spTree>
    <p:extLst>
      <p:ext uri="{BB962C8B-B14F-4D97-AF65-F5344CB8AC3E}">
        <p14:creationId xmlns:p14="http://schemas.microsoft.com/office/powerpoint/2010/main" val="2842059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2ABA77F-5D05-FE27-ED15-CE098AEA214C}"/>
              </a:ext>
            </a:extLst>
          </p:cNvPr>
          <p:cNvPicPr>
            <a:picLocks noGrp="1" noChangeAspect="1"/>
          </p:cNvPicPr>
          <p:nvPr>
            <p:ph idx="1"/>
          </p:nvPr>
        </p:nvPicPr>
        <p:blipFill>
          <a:blip r:embed="rId2"/>
          <a:stretch>
            <a:fillRect/>
          </a:stretch>
        </p:blipFill>
        <p:spPr>
          <a:xfrm>
            <a:off x="643467" y="1820502"/>
            <a:ext cx="10905066" cy="3216994"/>
          </a:xfrm>
          <a:prstGeom prst="rect">
            <a:avLst/>
          </a:prstGeom>
        </p:spPr>
      </p:pic>
    </p:spTree>
    <p:extLst>
      <p:ext uri="{BB962C8B-B14F-4D97-AF65-F5344CB8AC3E}">
        <p14:creationId xmlns:p14="http://schemas.microsoft.com/office/powerpoint/2010/main" val="19719649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8D1B85-7460-008F-ED5C-B861C41C30DF}"/>
              </a:ext>
            </a:extLst>
          </p:cNvPr>
          <p:cNvSpPr>
            <a:spLocks noGrp="1"/>
          </p:cNvSpPr>
          <p:nvPr>
            <p:ph type="title"/>
          </p:nvPr>
        </p:nvSpPr>
        <p:spPr/>
        <p:txBody>
          <a:bodyPr/>
          <a:lstStyle/>
          <a:p>
            <a:r>
              <a:rPr lang="en-US" dirty="0"/>
              <a:t>Laser Hair Removal</a:t>
            </a:r>
          </a:p>
        </p:txBody>
      </p:sp>
      <p:sp>
        <p:nvSpPr>
          <p:cNvPr id="3" name="Content Placeholder 2">
            <a:extLst>
              <a:ext uri="{FF2B5EF4-FFF2-40B4-BE49-F238E27FC236}">
                <a16:creationId xmlns:a16="http://schemas.microsoft.com/office/drawing/2014/main" id="{5CDB998F-DC99-DC39-C388-16E8843DE936}"/>
              </a:ext>
            </a:extLst>
          </p:cNvPr>
          <p:cNvSpPr>
            <a:spLocks noGrp="1"/>
          </p:cNvSpPr>
          <p:nvPr>
            <p:ph idx="1"/>
          </p:nvPr>
        </p:nvSpPr>
        <p:spPr/>
        <p:txBody>
          <a:bodyPr/>
          <a:lstStyle/>
          <a:p>
            <a:r>
              <a:rPr lang="en-US" dirty="0"/>
              <a:t>Longer wavelengths allow for more targeted treatment. To date, two laser devices are approved by the Food and Drug Administration (FDA) for laser hair removal in ethnic skin, the 810-nm diode, and the 1064 nm </a:t>
            </a:r>
            <a:r>
              <a:rPr lang="en-US" dirty="0" err="1"/>
              <a:t>Nd:YAG</a:t>
            </a:r>
            <a:r>
              <a:rPr lang="en-US" dirty="0"/>
              <a:t>. Both lasers have long wavelengths which penetrate into the dermis, long pulse durations (100 milliseconds or longer for the 810 nm diode and over 30 milliseconds for the 1064 nm </a:t>
            </a:r>
            <a:r>
              <a:rPr lang="en-US" dirty="0" err="1"/>
              <a:t>Nd:YAG</a:t>
            </a:r>
            <a:r>
              <a:rPr lang="en-US" dirty="0"/>
              <a:t>) and concurrent epidermal cooling. In ethnic skin, the 1064 nm </a:t>
            </a:r>
            <a:r>
              <a:rPr lang="en-US" dirty="0" err="1"/>
              <a:t>Nd:YAG</a:t>
            </a:r>
            <a:r>
              <a:rPr lang="en-US" dirty="0"/>
              <a:t> is considered the gold standard for hair removal in skin type IV–VI. Because of its long wavelength, the energy</a:t>
            </a:r>
          </a:p>
        </p:txBody>
      </p:sp>
    </p:spTree>
    <p:extLst>
      <p:ext uri="{BB962C8B-B14F-4D97-AF65-F5344CB8AC3E}">
        <p14:creationId xmlns:p14="http://schemas.microsoft.com/office/powerpoint/2010/main" val="272867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D7707C9-105E-D5E7-5321-68E5B5CC5A51}"/>
              </a:ext>
            </a:extLst>
          </p:cNvPr>
          <p:cNvPicPr>
            <a:picLocks noGrp="1" noChangeAspect="1"/>
          </p:cNvPicPr>
          <p:nvPr>
            <p:ph idx="1"/>
          </p:nvPr>
        </p:nvPicPr>
        <p:blipFill>
          <a:blip r:embed="rId2"/>
          <a:stretch>
            <a:fillRect/>
          </a:stretch>
        </p:blipFill>
        <p:spPr>
          <a:xfrm>
            <a:off x="1552575" y="1872456"/>
            <a:ext cx="9086850" cy="4257675"/>
          </a:xfrm>
        </p:spPr>
      </p:pic>
    </p:spTree>
    <p:extLst>
      <p:ext uri="{BB962C8B-B14F-4D97-AF65-F5344CB8AC3E}">
        <p14:creationId xmlns:p14="http://schemas.microsoft.com/office/powerpoint/2010/main" val="2548156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091AB-09DF-4FD4-91F7-5F5B51114057}"/>
              </a:ext>
            </a:extLst>
          </p:cNvPr>
          <p:cNvPicPr>
            <a:picLocks noGrp="1" noChangeAspect="1"/>
          </p:cNvPicPr>
          <p:nvPr>
            <p:ph idx="1"/>
          </p:nvPr>
        </p:nvPicPr>
        <p:blipFill>
          <a:blip r:embed="rId2"/>
          <a:stretch>
            <a:fillRect/>
          </a:stretch>
        </p:blipFill>
        <p:spPr>
          <a:xfrm>
            <a:off x="643467" y="2106760"/>
            <a:ext cx="10905066" cy="2644478"/>
          </a:xfrm>
          <a:prstGeom prst="rect">
            <a:avLst/>
          </a:prstGeom>
        </p:spPr>
      </p:pic>
    </p:spTree>
    <p:extLst>
      <p:ext uri="{BB962C8B-B14F-4D97-AF65-F5344CB8AC3E}">
        <p14:creationId xmlns:p14="http://schemas.microsoft.com/office/powerpoint/2010/main" val="3882897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C4AA40C-F2F4-5B75-469D-E4D96DC6E94D}"/>
              </a:ext>
            </a:extLst>
          </p:cNvPr>
          <p:cNvSpPr>
            <a:spLocks noGrp="1"/>
          </p:cNvSpPr>
          <p:nvPr>
            <p:ph type="title"/>
          </p:nvPr>
        </p:nvSpPr>
        <p:spPr/>
        <p:txBody>
          <a:bodyPr/>
          <a:lstStyle/>
          <a:p>
            <a:r>
              <a:rPr lang="en-US" dirty="0"/>
              <a:t>650-Microsecond 1064 nm Laser</a:t>
            </a:r>
          </a:p>
        </p:txBody>
      </p:sp>
      <p:sp>
        <p:nvSpPr>
          <p:cNvPr id="3" name="Content Placeholder 2">
            <a:extLst>
              <a:ext uri="{FF2B5EF4-FFF2-40B4-BE49-F238E27FC236}">
                <a16:creationId xmlns:a16="http://schemas.microsoft.com/office/drawing/2014/main" id="{97E89AA6-F83A-4692-268E-FCD70EBE598A}"/>
              </a:ext>
            </a:extLst>
          </p:cNvPr>
          <p:cNvSpPr>
            <a:spLocks noGrp="1"/>
          </p:cNvSpPr>
          <p:nvPr>
            <p:ph idx="1"/>
          </p:nvPr>
        </p:nvSpPr>
        <p:spPr/>
        <p:txBody>
          <a:bodyPr/>
          <a:lstStyle/>
          <a:p>
            <a:r>
              <a:rPr lang="en-US" dirty="0"/>
              <a:t>The 650-microsecond 1064 nm </a:t>
            </a:r>
            <a:r>
              <a:rPr lang="en-US" dirty="0" err="1"/>
              <a:t>Nd:YAG</a:t>
            </a:r>
            <a:r>
              <a:rPr lang="en-US" dirty="0"/>
              <a:t> laser is considered to be one of the safest lasers in ethnic skin given the long wavelengths, bypassing melanin chromophores. It has revolutionized the use of the </a:t>
            </a:r>
            <a:r>
              <a:rPr lang="en-US" dirty="0" err="1"/>
              <a:t>Nd:YAG</a:t>
            </a:r>
            <a:r>
              <a:rPr lang="en-US" dirty="0"/>
              <a:t> laser in ethnic skin given its relatively short pulse duration of 0.65 </a:t>
            </a:r>
            <a:r>
              <a:rPr lang="en-US" dirty="0" err="1"/>
              <a:t>ms</a:t>
            </a:r>
            <a:r>
              <a:rPr lang="en-US" dirty="0"/>
              <a:t> and long wavelength. In hair removal, the pulse duration is less than the thermal relaxation time of 0.8 </a:t>
            </a:r>
            <a:r>
              <a:rPr lang="en-US" dirty="0" err="1"/>
              <a:t>ms</a:t>
            </a:r>
            <a:r>
              <a:rPr lang="en-US" dirty="0"/>
              <a:t> for skin around the hair follicle. This allows for painless treatment sessions that do not require cooling. It is also unique in that it is contactless since a collimated beam is used, unchanged by fluence or spot size.</a:t>
            </a:r>
          </a:p>
        </p:txBody>
      </p:sp>
    </p:spTree>
    <p:extLst>
      <p:ext uri="{BB962C8B-B14F-4D97-AF65-F5344CB8AC3E}">
        <p14:creationId xmlns:p14="http://schemas.microsoft.com/office/powerpoint/2010/main" val="2208720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A66E96D-B9FC-58D1-A9FE-35D242A247CB}"/>
              </a:ext>
            </a:extLst>
          </p:cNvPr>
          <p:cNvPicPr>
            <a:picLocks noGrp="1" noChangeAspect="1"/>
          </p:cNvPicPr>
          <p:nvPr>
            <p:ph idx="1"/>
          </p:nvPr>
        </p:nvPicPr>
        <p:blipFill>
          <a:blip r:embed="rId2"/>
          <a:stretch>
            <a:fillRect/>
          </a:stretch>
        </p:blipFill>
        <p:spPr>
          <a:xfrm>
            <a:off x="643467" y="2461176"/>
            <a:ext cx="10905066" cy="1935647"/>
          </a:xfrm>
          <a:prstGeom prst="rect">
            <a:avLst/>
          </a:prstGeom>
        </p:spPr>
      </p:pic>
    </p:spTree>
    <p:extLst>
      <p:ext uri="{BB962C8B-B14F-4D97-AF65-F5344CB8AC3E}">
        <p14:creationId xmlns:p14="http://schemas.microsoft.com/office/powerpoint/2010/main" val="22581476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759D87C-61B3-00A1-66C7-BA3218313C1D}"/>
              </a:ext>
            </a:extLst>
          </p:cNvPr>
          <p:cNvPicPr>
            <a:picLocks noGrp="1" noChangeAspect="1"/>
          </p:cNvPicPr>
          <p:nvPr>
            <p:ph idx="1"/>
          </p:nvPr>
        </p:nvPicPr>
        <p:blipFill>
          <a:blip r:embed="rId2"/>
          <a:stretch>
            <a:fillRect/>
          </a:stretch>
        </p:blipFill>
        <p:spPr>
          <a:xfrm>
            <a:off x="643467" y="1915921"/>
            <a:ext cx="10905066" cy="3026156"/>
          </a:xfrm>
          <a:prstGeom prst="rect">
            <a:avLst/>
          </a:prstGeom>
        </p:spPr>
      </p:pic>
    </p:spTree>
    <p:extLst>
      <p:ext uri="{BB962C8B-B14F-4D97-AF65-F5344CB8AC3E}">
        <p14:creationId xmlns:p14="http://schemas.microsoft.com/office/powerpoint/2010/main" val="1105393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1B05D8B-2C81-08B4-CCA9-0BCF232BA072}"/>
              </a:ext>
            </a:extLst>
          </p:cNvPr>
          <p:cNvPicPr>
            <a:picLocks noGrp="1" noChangeAspect="1"/>
          </p:cNvPicPr>
          <p:nvPr>
            <p:ph idx="1"/>
          </p:nvPr>
        </p:nvPicPr>
        <p:blipFill>
          <a:blip r:embed="rId2"/>
          <a:stretch>
            <a:fillRect/>
          </a:stretch>
        </p:blipFill>
        <p:spPr>
          <a:xfrm>
            <a:off x="2454780" y="643466"/>
            <a:ext cx="7282440" cy="5571067"/>
          </a:xfrm>
          <a:prstGeom prst="rect">
            <a:avLst/>
          </a:prstGeom>
        </p:spPr>
      </p:pic>
    </p:spTree>
    <p:extLst>
      <p:ext uri="{BB962C8B-B14F-4D97-AF65-F5344CB8AC3E}">
        <p14:creationId xmlns:p14="http://schemas.microsoft.com/office/powerpoint/2010/main" val="613455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A5C5A1-ACCE-CF1A-1C9E-6C5FA989FEB1}"/>
              </a:ext>
            </a:extLst>
          </p:cNvPr>
          <p:cNvSpPr>
            <a:spLocks noGrp="1"/>
          </p:cNvSpPr>
          <p:nvPr>
            <p:ph type="title"/>
          </p:nvPr>
        </p:nvSpPr>
        <p:spPr/>
        <p:txBody>
          <a:bodyPr/>
          <a:lstStyle/>
          <a:p>
            <a:r>
              <a:rPr lang="en-US" dirty="0"/>
              <a:t>Q-Switched Lasers</a:t>
            </a:r>
          </a:p>
        </p:txBody>
      </p:sp>
      <p:sp>
        <p:nvSpPr>
          <p:cNvPr id="3" name="Content Placeholder 2">
            <a:extLst>
              <a:ext uri="{FF2B5EF4-FFF2-40B4-BE49-F238E27FC236}">
                <a16:creationId xmlns:a16="http://schemas.microsoft.com/office/drawing/2014/main" id="{87B1D796-4C82-92AE-ED02-35009BCAF94E}"/>
              </a:ext>
            </a:extLst>
          </p:cNvPr>
          <p:cNvSpPr>
            <a:spLocks noGrp="1"/>
          </p:cNvSpPr>
          <p:nvPr>
            <p:ph idx="1"/>
          </p:nvPr>
        </p:nvSpPr>
        <p:spPr/>
        <p:txBody>
          <a:bodyPr>
            <a:normAutofit fontScale="92500" lnSpcReduction="20000"/>
          </a:bodyPr>
          <a:lstStyle/>
          <a:p>
            <a:r>
              <a:rPr lang="en-US" dirty="0"/>
              <a:t>Indications: Tattoo removal, freckles and lentigines, nevus of Ota/Ito, Hori’s nevus, Becker nevus.</a:t>
            </a:r>
          </a:p>
          <a:p>
            <a:endParaRPr lang="en-US" dirty="0"/>
          </a:p>
          <a:p>
            <a:r>
              <a:rPr lang="en-US" dirty="0"/>
              <a:t>Q-switched lasers deliver high powered, short pulses (nanoseconds). In ethnic skin, lower fluences are recommended. As a result, more treatment sessions are needed to have comparable results to nonethnic skin. Low fluence 1064 nm </a:t>
            </a:r>
            <a:r>
              <a:rPr lang="en-US" dirty="0" err="1"/>
              <a:t>Nd:YAG</a:t>
            </a:r>
            <a:r>
              <a:rPr lang="en-US" dirty="0"/>
              <a:t>, often termed laser toning is well tolerated and effective in skin types III and IV. </a:t>
            </a:r>
            <a:r>
              <a:rPr lang="en-US" dirty="0" err="1"/>
              <a:t>Kaminaka</a:t>
            </a:r>
            <a:r>
              <a:rPr lang="en-US" dirty="0"/>
              <a:t> et al. studied the efficacy of the 1064 nm </a:t>
            </a:r>
            <a:r>
              <a:rPr lang="en-US" dirty="0" err="1"/>
              <a:t>Nd:YAG</a:t>
            </a:r>
            <a:r>
              <a:rPr lang="en-US" dirty="0"/>
              <a:t> in 22 Japanese patients treated with 10 sessions for melasma and solar lentigines. All patients improved. Although lower fluences allow for the use of Q-switched lasers in ethnic skin, hypopigmentation is a significant concern. Shah and </a:t>
            </a:r>
            <a:r>
              <a:rPr lang="en-US" dirty="0" err="1"/>
              <a:t>Aurangabadkar</a:t>
            </a:r>
            <a:r>
              <a:rPr lang="en-US" dirty="0"/>
              <a:t> reviewed the technique of laser toning in 10 studies with the 1064 nm Q-switched </a:t>
            </a:r>
            <a:r>
              <a:rPr lang="en-US" dirty="0" err="1"/>
              <a:t>Nd:YAG</a:t>
            </a:r>
            <a:r>
              <a:rPr lang="en-US" dirty="0"/>
              <a:t> for melasma.</a:t>
            </a:r>
          </a:p>
        </p:txBody>
      </p:sp>
    </p:spTree>
    <p:extLst>
      <p:ext uri="{BB962C8B-B14F-4D97-AF65-F5344CB8AC3E}">
        <p14:creationId xmlns:p14="http://schemas.microsoft.com/office/powerpoint/2010/main" val="265330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E6CF474-89AD-1A1D-A6F6-4300513828C5}"/>
              </a:ext>
            </a:extLst>
          </p:cNvPr>
          <p:cNvPicPr>
            <a:picLocks noGrp="1" noChangeAspect="1"/>
          </p:cNvPicPr>
          <p:nvPr>
            <p:ph idx="1"/>
          </p:nvPr>
        </p:nvPicPr>
        <p:blipFill>
          <a:blip r:embed="rId2"/>
          <a:stretch>
            <a:fillRect/>
          </a:stretch>
        </p:blipFill>
        <p:spPr>
          <a:xfrm>
            <a:off x="643467" y="2433912"/>
            <a:ext cx="10905066" cy="1990174"/>
          </a:xfrm>
          <a:prstGeom prst="rect">
            <a:avLst/>
          </a:prstGeom>
        </p:spPr>
      </p:pic>
    </p:spTree>
    <p:extLst>
      <p:ext uri="{BB962C8B-B14F-4D97-AF65-F5344CB8AC3E}">
        <p14:creationId xmlns:p14="http://schemas.microsoft.com/office/powerpoint/2010/main" val="3393611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DA3DBD1-4879-7ABC-A9A6-A6F2BA235BC2}"/>
              </a:ext>
            </a:extLst>
          </p:cNvPr>
          <p:cNvPicPr>
            <a:picLocks noGrp="1" noChangeAspect="1"/>
          </p:cNvPicPr>
          <p:nvPr>
            <p:ph idx="1"/>
          </p:nvPr>
        </p:nvPicPr>
        <p:blipFill>
          <a:blip r:embed="rId2"/>
          <a:stretch>
            <a:fillRect/>
          </a:stretch>
        </p:blipFill>
        <p:spPr>
          <a:xfrm>
            <a:off x="643467" y="1861396"/>
            <a:ext cx="10905066" cy="3135206"/>
          </a:xfrm>
          <a:prstGeom prst="rect">
            <a:avLst/>
          </a:prstGeom>
        </p:spPr>
      </p:pic>
    </p:spTree>
    <p:extLst>
      <p:ext uri="{BB962C8B-B14F-4D97-AF65-F5344CB8AC3E}">
        <p14:creationId xmlns:p14="http://schemas.microsoft.com/office/powerpoint/2010/main" val="633812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9B0FBF6-C058-B1AF-8B6C-889A7E0008DD}"/>
              </a:ext>
            </a:extLst>
          </p:cNvPr>
          <p:cNvPicPr>
            <a:picLocks noGrp="1" noChangeAspect="1"/>
          </p:cNvPicPr>
          <p:nvPr>
            <p:ph idx="1"/>
          </p:nvPr>
        </p:nvPicPr>
        <p:blipFill>
          <a:blip r:embed="rId2"/>
          <a:stretch>
            <a:fillRect/>
          </a:stretch>
        </p:blipFill>
        <p:spPr>
          <a:xfrm>
            <a:off x="643467" y="1561507"/>
            <a:ext cx="10905066" cy="3734984"/>
          </a:xfrm>
          <a:prstGeom prst="rect">
            <a:avLst/>
          </a:prstGeom>
        </p:spPr>
      </p:pic>
    </p:spTree>
    <p:extLst>
      <p:ext uri="{BB962C8B-B14F-4D97-AF65-F5344CB8AC3E}">
        <p14:creationId xmlns:p14="http://schemas.microsoft.com/office/powerpoint/2010/main" val="19796666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7DBE50-140C-D31B-2C48-E553E2E82799}"/>
              </a:ext>
            </a:extLst>
          </p:cNvPr>
          <p:cNvSpPr>
            <a:spLocks noGrp="1"/>
          </p:cNvSpPr>
          <p:nvPr>
            <p:ph type="title"/>
          </p:nvPr>
        </p:nvSpPr>
        <p:spPr/>
        <p:txBody>
          <a:bodyPr/>
          <a:lstStyle/>
          <a:p>
            <a:r>
              <a:rPr lang="en-US" dirty="0" err="1"/>
              <a:t>Microneedling</a:t>
            </a:r>
            <a:endParaRPr lang="en-US" dirty="0"/>
          </a:p>
        </p:txBody>
      </p:sp>
      <p:pic>
        <p:nvPicPr>
          <p:cNvPr id="7" name="Content Placeholder 6">
            <a:extLst>
              <a:ext uri="{FF2B5EF4-FFF2-40B4-BE49-F238E27FC236}">
                <a16:creationId xmlns:a16="http://schemas.microsoft.com/office/drawing/2014/main" id="{E0BCAC81-E2D4-B810-0962-E46608B89961}"/>
              </a:ext>
            </a:extLst>
          </p:cNvPr>
          <p:cNvPicPr>
            <a:picLocks noGrp="1" noChangeAspect="1"/>
          </p:cNvPicPr>
          <p:nvPr>
            <p:ph idx="1"/>
          </p:nvPr>
        </p:nvPicPr>
        <p:blipFill>
          <a:blip r:embed="rId2"/>
          <a:stretch>
            <a:fillRect/>
          </a:stretch>
        </p:blipFill>
        <p:spPr>
          <a:xfrm>
            <a:off x="2891710" y="1825625"/>
            <a:ext cx="6408580" cy="4351338"/>
          </a:xfrm>
        </p:spPr>
      </p:pic>
    </p:spTree>
    <p:extLst>
      <p:ext uri="{BB962C8B-B14F-4D97-AF65-F5344CB8AC3E}">
        <p14:creationId xmlns:p14="http://schemas.microsoft.com/office/powerpoint/2010/main" val="4825864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A84C092-349A-9C27-55AA-FD58E1CD956E}"/>
              </a:ext>
            </a:extLst>
          </p:cNvPr>
          <p:cNvPicPr>
            <a:picLocks noGrp="1" noChangeAspect="1"/>
          </p:cNvPicPr>
          <p:nvPr>
            <p:ph idx="1"/>
          </p:nvPr>
        </p:nvPicPr>
        <p:blipFill>
          <a:blip r:embed="rId2"/>
          <a:stretch>
            <a:fillRect/>
          </a:stretch>
        </p:blipFill>
        <p:spPr>
          <a:xfrm>
            <a:off x="1290637" y="2386806"/>
            <a:ext cx="9610725" cy="1323975"/>
          </a:xfrm>
        </p:spPr>
      </p:pic>
    </p:spTree>
    <p:extLst>
      <p:ext uri="{BB962C8B-B14F-4D97-AF65-F5344CB8AC3E}">
        <p14:creationId xmlns:p14="http://schemas.microsoft.com/office/powerpoint/2010/main" val="12304175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5EC009-6416-B359-7CE2-5D69D3224333}"/>
              </a:ext>
            </a:extLst>
          </p:cNvPr>
          <p:cNvSpPr>
            <a:spLocks noGrp="1"/>
          </p:cNvSpPr>
          <p:nvPr>
            <p:ph type="title"/>
          </p:nvPr>
        </p:nvSpPr>
        <p:spPr/>
        <p:txBody>
          <a:bodyPr/>
          <a:lstStyle/>
          <a:p>
            <a:r>
              <a:rPr lang="en-US" dirty="0" err="1"/>
              <a:t>Microplasma</a:t>
            </a:r>
            <a:r>
              <a:rPr lang="en-US" dirty="0"/>
              <a:t> Radiofrequency</a:t>
            </a:r>
          </a:p>
        </p:txBody>
      </p:sp>
      <p:sp>
        <p:nvSpPr>
          <p:cNvPr id="3" name="Content Placeholder 2">
            <a:extLst>
              <a:ext uri="{FF2B5EF4-FFF2-40B4-BE49-F238E27FC236}">
                <a16:creationId xmlns:a16="http://schemas.microsoft.com/office/drawing/2014/main" id="{2B208200-F085-651F-44C6-18B40653F7DB}"/>
              </a:ext>
            </a:extLst>
          </p:cNvPr>
          <p:cNvSpPr>
            <a:spLocks noGrp="1"/>
          </p:cNvSpPr>
          <p:nvPr>
            <p:ph idx="1"/>
          </p:nvPr>
        </p:nvSpPr>
        <p:spPr/>
        <p:txBody>
          <a:bodyPr/>
          <a:lstStyle/>
          <a:p>
            <a:r>
              <a:rPr lang="en-US" dirty="0" err="1"/>
              <a:t>Microplasma</a:t>
            </a:r>
            <a:r>
              <a:rPr lang="en-US" dirty="0"/>
              <a:t> RF is an FDA-cleared micro-ablative high-frequency (&gt;40 MHz) unipolar device, combining RF with plasma. It functions as a fractional resurfacing device using metal pins that transmit RF energy to the skin in a grid like pattern. It provides a quick (&lt;20 minutes) alternative to traditional lasers with comparable results with a smaller number of treatments and minimal recovery time</a:t>
            </a:r>
          </a:p>
        </p:txBody>
      </p:sp>
    </p:spTree>
    <p:extLst>
      <p:ext uri="{BB962C8B-B14F-4D97-AF65-F5344CB8AC3E}">
        <p14:creationId xmlns:p14="http://schemas.microsoft.com/office/powerpoint/2010/main" val="22992971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D134EEC-427F-1F9F-C3DF-79086A05D4EF}"/>
              </a:ext>
            </a:extLst>
          </p:cNvPr>
          <p:cNvPicPr>
            <a:picLocks noGrp="1" noChangeAspect="1"/>
          </p:cNvPicPr>
          <p:nvPr>
            <p:ph idx="1"/>
          </p:nvPr>
        </p:nvPicPr>
        <p:blipFill>
          <a:blip r:embed="rId2"/>
          <a:stretch>
            <a:fillRect/>
          </a:stretch>
        </p:blipFill>
        <p:spPr>
          <a:xfrm>
            <a:off x="643467" y="2270336"/>
            <a:ext cx="10905066" cy="2317326"/>
          </a:xfrm>
          <a:prstGeom prst="rect">
            <a:avLst/>
          </a:prstGeom>
        </p:spPr>
      </p:pic>
    </p:spTree>
    <p:extLst>
      <p:ext uri="{BB962C8B-B14F-4D97-AF65-F5344CB8AC3E}">
        <p14:creationId xmlns:p14="http://schemas.microsoft.com/office/powerpoint/2010/main" val="858824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0F1D4C3-3C53-E575-EE48-F2528151A3D9}"/>
              </a:ext>
            </a:extLst>
          </p:cNvPr>
          <p:cNvPicPr>
            <a:picLocks noGrp="1" noChangeAspect="1"/>
          </p:cNvPicPr>
          <p:nvPr>
            <p:ph idx="1"/>
          </p:nvPr>
        </p:nvPicPr>
        <p:blipFill>
          <a:blip r:embed="rId2"/>
          <a:stretch>
            <a:fillRect/>
          </a:stretch>
        </p:blipFill>
        <p:spPr>
          <a:xfrm>
            <a:off x="2558815" y="643466"/>
            <a:ext cx="7074370" cy="5571067"/>
          </a:xfrm>
          <a:prstGeom prst="rect">
            <a:avLst/>
          </a:prstGeom>
        </p:spPr>
      </p:pic>
    </p:spTree>
    <p:extLst>
      <p:ext uri="{BB962C8B-B14F-4D97-AF65-F5344CB8AC3E}">
        <p14:creationId xmlns:p14="http://schemas.microsoft.com/office/powerpoint/2010/main" val="38541733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CE75C5-741A-1E6B-0931-70BC6BC891CB}"/>
              </a:ext>
            </a:extLst>
          </p:cNvPr>
          <p:cNvPicPr>
            <a:picLocks noGrp="1" noChangeAspect="1"/>
          </p:cNvPicPr>
          <p:nvPr>
            <p:ph idx="1"/>
          </p:nvPr>
        </p:nvPicPr>
        <p:blipFill>
          <a:blip r:embed="rId2"/>
          <a:stretch>
            <a:fillRect/>
          </a:stretch>
        </p:blipFill>
        <p:spPr>
          <a:xfrm>
            <a:off x="643467" y="1493350"/>
            <a:ext cx="10905066" cy="3871298"/>
          </a:xfrm>
          <a:prstGeom prst="rect">
            <a:avLst/>
          </a:prstGeom>
        </p:spPr>
      </p:pic>
    </p:spTree>
    <p:extLst>
      <p:ext uri="{BB962C8B-B14F-4D97-AF65-F5344CB8AC3E}">
        <p14:creationId xmlns:p14="http://schemas.microsoft.com/office/powerpoint/2010/main" val="10315575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DDA4A7C-671D-2276-ABB3-7EAE36A13A4D}"/>
              </a:ext>
            </a:extLst>
          </p:cNvPr>
          <p:cNvPicPr>
            <a:picLocks noGrp="1" noChangeAspect="1"/>
          </p:cNvPicPr>
          <p:nvPr>
            <p:ph idx="1"/>
          </p:nvPr>
        </p:nvPicPr>
        <p:blipFill>
          <a:blip r:embed="rId2"/>
          <a:stretch>
            <a:fillRect/>
          </a:stretch>
        </p:blipFill>
        <p:spPr>
          <a:xfrm>
            <a:off x="643467" y="2161285"/>
            <a:ext cx="10905066" cy="2535428"/>
          </a:xfrm>
          <a:prstGeom prst="rect">
            <a:avLst/>
          </a:prstGeom>
        </p:spPr>
      </p:pic>
    </p:spTree>
    <p:extLst>
      <p:ext uri="{BB962C8B-B14F-4D97-AF65-F5344CB8AC3E}">
        <p14:creationId xmlns:p14="http://schemas.microsoft.com/office/powerpoint/2010/main" val="28068209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6836</TotalTime>
  <Words>836</Words>
  <Application>Microsoft Office PowerPoint</Application>
  <PresentationFormat>Widescreen</PresentationFormat>
  <Paragraphs>33</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Futura PT Book</vt:lpstr>
      <vt:lpstr>Futura PT Demi</vt:lpstr>
      <vt:lpstr>Office Theme</vt:lpstr>
      <vt:lpstr>PowerPoint Presentation</vt:lpstr>
      <vt:lpstr>PowerPoint Presentation</vt:lpstr>
      <vt:lpstr>Evaluating the Ethnic Skin Paitent</vt:lpstr>
      <vt:lpstr>Postinflammatory Hyperpigmentation</vt:lpstr>
      <vt:lpstr>PowerPoint Presentation</vt:lpstr>
      <vt:lpstr>Introduction to Lasers and Lights in Ethnic Skin</vt:lpstr>
      <vt:lpstr>Do you know…</vt:lpstr>
      <vt:lpstr>PowerPoint Presentation</vt:lpstr>
      <vt:lpstr>Nonablative Fractioned Lasers</vt:lpstr>
      <vt:lpstr>Vascular Lasers</vt:lpstr>
      <vt:lpstr>PowerPoint Presentation</vt:lpstr>
      <vt:lpstr>PowerPoint Presentation</vt:lpstr>
      <vt:lpstr>Laser Hair Removal</vt:lpstr>
      <vt:lpstr>PowerPoint Presentation</vt:lpstr>
      <vt:lpstr>PowerPoint Presentation</vt:lpstr>
      <vt:lpstr>650-Microsecond 1064 nm Laser</vt:lpstr>
      <vt:lpstr>PowerPoint Presentation</vt:lpstr>
      <vt:lpstr>PowerPoint Presentation</vt:lpstr>
      <vt:lpstr>PowerPoint Presentation</vt:lpstr>
      <vt:lpstr>Q-Switched Lasers</vt:lpstr>
      <vt:lpstr>PowerPoint Presentation</vt:lpstr>
      <vt:lpstr>PowerPoint Presentation</vt:lpstr>
      <vt:lpstr>PowerPoint Presentation</vt:lpstr>
      <vt:lpstr>Microneedling</vt:lpstr>
      <vt:lpstr>PowerPoint Presentation</vt:lpstr>
      <vt:lpstr>Microplasma Radiofrequency</vt:lpstr>
      <vt:lpstr>PowerPoint Presentation</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2023-04-11T20:25:37Z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