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  <p:sldMasterId id="2147483677" r:id="rId5"/>
  </p:sldMasterIdLst>
  <p:notesMasterIdLst>
    <p:notesMasterId r:id="rId26"/>
  </p:notesMasterIdLst>
  <p:handoutMasterIdLst>
    <p:handoutMasterId r:id="rId27"/>
  </p:handoutMasterIdLst>
  <p:sldIdLst>
    <p:sldId id="269" r:id="rId6"/>
    <p:sldId id="283" r:id="rId7"/>
    <p:sldId id="284" r:id="rId8"/>
    <p:sldId id="285" r:id="rId9"/>
    <p:sldId id="286" r:id="rId10"/>
    <p:sldId id="287" r:id="rId11"/>
    <p:sldId id="297" r:id="rId12"/>
    <p:sldId id="298" r:id="rId13"/>
    <p:sldId id="320" r:id="rId14"/>
    <p:sldId id="300" r:id="rId15"/>
    <p:sldId id="301" r:id="rId16"/>
    <p:sldId id="302" r:id="rId17"/>
    <p:sldId id="306" r:id="rId18"/>
    <p:sldId id="307" r:id="rId19"/>
    <p:sldId id="309" r:id="rId20"/>
    <p:sldId id="310" r:id="rId21"/>
    <p:sldId id="303" r:id="rId22"/>
    <p:sldId id="304" r:id="rId23"/>
    <p:sldId id="305" r:id="rId24"/>
    <p:sldId id="318" r:id="rId25"/>
  </p:sldIdLst>
  <p:sldSz cx="12192000" cy="6858000"/>
  <p:notesSz cx="7023100" cy="93091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3"/>
            <p14:sldId id="284"/>
            <p14:sldId id="285"/>
            <p14:sldId id="286"/>
            <p14:sldId id="287"/>
            <p14:sldId id="297"/>
            <p14:sldId id="298"/>
            <p14:sldId id="320"/>
            <p14:sldId id="300"/>
            <p14:sldId id="301"/>
            <p14:sldId id="302"/>
            <p14:sldId id="306"/>
            <p14:sldId id="307"/>
            <p14:sldId id="309"/>
            <p14:sldId id="310"/>
            <p14:sldId id="303"/>
            <p14:sldId id="304"/>
            <p14:sldId id="305"/>
            <p14:sldId id="3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4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  <p:cmAuthor id="2" name="Sidsel" initials="S" lastIdx="4" clrIdx="1">
    <p:extLst>
      <p:ext uri="{19B8F6BF-5375-455C-9EA6-DF929625EA0E}">
        <p15:presenceInfo xmlns:p15="http://schemas.microsoft.com/office/powerpoint/2012/main" userId="Sids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8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gs" Target="tags/tag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286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1524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3676154"/>
            <a:ext cx="6553200" cy="5391645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9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20700" y="1524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3657600"/>
            <a:ext cx="6781800" cy="486537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4738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33563" y="228600"/>
            <a:ext cx="3114675" cy="1752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2209800"/>
            <a:ext cx="6858000" cy="69342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104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4415790"/>
            <a:ext cx="6553200" cy="418338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934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415790"/>
            <a:ext cx="6705600" cy="4183380"/>
          </a:xfrm>
        </p:spPr>
        <p:txBody>
          <a:bodyPr>
            <a:normAutofit/>
          </a:bodyPr>
          <a:lstStyle/>
          <a:p>
            <a:pPr marL="457200" indent="-457200" defTabSz="931774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628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415790"/>
            <a:ext cx="6705600" cy="418338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3955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1175" y="152400"/>
            <a:ext cx="6178550" cy="3476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5786" y="3647620"/>
            <a:ext cx="6829217" cy="5471430"/>
          </a:xfrm>
        </p:spPr>
        <p:txBody>
          <a:bodyPr>
            <a:noAutofit/>
          </a:bodyPr>
          <a:lstStyle/>
          <a:p>
            <a:pPr marL="455417" indent="-455417">
              <a:buFont typeface="Arial" panose="020B0604020202020204" pitchFamily="34" charset="0"/>
              <a:buChar char="•"/>
            </a:pPr>
            <a:r>
              <a:rPr lang="en-US" sz="2800" dirty="0"/>
              <a:t>Look at nomogram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803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20700" y="1524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3657600"/>
            <a:ext cx="6629400" cy="54864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9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68300" y="2286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3962400"/>
            <a:ext cx="6705600" cy="4876800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9561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4500" y="1524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3733800"/>
            <a:ext cx="6705600" cy="54102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5910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1524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3628654"/>
            <a:ext cx="6248400" cy="519141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4061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200" y="4415790"/>
            <a:ext cx="6781800" cy="418338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3535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415790"/>
            <a:ext cx="6705600" cy="4652010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987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415790"/>
            <a:ext cx="6781800" cy="457581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25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2400" y="4415790"/>
            <a:ext cx="6781800" cy="472821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581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44500" y="152400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28600" y="3768041"/>
            <a:ext cx="6629400" cy="487899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657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353769-64A5-41C0-8F39-B243C170AB2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538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352481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4269-132D-4F5E-A325-C44333C1984C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89817-553A-4B71-B8E3-6677C0BE1A2D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30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964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6554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6080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2106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45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0928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9154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2830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8187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6395354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3221264-B20E-CEB5-3785-1C6EDA66C08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3605806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25326DEB-7203-5BDB-B8A1-9CE068924DE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940663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49C21AC-1668-80CA-62BF-C18026223E2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0930299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140A7E41-E4EA-6332-661D-93E8EB21FB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345529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8E36743-C034-4993-AFF8-81BC2BD1BB3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60323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1EAD3FE-30BD-3430-E81B-9440E54FD71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933550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57054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64577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74270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13719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11198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0986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20446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29211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10017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563115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82019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889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3AE42F1-5E4E-1E50-8329-F245698FF6C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D42D3385-58E5-1078-E805-2F5934B4DB0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BF8D9DE7-02B1-5B36-6AB0-C30C45F6B86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28962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525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61940" y="1617038"/>
            <a:ext cx="6006059" cy="2387600"/>
          </a:xfrm>
        </p:spPr>
        <p:txBody>
          <a:bodyPr/>
          <a:lstStyle/>
          <a:p>
            <a:pPr algn="l"/>
            <a:r>
              <a:rPr lang="en-US" sz="4800" dirty="0"/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61940" y="4096713"/>
            <a:ext cx="6006059" cy="1655762"/>
          </a:xfrm>
        </p:spPr>
        <p:txBody>
          <a:bodyPr/>
          <a:lstStyle/>
          <a:p>
            <a:pPr algn="l"/>
            <a:r>
              <a:rPr lang="en-US" dirty="0"/>
              <a:t>Protecting the Patient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Reducing Patient Dose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2606"/>
            <a:ext cx="10515600" cy="4351338"/>
          </a:xfrm>
        </p:spPr>
        <p:txBody>
          <a:bodyPr/>
          <a:lstStyle/>
          <a:p>
            <a:r>
              <a:rPr lang="en-US" dirty="0"/>
              <a:t>Many methods can be used to reduce patient dose</a:t>
            </a:r>
          </a:p>
          <a:p>
            <a:pPr lvl="1"/>
            <a:r>
              <a:rPr lang="en-US" dirty="0"/>
              <a:t>Technical factors</a:t>
            </a:r>
          </a:p>
          <a:p>
            <a:pPr lvl="1"/>
            <a:r>
              <a:rPr lang="en-US" dirty="0"/>
              <a:t>Collimation</a:t>
            </a:r>
          </a:p>
          <a:p>
            <a:pPr lvl="1"/>
            <a:r>
              <a:rPr lang="en-US" dirty="0"/>
              <a:t>Filtration</a:t>
            </a:r>
          </a:p>
          <a:p>
            <a:pPr lvl="1"/>
            <a:r>
              <a:rPr lang="en-US" dirty="0"/>
              <a:t>Equipment (e.g., grids, immobilization devices)</a:t>
            </a:r>
          </a:p>
          <a:p>
            <a:pPr lvl="1"/>
            <a:r>
              <a:rPr lang="en-US" dirty="0"/>
              <a:t>Quality Control</a:t>
            </a:r>
          </a:p>
          <a:p>
            <a:pPr lvl="1"/>
            <a:r>
              <a:rPr lang="en-US" dirty="0"/>
              <a:t>Communication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854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Technical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Appropriate techniques are essential in order to achieve a diagnostic image with minimal patient dose.</a:t>
            </a:r>
          </a:p>
          <a:p>
            <a:r>
              <a:rPr lang="en-US" dirty="0"/>
              <a:t>Anatomically Programmed Radiography (</a:t>
            </a:r>
            <a:r>
              <a:rPr lang="en-US" b="1" dirty="0"/>
              <a:t>APR</a:t>
            </a:r>
            <a:r>
              <a:rPr lang="en-US" dirty="0"/>
              <a:t>) and room technique charts:</a:t>
            </a:r>
          </a:p>
          <a:p>
            <a:pPr lvl="1"/>
            <a:r>
              <a:rPr lang="en-US" dirty="0"/>
              <a:t>Standardized for each generator </a:t>
            </a:r>
          </a:p>
          <a:p>
            <a:pPr lvl="1"/>
            <a:r>
              <a:rPr lang="en-US" dirty="0"/>
              <a:t>Consult technique charts before exposure when not using Automatic Exposure Control (</a:t>
            </a:r>
            <a:r>
              <a:rPr lang="en-US" b="1" dirty="0"/>
              <a:t>AEC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Lists the body part and size to give you a starting technique for a specific room</a:t>
            </a:r>
          </a:p>
          <a:p>
            <a:pPr lvl="1"/>
            <a:r>
              <a:rPr lang="en-US" dirty="0"/>
              <a:t>Allows for an accurate educated guess </a:t>
            </a:r>
          </a:p>
        </p:txBody>
      </p:sp>
    </p:spTree>
    <p:extLst>
      <p:ext uri="{BB962C8B-B14F-4D97-AF65-F5344CB8AC3E}">
        <p14:creationId xmlns:p14="http://schemas.microsoft.com/office/powerpoint/2010/main" val="888586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Technical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High </a:t>
            </a:r>
            <a:r>
              <a:rPr lang="en-US" dirty="0" err="1"/>
              <a:t>kVp</a:t>
            </a:r>
            <a:r>
              <a:rPr lang="en-US" dirty="0"/>
              <a:t> and low </a:t>
            </a:r>
            <a:r>
              <a:rPr lang="en-US" dirty="0" err="1"/>
              <a:t>mAs</a:t>
            </a:r>
            <a:r>
              <a:rPr lang="en-US" dirty="0"/>
              <a:t> equals less dose </a:t>
            </a:r>
          </a:p>
          <a:p>
            <a:r>
              <a:rPr lang="en-US" dirty="0" err="1"/>
              <a:t>kVp</a:t>
            </a:r>
            <a:r>
              <a:rPr lang="en-US" dirty="0"/>
              <a:t> controls quality</a:t>
            </a:r>
          </a:p>
          <a:p>
            <a:pPr lvl="1"/>
            <a:r>
              <a:rPr lang="en-US" dirty="0"/>
              <a:t>Penetration or power of the beam </a:t>
            </a:r>
          </a:p>
          <a:p>
            <a:pPr lvl="1"/>
            <a:r>
              <a:rPr lang="en-US" dirty="0"/>
              <a:t>Higher power, more photons</a:t>
            </a:r>
          </a:p>
          <a:p>
            <a:pPr lvl="1"/>
            <a:r>
              <a:rPr lang="en-US" dirty="0"/>
              <a:t>Less absorption by patient</a:t>
            </a:r>
          </a:p>
          <a:p>
            <a:pPr lvl="1"/>
            <a:r>
              <a:rPr lang="en-US" dirty="0"/>
              <a:t>Less </a:t>
            </a:r>
            <a:r>
              <a:rPr lang="en-US" dirty="0" err="1"/>
              <a:t>mAs</a:t>
            </a:r>
            <a:r>
              <a:rPr lang="en-US" dirty="0"/>
              <a:t> is required to maintain density of image</a:t>
            </a:r>
          </a:p>
          <a:p>
            <a:r>
              <a:rPr lang="en-US" dirty="0" err="1"/>
              <a:t>mAs</a:t>
            </a:r>
            <a:r>
              <a:rPr lang="en-US" dirty="0"/>
              <a:t> is the quantity</a:t>
            </a:r>
          </a:p>
          <a:p>
            <a:pPr lvl="1"/>
            <a:r>
              <a:rPr lang="en-US" dirty="0"/>
              <a:t>Directly related to dose</a:t>
            </a:r>
          </a:p>
          <a:p>
            <a:pPr lvl="1"/>
            <a:r>
              <a:rPr lang="en-US" dirty="0"/>
              <a:t>More photons, more dose</a:t>
            </a:r>
          </a:p>
        </p:txBody>
      </p:sp>
    </p:spTree>
    <p:extLst>
      <p:ext uri="{BB962C8B-B14F-4D97-AF65-F5344CB8AC3E}">
        <p14:creationId xmlns:p14="http://schemas.microsoft.com/office/powerpoint/2010/main" val="2039921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Technical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4"/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kVp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low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combination may produce a poor-quality image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Reducing radiographic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contrast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Technique used must balance image quality and dose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Using the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highest practical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kVp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lowest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that will produce an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optimal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image for each exam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Maintains the radiographic contrast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390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 to Image Distance (SID)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Important to have an accurate SID when positioning</a:t>
            </a:r>
          </a:p>
          <a:p>
            <a:r>
              <a:rPr lang="en-US" dirty="0"/>
              <a:t>Technique charts and settings are developed using a specific SID</a:t>
            </a:r>
          </a:p>
          <a:p>
            <a:pPr lvl="1"/>
            <a:r>
              <a:rPr lang="en-US" dirty="0"/>
              <a:t>Usually 100 cm, 110 cm, 180 cm</a:t>
            </a:r>
          </a:p>
          <a:p>
            <a:r>
              <a:rPr lang="en-US" dirty="0"/>
              <a:t>Too short – Overexposure</a:t>
            </a:r>
          </a:p>
          <a:p>
            <a:pPr lvl="1"/>
            <a:r>
              <a:rPr lang="en-US" dirty="0"/>
              <a:t>Extra unnecessary dose</a:t>
            </a:r>
          </a:p>
          <a:p>
            <a:r>
              <a:rPr lang="en-US" dirty="0"/>
              <a:t>Too long – Underexposure</a:t>
            </a:r>
          </a:p>
          <a:p>
            <a:pPr lvl="1"/>
            <a:r>
              <a:rPr lang="en-US" dirty="0"/>
              <a:t>Mottled, grainy or noisy images</a:t>
            </a:r>
          </a:p>
          <a:p>
            <a:pPr lvl="2"/>
            <a:r>
              <a:rPr lang="en-US" dirty="0"/>
              <a:t>May require repeat exposures</a:t>
            </a:r>
          </a:p>
        </p:txBody>
      </p:sp>
    </p:spTree>
    <p:extLst>
      <p:ext uri="{BB962C8B-B14F-4D97-AF65-F5344CB8AC3E}">
        <p14:creationId xmlns:p14="http://schemas.microsoft.com/office/powerpoint/2010/main" val="1839767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Collimation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first and most important step in gonadal protection.</a:t>
            </a:r>
          </a:p>
          <a:p>
            <a:r>
              <a:rPr lang="en-US" dirty="0"/>
              <a:t>An appropriately collimated beam will reduce dose more effectively than shielding.</a:t>
            </a:r>
          </a:p>
          <a:p>
            <a:r>
              <a:rPr lang="en-US" dirty="0"/>
              <a:t>Primary x-ray beam can not be larger than the size of the image receptor (IR) being used for the exam.</a:t>
            </a:r>
          </a:p>
          <a:p>
            <a:pPr lvl="1"/>
            <a:r>
              <a:rPr lang="en-US" dirty="0"/>
              <a:t>Decreased field size = Decreased dose</a:t>
            </a:r>
          </a:p>
          <a:p>
            <a:pPr lvl="1"/>
            <a:r>
              <a:rPr lang="en-US" dirty="0"/>
              <a:t>Also, less scatter = improved image contrast</a:t>
            </a:r>
          </a:p>
        </p:txBody>
      </p:sp>
    </p:spTree>
    <p:extLst>
      <p:ext uri="{BB962C8B-B14F-4D97-AF65-F5344CB8AC3E}">
        <p14:creationId xmlns:p14="http://schemas.microsoft.com/office/powerpoint/2010/main" val="295251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Beam Limitation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PBL</a:t>
            </a:r>
            <a:r>
              <a:rPr lang="en-US" dirty="0"/>
              <a:t> – Positive Beam Limitation</a:t>
            </a:r>
          </a:p>
          <a:p>
            <a:pPr lvl="1"/>
            <a:r>
              <a:rPr lang="en-US" dirty="0"/>
              <a:t>Sensors in a detector that automatically send a signal to the collimators about the field size</a:t>
            </a:r>
          </a:p>
          <a:p>
            <a:r>
              <a:rPr lang="en-US" dirty="0"/>
              <a:t>Additional Equipment</a:t>
            </a:r>
          </a:p>
          <a:p>
            <a:pPr lvl="1"/>
            <a:r>
              <a:rPr lang="en-US" dirty="0"/>
              <a:t>Aperture diaphragm, cones and cylinders</a:t>
            </a:r>
          </a:p>
          <a:p>
            <a:pPr lvl="1"/>
            <a:r>
              <a:rPr lang="en-US" dirty="0"/>
              <a:t>Equipment attaches to tube housing </a:t>
            </a:r>
          </a:p>
          <a:p>
            <a:pPr lvl="1"/>
            <a:r>
              <a:rPr lang="en-US" dirty="0"/>
              <a:t>Usually for specific exams like skull work, sinuses, dental units, etc.</a:t>
            </a:r>
          </a:p>
        </p:txBody>
      </p:sp>
    </p:spTree>
    <p:extLst>
      <p:ext uri="{BB962C8B-B14F-4D97-AF65-F5344CB8AC3E}">
        <p14:creationId xmlns:p14="http://schemas.microsoft.com/office/powerpoint/2010/main" val="619312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Beam 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Purpose: </a:t>
            </a:r>
          </a:p>
          <a:p>
            <a:pPr lvl="1"/>
            <a:r>
              <a:rPr lang="en-US" dirty="0"/>
              <a:t>Absorbs most of the lower-energy photons from x-ray beam</a:t>
            </a:r>
          </a:p>
          <a:p>
            <a:pPr lvl="1"/>
            <a:r>
              <a:rPr lang="en-US" dirty="0"/>
              <a:t>Reduces exposure to patient’s skin and superficial tissue</a:t>
            </a:r>
          </a:p>
          <a:p>
            <a:pPr lvl="1"/>
            <a:r>
              <a:rPr lang="en-US" dirty="0"/>
              <a:t>‘Hardens’ the beam</a:t>
            </a:r>
          </a:p>
          <a:p>
            <a:r>
              <a:rPr lang="en-US" dirty="0"/>
              <a:t>Photons remaining in beam are more penetrating and less likely to be absorbed</a:t>
            </a:r>
          </a:p>
          <a:p>
            <a:pPr lvl="1"/>
            <a:r>
              <a:rPr lang="en-US" dirty="0"/>
              <a:t>Low-energy photons would contribute only to dose and not to the image process</a:t>
            </a:r>
          </a:p>
          <a:p>
            <a:r>
              <a:rPr lang="en-US" dirty="0"/>
              <a:t>Different filters for different equipment, depending on purpose</a:t>
            </a:r>
          </a:p>
          <a:p>
            <a:pPr lvl="1"/>
            <a:r>
              <a:rPr lang="en-US" dirty="0"/>
              <a:t>E.g., mammography – soft tissue images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043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Compensating filters</a:t>
            </a:r>
          </a:p>
          <a:p>
            <a:pPr lvl="1"/>
            <a:r>
              <a:rPr lang="en-US" dirty="0"/>
              <a:t>When imaging anatomy that has large variance in thickness or tissue composition</a:t>
            </a:r>
          </a:p>
          <a:p>
            <a:pPr lvl="1"/>
            <a:r>
              <a:rPr lang="en-US" dirty="0"/>
              <a:t>Can help to even out the density on the image</a:t>
            </a:r>
          </a:p>
          <a:p>
            <a:pPr lvl="1"/>
            <a:r>
              <a:rPr lang="en-US" dirty="0"/>
              <a:t>All anatomy visualized on one image, instead of having to take two images</a:t>
            </a:r>
          </a:p>
        </p:txBody>
      </p:sp>
    </p:spTree>
    <p:extLst>
      <p:ext uri="{BB962C8B-B14F-4D97-AF65-F5344CB8AC3E}">
        <p14:creationId xmlns:p14="http://schemas.microsoft.com/office/powerpoint/2010/main" val="2511145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Purpose: </a:t>
            </a:r>
          </a:p>
          <a:p>
            <a:pPr lvl="1"/>
            <a:r>
              <a:rPr lang="en-US" dirty="0"/>
              <a:t>Remove scattered photons from the patient before reaching the image receptor (IR)</a:t>
            </a:r>
          </a:p>
          <a:p>
            <a:r>
              <a:rPr lang="en-US" dirty="0"/>
              <a:t>Placed between patient and IR</a:t>
            </a:r>
          </a:p>
          <a:p>
            <a:r>
              <a:rPr lang="en-US" dirty="0"/>
              <a:t>Device made of parallel or focused radiopaque strips alternating with a low-attenuation material (plastic, aluminum)</a:t>
            </a:r>
          </a:p>
          <a:p>
            <a:r>
              <a:rPr lang="en-US" dirty="0"/>
              <a:t>Advantage: </a:t>
            </a:r>
          </a:p>
          <a:p>
            <a:pPr lvl="1"/>
            <a:r>
              <a:rPr lang="en-US" dirty="0"/>
              <a:t>Significantly improves contrast and detail</a:t>
            </a:r>
          </a:p>
        </p:txBody>
      </p:sp>
    </p:spTree>
    <p:extLst>
      <p:ext uri="{BB962C8B-B14F-4D97-AF65-F5344CB8AC3E}">
        <p14:creationId xmlns:p14="http://schemas.microsoft.com/office/powerpoint/2010/main" val="1586255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Disadvantages: </a:t>
            </a:r>
          </a:p>
          <a:p>
            <a:pPr lvl="1"/>
            <a:r>
              <a:rPr lang="en-US" dirty="0"/>
              <a:t>Increases patient dose, as additional technique needs to be used</a:t>
            </a:r>
          </a:p>
          <a:p>
            <a:pPr lvl="1"/>
            <a:r>
              <a:rPr lang="en-US" dirty="0"/>
              <a:t>Patient dose increases as grid ratio increases</a:t>
            </a:r>
          </a:p>
          <a:p>
            <a:r>
              <a:rPr lang="en-US" dirty="0"/>
              <a:t>But, the benefit in improved image quality greatly outweighs the additional dose!</a:t>
            </a:r>
          </a:p>
          <a:p>
            <a:pPr lvl="1"/>
            <a:r>
              <a:rPr lang="en-US" dirty="0"/>
              <a:t>Greater quantity of diagnostic information made available with grid usage</a:t>
            </a:r>
          </a:p>
        </p:txBody>
      </p:sp>
    </p:spTree>
    <p:extLst>
      <p:ext uri="{BB962C8B-B14F-4D97-AF65-F5344CB8AC3E}">
        <p14:creationId xmlns:p14="http://schemas.microsoft.com/office/powerpoint/2010/main" val="34625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Immobilization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Patient movement during an exposure will result in a blurry image.</a:t>
            </a:r>
          </a:p>
          <a:p>
            <a:pPr lvl="1"/>
            <a:r>
              <a:rPr lang="en-US" dirty="0"/>
              <a:t>Little/no diagnostic value</a:t>
            </a:r>
          </a:p>
          <a:p>
            <a:r>
              <a:rPr lang="en-US" dirty="0"/>
              <a:t>Two types of motion:</a:t>
            </a:r>
          </a:p>
          <a:p>
            <a:pPr lvl="1"/>
            <a:r>
              <a:rPr lang="en-US" dirty="0"/>
              <a:t>Voluntary </a:t>
            </a:r>
          </a:p>
          <a:p>
            <a:pPr lvl="1"/>
            <a:r>
              <a:rPr lang="en-US" dirty="0"/>
              <a:t>Involuntary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9799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Immobilization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Purpose: </a:t>
            </a:r>
          </a:p>
          <a:p>
            <a:pPr lvl="1"/>
            <a:r>
              <a:rPr lang="en-US" dirty="0"/>
              <a:t>Eliminate voluntary motion</a:t>
            </a:r>
          </a:p>
          <a:p>
            <a:pPr lvl="1"/>
            <a:r>
              <a:rPr lang="en-US" dirty="0"/>
              <a:t>Minimize repeat images</a:t>
            </a:r>
          </a:p>
          <a:p>
            <a:r>
              <a:rPr lang="en-US" dirty="0"/>
              <a:t>Use equipment to effectively immobilize the patient or the body part:</a:t>
            </a:r>
          </a:p>
          <a:p>
            <a:pPr lvl="1"/>
            <a:r>
              <a:rPr lang="en-US" dirty="0"/>
              <a:t>Sponges</a:t>
            </a:r>
          </a:p>
          <a:p>
            <a:pPr lvl="1"/>
            <a:r>
              <a:rPr lang="en-US" dirty="0"/>
              <a:t>Tape</a:t>
            </a:r>
          </a:p>
          <a:p>
            <a:pPr lvl="1"/>
            <a:r>
              <a:rPr lang="en-US" dirty="0"/>
              <a:t>Support Stands </a:t>
            </a:r>
          </a:p>
          <a:p>
            <a:pPr lvl="1"/>
            <a:r>
              <a:rPr lang="en-US" dirty="0" err="1"/>
              <a:t>Pigg</a:t>
            </a:r>
            <a:r>
              <a:rPr lang="en-US" dirty="0"/>
              <a:t>-o-Stat</a:t>
            </a:r>
          </a:p>
          <a:p>
            <a:pPr lvl="1"/>
            <a:r>
              <a:rPr lang="en-US" dirty="0" err="1"/>
              <a:t>Octostop</a:t>
            </a:r>
            <a:endParaRPr lang="en-US" dirty="0"/>
          </a:p>
          <a:p>
            <a:pPr lvl="1"/>
            <a:r>
              <a:rPr lang="en-US" dirty="0"/>
              <a:t>Sandbags</a:t>
            </a:r>
          </a:p>
        </p:txBody>
      </p:sp>
    </p:spTree>
    <p:extLst>
      <p:ext uri="{BB962C8B-B14F-4D97-AF65-F5344CB8AC3E}">
        <p14:creationId xmlns:p14="http://schemas.microsoft.com/office/powerpoint/2010/main" val="530507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Quality Control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Absolutely essential!</a:t>
            </a:r>
          </a:p>
          <a:p>
            <a:r>
              <a:rPr lang="en-US" dirty="0"/>
              <a:t>Monitoring and maintenance of all processing and imaging display equipment in the facility.</a:t>
            </a:r>
          </a:p>
          <a:p>
            <a:r>
              <a:rPr lang="en-US" dirty="0"/>
              <a:t>Ensures production of optimal quality images.</a:t>
            </a:r>
          </a:p>
          <a:p>
            <a:pPr lvl="1"/>
            <a:r>
              <a:rPr lang="en-US" dirty="0"/>
              <a:t>Equipment function and monitoring</a:t>
            </a:r>
          </a:p>
          <a:p>
            <a:r>
              <a:rPr lang="en-US" dirty="0"/>
              <a:t>Includes procedures for performance, monitoring and quality control.</a:t>
            </a:r>
          </a:p>
        </p:txBody>
      </p:sp>
    </p:spTree>
    <p:extLst>
      <p:ext uri="{BB962C8B-B14F-4D97-AF65-F5344CB8AC3E}">
        <p14:creationId xmlns:p14="http://schemas.microsoft.com/office/powerpoint/2010/main" val="715656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Quality Control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Without a program, additional images may be needed.</a:t>
            </a:r>
          </a:p>
          <a:p>
            <a:pPr lvl="1"/>
            <a:r>
              <a:rPr lang="en-US" dirty="0"/>
              <a:t>What if the technique you set is not what was actually produced?</a:t>
            </a:r>
          </a:p>
          <a:p>
            <a:pPr lvl="1"/>
            <a:r>
              <a:rPr lang="en-US" dirty="0"/>
              <a:t>What if your collimation was off?</a:t>
            </a:r>
          </a:p>
          <a:p>
            <a:pPr lvl="1"/>
            <a:r>
              <a:rPr lang="en-US" dirty="0"/>
              <a:t>What if the centering was off?</a:t>
            </a:r>
          </a:p>
          <a:p>
            <a:r>
              <a:rPr lang="en-US" dirty="0"/>
              <a:t>Results in a repeated image and additional unnecessary dose to your patient.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12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can good communication with your patient do?</a:t>
            </a:r>
          </a:p>
          <a:p>
            <a:pPr lvl="1"/>
            <a:r>
              <a:rPr lang="en-US" dirty="0"/>
              <a:t>Reduce anxiety and stress</a:t>
            </a:r>
          </a:p>
          <a:p>
            <a:pPr lvl="1"/>
            <a:r>
              <a:rPr lang="en-US" dirty="0"/>
              <a:t>Enhance your professional image as a healthcare professional</a:t>
            </a:r>
          </a:p>
          <a:p>
            <a:pPr lvl="1"/>
            <a:r>
              <a:rPr lang="en-US" dirty="0"/>
              <a:t>Increase the chance of a successful x-ray examination</a:t>
            </a:r>
          </a:p>
          <a:p>
            <a:pPr lvl="2"/>
            <a:r>
              <a:rPr lang="en-US" dirty="0"/>
              <a:t>Dose reduction!</a:t>
            </a:r>
          </a:p>
          <a:p>
            <a:pPr lvl="1"/>
            <a:r>
              <a:rPr lang="en-US" dirty="0"/>
              <a:t>If you ask a question, listen to the answer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390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Explain procedures, especially lengthy exams—the unknown is scary!</a:t>
            </a:r>
          </a:p>
          <a:p>
            <a:r>
              <a:rPr lang="en-US" dirty="0"/>
              <a:t>Do not lie to the patient if something is going to be uncomfortable or painful—tell them, don’t let it be a surprise. </a:t>
            </a:r>
          </a:p>
          <a:p>
            <a:r>
              <a:rPr lang="en-US" dirty="0"/>
              <a:t>Don’t overemphasize that aspect of the exam.  </a:t>
            </a:r>
          </a:p>
          <a:p>
            <a:r>
              <a:rPr lang="en-US" dirty="0"/>
              <a:t>Patient must understand what you need from them and you must understand any patient limitations (e.g., unable to stand, cannot lay on side, etc.).</a:t>
            </a:r>
          </a:p>
        </p:txBody>
      </p:sp>
    </p:spTree>
    <p:extLst>
      <p:ext uri="{BB962C8B-B14F-4D97-AF65-F5344CB8AC3E}">
        <p14:creationId xmlns:p14="http://schemas.microsoft.com/office/powerpoint/2010/main" val="42607112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 the patient to ask questions.</a:t>
            </a:r>
          </a:p>
          <a:p>
            <a:r>
              <a:rPr lang="en-US" dirty="0"/>
              <a:t>Listen to them and answer truthfully in an appropriate tone of voice.</a:t>
            </a:r>
          </a:p>
          <a:p>
            <a:r>
              <a:rPr lang="en-US" dirty="0"/>
              <a:t>Always answer in accordance with ethical guidelines.</a:t>
            </a:r>
          </a:p>
          <a:p>
            <a:r>
              <a:rPr lang="en-US" dirty="0"/>
              <a:t>This will create trust between the patient and technologist.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2218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533" y="346652"/>
            <a:ext cx="10515600" cy="1325563"/>
          </a:xfrm>
        </p:spPr>
        <p:txBody>
          <a:bodyPr/>
          <a:lstStyle/>
          <a:p>
            <a:r>
              <a:rPr lang="en-US" dirty="0"/>
              <a:t>Gonadal Shielding – past practice example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6533" y="1825625"/>
            <a:ext cx="5842355" cy="4351338"/>
          </a:xfrm>
          <a:prstGeom prst="rect">
            <a:avLst/>
          </a:prstGeom>
        </p:spPr>
      </p:pic>
      <p:pic>
        <p:nvPicPr>
          <p:cNvPr id="5" name="Content Placeholder 7"/>
          <p:cNvPicPr>
            <a:picLocks noGrp="1"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26" b="1371"/>
          <a:stretch/>
        </p:blipFill>
        <p:spPr>
          <a:xfrm>
            <a:off x="6669817" y="2065468"/>
            <a:ext cx="5232373" cy="38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0660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50AA04A-9E55-421B-A612-43948CCD5B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282DBE3-A92B-4AAB-8824-35ED1C6DBF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13AA4A-C420-4370-AC43-41B5D9E1E61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3930</TotalTime>
  <Words>907</Words>
  <Application>Microsoft Office PowerPoint</Application>
  <PresentationFormat>Widescreen</PresentationFormat>
  <Paragraphs>151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RADP 215: Radiation Protection</vt:lpstr>
      <vt:lpstr>Reducing Patient Dose</vt:lpstr>
      <vt:lpstr>Technical Factors</vt:lpstr>
      <vt:lpstr>Technical Factors</vt:lpstr>
      <vt:lpstr>Technical Factors</vt:lpstr>
      <vt:lpstr>Source to Image Distance (SID)</vt:lpstr>
      <vt:lpstr>Collimation</vt:lpstr>
      <vt:lpstr>Beam Limitation Devices</vt:lpstr>
      <vt:lpstr>Beam Filtration</vt:lpstr>
      <vt:lpstr>Filtration</vt:lpstr>
      <vt:lpstr>Grids</vt:lpstr>
      <vt:lpstr>Grids </vt:lpstr>
      <vt:lpstr>Immobilization</vt:lpstr>
      <vt:lpstr>Immobilization (cont’d)</vt:lpstr>
      <vt:lpstr>Quality Control</vt:lpstr>
      <vt:lpstr>Quality Control </vt:lpstr>
      <vt:lpstr>Communication</vt:lpstr>
      <vt:lpstr>Communication</vt:lpstr>
      <vt:lpstr>Communication</vt:lpstr>
      <vt:lpstr>Gonadal Shielding – past practice example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331</cp:revision>
  <cp:lastPrinted>2024-03-13T20:56:24Z</cp:lastPrinted>
  <dcterms:created xsi:type="dcterms:W3CDTF">2009-04-06T17:04:40Z</dcterms:created>
  <dcterms:modified xsi:type="dcterms:W3CDTF">2025-02-04T20:37:35Z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