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4"/>
    <p:sldMasterId id="2147483678" r:id="rId5"/>
  </p:sldMasterIdLst>
  <p:notesMasterIdLst>
    <p:notesMasterId r:id="rId38"/>
  </p:notesMasterIdLst>
  <p:handoutMasterIdLst>
    <p:handoutMasterId r:id="rId39"/>
  </p:handoutMasterIdLst>
  <p:sldIdLst>
    <p:sldId id="269" r:id="rId6"/>
    <p:sldId id="281" r:id="rId7"/>
    <p:sldId id="284" r:id="rId8"/>
    <p:sldId id="285" r:id="rId9"/>
    <p:sldId id="287" r:id="rId10"/>
    <p:sldId id="288" r:id="rId11"/>
    <p:sldId id="286" r:id="rId12"/>
    <p:sldId id="292" r:id="rId13"/>
    <p:sldId id="293" r:id="rId14"/>
    <p:sldId id="294" r:id="rId15"/>
    <p:sldId id="295" r:id="rId16"/>
    <p:sldId id="296" r:id="rId17"/>
    <p:sldId id="298" r:id="rId18"/>
    <p:sldId id="299" r:id="rId19"/>
    <p:sldId id="300" r:id="rId20"/>
    <p:sldId id="301" r:id="rId21"/>
    <p:sldId id="317" r:id="rId22"/>
    <p:sldId id="302" r:id="rId23"/>
    <p:sldId id="304" r:id="rId24"/>
    <p:sldId id="289" r:id="rId25"/>
    <p:sldId id="306" r:id="rId26"/>
    <p:sldId id="307" r:id="rId27"/>
    <p:sldId id="308" r:id="rId28"/>
    <p:sldId id="309" r:id="rId29"/>
    <p:sldId id="310" r:id="rId30"/>
    <p:sldId id="311" r:id="rId31"/>
    <p:sldId id="312" r:id="rId32"/>
    <p:sldId id="313" r:id="rId33"/>
    <p:sldId id="314" r:id="rId34"/>
    <p:sldId id="315" r:id="rId35"/>
    <p:sldId id="316" r:id="rId36"/>
    <p:sldId id="318" r:id="rId37"/>
  </p:sldIdLst>
  <p:sldSz cx="12192000" cy="6858000"/>
  <p:notesSz cx="7023100" cy="9309100"/>
  <p:custDataLst>
    <p:tags r:id="rId4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281"/>
            <p14:sldId id="284"/>
            <p14:sldId id="285"/>
            <p14:sldId id="287"/>
            <p14:sldId id="288"/>
            <p14:sldId id="286"/>
            <p14:sldId id="292"/>
            <p14:sldId id="293"/>
            <p14:sldId id="294"/>
            <p14:sldId id="295"/>
            <p14:sldId id="296"/>
            <p14:sldId id="298"/>
            <p14:sldId id="299"/>
            <p14:sldId id="300"/>
            <p14:sldId id="301"/>
            <p14:sldId id="317"/>
            <p14:sldId id="302"/>
            <p14:sldId id="304"/>
            <p14:sldId id="289"/>
            <p14:sldId id="306"/>
            <p14:sldId id="307"/>
            <p14:sldId id="308"/>
            <p14:sldId id="309"/>
            <p14:sldId id="310"/>
            <p14:sldId id="311"/>
            <p14:sldId id="312"/>
            <p14:sldId id="313"/>
            <p14:sldId id="314"/>
            <p14:sldId id="315"/>
            <p14:sldId id="316"/>
            <p14:sldId id="31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5374"/>
    <a:srgbClr val="1B415B"/>
    <a:srgbClr val="EE362C"/>
    <a:srgbClr val="005EB8"/>
    <a:srgbClr val="D73E17"/>
    <a:srgbClr val="D52B00"/>
    <a:srgbClr val="996633"/>
    <a:srgbClr val="44697D"/>
    <a:srgbClr val="D52B1E"/>
    <a:srgbClr val="E999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14" autoAdjust="0"/>
    <p:restoredTop sz="94884" autoAdjust="0"/>
  </p:normalViewPr>
  <p:slideViewPr>
    <p:cSldViewPr snapToGrid="0">
      <p:cViewPr varScale="1">
        <p:scale>
          <a:sx n="112" d="100"/>
          <a:sy n="112" d="100"/>
        </p:scale>
        <p:origin x="504" y="96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viewProps" Target="view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tags" Target="tags/tag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heme" Target="theme/theme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6330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4C59C-6B13-44B0-A7B6-3570B5C26F87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19586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267200"/>
            <a:ext cx="5486400" cy="4114800"/>
          </a:xfrm>
        </p:spPr>
        <p:txBody>
          <a:bodyPr>
            <a:normAutofit/>
          </a:bodyPr>
          <a:lstStyle/>
          <a:p>
            <a:r>
              <a:rPr lang="en-US" sz="4400" baseline="0" dirty="0"/>
              <a:t> </a:t>
            </a:r>
            <a:endParaRPr lang="en-US" sz="4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4C59C-6B13-44B0-A7B6-3570B5C26F87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2633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1900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4C59C-6B13-44B0-A7B6-3570B5C26F87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013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4C59C-6B13-44B0-A7B6-3570B5C26F87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0352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4C59C-6B13-44B0-A7B6-3570B5C26F87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04138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4C59C-6B13-44B0-A7B6-3570B5C26F87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92745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4C59C-6B13-44B0-A7B6-3570B5C26F87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2617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62000" y="4419600"/>
            <a:ext cx="5486400" cy="4114800"/>
          </a:xfrm>
        </p:spPr>
        <p:txBody>
          <a:bodyPr/>
          <a:lstStyle/>
          <a:p>
            <a:pPr>
              <a:buNone/>
            </a:pPr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None/>
            </a:pPr>
            <a:r>
              <a:rPr lang="en-US" sz="4000" b="1" dirty="0">
                <a:latin typeface="Arial" pitchFamily="34" charset="0"/>
                <a:cs typeface="Arial" pitchFamily="34" charset="0"/>
              </a:rPr>
              <a:t>Center pedestal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4C59C-6B13-44B0-A7B6-3570B5C26F87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4794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4000" b="1" dirty="0">
                <a:latin typeface="Arial" pitchFamily="34" charset="0"/>
                <a:cs typeface="Arial" pitchFamily="34" charset="0"/>
              </a:rPr>
              <a:t>Off center pedestal</a:t>
            </a:r>
          </a:p>
          <a:p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4C59C-6B13-44B0-A7B6-3570B5C26F87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7742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Clr>
                <a:schemeClr val="bg1">
                  <a:lumMod val="75000"/>
                </a:schemeClr>
              </a:buClr>
              <a:buSzPct val="100000"/>
            </a:pPr>
            <a:r>
              <a:rPr lang="en-US" sz="3900" dirty="0">
                <a:latin typeface="Arial" pitchFamily="34" charset="0"/>
                <a:cs typeface="Arial" pitchFamily="34" charset="0"/>
              </a:rPr>
              <a:t> </a:t>
            </a:r>
          </a:p>
          <a:p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4C59C-6B13-44B0-A7B6-3570B5C26F87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96589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Clr>
                <a:schemeClr val="bg1">
                  <a:lumMod val="75000"/>
                </a:schemeClr>
              </a:buClr>
              <a:buSzPct val="100000"/>
            </a:pPr>
            <a:r>
              <a:rPr lang="en-US" sz="4800" dirty="0">
                <a:latin typeface="Arial" pitchFamily="34" charset="0"/>
                <a:cs typeface="Arial" pitchFamily="34" charset="0"/>
              </a:rPr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4C59C-6B13-44B0-A7B6-3570B5C26F87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6085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635000" y="381000"/>
            <a:ext cx="8128000" cy="4572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457200" y="5257800"/>
            <a:ext cx="6096000" cy="3505200"/>
          </a:xfrm>
        </p:spPr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15A0F1-E8F8-4447-9C22-7B4402E091EB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71209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4C59C-6B13-44B0-A7B6-3570B5C26F87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6145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 </a:t>
            </a:r>
          </a:p>
          <a:p>
            <a:endParaRPr lang="en-US" sz="4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4C59C-6B13-44B0-A7B6-3570B5C26F87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6200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latin typeface="Arial" pitchFamily="34" charset="0"/>
                <a:cs typeface="Arial" pitchFamily="34" charset="0"/>
              </a:rPr>
              <a:t> </a:t>
            </a:r>
          </a:p>
          <a:p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4C59C-6B13-44B0-A7B6-3570B5C26F87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3482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92075" y="304800"/>
            <a:ext cx="7042150" cy="3962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28600" y="4572000"/>
            <a:ext cx="6324600" cy="3886200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15A0F1-E8F8-4447-9C22-7B4402E091EB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16954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142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Medical Radiologic Technology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1484368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DC725-9B24-4F7D-AD57-C1B1DC479AFD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CDB5D-B973-4DEB-90A7-4ABB370B17D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598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26494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5283-8D2B-46F8-82B1-AF4048C6FEF4}" type="datetimeFigureOut">
              <a:rPr lang="en-US" smtClean="0"/>
              <a:pPr/>
              <a:t>2/6/2025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7A387-79A0-4DDA-8861-89ABA8AA110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722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36510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51202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388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5435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18333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8325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378869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6" name="TextBox 5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493482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900109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692443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849952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134105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965705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681469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159020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3398144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968352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77343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9496ADEB-8062-B479-A517-A002244B8E4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69D3D406-EAE3-1200-055E-7F645E708FA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98D050FD-A893-5832-E9C7-428FE2394EB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762529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62621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519755" y="2870162"/>
            <a:ext cx="6944751" cy="1426352"/>
          </a:xfrm>
        </p:spPr>
        <p:txBody>
          <a:bodyPr/>
          <a:lstStyle/>
          <a:p>
            <a:pPr algn="l"/>
            <a:r>
              <a:rPr lang="en-US" sz="4800" dirty="0"/>
              <a:t>APPH 226: Apparatus and Image Management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714844" y="4496797"/>
            <a:ext cx="7155103" cy="575536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Introduction to Equipment Objectives: 1.2, 2.2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X-Ray Units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Diagnostic X-Ray imaging system</a:t>
            </a:r>
          </a:p>
          <a:p>
            <a:pPr lvl="1"/>
            <a:r>
              <a:rPr lang="en-US" dirty="0"/>
              <a:t>Tube currents: 100-1200 mA</a:t>
            </a:r>
          </a:p>
          <a:p>
            <a:pPr lvl="1"/>
            <a:r>
              <a:rPr lang="en-US" dirty="0"/>
              <a:t>Exposure times: very short, measured in </a:t>
            </a:r>
            <a:r>
              <a:rPr lang="en-US" dirty="0" err="1"/>
              <a:t>ms</a:t>
            </a:r>
            <a:endParaRPr lang="en-US" dirty="0"/>
          </a:p>
          <a:p>
            <a:pPr lvl="1"/>
            <a:r>
              <a:rPr lang="en-US" dirty="0"/>
              <a:t>Tube voltages: 25 – 150 </a:t>
            </a:r>
            <a:r>
              <a:rPr lang="en-US" dirty="0" err="1"/>
              <a:t>kVp</a:t>
            </a:r>
            <a:endParaRPr lang="en-US" dirty="0"/>
          </a:p>
          <a:p>
            <a:pPr marL="342900" lvl="1" indent="0">
              <a:buNone/>
            </a:pPr>
            <a:endParaRPr lang="en-US" dirty="0"/>
          </a:p>
          <a:p>
            <a:r>
              <a:rPr lang="en-US" dirty="0"/>
              <a:t>Therapeutic X-Ray Unit</a:t>
            </a:r>
          </a:p>
          <a:p>
            <a:pPr lvl="1"/>
            <a:r>
              <a:rPr lang="en-US" dirty="0"/>
              <a:t>Tube current: Below 20 mA</a:t>
            </a:r>
          </a:p>
          <a:p>
            <a:pPr lvl="1"/>
            <a:r>
              <a:rPr lang="en-US" dirty="0"/>
              <a:t>Exposure times: 1-60 minutes</a:t>
            </a:r>
          </a:p>
          <a:p>
            <a:pPr lvl="1"/>
            <a:r>
              <a:rPr lang="en-US" dirty="0"/>
              <a:t>Tube voltages: 4-40 </a:t>
            </a:r>
            <a:r>
              <a:rPr lang="en-US" dirty="0" err="1"/>
              <a:t>meV</a:t>
            </a:r>
            <a:r>
              <a:rPr lang="en-US" dirty="0"/>
              <a:t> (million electron volts)</a:t>
            </a:r>
          </a:p>
        </p:txBody>
      </p:sp>
    </p:spTree>
    <p:extLst>
      <p:ext uri="{BB962C8B-B14F-4D97-AF65-F5344CB8AC3E}">
        <p14:creationId xmlns:p14="http://schemas.microsoft.com/office/powerpoint/2010/main" val="15846286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Principle Components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Operating Console</a:t>
            </a:r>
          </a:p>
          <a:p>
            <a:r>
              <a:rPr lang="en-US" dirty="0"/>
              <a:t>X-Ray Tube</a:t>
            </a:r>
          </a:p>
          <a:p>
            <a:r>
              <a:rPr lang="en-US" dirty="0"/>
              <a:t>High Voltage Generator</a:t>
            </a:r>
          </a:p>
        </p:txBody>
      </p:sp>
    </p:spTree>
    <p:extLst>
      <p:ext uri="{BB962C8B-B14F-4D97-AF65-F5344CB8AC3E}">
        <p14:creationId xmlns:p14="http://schemas.microsoft.com/office/powerpoint/2010/main" val="2246944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Operating Console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Allows operator to select the exposure factors</a:t>
            </a:r>
          </a:p>
          <a:p>
            <a:r>
              <a:rPr lang="en-US" dirty="0"/>
              <a:t>Control the x-ray beam</a:t>
            </a:r>
          </a:p>
          <a:p>
            <a:pPr lvl="1"/>
            <a:r>
              <a:rPr lang="en-US" dirty="0"/>
              <a:t>Tube current (mA), voltage (</a:t>
            </a:r>
            <a:r>
              <a:rPr lang="en-US" dirty="0" err="1"/>
              <a:t>kVp</a:t>
            </a:r>
            <a:r>
              <a:rPr lang="en-US" dirty="0"/>
              <a:t>), exposure time (</a:t>
            </a:r>
            <a:r>
              <a:rPr lang="en-US" dirty="0" err="1"/>
              <a:t>ms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X-ray beam quality and quantity</a:t>
            </a:r>
          </a:p>
          <a:p>
            <a:r>
              <a:rPr lang="en-US" dirty="0"/>
              <a:t>Image receptor selection</a:t>
            </a:r>
          </a:p>
          <a:p>
            <a:r>
              <a:rPr lang="en-US" dirty="0"/>
              <a:t>Meters display </a:t>
            </a:r>
            <a:r>
              <a:rPr lang="en-US" b="1" dirty="0"/>
              <a:t>actual</a:t>
            </a:r>
            <a:r>
              <a:rPr lang="en-US" dirty="0"/>
              <a:t> exposure taken</a:t>
            </a:r>
          </a:p>
          <a:p>
            <a:r>
              <a:rPr lang="en-US" dirty="0"/>
              <a:t>Exposure switch is considered to be part of the console</a:t>
            </a:r>
          </a:p>
        </p:txBody>
      </p:sp>
    </p:spTree>
    <p:extLst>
      <p:ext uri="{BB962C8B-B14F-4D97-AF65-F5344CB8AC3E}">
        <p14:creationId xmlns:p14="http://schemas.microsoft.com/office/powerpoint/2010/main" val="22584425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600" b="1" dirty="0">
                <a:latin typeface="Arial" pitchFamily="34" charset="0"/>
                <a:cs typeface="Arial" pitchFamily="34" charset="0"/>
              </a:rPr>
              <a:t>Control Panel – Example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/>
          <a:stretch/>
        </p:blipFill>
        <p:spPr bwMode="auto">
          <a:xfrm>
            <a:off x="2912553" y="1825625"/>
            <a:ext cx="6366893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7"/>
          <p:cNvSpPr/>
          <p:nvPr/>
        </p:nvSpPr>
        <p:spPr>
          <a:xfrm>
            <a:off x="6400800" y="3766125"/>
            <a:ext cx="381000" cy="138548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567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3600" b="1" dirty="0">
                <a:latin typeface="Arial" pitchFamily="34" charset="0"/>
                <a:cs typeface="Arial" pitchFamily="34" charset="0"/>
              </a:rPr>
              <a:t>Control Panel – Example</a:t>
            </a:r>
          </a:p>
        </p:txBody>
      </p:sp>
      <p:pic>
        <p:nvPicPr>
          <p:cNvPr id="3077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464719" y="1825625"/>
            <a:ext cx="3262561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26550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Operating Console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Operating Console includes:</a:t>
            </a:r>
          </a:p>
          <a:p>
            <a:pPr lvl="1"/>
            <a:r>
              <a:rPr lang="en-US" dirty="0"/>
              <a:t>On/off switch</a:t>
            </a:r>
          </a:p>
          <a:p>
            <a:pPr lvl="1"/>
            <a:r>
              <a:rPr lang="en-US" dirty="0"/>
              <a:t>Exposure switch</a:t>
            </a:r>
          </a:p>
          <a:p>
            <a:pPr lvl="1"/>
            <a:r>
              <a:rPr lang="en-US" dirty="0"/>
              <a:t>Settings for </a:t>
            </a:r>
            <a:r>
              <a:rPr lang="en-US" dirty="0" err="1"/>
              <a:t>kVp</a:t>
            </a:r>
            <a:r>
              <a:rPr lang="en-US" dirty="0"/>
              <a:t> and mA</a:t>
            </a:r>
          </a:p>
          <a:p>
            <a:pPr lvl="1"/>
            <a:r>
              <a:rPr lang="en-US" dirty="0"/>
              <a:t>Exposure time</a:t>
            </a:r>
          </a:p>
          <a:p>
            <a:pPr lvl="1"/>
            <a:r>
              <a:rPr lang="en-US" dirty="0"/>
              <a:t>Focal Spot size selector</a:t>
            </a:r>
          </a:p>
          <a:p>
            <a:pPr lvl="1"/>
            <a:r>
              <a:rPr lang="en-US" dirty="0"/>
              <a:t>AEC (automatic exposure control)</a:t>
            </a:r>
          </a:p>
          <a:p>
            <a:pPr lvl="1"/>
            <a:r>
              <a:rPr lang="en-US" dirty="0"/>
              <a:t>APR (anatomically programmed radiography)</a:t>
            </a:r>
          </a:p>
          <a:p>
            <a:pPr lvl="1"/>
            <a:r>
              <a:rPr lang="en-US" dirty="0"/>
              <a:t>Back up timer</a:t>
            </a:r>
          </a:p>
        </p:txBody>
      </p:sp>
    </p:spTree>
    <p:extLst>
      <p:ext uri="{BB962C8B-B14F-4D97-AF65-F5344CB8AC3E}">
        <p14:creationId xmlns:p14="http://schemas.microsoft.com/office/powerpoint/2010/main" val="35140629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152400"/>
            <a:ext cx="8001000" cy="838200"/>
          </a:xfrm>
        </p:spPr>
        <p:txBody>
          <a:bodyPr>
            <a:noAutofit/>
          </a:bodyPr>
          <a:lstStyle/>
          <a:p>
            <a:pPr algn="l"/>
            <a:r>
              <a:rPr lang="en-US" sz="3600" b="1" dirty="0">
                <a:cs typeface="Arial" pitchFamily="34" charset="0"/>
              </a:rPr>
              <a:t>Control Panel – Example</a:t>
            </a:r>
            <a:endParaRPr lang="en-US" sz="3200" dirty="0"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2042161" y="826995"/>
            <a:ext cx="7766735" cy="5621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6189446" y="1351248"/>
            <a:ext cx="1484702" cy="33855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mAs Readout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54413" y="1351248"/>
            <a:ext cx="1426994" cy="33855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kVp Readout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516188" y="5528864"/>
            <a:ext cx="1313180" cy="33855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600" dirty="0"/>
              <a:t>APR Button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79292" y="5575030"/>
            <a:ext cx="1155613" cy="5847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Focal Spot Selector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641697" y="1194430"/>
            <a:ext cx="1313180" cy="33855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AEC Button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29548" y="1995506"/>
            <a:ext cx="784189" cy="33855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On/Off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94561" y="277719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759850" y="3539393"/>
            <a:ext cx="1053886" cy="83099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Exposure /Rotor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Button</a:t>
            </a:r>
          </a:p>
        </p:txBody>
      </p:sp>
      <p:cxnSp>
        <p:nvCxnSpPr>
          <p:cNvPr id="19" name="Straight Arrow Connector 18"/>
          <p:cNvCxnSpPr>
            <a:stCxn id="6" idx="2"/>
          </p:cNvCxnSpPr>
          <p:nvPr/>
        </p:nvCxnSpPr>
        <p:spPr>
          <a:xfrm>
            <a:off x="5267910" y="1689802"/>
            <a:ext cx="107770" cy="736600"/>
          </a:xfrm>
          <a:prstGeom prst="straightConnector1">
            <a:avLst/>
          </a:prstGeom>
          <a:ln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3489959" y="1494578"/>
            <a:ext cx="887802" cy="87599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11" idx="3"/>
          </p:cNvCxnSpPr>
          <p:nvPr/>
        </p:nvCxnSpPr>
        <p:spPr>
          <a:xfrm>
            <a:off x="2813736" y="2164783"/>
            <a:ext cx="66361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2379291" y="3135802"/>
            <a:ext cx="0" cy="50199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Left Brace 29"/>
          <p:cNvSpPr/>
          <p:nvPr/>
        </p:nvSpPr>
        <p:spPr>
          <a:xfrm rot="300000">
            <a:off x="2990236" y="4182423"/>
            <a:ext cx="246380" cy="106680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51" name="Straight Arrow Connector 50"/>
          <p:cNvCxnSpPr>
            <a:stCxn id="8" idx="0"/>
          </p:cNvCxnSpPr>
          <p:nvPr/>
        </p:nvCxnSpPr>
        <p:spPr>
          <a:xfrm flipH="1" flipV="1">
            <a:off x="8307568" y="5257930"/>
            <a:ext cx="865211" cy="2709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Right Brace 57"/>
          <p:cNvSpPr/>
          <p:nvPr/>
        </p:nvSpPr>
        <p:spPr>
          <a:xfrm rot="21251645">
            <a:off x="8601613" y="3305112"/>
            <a:ext cx="238646" cy="1424224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60" name="Straight Connector 59"/>
          <p:cNvCxnSpPr>
            <a:stCxn id="58" idx="1"/>
            <a:endCxn id="8" idx="0"/>
          </p:cNvCxnSpPr>
          <p:nvPr/>
        </p:nvCxnSpPr>
        <p:spPr>
          <a:xfrm>
            <a:off x="8839648" y="4005154"/>
            <a:ext cx="333131" cy="15237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 rot="5814779">
            <a:off x="2419420" y="4949450"/>
            <a:ext cx="537338" cy="125098"/>
          </a:xfrm>
          <a:prstGeom prst="rect">
            <a:avLst/>
          </a:prstGeom>
          <a:solidFill>
            <a:srgbClr val="BDA2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Arrow Connector 16"/>
          <p:cNvCxnSpPr/>
          <p:nvPr/>
        </p:nvCxnSpPr>
        <p:spPr>
          <a:xfrm flipH="1">
            <a:off x="6000687" y="1820351"/>
            <a:ext cx="655936" cy="71949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6189447" y="4809239"/>
            <a:ext cx="724863" cy="721776"/>
          </a:xfrm>
          <a:prstGeom prst="rect">
            <a:avLst/>
          </a:prstGeom>
          <a:solidFill>
            <a:srgbClr val="BDA2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5" name="Straight Connector 44"/>
          <p:cNvCxnSpPr>
            <a:stCxn id="9" idx="0"/>
            <a:endCxn id="30" idx="1"/>
          </p:cNvCxnSpPr>
          <p:nvPr/>
        </p:nvCxnSpPr>
        <p:spPr>
          <a:xfrm flipV="1">
            <a:off x="2957099" y="4705087"/>
            <a:ext cx="33607" cy="86994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6852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5557" y="76200"/>
            <a:ext cx="8001000" cy="762000"/>
          </a:xfrm>
        </p:spPr>
        <p:txBody>
          <a:bodyPr>
            <a:noAutofit/>
          </a:bodyPr>
          <a:lstStyle/>
          <a:p>
            <a:pPr algn="l"/>
            <a:r>
              <a:rPr lang="en-US" sz="3600" b="1" dirty="0">
                <a:cs typeface="Arial" pitchFamily="34" charset="0"/>
              </a:rPr>
              <a:t>Control Panel – Example</a:t>
            </a:r>
            <a:endParaRPr lang="en-US" sz="3600" dirty="0"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06279" y="1009285"/>
            <a:ext cx="7879557" cy="5140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 flipH="1">
            <a:off x="5167314" y="6129705"/>
            <a:ext cx="533400" cy="33855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kVp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33043" y="6137975"/>
            <a:ext cx="609600" cy="33855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mAs</a:t>
            </a:r>
          </a:p>
        </p:txBody>
      </p:sp>
      <p:sp>
        <p:nvSpPr>
          <p:cNvPr id="13" name="Right Brace 12"/>
          <p:cNvSpPr/>
          <p:nvPr/>
        </p:nvSpPr>
        <p:spPr>
          <a:xfrm rot="21447255">
            <a:off x="9484441" y="2204722"/>
            <a:ext cx="228600" cy="1828800"/>
          </a:xfrm>
          <a:prstGeom prst="rightBrac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7592817" y="6130499"/>
            <a:ext cx="2031325" cy="33855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Focal Spot Selector </a:t>
            </a:r>
          </a:p>
        </p:txBody>
      </p:sp>
      <p:cxnSp>
        <p:nvCxnSpPr>
          <p:cNvPr id="19" name="Straight Arrow Connector 18"/>
          <p:cNvCxnSpPr>
            <a:stCxn id="17" idx="0"/>
          </p:cNvCxnSpPr>
          <p:nvPr/>
        </p:nvCxnSpPr>
        <p:spPr>
          <a:xfrm flipH="1" flipV="1">
            <a:off x="8608479" y="5606045"/>
            <a:ext cx="1" cy="524455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10" idx="0"/>
          </p:cNvCxnSpPr>
          <p:nvPr/>
        </p:nvCxnSpPr>
        <p:spPr>
          <a:xfrm flipV="1">
            <a:off x="6437843" y="5901105"/>
            <a:ext cx="794" cy="236871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9" idx="0"/>
          </p:cNvCxnSpPr>
          <p:nvPr/>
        </p:nvCxnSpPr>
        <p:spPr>
          <a:xfrm flipV="1">
            <a:off x="5434014" y="5901105"/>
            <a:ext cx="0" cy="228601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3598333" y="6129705"/>
            <a:ext cx="1386918" cy="33855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1600" dirty="0"/>
              <a:t>AEC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Button</a:t>
            </a:r>
            <a:r>
              <a:rPr lang="en-US" sz="1600" dirty="0"/>
              <a:t> </a:t>
            </a:r>
          </a:p>
        </p:txBody>
      </p:sp>
      <p:cxnSp>
        <p:nvCxnSpPr>
          <p:cNvPr id="28" name="Straight Arrow Connector 27"/>
          <p:cNvCxnSpPr>
            <a:stCxn id="26" idx="0"/>
          </p:cNvCxnSpPr>
          <p:nvPr/>
        </p:nvCxnSpPr>
        <p:spPr>
          <a:xfrm flipV="1">
            <a:off x="4291792" y="5562601"/>
            <a:ext cx="1270808" cy="567105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3047681" y="1049549"/>
            <a:ext cx="533400" cy="152400"/>
          </a:xfrm>
          <a:prstGeom prst="rect">
            <a:avLst/>
          </a:prstGeom>
          <a:solidFill>
            <a:srgbClr val="2253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3"/>
          <p:cNvSpPr txBox="1"/>
          <p:nvPr/>
        </p:nvSpPr>
        <p:spPr>
          <a:xfrm>
            <a:off x="5167314" y="6586954"/>
            <a:ext cx="221536" cy="25391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050" dirty="0">
                <a:solidFill>
                  <a:sysClr val="windowText" lastClr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033311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4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cs typeface="Arial" pitchFamily="34" charset="0"/>
              </a:rPr>
              <a:t>X-ray Tube Assembly</a:t>
            </a:r>
            <a:endParaRPr lang="en-US" sz="3600" dirty="0"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ClrTx/>
              <a:buSzPct val="90000"/>
              <a:buFont typeface="Arial" panose="020B0604020202020204" pitchFamily="34" charset="0"/>
              <a:buChar char="•"/>
            </a:pPr>
            <a:r>
              <a:rPr lang="en-US" sz="3200" dirty="0"/>
              <a:t>Main functions on the tube assembly</a:t>
            </a:r>
          </a:p>
          <a:p>
            <a:pPr lvl="1">
              <a:buClrTx/>
              <a:buSzPct val="90000"/>
              <a:buFont typeface="Arial" panose="020B0604020202020204" pitchFamily="34" charset="0"/>
              <a:buChar char="•"/>
            </a:pPr>
            <a:r>
              <a:rPr lang="en-US" sz="3200" dirty="0">
                <a:cs typeface="Arial" pitchFamily="34" charset="0"/>
              </a:rPr>
              <a:t>Digital Distance Measure</a:t>
            </a:r>
          </a:p>
          <a:p>
            <a:pPr lvl="1">
              <a:buClrTx/>
              <a:buSzPct val="90000"/>
              <a:buFont typeface="Arial" panose="020B0604020202020204" pitchFamily="34" charset="0"/>
              <a:buChar char="•"/>
            </a:pPr>
            <a:r>
              <a:rPr lang="en-US" sz="3200" dirty="0">
                <a:cs typeface="Arial" pitchFamily="34" charset="0"/>
              </a:rPr>
              <a:t>Angulation Measure</a:t>
            </a:r>
          </a:p>
          <a:p>
            <a:pPr lvl="1">
              <a:buClrTx/>
              <a:buSzPct val="90000"/>
              <a:buFont typeface="Arial" panose="020B0604020202020204" pitchFamily="34" charset="0"/>
              <a:buChar char="•"/>
            </a:pPr>
            <a:r>
              <a:rPr lang="en-US" sz="3200" dirty="0">
                <a:cs typeface="Arial" pitchFamily="34" charset="0"/>
              </a:rPr>
              <a:t>Locks (Longitudinal, transverse détentes)   </a:t>
            </a:r>
          </a:p>
          <a:p>
            <a:pPr lvl="1">
              <a:buClrTx/>
              <a:buSzPct val="90000"/>
              <a:buFont typeface="Arial" panose="020B0604020202020204" pitchFamily="34" charset="0"/>
              <a:buChar char="•"/>
            </a:pPr>
            <a:r>
              <a:rPr lang="en-US" sz="3200" dirty="0">
                <a:cs typeface="Arial" pitchFamily="34" charset="0"/>
              </a:rPr>
              <a:t>Light field</a:t>
            </a:r>
          </a:p>
          <a:p>
            <a:pPr lvl="1">
              <a:buClrTx/>
              <a:buSzPct val="90000"/>
              <a:buFont typeface="Arial" panose="020B0604020202020204" pitchFamily="34" charset="0"/>
              <a:buChar char="•"/>
            </a:pPr>
            <a:r>
              <a:rPr lang="en-US" sz="3200" dirty="0">
                <a:cs typeface="Arial" pitchFamily="34" charset="0"/>
              </a:rPr>
              <a:t>Collimator Scale</a:t>
            </a:r>
          </a:p>
          <a:p>
            <a:pPr lvl="1">
              <a:buClrTx/>
              <a:buSzPct val="90000"/>
              <a:buFont typeface="Arial" panose="020B0604020202020204" pitchFamily="34" charset="0"/>
              <a:buChar char="•"/>
            </a:pPr>
            <a:r>
              <a:rPr lang="en-US" sz="3200" dirty="0">
                <a:cs typeface="Arial" pitchFamily="34" charset="0"/>
              </a:rPr>
              <a:t>Collimator Adjustment Knob</a:t>
            </a:r>
          </a:p>
          <a:p>
            <a:pPr lvl="1">
              <a:buClrTx/>
              <a:buSzPct val="90000"/>
              <a:buFont typeface="Arial" panose="020B0604020202020204" pitchFamily="34" charset="0"/>
              <a:buChar char="•"/>
            </a:pPr>
            <a:r>
              <a:rPr lang="en-US" sz="3200" dirty="0">
                <a:cs typeface="Arial" pitchFamily="34" charset="0"/>
              </a:rPr>
              <a:t>Manual measuring tape</a:t>
            </a:r>
          </a:p>
        </p:txBody>
      </p:sp>
    </p:spTree>
    <p:extLst>
      <p:ext uri="{BB962C8B-B14F-4D97-AF65-F5344CB8AC3E}">
        <p14:creationId xmlns:p14="http://schemas.microsoft.com/office/powerpoint/2010/main" val="1637884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8325" y="136820"/>
            <a:ext cx="5100905" cy="58962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3600" b="1" dirty="0">
                <a:cs typeface="Arial" pitchFamily="34" charset="0"/>
              </a:rPr>
              <a:t>Tube and Tube Support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601881" y="833756"/>
            <a:ext cx="9057576" cy="5887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4" name="Straight Connector 23"/>
          <p:cNvCxnSpPr/>
          <p:nvPr/>
        </p:nvCxnSpPr>
        <p:spPr>
          <a:xfrm>
            <a:off x="4126557" y="4458494"/>
            <a:ext cx="473547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8847663" y="4094373"/>
            <a:ext cx="1" cy="35568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8583613" y="4183356"/>
            <a:ext cx="0" cy="27513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V="1">
            <a:off x="8153400" y="4302739"/>
            <a:ext cx="1588" cy="1473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V="1">
            <a:off x="4452672" y="4155452"/>
            <a:ext cx="0" cy="3030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V="1">
            <a:off x="4118049" y="4003845"/>
            <a:ext cx="0" cy="44621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Left Brace 37"/>
          <p:cNvSpPr/>
          <p:nvPr/>
        </p:nvSpPr>
        <p:spPr>
          <a:xfrm>
            <a:off x="4742448" y="1970506"/>
            <a:ext cx="76200" cy="838200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0" name="Straight Arrow Connector 39"/>
          <p:cNvCxnSpPr>
            <a:stCxn id="41" idx="3"/>
            <a:endCxn id="38" idx="1"/>
          </p:cNvCxnSpPr>
          <p:nvPr/>
        </p:nvCxnSpPr>
        <p:spPr>
          <a:xfrm flipV="1">
            <a:off x="3310468" y="2389607"/>
            <a:ext cx="1431981" cy="696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2286001" y="2166892"/>
            <a:ext cx="1024467" cy="5847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Detector Selection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089916" y="1222528"/>
            <a:ext cx="1757212" cy="33855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Light Field/Laser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8153400" y="6172773"/>
            <a:ext cx="1811714" cy="33855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All Locks Release</a:t>
            </a:r>
          </a:p>
        </p:txBody>
      </p:sp>
      <p:cxnSp>
        <p:nvCxnSpPr>
          <p:cNvPr id="45" name="Straight Arrow Connector 44"/>
          <p:cNvCxnSpPr>
            <a:stCxn id="43" idx="1"/>
          </p:cNvCxnSpPr>
          <p:nvPr/>
        </p:nvCxnSpPr>
        <p:spPr>
          <a:xfrm flipH="1">
            <a:off x="7467600" y="6342050"/>
            <a:ext cx="6858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5638801" y="5166311"/>
            <a:ext cx="2016899" cy="33855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Collimation Controls</a:t>
            </a:r>
          </a:p>
        </p:txBody>
      </p:sp>
      <p:cxnSp>
        <p:nvCxnSpPr>
          <p:cNvPr id="49" name="Straight Arrow Connector 48"/>
          <p:cNvCxnSpPr>
            <a:stCxn id="47" idx="1"/>
          </p:cNvCxnSpPr>
          <p:nvPr/>
        </p:nvCxnSpPr>
        <p:spPr>
          <a:xfrm flipH="1" flipV="1">
            <a:off x="4419600" y="5334000"/>
            <a:ext cx="1219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7696200" y="5334000"/>
            <a:ext cx="990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4342139" y="5694120"/>
            <a:ext cx="1600200" cy="33855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Light Field Only</a:t>
            </a:r>
          </a:p>
        </p:txBody>
      </p:sp>
      <p:cxnSp>
        <p:nvCxnSpPr>
          <p:cNvPr id="54" name="Straight Arrow Connector 53"/>
          <p:cNvCxnSpPr>
            <a:stCxn id="52" idx="3"/>
          </p:cNvCxnSpPr>
          <p:nvPr/>
        </p:nvCxnSpPr>
        <p:spPr>
          <a:xfrm>
            <a:off x="5942340" y="5863397"/>
            <a:ext cx="551953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 rot="-60000">
            <a:off x="6033287" y="1261132"/>
            <a:ext cx="922012" cy="261349"/>
          </a:xfrm>
          <a:prstGeom prst="rect">
            <a:avLst/>
          </a:prstGeom>
          <a:solidFill>
            <a:srgbClr val="AF9A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847129" y="4289217"/>
            <a:ext cx="777777" cy="33855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Locks </a:t>
            </a:r>
          </a:p>
        </p:txBody>
      </p:sp>
      <p:cxnSp>
        <p:nvCxnSpPr>
          <p:cNvPr id="46" name="Straight Arrow Connector 45"/>
          <p:cNvCxnSpPr>
            <a:cxnSpLocks/>
          </p:cNvCxnSpPr>
          <p:nvPr/>
        </p:nvCxnSpPr>
        <p:spPr>
          <a:xfrm>
            <a:off x="5530517" y="1601949"/>
            <a:ext cx="274499" cy="16004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43010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76200"/>
            <a:ext cx="8001000" cy="960438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>
                <a:cs typeface="Arial" pitchFamily="34" charset="0"/>
              </a:rPr>
              <a:t>Tube and Tube Support</a:t>
            </a:r>
            <a:endParaRPr lang="en-US" sz="3600" dirty="0">
              <a:cs typeface="Arial" pitchFamily="34" charset="0"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 bwMode="auto">
          <a:xfrm>
            <a:off x="2518834" y="1083050"/>
            <a:ext cx="8077199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8763000" y="5664115"/>
            <a:ext cx="1697068" cy="33855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Measuring Tape </a:t>
            </a:r>
          </a:p>
        </p:txBody>
      </p:sp>
      <p:cxnSp>
        <p:nvCxnSpPr>
          <p:cNvPr id="6" name="Straight Arrow Connector 5"/>
          <p:cNvCxnSpPr>
            <a:stCxn id="4" idx="1"/>
          </p:cNvCxnSpPr>
          <p:nvPr/>
        </p:nvCxnSpPr>
        <p:spPr>
          <a:xfrm flipH="1">
            <a:off x="8229600" y="5833392"/>
            <a:ext cx="5334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518833" y="1658951"/>
            <a:ext cx="1415772" cy="33855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SID Readout </a:t>
            </a:r>
          </a:p>
        </p:txBody>
      </p:sp>
      <p:cxnSp>
        <p:nvCxnSpPr>
          <p:cNvPr id="10" name="Straight Arrow Connector 9"/>
          <p:cNvCxnSpPr>
            <a:stCxn id="7" idx="3"/>
          </p:cNvCxnSpPr>
          <p:nvPr/>
        </p:nvCxnSpPr>
        <p:spPr>
          <a:xfrm>
            <a:off x="3934606" y="1828229"/>
            <a:ext cx="637395" cy="29979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556668" y="3048001"/>
            <a:ext cx="1177133" cy="5847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Angulation Scale </a:t>
            </a:r>
          </a:p>
        </p:txBody>
      </p:sp>
      <p:cxnSp>
        <p:nvCxnSpPr>
          <p:cNvPr id="13" name="Straight Arrow Connector 12"/>
          <p:cNvCxnSpPr>
            <a:stCxn id="11" idx="3"/>
          </p:cNvCxnSpPr>
          <p:nvPr/>
        </p:nvCxnSpPr>
        <p:spPr>
          <a:xfrm>
            <a:off x="3733800" y="3340388"/>
            <a:ext cx="1066800" cy="886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582066" y="2091037"/>
            <a:ext cx="986368" cy="5847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System Button </a:t>
            </a:r>
          </a:p>
        </p:txBody>
      </p:sp>
      <p:cxnSp>
        <p:nvCxnSpPr>
          <p:cNvPr id="17" name="Straight Arrow Connector 16"/>
          <p:cNvCxnSpPr>
            <a:stCxn id="15" idx="3"/>
          </p:cNvCxnSpPr>
          <p:nvPr/>
        </p:nvCxnSpPr>
        <p:spPr>
          <a:xfrm flipV="1">
            <a:off x="3568434" y="2383424"/>
            <a:ext cx="470166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Parallelogram 18"/>
          <p:cNvSpPr/>
          <p:nvPr/>
        </p:nvSpPr>
        <p:spPr>
          <a:xfrm rot="20541683">
            <a:off x="4639903" y="1712163"/>
            <a:ext cx="596536" cy="113364"/>
          </a:xfrm>
          <a:prstGeom prst="parallelogram">
            <a:avLst>
              <a:gd name="adj" fmla="val 39078"/>
            </a:avLst>
          </a:prstGeom>
          <a:solidFill>
            <a:srgbClr val="AF9A7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02F701B-4AD8-4968-86E1-1CB51FB7B5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50468" y="609555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317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57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3067" y="76200"/>
            <a:ext cx="8153400" cy="762000"/>
          </a:xfrm>
        </p:spPr>
        <p:txBody>
          <a:bodyPr>
            <a:noAutofit/>
          </a:bodyPr>
          <a:lstStyle/>
          <a:p>
            <a:pPr algn="l"/>
            <a:r>
              <a:rPr lang="en-US" sz="3600" b="1" dirty="0">
                <a:cs typeface="Arial" pitchFamily="34" charset="0"/>
              </a:rPr>
              <a:t>Table – Example</a:t>
            </a:r>
            <a:endParaRPr lang="en-US" sz="3600" dirty="0"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/>
          <a:srcRect t="5882" b="17079"/>
          <a:stretch/>
        </p:blipFill>
        <p:spPr bwMode="auto">
          <a:xfrm>
            <a:off x="1848928" y="1190445"/>
            <a:ext cx="8001000" cy="45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6142567" y="4215282"/>
            <a:ext cx="457200" cy="76200"/>
          </a:xfrm>
          <a:prstGeom prst="rect">
            <a:avLst/>
          </a:prstGeom>
          <a:solidFill>
            <a:srgbClr val="A28648"/>
          </a:solidFill>
          <a:ln>
            <a:solidFill>
              <a:srgbClr val="A286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4295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76200"/>
            <a:ext cx="8001000" cy="792162"/>
          </a:xfrm>
        </p:spPr>
        <p:txBody>
          <a:bodyPr>
            <a:noAutofit/>
          </a:bodyPr>
          <a:lstStyle/>
          <a:p>
            <a:pPr algn="l"/>
            <a:r>
              <a:rPr lang="en-US" sz="3600" b="1" dirty="0">
                <a:cs typeface="Arial" pitchFamily="34" charset="0"/>
              </a:rPr>
              <a:t>Table – Example</a:t>
            </a:r>
            <a:endParaRPr lang="en-US" sz="3600" dirty="0">
              <a:cs typeface="Arial" pitchFamily="34" charset="0"/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/>
          <a:srcRect b="9986"/>
          <a:stretch/>
        </p:blipFill>
        <p:spPr bwMode="auto">
          <a:xfrm>
            <a:off x="2055963" y="868363"/>
            <a:ext cx="8000999" cy="5144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3851695" y="4183892"/>
            <a:ext cx="457200" cy="76200"/>
          </a:xfrm>
          <a:prstGeom prst="rect">
            <a:avLst/>
          </a:prstGeom>
          <a:solidFill>
            <a:srgbClr val="A28648"/>
          </a:solidFill>
          <a:ln>
            <a:solidFill>
              <a:srgbClr val="A286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020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76200"/>
            <a:ext cx="8153400" cy="8382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>
                <a:cs typeface="Arial" pitchFamily="34" charset="0"/>
              </a:rPr>
              <a:t>Table – Example</a:t>
            </a:r>
            <a:endParaRPr lang="en-US" sz="3600" dirty="0"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2590800" y="1066800"/>
            <a:ext cx="8001000" cy="5664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5678801" y="4876800"/>
            <a:ext cx="1481175" cy="33855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Table Release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25897" y="5337144"/>
            <a:ext cx="1630254" cy="33855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Table Up/Down </a:t>
            </a:r>
          </a:p>
        </p:txBody>
      </p:sp>
      <p:cxnSp>
        <p:nvCxnSpPr>
          <p:cNvPr id="7" name="Straight Arrow Connector 6"/>
          <p:cNvCxnSpPr>
            <a:stCxn id="5" idx="2"/>
          </p:cNvCxnSpPr>
          <p:nvPr/>
        </p:nvCxnSpPr>
        <p:spPr>
          <a:xfrm flipH="1">
            <a:off x="6321220" y="5675698"/>
            <a:ext cx="319804" cy="3329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stCxn id="5" idx="2"/>
          </p:cNvCxnSpPr>
          <p:nvPr/>
        </p:nvCxnSpPr>
        <p:spPr>
          <a:xfrm>
            <a:off x="6641024" y="5675698"/>
            <a:ext cx="369376" cy="3329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4" idx="1"/>
          </p:cNvCxnSpPr>
          <p:nvPr/>
        </p:nvCxnSpPr>
        <p:spPr>
          <a:xfrm flipH="1">
            <a:off x="5029200" y="5046078"/>
            <a:ext cx="649600" cy="8114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4" idx="3"/>
          </p:cNvCxnSpPr>
          <p:nvPr/>
        </p:nvCxnSpPr>
        <p:spPr>
          <a:xfrm>
            <a:off x="7159976" y="5046078"/>
            <a:ext cx="1374425" cy="8863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11" idx="0"/>
          </p:cNvCxnSpPr>
          <p:nvPr/>
        </p:nvCxnSpPr>
        <p:spPr>
          <a:xfrm flipH="1" flipV="1">
            <a:off x="6641025" y="2632410"/>
            <a:ext cx="16831" cy="87279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 flipV="1">
            <a:off x="6267450" y="3539791"/>
            <a:ext cx="838200" cy="269372"/>
          </a:xfrm>
          <a:prstGeom prst="rect">
            <a:avLst/>
          </a:prstGeom>
          <a:solidFill>
            <a:srgbClr val="BFA4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932336" y="3505200"/>
            <a:ext cx="1451038" cy="33855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600" dirty="0"/>
              <a:t>Detector Lock</a:t>
            </a:r>
          </a:p>
        </p:txBody>
      </p:sp>
    </p:spTree>
    <p:extLst>
      <p:ext uri="{BB962C8B-B14F-4D97-AF65-F5344CB8AC3E}">
        <p14:creationId xmlns:p14="http://schemas.microsoft.com/office/powerpoint/2010/main" val="7198651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152400"/>
            <a:ext cx="8153400" cy="868362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>
                <a:cs typeface="Arial" pitchFamily="34" charset="0"/>
              </a:rPr>
              <a:t>Table – Example</a:t>
            </a:r>
            <a:endParaRPr lang="en-US" sz="3600" dirty="0"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2667001" y="1066800"/>
            <a:ext cx="7924799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5539528" y="5638800"/>
            <a:ext cx="2262927" cy="33855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1600" dirty="0"/>
              <a:t>Floating Table Release</a:t>
            </a:r>
          </a:p>
        </p:txBody>
      </p:sp>
      <p:cxnSp>
        <p:nvCxnSpPr>
          <p:cNvPr id="6" name="Straight Arrow Connector 5"/>
          <p:cNvCxnSpPr>
            <a:stCxn id="4" idx="0"/>
          </p:cNvCxnSpPr>
          <p:nvPr/>
        </p:nvCxnSpPr>
        <p:spPr>
          <a:xfrm flipH="1" flipV="1">
            <a:off x="6530129" y="4800600"/>
            <a:ext cx="140863" cy="8382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5757333" y="2597666"/>
            <a:ext cx="1813382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dirty="0"/>
              <a:t>Table Up/Down </a:t>
            </a:r>
          </a:p>
        </p:txBody>
      </p:sp>
      <p:cxnSp>
        <p:nvCxnSpPr>
          <p:cNvPr id="9" name="Straight Arrow Connector 8"/>
          <p:cNvCxnSpPr>
            <a:stCxn id="7" idx="2"/>
          </p:cNvCxnSpPr>
          <p:nvPr/>
        </p:nvCxnSpPr>
        <p:spPr>
          <a:xfrm flipH="1">
            <a:off x="5105400" y="2966998"/>
            <a:ext cx="1558624" cy="13002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7" idx="2"/>
          </p:cNvCxnSpPr>
          <p:nvPr/>
        </p:nvCxnSpPr>
        <p:spPr>
          <a:xfrm>
            <a:off x="6664024" y="2966998"/>
            <a:ext cx="1794176" cy="13764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73343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3600" b="1" dirty="0">
                <a:cs typeface="Arial" pitchFamily="34" charset="0"/>
              </a:rPr>
              <a:t>Detectors 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825625"/>
            <a:ext cx="5002161" cy="4351338"/>
          </a:xfrm>
        </p:spPr>
        <p:txBody>
          <a:bodyPr>
            <a:noAutofit/>
          </a:bodyPr>
          <a:lstStyle/>
          <a:p>
            <a:pPr marL="571500" indent="-571500">
              <a:buClr>
                <a:schemeClr val="tx1"/>
              </a:buClr>
              <a:buSzPct val="100000"/>
              <a:buFontTx/>
              <a:buChar char="-"/>
            </a:pPr>
            <a:r>
              <a:rPr lang="en-CA" sz="3200" dirty="0">
                <a:solidFill>
                  <a:schemeClr val="tx1"/>
                </a:solidFill>
              </a:rPr>
              <a:t>Images can be attained using cassettes or detectors</a:t>
            </a:r>
          </a:p>
          <a:p>
            <a:pPr marL="571500" indent="-571500">
              <a:buClr>
                <a:schemeClr val="tx1"/>
              </a:buClr>
              <a:buSzPct val="100000"/>
              <a:buFontTx/>
              <a:buChar char="-"/>
            </a:pPr>
            <a:r>
              <a:rPr lang="en-CA" sz="3200" dirty="0">
                <a:solidFill>
                  <a:schemeClr val="tx1"/>
                </a:solidFill>
              </a:rPr>
              <a:t>Detectors can also be called “cassette-less” systems</a:t>
            </a:r>
          </a:p>
          <a:p>
            <a:pPr>
              <a:lnSpc>
                <a:spcPct val="100000"/>
              </a:lnSpc>
              <a:buClr>
                <a:schemeClr val="tx1"/>
              </a:buClr>
              <a:buSzPct val="100000"/>
            </a:pPr>
            <a:endParaRPr lang="en-CA" sz="3600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1" y="2493689"/>
            <a:ext cx="4304804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514044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9924" y="76200"/>
            <a:ext cx="8931876" cy="960438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>
                <a:cs typeface="Arial" pitchFamily="34" charset="0"/>
              </a:rPr>
              <a:t>Dual Detector Room</a:t>
            </a:r>
            <a:endParaRPr lang="en-US" sz="3600" dirty="0">
              <a:cs typeface="Arial" pitchFamily="34" charset="0"/>
            </a:endParaRP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/>
          <a:srcRect b="13432"/>
          <a:stretch/>
        </p:blipFill>
        <p:spPr bwMode="auto">
          <a:xfrm>
            <a:off x="5238313" y="2075935"/>
            <a:ext cx="5229919" cy="3260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6798733" y="4584700"/>
            <a:ext cx="457200" cy="76200"/>
          </a:xfrm>
          <a:prstGeom prst="rect">
            <a:avLst/>
          </a:prstGeom>
          <a:solidFill>
            <a:srgbClr val="A28648"/>
          </a:solidFill>
          <a:ln>
            <a:solidFill>
              <a:srgbClr val="A286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820887" y="1618735"/>
            <a:ext cx="3283959" cy="4174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650115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2284" y="148389"/>
            <a:ext cx="8153400" cy="7620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cs typeface="Arial" pitchFamily="34" charset="0"/>
              </a:rPr>
              <a:t>Upright Single Detector - Example</a:t>
            </a:r>
            <a:endParaRPr lang="en-US" sz="3200" dirty="0">
              <a:cs typeface="Arial" pitchFamily="34" charset="0"/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343400" y="990600"/>
            <a:ext cx="4953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 rot="1430803">
            <a:off x="5152060" y="1164498"/>
            <a:ext cx="231194" cy="64885"/>
          </a:xfrm>
          <a:prstGeom prst="rect">
            <a:avLst/>
          </a:prstGeom>
          <a:solidFill>
            <a:srgbClr val="CBB78B"/>
          </a:solidFill>
          <a:ln>
            <a:solidFill>
              <a:srgbClr val="CBB7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4210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796" y="-17065"/>
            <a:ext cx="10515600" cy="1325563"/>
          </a:xfrm>
        </p:spPr>
        <p:txBody>
          <a:bodyPr/>
          <a:lstStyle/>
          <a:p>
            <a:r>
              <a:rPr lang="en-US" dirty="0"/>
              <a:t>Detector Controls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 rot="5400000">
            <a:off x="11402" y="1756583"/>
            <a:ext cx="5858917" cy="4392129"/>
          </a:xfr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B36538F6-33B1-105D-2B46-A2D2A4B54F06}"/>
              </a:ext>
            </a:extLst>
          </p:cNvPr>
          <p:cNvGrpSpPr/>
          <p:nvPr/>
        </p:nvGrpSpPr>
        <p:grpSpPr>
          <a:xfrm>
            <a:off x="2575884" y="1194026"/>
            <a:ext cx="4990666" cy="5253661"/>
            <a:chOff x="2575884" y="1187003"/>
            <a:chExt cx="4990666" cy="5253661"/>
          </a:xfrm>
        </p:grpSpPr>
        <p:sp>
          <p:nvSpPr>
            <p:cNvPr id="5" name="TextBox 4"/>
            <p:cNvSpPr txBox="1"/>
            <p:nvPr/>
          </p:nvSpPr>
          <p:spPr>
            <a:xfrm>
              <a:off x="5156916" y="1187003"/>
              <a:ext cx="1020216" cy="338554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Tracking </a:t>
              </a:r>
            </a:p>
          </p:txBody>
        </p:sp>
        <p:cxnSp>
          <p:nvCxnSpPr>
            <p:cNvPr id="6" name="Straight Arrow Connector 5"/>
            <p:cNvCxnSpPr>
              <a:stCxn id="5" idx="1"/>
            </p:cNvCxnSpPr>
            <p:nvPr/>
          </p:nvCxnSpPr>
          <p:spPr>
            <a:xfrm flipH="1">
              <a:off x="3260662" y="1356280"/>
              <a:ext cx="1896254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 flipH="1">
              <a:off x="3702024" y="1974698"/>
              <a:ext cx="1051992" cy="19415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>
              <a:stCxn id="24" idx="1"/>
            </p:cNvCxnSpPr>
            <p:nvPr/>
          </p:nvCxnSpPr>
          <p:spPr>
            <a:xfrm flipH="1">
              <a:off x="3352800" y="3370789"/>
              <a:ext cx="2188636" cy="46061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>
              <a:stCxn id="23" idx="1"/>
            </p:cNvCxnSpPr>
            <p:nvPr/>
          </p:nvCxnSpPr>
          <p:spPr>
            <a:xfrm flipH="1">
              <a:off x="3352800" y="2490673"/>
              <a:ext cx="1577988" cy="87039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>
              <a:stCxn id="43" idx="1"/>
            </p:cNvCxnSpPr>
            <p:nvPr/>
          </p:nvCxnSpPr>
          <p:spPr>
            <a:xfrm flipH="1">
              <a:off x="3883880" y="4656332"/>
              <a:ext cx="1273037" cy="56071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>
              <a:stCxn id="24" idx="1"/>
            </p:cNvCxnSpPr>
            <p:nvPr/>
          </p:nvCxnSpPr>
          <p:spPr>
            <a:xfrm flipH="1" flipV="1">
              <a:off x="3392782" y="3091902"/>
              <a:ext cx="2148654" cy="27888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Arrow Connector 15"/>
            <p:cNvCxnSpPr/>
            <p:nvPr/>
          </p:nvCxnSpPr>
          <p:spPr>
            <a:xfrm flipH="1">
              <a:off x="3593888" y="5827788"/>
              <a:ext cx="1896639" cy="20592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Arrow Connector 16"/>
            <p:cNvCxnSpPr/>
            <p:nvPr/>
          </p:nvCxnSpPr>
          <p:spPr>
            <a:xfrm flipH="1">
              <a:off x="3610378" y="6298124"/>
              <a:ext cx="1890831" cy="12843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4930789" y="2321396"/>
              <a:ext cx="1186543" cy="338554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Light Field 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541437" y="3201511"/>
              <a:ext cx="1208985" cy="338554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Collimators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754016" y="1763521"/>
              <a:ext cx="1507144" cy="338554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AEC Indicator 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156916" y="4487054"/>
              <a:ext cx="2409634" cy="338554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Moves detector position 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90527" y="5658511"/>
              <a:ext cx="1997663" cy="338554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Secondary function 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531815" y="6102110"/>
              <a:ext cx="1664238" cy="338554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All locks release</a:t>
              </a: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2575884" y="4656331"/>
              <a:ext cx="1307995" cy="1171457"/>
            </a:xfrm>
            <a:prstGeom prst="rect">
              <a:avLst/>
            </a:prstGeom>
            <a:noFill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6583583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274638"/>
            <a:ext cx="8153400" cy="944562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>
                <a:cs typeface="Arial" pitchFamily="34" charset="0"/>
              </a:rPr>
              <a:t>High Voltage Generator 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537075" y="1447800"/>
            <a:ext cx="43434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083996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CA" sz="3600" b="1" dirty="0">
                <a:cs typeface="Arial" pitchFamily="34" charset="0"/>
              </a:rPr>
              <a:t>Tube Supports</a:t>
            </a:r>
            <a:endParaRPr lang="en-US" sz="3600" b="1" dirty="0"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830961" cy="4351338"/>
          </a:xfrm>
        </p:spPr>
        <p:txBody>
          <a:bodyPr>
            <a:noAutofit/>
          </a:bodyPr>
          <a:lstStyle/>
          <a:p>
            <a:pPr marL="571500" indent="-571500"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chemeClr val="tx1"/>
                </a:solidFill>
              </a:rPr>
              <a:t>Tube supports are part of the external structure of the x-ray tube</a:t>
            </a:r>
          </a:p>
          <a:p>
            <a:pPr marL="1314450" lvl="1" indent="-571500"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CA" sz="2000" dirty="0">
                <a:latin typeface="Arial" pitchFamily="34" charset="0"/>
                <a:cs typeface="Arial" pitchFamily="34" charset="0"/>
              </a:rPr>
              <a:t>Physical support of the assembly</a:t>
            </a:r>
          </a:p>
          <a:p>
            <a:pPr marL="1314450" lvl="1" indent="-571500"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CA" sz="2000" dirty="0">
                <a:latin typeface="Arial" pitchFamily="34" charset="0"/>
                <a:cs typeface="Arial" pitchFamily="34" charset="0"/>
              </a:rPr>
              <a:t>Made up of rails, column, tube head, housing and tube</a:t>
            </a:r>
            <a:endParaRPr lang="en-CA" sz="3600" dirty="0">
              <a:latin typeface="Arial" pitchFamily="34" charset="0"/>
              <a:cs typeface="Arial" pitchFamily="34" charset="0"/>
            </a:endParaRPr>
          </a:p>
          <a:p>
            <a:pPr marL="571500" indent="-571500"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chemeClr val="tx1"/>
                </a:solidFill>
              </a:rPr>
              <a:t>Other external structures include the protective housing &amp; glass or metal envelope</a:t>
            </a:r>
          </a:p>
          <a:p>
            <a:pPr>
              <a:lnSpc>
                <a:spcPct val="100000"/>
              </a:lnSpc>
              <a:buClr>
                <a:schemeClr val="tx1"/>
              </a:buClr>
              <a:buSzPct val="100000"/>
            </a:pPr>
            <a:endParaRPr lang="en-US" sz="2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7804884" y="1804319"/>
            <a:ext cx="4139910" cy="4372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61190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Tube Supports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Purpose: to support the x-ray tube and housing assembly for manipulation and immobilization as required</a:t>
            </a:r>
          </a:p>
          <a:p>
            <a:endParaRPr lang="en-US" dirty="0"/>
          </a:p>
          <a:p>
            <a:r>
              <a:rPr lang="en-US" dirty="0"/>
              <a:t>Types of Tube Suspension systems</a:t>
            </a:r>
          </a:p>
          <a:p>
            <a:pPr lvl="1"/>
            <a:r>
              <a:rPr lang="en-US" dirty="0"/>
              <a:t>Ceiling mounted</a:t>
            </a:r>
          </a:p>
          <a:p>
            <a:pPr lvl="1"/>
            <a:r>
              <a:rPr lang="en-US" dirty="0"/>
              <a:t>Floor-to-Ceiling mounted</a:t>
            </a:r>
          </a:p>
          <a:p>
            <a:pPr lvl="1"/>
            <a:r>
              <a:rPr lang="en-US" dirty="0"/>
              <a:t>Floor mounted</a:t>
            </a:r>
          </a:p>
          <a:p>
            <a:pPr lvl="1"/>
            <a:r>
              <a:rPr lang="en-US" dirty="0"/>
              <a:t>C-arm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07627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Ceiling Tube Mount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134878" cy="4351338"/>
          </a:xfrm>
        </p:spPr>
        <p:txBody>
          <a:bodyPr/>
          <a:lstStyle/>
          <a:p>
            <a:r>
              <a:rPr lang="en-US" dirty="0"/>
              <a:t>Likely the most common installation</a:t>
            </a:r>
          </a:p>
          <a:p>
            <a:r>
              <a:rPr lang="en-US" dirty="0"/>
              <a:t>Most versatility</a:t>
            </a:r>
          </a:p>
          <a:p>
            <a:r>
              <a:rPr lang="en-US" dirty="0"/>
              <a:t>Two perpendicular sets of rails</a:t>
            </a:r>
          </a:p>
          <a:p>
            <a:r>
              <a:rPr lang="en-US" dirty="0"/>
              <a:t>Telescoping column</a:t>
            </a:r>
          </a:p>
          <a:p>
            <a:pPr lvl="1"/>
            <a:r>
              <a:rPr lang="en-US" dirty="0"/>
              <a:t>Angulation</a:t>
            </a:r>
          </a:p>
          <a:p>
            <a:pPr lvl="1"/>
            <a:r>
              <a:rPr lang="en-US" dirty="0"/>
              <a:t>Rotation</a:t>
            </a:r>
          </a:p>
          <a:p>
            <a:r>
              <a:rPr lang="en-US" dirty="0"/>
              <a:t>Limited only by the range of the rails</a:t>
            </a:r>
          </a:p>
          <a:p>
            <a:pPr marL="342900" lvl="1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l="14726"/>
          <a:stretch/>
        </p:blipFill>
        <p:spPr bwMode="auto">
          <a:xfrm>
            <a:off x="6973078" y="1219200"/>
            <a:ext cx="3313922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9647946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Floor to Ceiling Support system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993194" cy="4351338"/>
          </a:xfrm>
        </p:spPr>
        <p:txBody>
          <a:bodyPr/>
          <a:lstStyle/>
          <a:p>
            <a:r>
              <a:rPr lang="en-US" dirty="0"/>
              <a:t>Single column attached to two rails </a:t>
            </a:r>
          </a:p>
          <a:p>
            <a:pPr lvl="1"/>
            <a:r>
              <a:rPr lang="en-US" dirty="0"/>
              <a:t>Ceiling rail and floor rail</a:t>
            </a:r>
          </a:p>
          <a:p>
            <a:r>
              <a:rPr lang="en-US" dirty="0"/>
              <a:t>Limited movement of the x-ray tube</a:t>
            </a:r>
          </a:p>
          <a:p>
            <a:pPr lvl="1"/>
            <a:r>
              <a:rPr lang="en-US" dirty="0"/>
              <a:t>Travel along rails</a:t>
            </a:r>
          </a:p>
          <a:p>
            <a:pPr lvl="1"/>
            <a:r>
              <a:rPr lang="en-US" dirty="0"/>
              <a:t>Tube attached to a telescoping arm to allow transverse movement and angulation</a:t>
            </a:r>
          </a:p>
          <a:p>
            <a:pPr lvl="1"/>
            <a:r>
              <a:rPr lang="en-US" dirty="0"/>
              <a:t>Adjustable column allows for vertical movement</a:t>
            </a:r>
          </a:p>
          <a:p>
            <a:r>
              <a:rPr lang="en-US" dirty="0"/>
              <a:t>Less versatile than the ceiling mount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r="58309"/>
          <a:stretch/>
        </p:blipFill>
        <p:spPr bwMode="auto">
          <a:xfrm>
            <a:off x="8158066" y="1169726"/>
            <a:ext cx="2295331" cy="5243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403469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Floor Mounted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565490" cy="4351338"/>
          </a:xfrm>
        </p:spPr>
        <p:txBody>
          <a:bodyPr/>
          <a:lstStyle/>
          <a:p>
            <a:r>
              <a:rPr lang="en-US" dirty="0"/>
              <a:t>Attached to floor and table pedestal</a:t>
            </a:r>
          </a:p>
          <a:p>
            <a:r>
              <a:rPr lang="en-US" dirty="0"/>
              <a:t>Column allows vertical movement</a:t>
            </a:r>
          </a:p>
          <a:p>
            <a:r>
              <a:rPr lang="en-US" dirty="0"/>
              <a:t>Telescoping arm allows for transverse movement and angulation</a:t>
            </a:r>
          </a:p>
          <a:p>
            <a:pPr lvl="1"/>
            <a:r>
              <a:rPr lang="en-US" dirty="0"/>
              <a:t>Rotation capabilities common</a:t>
            </a:r>
          </a:p>
          <a:p>
            <a:r>
              <a:rPr lang="en-US" dirty="0"/>
              <a:t>Movement is most restricted with this system</a:t>
            </a:r>
          </a:p>
        </p:txBody>
      </p:sp>
      <p:pic>
        <p:nvPicPr>
          <p:cNvPr id="4" name="Picture 2" descr="Floor Tube Mount 01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66929" y="865050"/>
            <a:ext cx="2895601" cy="5511694"/>
          </a:xfrm>
          <a:prstGeom prst="rect">
            <a:avLst/>
          </a:prstGeom>
          <a:noFill/>
          <a:ln/>
        </p:spPr>
      </p:pic>
    </p:spTree>
    <p:extLst>
      <p:ext uri="{BB962C8B-B14F-4D97-AF65-F5344CB8AC3E}">
        <p14:creationId xmlns:p14="http://schemas.microsoft.com/office/powerpoint/2010/main" val="15210067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C-arm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916862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Can be ceiling mounted or standalone (mobile)</a:t>
            </a:r>
          </a:p>
          <a:p>
            <a:r>
              <a:rPr lang="en-US" dirty="0"/>
              <a:t>Commonly used:</a:t>
            </a:r>
          </a:p>
          <a:p>
            <a:pPr lvl="1"/>
            <a:r>
              <a:rPr lang="en-US" dirty="0"/>
              <a:t>OR (operating rooms)</a:t>
            </a:r>
          </a:p>
          <a:p>
            <a:pPr lvl="1"/>
            <a:r>
              <a:rPr lang="en-US" dirty="0"/>
              <a:t>Trauma Bay</a:t>
            </a:r>
          </a:p>
          <a:p>
            <a:pPr lvl="1"/>
            <a:r>
              <a:rPr lang="en-US" dirty="0"/>
              <a:t>Interventional/Angiography suites</a:t>
            </a:r>
          </a:p>
          <a:p>
            <a:pPr lvl="1"/>
            <a:r>
              <a:rPr lang="en-US" dirty="0"/>
              <a:t>Fluoroscopy suites</a:t>
            </a:r>
          </a:p>
          <a:p>
            <a:r>
              <a:rPr lang="en-US" dirty="0"/>
              <a:t>X-ray tube on one side, IR on the other</a:t>
            </a:r>
          </a:p>
          <a:p>
            <a:r>
              <a:rPr lang="en-US" dirty="0"/>
              <a:t>Some have capabilities for dynamic (fluoroscopic) imaging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858001" y="1219201"/>
            <a:ext cx="3632199" cy="4830943"/>
            <a:chOff x="5334000" y="1219200"/>
            <a:chExt cx="3632199" cy="4830943"/>
          </a:xfrm>
        </p:grpSpPr>
        <p:pic>
          <p:nvPicPr>
            <p:cNvPr id="5" name="Picture 6" descr="C-Arm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334000" y="1219200"/>
              <a:ext cx="3632199" cy="4584700"/>
            </a:xfrm>
            <a:prstGeom prst="rect">
              <a:avLst/>
            </a:prstGeom>
            <a:noFill/>
          </p:spPr>
        </p:pic>
        <p:sp>
          <p:nvSpPr>
            <p:cNvPr id="6" name="TextBox 2"/>
            <p:cNvSpPr txBox="1">
              <a:spLocks noChangeArrowheads="1"/>
            </p:cNvSpPr>
            <p:nvPr/>
          </p:nvSpPr>
          <p:spPr bwMode="auto">
            <a:xfrm>
              <a:off x="5873937" y="5803900"/>
              <a:ext cx="2653290" cy="246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r>
                <a:rPr lang="en-US" sz="1000" b="1" dirty="0"/>
                <a:t>S.A.I.T. Medical Radiology Program 2011</a:t>
              </a:r>
            </a:p>
          </p:txBody>
        </p:sp>
        <p:sp>
          <p:nvSpPr>
            <p:cNvPr id="7" name="Snip and Round Single Corner Rectangle 6"/>
            <p:cNvSpPr/>
            <p:nvPr/>
          </p:nvSpPr>
          <p:spPr>
            <a:xfrm flipH="1">
              <a:off x="7452787" y="1979338"/>
              <a:ext cx="266700" cy="237067"/>
            </a:xfrm>
            <a:prstGeom prst="snipRoundRect">
              <a:avLst>
                <a:gd name="adj1" fmla="val 1852"/>
                <a:gd name="adj2" fmla="val 50000"/>
              </a:avLst>
            </a:prstGeom>
            <a:solidFill>
              <a:srgbClr val="B2B186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Snip and Round Single Corner Rectangle 7"/>
            <p:cNvSpPr/>
            <p:nvPr/>
          </p:nvSpPr>
          <p:spPr>
            <a:xfrm rot="21328775" flipH="1">
              <a:off x="7082202" y="2055566"/>
              <a:ext cx="266700" cy="152400"/>
            </a:xfrm>
            <a:prstGeom prst="snipRoundRect">
              <a:avLst>
                <a:gd name="adj1" fmla="val 1852"/>
                <a:gd name="adj2" fmla="val 0"/>
              </a:avLst>
            </a:prstGeom>
            <a:solidFill>
              <a:srgbClr val="B2B186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5807208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C-arm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701004" cy="4351338"/>
          </a:xfrm>
        </p:spPr>
        <p:txBody>
          <a:bodyPr/>
          <a:lstStyle/>
          <a:p>
            <a:r>
              <a:rPr lang="en-US" dirty="0"/>
              <a:t>Efficient</a:t>
            </a:r>
          </a:p>
          <a:p>
            <a:r>
              <a:rPr lang="en-US" dirty="0"/>
              <a:t>Design allows for obtaining images without having to move the patient</a:t>
            </a:r>
          </a:p>
          <a:p>
            <a:pPr lvl="1"/>
            <a:r>
              <a:rPr lang="en-US" dirty="0"/>
              <a:t>Critical for trauma and OR scenarios</a:t>
            </a:r>
          </a:p>
          <a:p>
            <a:pPr lvl="1"/>
            <a:r>
              <a:rPr lang="en-US" dirty="0"/>
              <a:t>Trauma imaging often requires images at 90 degrees to each other (AP and lateral)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2" cstate="print"/>
          <a:srcRect t="4811"/>
          <a:stretch/>
        </p:blipFill>
        <p:spPr bwMode="auto">
          <a:xfrm>
            <a:off x="6539204" y="1144382"/>
            <a:ext cx="3657600" cy="4936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607780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Table Characteristics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Shape</a:t>
            </a:r>
          </a:p>
          <a:p>
            <a:pPr lvl="1"/>
            <a:r>
              <a:rPr lang="en-US" dirty="0"/>
              <a:t>Flat – most common for general radiography</a:t>
            </a:r>
          </a:p>
          <a:p>
            <a:pPr lvl="1"/>
            <a:r>
              <a:rPr lang="en-US" dirty="0"/>
              <a:t>Curved – angiography, CT </a:t>
            </a:r>
          </a:p>
          <a:p>
            <a:r>
              <a:rPr lang="en-US" dirty="0"/>
              <a:t>Uniform radiolucency</a:t>
            </a:r>
          </a:p>
          <a:p>
            <a:r>
              <a:rPr lang="en-US" dirty="0"/>
              <a:t>Durable</a:t>
            </a:r>
          </a:p>
          <a:p>
            <a:pPr lvl="1"/>
            <a:r>
              <a:rPr lang="en-US" dirty="0"/>
              <a:t>Must stand up to wear/tear</a:t>
            </a:r>
          </a:p>
          <a:p>
            <a:pPr lvl="1"/>
            <a:r>
              <a:rPr lang="en-US" dirty="0"/>
              <a:t>Able to support patient’s weight</a:t>
            </a:r>
          </a:p>
          <a:p>
            <a:r>
              <a:rPr lang="en-US" dirty="0"/>
              <a:t>Carbon fiber is most common</a:t>
            </a:r>
          </a:p>
          <a:p>
            <a:pPr lvl="1"/>
            <a:r>
              <a:rPr lang="en-US" dirty="0"/>
              <a:t>Strong</a:t>
            </a:r>
          </a:p>
          <a:p>
            <a:pPr lvl="1"/>
            <a:r>
              <a:rPr lang="en-US" dirty="0"/>
              <a:t>Minimal absorption of radiation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25616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Table Characteristics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373761" cy="4351338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Easy to clean</a:t>
            </a:r>
          </a:p>
          <a:p>
            <a:pPr lvl="1"/>
            <a:r>
              <a:rPr lang="en-US" dirty="0"/>
              <a:t>Removal of body fluids and debris</a:t>
            </a:r>
          </a:p>
          <a:p>
            <a:r>
              <a:rPr lang="en-US" dirty="0"/>
              <a:t>Hard to scratch</a:t>
            </a:r>
          </a:p>
          <a:p>
            <a:r>
              <a:rPr lang="en-US" dirty="0"/>
              <a:t>No crevices</a:t>
            </a:r>
          </a:p>
          <a:p>
            <a:r>
              <a:rPr lang="en-US" dirty="0"/>
              <a:t>High weight limit</a:t>
            </a:r>
          </a:p>
          <a:p>
            <a:r>
              <a:rPr lang="en-US" dirty="0"/>
              <a:t>Can include a detector, or cassette holder (</a:t>
            </a:r>
            <a:r>
              <a:rPr lang="en-US" dirty="0" err="1"/>
              <a:t>bucky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Bucky-Potter tray</a:t>
            </a:r>
          </a:p>
          <a:p>
            <a:pPr lvl="1"/>
            <a:r>
              <a:rPr lang="en-US" dirty="0"/>
              <a:t>Has oscillating grid and holds cassettes</a:t>
            </a:r>
          </a:p>
          <a:p>
            <a:pPr lvl="1"/>
            <a:r>
              <a:rPr lang="en-US" dirty="0"/>
              <a:t>Grid is activated and moves automatically during the exposure</a:t>
            </a:r>
          </a:p>
        </p:txBody>
      </p:sp>
      <p:pic>
        <p:nvPicPr>
          <p:cNvPr id="4" name="Content Placeholder 4" descr="X-ray Tube 7"/>
          <p:cNvPicPr>
            <a:picLocks noChangeAspect="1" noChangeArrowheads="1"/>
          </p:cNvPicPr>
          <p:nvPr/>
        </p:nvPicPr>
        <p:blipFill>
          <a:blip r:embed="rId2" cstate="print"/>
          <a:srcRect l="25966" t="77816" r="47560" b="2821"/>
          <a:stretch>
            <a:fillRect/>
          </a:stretch>
        </p:blipFill>
        <p:spPr bwMode="auto">
          <a:xfrm>
            <a:off x="7078994" y="1254411"/>
            <a:ext cx="3486927" cy="3797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Snip Diagonal Corner Rectangle 5"/>
          <p:cNvSpPr/>
          <p:nvPr/>
        </p:nvSpPr>
        <p:spPr>
          <a:xfrm rot="14521884">
            <a:off x="8452821" y="3660050"/>
            <a:ext cx="739275" cy="1826248"/>
          </a:xfrm>
          <a:custGeom>
            <a:avLst/>
            <a:gdLst>
              <a:gd name="connsiteX0" fmla="*/ 363094 w 726187"/>
              <a:gd name="connsiteY0" fmla="*/ 0 h 1746685"/>
              <a:gd name="connsiteX1" fmla="*/ 363094 w 726187"/>
              <a:gd name="connsiteY1" fmla="*/ 0 h 1746685"/>
              <a:gd name="connsiteX2" fmla="*/ 726187 w 726187"/>
              <a:gd name="connsiteY2" fmla="*/ 363094 h 1746685"/>
              <a:gd name="connsiteX3" fmla="*/ 726187 w 726187"/>
              <a:gd name="connsiteY3" fmla="*/ 1383592 h 1746685"/>
              <a:gd name="connsiteX4" fmla="*/ 363094 w 726187"/>
              <a:gd name="connsiteY4" fmla="*/ 1746685 h 1746685"/>
              <a:gd name="connsiteX5" fmla="*/ 363094 w 726187"/>
              <a:gd name="connsiteY5" fmla="*/ 1746685 h 1746685"/>
              <a:gd name="connsiteX6" fmla="*/ 0 w 726187"/>
              <a:gd name="connsiteY6" fmla="*/ 1383592 h 1746685"/>
              <a:gd name="connsiteX7" fmla="*/ 0 w 726187"/>
              <a:gd name="connsiteY7" fmla="*/ 363094 h 1746685"/>
              <a:gd name="connsiteX8" fmla="*/ 363094 w 726187"/>
              <a:gd name="connsiteY8" fmla="*/ 0 h 1746685"/>
              <a:gd name="connsiteX0" fmla="*/ 363094 w 741702"/>
              <a:gd name="connsiteY0" fmla="*/ 0 h 1746685"/>
              <a:gd name="connsiteX1" fmla="*/ 363094 w 741702"/>
              <a:gd name="connsiteY1" fmla="*/ 0 h 1746685"/>
              <a:gd name="connsiteX2" fmla="*/ 726187 w 741702"/>
              <a:gd name="connsiteY2" fmla="*/ 363094 h 1746685"/>
              <a:gd name="connsiteX3" fmla="*/ 741702 w 741702"/>
              <a:gd name="connsiteY3" fmla="*/ 1661196 h 1746685"/>
              <a:gd name="connsiteX4" fmla="*/ 363094 w 741702"/>
              <a:gd name="connsiteY4" fmla="*/ 1746685 h 1746685"/>
              <a:gd name="connsiteX5" fmla="*/ 363094 w 741702"/>
              <a:gd name="connsiteY5" fmla="*/ 1746685 h 1746685"/>
              <a:gd name="connsiteX6" fmla="*/ 0 w 741702"/>
              <a:gd name="connsiteY6" fmla="*/ 1383592 h 1746685"/>
              <a:gd name="connsiteX7" fmla="*/ 0 w 741702"/>
              <a:gd name="connsiteY7" fmla="*/ 363094 h 1746685"/>
              <a:gd name="connsiteX8" fmla="*/ 363094 w 741702"/>
              <a:gd name="connsiteY8" fmla="*/ 0 h 1746685"/>
              <a:gd name="connsiteX0" fmla="*/ 363094 w 741702"/>
              <a:gd name="connsiteY0" fmla="*/ 0 h 1746685"/>
              <a:gd name="connsiteX1" fmla="*/ 363094 w 741702"/>
              <a:gd name="connsiteY1" fmla="*/ 0 h 1746685"/>
              <a:gd name="connsiteX2" fmla="*/ 687012 w 741702"/>
              <a:gd name="connsiteY2" fmla="*/ 359713 h 1746685"/>
              <a:gd name="connsiteX3" fmla="*/ 741702 w 741702"/>
              <a:gd name="connsiteY3" fmla="*/ 1661196 h 1746685"/>
              <a:gd name="connsiteX4" fmla="*/ 363094 w 741702"/>
              <a:gd name="connsiteY4" fmla="*/ 1746685 h 1746685"/>
              <a:gd name="connsiteX5" fmla="*/ 363094 w 741702"/>
              <a:gd name="connsiteY5" fmla="*/ 1746685 h 1746685"/>
              <a:gd name="connsiteX6" fmla="*/ 0 w 741702"/>
              <a:gd name="connsiteY6" fmla="*/ 1383592 h 1746685"/>
              <a:gd name="connsiteX7" fmla="*/ 0 w 741702"/>
              <a:gd name="connsiteY7" fmla="*/ 363094 h 1746685"/>
              <a:gd name="connsiteX8" fmla="*/ 363094 w 741702"/>
              <a:gd name="connsiteY8" fmla="*/ 0 h 1746685"/>
              <a:gd name="connsiteX0" fmla="*/ 363094 w 741702"/>
              <a:gd name="connsiteY0" fmla="*/ 0 h 1746685"/>
              <a:gd name="connsiteX1" fmla="*/ 363094 w 741702"/>
              <a:gd name="connsiteY1" fmla="*/ 0 h 1746685"/>
              <a:gd name="connsiteX2" fmla="*/ 687012 w 741702"/>
              <a:gd name="connsiteY2" fmla="*/ 359713 h 1746685"/>
              <a:gd name="connsiteX3" fmla="*/ 741702 w 741702"/>
              <a:gd name="connsiteY3" fmla="*/ 1661196 h 1746685"/>
              <a:gd name="connsiteX4" fmla="*/ 363094 w 741702"/>
              <a:gd name="connsiteY4" fmla="*/ 1746685 h 1746685"/>
              <a:gd name="connsiteX5" fmla="*/ 363094 w 741702"/>
              <a:gd name="connsiteY5" fmla="*/ 1746685 h 1746685"/>
              <a:gd name="connsiteX6" fmla="*/ 0 w 741702"/>
              <a:gd name="connsiteY6" fmla="*/ 1383592 h 1746685"/>
              <a:gd name="connsiteX7" fmla="*/ 37008 w 741702"/>
              <a:gd name="connsiteY7" fmla="*/ 437326 h 1746685"/>
              <a:gd name="connsiteX8" fmla="*/ 363094 w 741702"/>
              <a:gd name="connsiteY8" fmla="*/ 0 h 1746685"/>
              <a:gd name="connsiteX0" fmla="*/ 328990 w 741702"/>
              <a:gd name="connsiteY0" fmla="*/ 0 h 1808827"/>
              <a:gd name="connsiteX1" fmla="*/ 363094 w 741702"/>
              <a:gd name="connsiteY1" fmla="*/ 62142 h 1808827"/>
              <a:gd name="connsiteX2" fmla="*/ 687012 w 741702"/>
              <a:gd name="connsiteY2" fmla="*/ 421855 h 1808827"/>
              <a:gd name="connsiteX3" fmla="*/ 741702 w 741702"/>
              <a:gd name="connsiteY3" fmla="*/ 1723338 h 1808827"/>
              <a:gd name="connsiteX4" fmla="*/ 363094 w 741702"/>
              <a:gd name="connsiteY4" fmla="*/ 1808827 h 1808827"/>
              <a:gd name="connsiteX5" fmla="*/ 363094 w 741702"/>
              <a:gd name="connsiteY5" fmla="*/ 1808827 h 1808827"/>
              <a:gd name="connsiteX6" fmla="*/ 0 w 741702"/>
              <a:gd name="connsiteY6" fmla="*/ 1445734 h 1808827"/>
              <a:gd name="connsiteX7" fmla="*/ 37008 w 741702"/>
              <a:gd name="connsiteY7" fmla="*/ 499468 h 1808827"/>
              <a:gd name="connsiteX8" fmla="*/ 328990 w 741702"/>
              <a:gd name="connsiteY8" fmla="*/ 0 h 1808827"/>
              <a:gd name="connsiteX0" fmla="*/ 328990 w 741702"/>
              <a:gd name="connsiteY0" fmla="*/ 0 h 1808827"/>
              <a:gd name="connsiteX1" fmla="*/ 363094 w 741702"/>
              <a:gd name="connsiteY1" fmla="*/ 62142 h 1808827"/>
              <a:gd name="connsiteX2" fmla="*/ 687012 w 741702"/>
              <a:gd name="connsiteY2" fmla="*/ 421855 h 1808827"/>
              <a:gd name="connsiteX3" fmla="*/ 741702 w 741702"/>
              <a:gd name="connsiteY3" fmla="*/ 1723338 h 1808827"/>
              <a:gd name="connsiteX4" fmla="*/ 363094 w 741702"/>
              <a:gd name="connsiteY4" fmla="*/ 1808827 h 1808827"/>
              <a:gd name="connsiteX5" fmla="*/ 363094 w 741702"/>
              <a:gd name="connsiteY5" fmla="*/ 1808827 h 1808827"/>
              <a:gd name="connsiteX6" fmla="*/ 0 w 741702"/>
              <a:gd name="connsiteY6" fmla="*/ 1445734 h 1808827"/>
              <a:gd name="connsiteX7" fmla="*/ 27821 w 741702"/>
              <a:gd name="connsiteY7" fmla="*/ 514462 h 1808827"/>
              <a:gd name="connsiteX8" fmla="*/ 328990 w 741702"/>
              <a:gd name="connsiteY8" fmla="*/ 0 h 1808827"/>
              <a:gd name="connsiteX0" fmla="*/ 301169 w 713881"/>
              <a:gd name="connsiteY0" fmla="*/ 0 h 1808827"/>
              <a:gd name="connsiteX1" fmla="*/ 335273 w 713881"/>
              <a:gd name="connsiteY1" fmla="*/ 62142 h 1808827"/>
              <a:gd name="connsiteX2" fmla="*/ 659191 w 713881"/>
              <a:gd name="connsiteY2" fmla="*/ 421855 h 1808827"/>
              <a:gd name="connsiteX3" fmla="*/ 713881 w 713881"/>
              <a:gd name="connsiteY3" fmla="*/ 1723338 h 1808827"/>
              <a:gd name="connsiteX4" fmla="*/ 335273 w 713881"/>
              <a:gd name="connsiteY4" fmla="*/ 1808827 h 1808827"/>
              <a:gd name="connsiteX5" fmla="*/ 335273 w 713881"/>
              <a:gd name="connsiteY5" fmla="*/ 1808827 h 1808827"/>
              <a:gd name="connsiteX6" fmla="*/ 127666 w 713881"/>
              <a:gd name="connsiteY6" fmla="*/ 1427576 h 1808827"/>
              <a:gd name="connsiteX7" fmla="*/ 0 w 713881"/>
              <a:gd name="connsiteY7" fmla="*/ 514462 h 1808827"/>
              <a:gd name="connsiteX8" fmla="*/ 301169 w 713881"/>
              <a:gd name="connsiteY8" fmla="*/ 0 h 1808827"/>
              <a:gd name="connsiteX0" fmla="*/ 301169 w 713881"/>
              <a:gd name="connsiteY0" fmla="*/ 0 h 1808827"/>
              <a:gd name="connsiteX1" fmla="*/ 335273 w 713881"/>
              <a:gd name="connsiteY1" fmla="*/ 62142 h 1808827"/>
              <a:gd name="connsiteX2" fmla="*/ 659191 w 713881"/>
              <a:gd name="connsiteY2" fmla="*/ 421855 h 1808827"/>
              <a:gd name="connsiteX3" fmla="*/ 713881 w 713881"/>
              <a:gd name="connsiteY3" fmla="*/ 1723338 h 1808827"/>
              <a:gd name="connsiteX4" fmla="*/ 335273 w 713881"/>
              <a:gd name="connsiteY4" fmla="*/ 1808827 h 1808827"/>
              <a:gd name="connsiteX5" fmla="*/ 335273 w 713881"/>
              <a:gd name="connsiteY5" fmla="*/ 1808827 h 1808827"/>
              <a:gd name="connsiteX6" fmla="*/ 196092 w 713881"/>
              <a:gd name="connsiteY6" fmla="*/ 1366387 h 1808827"/>
              <a:gd name="connsiteX7" fmla="*/ 0 w 713881"/>
              <a:gd name="connsiteY7" fmla="*/ 514462 h 1808827"/>
              <a:gd name="connsiteX8" fmla="*/ 301169 w 713881"/>
              <a:gd name="connsiteY8" fmla="*/ 0 h 1808827"/>
              <a:gd name="connsiteX0" fmla="*/ 301169 w 713881"/>
              <a:gd name="connsiteY0" fmla="*/ 0 h 1808827"/>
              <a:gd name="connsiteX1" fmla="*/ 335273 w 713881"/>
              <a:gd name="connsiteY1" fmla="*/ 62142 h 1808827"/>
              <a:gd name="connsiteX2" fmla="*/ 659191 w 713881"/>
              <a:gd name="connsiteY2" fmla="*/ 421855 h 1808827"/>
              <a:gd name="connsiteX3" fmla="*/ 713881 w 713881"/>
              <a:gd name="connsiteY3" fmla="*/ 1723338 h 1808827"/>
              <a:gd name="connsiteX4" fmla="*/ 335273 w 713881"/>
              <a:gd name="connsiteY4" fmla="*/ 1808827 h 1808827"/>
              <a:gd name="connsiteX5" fmla="*/ 335273 w 713881"/>
              <a:gd name="connsiteY5" fmla="*/ 1808827 h 1808827"/>
              <a:gd name="connsiteX6" fmla="*/ 138543 w 713881"/>
              <a:gd name="connsiteY6" fmla="*/ 1392994 h 1808827"/>
              <a:gd name="connsiteX7" fmla="*/ 0 w 713881"/>
              <a:gd name="connsiteY7" fmla="*/ 514462 h 1808827"/>
              <a:gd name="connsiteX8" fmla="*/ 301169 w 713881"/>
              <a:gd name="connsiteY8" fmla="*/ 0 h 1808827"/>
              <a:gd name="connsiteX0" fmla="*/ 301169 w 713881"/>
              <a:gd name="connsiteY0" fmla="*/ 0 h 1826248"/>
              <a:gd name="connsiteX1" fmla="*/ 335273 w 713881"/>
              <a:gd name="connsiteY1" fmla="*/ 62142 h 1826248"/>
              <a:gd name="connsiteX2" fmla="*/ 659191 w 713881"/>
              <a:gd name="connsiteY2" fmla="*/ 421855 h 1826248"/>
              <a:gd name="connsiteX3" fmla="*/ 713881 w 713881"/>
              <a:gd name="connsiteY3" fmla="*/ 1723338 h 1826248"/>
              <a:gd name="connsiteX4" fmla="*/ 335273 w 713881"/>
              <a:gd name="connsiteY4" fmla="*/ 1808827 h 1826248"/>
              <a:gd name="connsiteX5" fmla="*/ 262731 w 713881"/>
              <a:gd name="connsiteY5" fmla="*/ 1826248 h 1826248"/>
              <a:gd name="connsiteX6" fmla="*/ 138543 w 713881"/>
              <a:gd name="connsiteY6" fmla="*/ 1392994 h 1826248"/>
              <a:gd name="connsiteX7" fmla="*/ 0 w 713881"/>
              <a:gd name="connsiteY7" fmla="*/ 514462 h 1826248"/>
              <a:gd name="connsiteX8" fmla="*/ 301169 w 713881"/>
              <a:gd name="connsiteY8" fmla="*/ 0 h 1826248"/>
              <a:gd name="connsiteX0" fmla="*/ 326563 w 739275"/>
              <a:gd name="connsiteY0" fmla="*/ 0 h 1826248"/>
              <a:gd name="connsiteX1" fmla="*/ 360667 w 739275"/>
              <a:gd name="connsiteY1" fmla="*/ 62142 h 1826248"/>
              <a:gd name="connsiteX2" fmla="*/ 684585 w 739275"/>
              <a:gd name="connsiteY2" fmla="*/ 421855 h 1826248"/>
              <a:gd name="connsiteX3" fmla="*/ 739275 w 739275"/>
              <a:gd name="connsiteY3" fmla="*/ 1723338 h 1826248"/>
              <a:gd name="connsiteX4" fmla="*/ 360667 w 739275"/>
              <a:gd name="connsiteY4" fmla="*/ 1808827 h 1826248"/>
              <a:gd name="connsiteX5" fmla="*/ 288125 w 739275"/>
              <a:gd name="connsiteY5" fmla="*/ 1826248 h 1826248"/>
              <a:gd name="connsiteX6" fmla="*/ 163937 w 739275"/>
              <a:gd name="connsiteY6" fmla="*/ 1392994 h 1826248"/>
              <a:gd name="connsiteX7" fmla="*/ 0 w 739275"/>
              <a:gd name="connsiteY7" fmla="*/ 488590 h 1826248"/>
              <a:gd name="connsiteX8" fmla="*/ 326563 w 739275"/>
              <a:gd name="connsiteY8" fmla="*/ 0 h 1826248"/>
              <a:gd name="connsiteX0" fmla="*/ 326563 w 739275"/>
              <a:gd name="connsiteY0" fmla="*/ 0 h 1826248"/>
              <a:gd name="connsiteX1" fmla="*/ 360667 w 739275"/>
              <a:gd name="connsiteY1" fmla="*/ 62142 h 1826248"/>
              <a:gd name="connsiteX2" fmla="*/ 618326 w 739275"/>
              <a:gd name="connsiteY2" fmla="*/ 412192 h 1826248"/>
              <a:gd name="connsiteX3" fmla="*/ 739275 w 739275"/>
              <a:gd name="connsiteY3" fmla="*/ 1723338 h 1826248"/>
              <a:gd name="connsiteX4" fmla="*/ 360667 w 739275"/>
              <a:gd name="connsiteY4" fmla="*/ 1808827 h 1826248"/>
              <a:gd name="connsiteX5" fmla="*/ 288125 w 739275"/>
              <a:gd name="connsiteY5" fmla="*/ 1826248 h 1826248"/>
              <a:gd name="connsiteX6" fmla="*/ 163937 w 739275"/>
              <a:gd name="connsiteY6" fmla="*/ 1392994 h 1826248"/>
              <a:gd name="connsiteX7" fmla="*/ 0 w 739275"/>
              <a:gd name="connsiteY7" fmla="*/ 488590 h 1826248"/>
              <a:gd name="connsiteX8" fmla="*/ 326563 w 739275"/>
              <a:gd name="connsiteY8" fmla="*/ 0 h 1826248"/>
              <a:gd name="connsiteX0" fmla="*/ 326563 w 739275"/>
              <a:gd name="connsiteY0" fmla="*/ 0 h 1826248"/>
              <a:gd name="connsiteX1" fmla="*/ 360667 w 739275"/>
              <a:gd name="connsiteY1" fmla="*/ 62142 h 1826248"/>
              <a:gd name="connsiteX2" fmla="*/ 563204 w 739275"/>
              <a:gd name="connsiteY2" fmla="*/ 502156 h 1826248"/>
              <a:gd name="connsiteX3" fmla="*/ 739275 w 739275"/>
              <a:gd name="connsiteY3" fmla="*/ 1723338 h 1826248"/>
              <a:gd name="connsiteX4" fmla="*/ 360667 w 739275"/>
              <a:gd name="connsiteY4" fmla="*/ 1808827 h 1826248"/>
              <a:gd name="connsiteX5" fmla="*/ 288125 w 739275"/>
              <a:gd name="connsiteY5" fmla="*/ 1826248 h 1826248"/>
              <a:gd name="connsiteX6" fmla="*/ 163937 w 739275"/>
              <a:gd name="connsiteY6" fmla="*/ 1392994 h 1826248"/>
              <a:gd name="connsiteX7" fmla="*/ 0 w 739275"/>
              <a:gd name="connsiteY7" fmla="*/ 488590 h 1826248"/>
              <a:gd name="connsiteX8" fmla="*/ 326563 w 739275"/>
              <a:gd name="connsiteY8" fmla="*/ 0 h 1826248"/>
              <a:gd name="connsiteX0" fmla="*/ 326563 w 739275"/>
              <a:gd name="connsiteY0" fmla="*/ 0 h 1826248"/>
              <a:gd name="connsiteX1" fmla="*/ 360667 w 739275"/>
              <a:gd name="connsiteY1" fmla="*/ 62142 h 1826248"/>
              <a:gd name="connsiteX2" fmla="*/ 455864 w 739275"/>
              <a:gd name="connsiteY2" fmla="*/ 694174 h 1826248"/>
              <a:gd name="connsiteX3" fmla="*/ 739275 w 739275"/>
              <a:gd name="connsiteY3" fmla="*/ 1723338 h 1826248"/>
              <a:gd name="connsiteX4" fmla="*/ 360667 w 739275"/>
              <a:gd name="connsiteY4" fmla="*/ 1808827 h 1826248"/>
              <a:gd name="connsiteX5" fmla="*/ 288125 w 739275"/>
              <a:gd name="connsiteY5" fmla="*/ 1826248 h 1826248"/>
              <a:gd name="connsiteX6" fmla="*/ 163937 w 739275"/>
              <a:gd name="connsiteY6" fmla="*/ 1392994 h 1826248"/>
              <a:gd name="connsiteX7" fmla="*/ 0 w 739275"/>
              <a:gd name="connsiteY7" fmla="*/ 488590 h 1826248"/>
              <a:gd name="connsiteX8" fmla="*/ 326563 w 739275"/>
              <a:gd name="connsiteY8" fmla="*/ 0 h 1826248"/>
              <a:gd name="connsiteX0" fmla="*/ 326563 w 739275"/>
              <a:gd name="connsiteY0" fmla="*/ 0 h 1826248"/>
              <a:gd name="connsiteX1" fmla="*/ 360667 w 739275"/>
              <a:gd name="connsiteY1" fmla="*/ 62142 h 1826248"/>
              <a:gd name="connsiteX2" fmla="*/ 572175 w 739275"/>
              <a:gd name="connsiteY2" fmla="*/ 672637 h 1826248"/>
              <a:gd name="connsiteX3" fmla="*/ 739275 w 739275"/>
              <a:gd name="connsiteY3" fmla="*/ 1723338 h 1826248"/>
              <a:gd name="connsiteX4" fmla="*/ 360667 w 739275"/>
              <a:gd name="connsiteY4" fmla="*/ 1808827 h 1826248"/>
              <a:gd name="connsiteX5" fmla="*/ 288125 w 739275"/>
              <a:gd name="connsiteY5" fmla="*/ 1826248 h 1826248"/>
              <a:gd name="connsiteX6" fmla="*/ 163937 w 739275"/>
              <a:gd name="connsiteY6" fmla="*/ 1392994 h 1826248"/>
              <a:gd name="connsiteX7" fmla="*/ 0 w 739275"/>
              <a:gd name="connsiteY7" fmla="*/ 488590 h 1826248"/>
              <a:gd name="connsiteX8" fmla="*/ 326563 w 739275"/>
              <a:gd name="connsiteY8" fmla="*/ 0 h 1826248"/>
              <a:gd name="connsiteX0" fmla="*/ 326563 w 739275"/>
              <a:gd name="connsiteY0" fmla="*/ 0 h 1826248"/>
              <a:gd name="connsiteX1" fmla="*/ 360667 w 739275"/>
              <a:gd name="connsiteY1" fmla="*/ 62142 h 1826248"/>
              <a:gd name="connsiteX2" fmla="*/ 572175 w 739275"/>
              <a:gd name="connsiteY2" fmla="*/ 672637 h 1826248"/>
              <a:gd name="connsiteX3" fmla="*/ 739275 w 739275"/>
              <a:gd name="connsiteY3" fmla="*/ 1723338 h 1826248"/>
              <a:gd name="connsiteX4" fmla="*/ 360667 w 739275"/>
              <a:gd name="connsiteY4" fmla="*/ 1808827 h 1826248"/>
              <a:gd name="connsiteX5" fmla="*/ 288125 w 739275"/>
              <a:gd name="connsiteY5" fmla="*/ 1826248 h 1826248"/>
              <a:gd name="connsiteX6" fmla="*/ 291125 w 739275"/>
              <a:gd name="connsiteY6" fmla="*/ 1336875 h 1826248"/>
              <a:gd name="connsiteX7" fmla="*/ 0 w 739275"/>
              <a:gd name="connsiteY7" fmla="*/ 488590 h 1826248"/>
              <a:gd name="connsiteX8" fmla="*/ 326563 w 739275"/>
              <a:gd name="connsiteY8" fmla="*/ 0 h 1826248"/>
              <a:gd name="connsiteX0" fmla="*/ 326563 w 739275"/>
              <a:gd name="connsiteY0" fmla="*/ 0 h 1826248"/>
              <a:gd name="connsiteX1" fmla="*/ 360667 w 739275"/>
              <a:gd name="connsiteY1" fmla="*/ 62142 h 1826248"/>
              <a:gd name="connsiteX2" fmla="*/ 572175 w 739275"/>
              <a:gd name="connsiteY2" fmla="*/ 672637 h 1826248"/>
              <a:gd name="connsiteX3" fmla="*/ 739275 w 739275"/>
              <a:gd name="connsiteY3" fmla="*/ 1723338 h 1826248"/>
              <a:gd name="connsiteX4" fmla="*/ 360667 w 739275"/>
              <a:gd name="connsiteY4" fmla="*/ 1808827 h 1826248"/>
              <a:gd name="connsiteX5" fmla="*/ 288125 w 739275"/>
              <a:gd name="connsiteY5" fmla="*/ 1826248 h 1826248"/>
              <a:gd name="connsiteX6" fmla="*/ 169744 w 739275"/>
              <a:gd name="connsiteY6" fmla="*/ 1417174 h 1826248"/>
              <a:gd name="connsiteX7" fmla="*/ 0 w 739275"/>
              <a:gd name="connsiteY7" fmla="*/ 488590 h 1826248"/>
              <a:gd name="connsiteX8" fmla="*/ 326563 w 739275"/>
              <a:gd name="connsiteY8" fmla="*/ 0 h 1826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9275" h="1826248">
                <a:moveTo>
                  <a:pt x="326563" y="0"/>
                </a:moveTo>
                <a:lnTo>
                  <a:pt x="360667" y="62142"/>
                </a:lnTo>
                <a:lnTo>
                  <a:pt x="572175" y="672637"/>
                </a:lnTo>
                <a:lnTo>
                  <a:pt x="739275" y="1723338"/>
                </a:lnTo>
                <a:lnTo>
                  <a:pt x="360667" y="1808827"/>
                </a:lnTo>
                <a:lnTo>
                  <a:pt x="288125" y="1826248"/>
                </a:lnTo>
                <a:lnTo>
                  <a:pt x="169744" y="1417174"/>
                </a:lnTo>
                <a:lnTo>
                  <a:pt x="0" y="488590"/>
                </a:lnTo>
                <a:lnTo>
                  <a:pt x="326563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8144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Fixed vs. Tilting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Majority of tables are floating table tops, some are motor driven</a:t>
            </a:r>
          </a:p>
          <a:p>
            <a:r>
              <a:rPr lang="en-US" dirty="0"/>
              <a:t>Tilting</a:t>
            </a:r>
          </a:p>
          <a:p>
            <a:pPr lvl="1"/>
            <a:r>
              <a:rPr lang="en-US" dirty="0"/>
              <a:t>Move 90</a:t>
            </a:r>
            <a:r>
              <a:rPr lang="en-CA" dirty="0">
                <a:latin typeface="Arial" pitchFamily="34" charset="0"/>
                <a:cs typeface="Arial" pitchFamily="34" charset="0"/>
              </a:rPr>
              <a:t>º to upright(standing) and 15-30º head down</a:t>
            </a:r>
          </a:p>
          <a:p>
            <a:pPr lvl="1"/>
            <a:r>
              <a:rPr lang="en-CA" dirty="0">
                <a:latin typeface="Arial" pitchFamily="34" charset="0"/>
                <a:cs typeface="Arial" pitchFamily="34" charset="0"/>
              </a:rPr>
              <a:t>Fixed height</a:t>
            </a:r>
          </a:p>
          <a:p>
            <a:pPr marL="342900" lvl="1" indent="0">
              <a:buNone/>
            </a:pPr>
            <a:endParaRPr lang="en-US" dirty="0"/>
          </a:p>
          <a:p>
            <a:r>
              <a:rPr lang="en-US" dirty="0"/>
              <a:t>Fixed </a:t>
            </a:r>
          </a:p>
          <a:p>
            <a:pPr lvl="1"/>
            <a:r>
              <a:rPr lang="en-US" dirty="0"/>
              <a:t>Can be adjustable in height for patients and technologists</a:t>
            </a:r>
          </a:p>
        </p:txBody>
      </p:sp>
    </p:spTree>
    <p:extLst>
      <p:ext uri="{BB962C8B-B14F-4D97-AF65-F5344CB8AC3E}">
        <p14:creationId xmlns:p14="http://schemas.microsoft.com/office/powerpoint/2010/main" val="15973239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Radiologic Science For Technologists, Mosby 11</a:t>
            </a:r>
            <a:r>
              <a:rPr lang="en-US" baseline="30000" dirty="0"/>
              <a:t>th</a:t>
            </a:r>
            <a:r>
              <a:rPr lang="en-US" dirty="0"/>
              <a:t> Ed. </a:t>
            </a:r>
          </a:p>
          <a:p>
            <a:pPr lvl="1"/>
            <a:r>
              <a:rPr lang="en-US" dirty="0"/>
              <a:t>Pg. 85-87,105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124612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059D706-8730-41EA-897D-3EC559963744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6EF14C61-B3B9-4409-B849-EF26999E32F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92444D-6C2A-4CE9-B970-EC73DC8F2B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5573</TotalTime>
  <Words>794</Words>
  <Application>Microsoft Office PowerPoint</Application>
  <PresentationFormat>Widescreen</PresentationFormat>
  <Paragraphs>212</Paragraphs>
  <Slides>32</Slides>
  <Notes>20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41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APPH 226: Apparatus and Image Management</vt:lpstr>
      <vt:lpstr>Types of X-Ray Units</vt:lpstr>
      <vt:lpstr>Principle Components</vt:lpstr>
      <vt:lpstr>Operating Console </vt:lpstr>
      <vt:lpstr>Control Panel – Example</vt:lpstr>
      <vt:lpstr>Control Panel – Example</vt:lpstr>
      <vt:lpstr>Operating Console</vt:lpstr>
      <vt:lpstr>Control Panel – Example</vt:lpstr>
      <vt:lpstr>Control Panel – Example</vt:lpstr>
      <vt:lpstr> X-ray Tube Assembly</vt:lpstr>
      <vt:lpstr>Tube and Tube Support</vt:lpstr>
      <vt:lpstr>Tube and Tube Support</vt:lpstr>
      <vt:lpstr>Table – Example</vt:lpstr>
      <vt:lpstr>Table – Example</vt:lpstr>
      <vt:lpstr>Table – Example</vt:lpstr>
      <vt:lpstr>Table – Example</vt:lpstr>
      <vt:lpstr>Detectors </vt:lpstr>
      <vt:lpstr>Dual Detector Room</vt:lpstr>
      <vt:lpstr>Upright Single Detector - Example</vt:lpstr>
      <vt:lpstr>Detector Controls</vt:lpstr>
      <vt:lpstr>High Voltage Generator </vt:lpstr>
      <vt:lpstr>Tube Supports</vt:lpstr>
      <vt:lpstr>Tube Supports</vt:lpstr>
      <vt:lpstr>Ceiling Tube Mount</vt:lpstr>
      <vt:lpstr>Floor to Ceiling Support system </vt:lpstr>
      <vt:lpstr>Floor Mounted System</vt:lpstr>
      <vt:lpstr>C-arm</vt:lpstr>
      <vt:lpstr>C-arm</vt:lpstr>
      <vt:lpstr>Table Characteristics</vt:lpstr>
      <vt:lpstr>Table Characteristics</vt:lpstr>
      <vt:lpstr>Fixed vs. Tilting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341</cp:revision>
  <cp:lastPrinted>2016-04-11T17:01:10Z</cp:lastPrinted>
  <dcterms:created xsi:type="dcterms:W3CDTF">2009-04-06T17:04:40Z</dcterms:created>
  <dcterms:modified xsi:type="dcterms:W3CDTF">2025-02-06T14:45:15Z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