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18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 /><Relationship Id="rId20" Type="http://schemas.openxmlformats.org/officeDocument/2006/relationships/tableStyles" Target="tableStyles.xml" /><Relationship Id="rId21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3144819-30F0-6AC0-54DA-6DDEE3E05E02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8043215-D532-2A95-4047-73FD3DDE4F11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157136C-3951-0DC3-11B4-FC13DABDFA56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7897024-B8AA-5CEE-AA99-EE6BF1B5BC03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9074031-07A5-F774-35D0-AA62FF6F0455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8F14A41-9077-2982-A575-94864FEDB74E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FA8658E-18E4-8F37-1086-893573043B3B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607F01D-518F-7104-3D81-350E932BC7BB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E3625DB-F90B-76D7-6B5A-9414E382A219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72BE1ED-2C9D-7D83-ABBB-6EC11FC34D2C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525FC65-35A4-04BD-40E8-36B9AE51F876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Medical Radiologic Technology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Eden Brook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586990" y="2503357"/>
            <a:ext cx="7605010" cy="1006606"/>
          </a:xfrm>
        </p:spPr>
        <p:txBody>
          <a:bodyPr/>
          <a:lstStyle/>
          <a:p>
            <a:pPr algn="l">
              <a:defRPr/>
            </a:pPr>
            <a:r>
              <a:rPr lang="en-US" sz="4800"/>
              <a:t>Patient Care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586990" y="3602038"/>
            <a:ext cx="7605010" cy="535247"/>
          </a:xfrm>
        </p:spPr>
        <p:txBody>
          <a:bodyPr/>
          <a:lstStyle/>
          <a:p>
            <a:pPr algn="l">
              <a:defRPr/>
            </a:pPr>
            <a:r>
              <a:rPr lang="en-US" sz="2800"/>
              <a:t>Neurological Assessments</a:t>
            </a: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latin typeface="Titillium"/>
              </a:rPr>
              <a:t>Patient Assessment</a:t>
            </a:r>
            <a:endParaRPr lang="en-US" sz="3200" i="1">
              <a:latin typeface="Titillium"/>
            </a:endParaRPr>
          </a:p>
          <a:p>
            <a:pPr>
              <a:defRPr/>
            </a:pPr>
            <a:r>
              <a:rPr lang="en-US">
                <a:latin typeface="Titillium"/>
              </a:rPr>
              <a:t>Setting priorities</a:t>
            </a:r>
            <a:endParaRPr/>
          </a:p>
          <a:p>
            <a:pPr>
              <a:defRPr/>
            </a:pPr>
            <a:r>
              <a:rPr lang="en-US">
                <a:latin typeface="Titillium"/>
              </a:rPr>
              <a:t>Technologist’s observations</a:t>
            </a:r>
            <a:endParaRPr/>
          </a:p>
          <a:p>
            <a:pPr>
              <a:defRPr/>
            </a:pPr>
            <a:r>
              <a:rPr lang="en-US">
                <a:latin typeface="Titillium"/>
              </a:rPr>
              <a:t>Communication with Radiologist</a:t>
            </a:r>
            <a:endParaRPr/>
          </a:p>
          <a:p>
            <a:pPr>
              <a:defRPr/>
            </a:pPr>
            <a:r>
              <a:rPr lang="en-US">
                <a:latin typeface="Titillium"/>
              </a:rPr>
              <a:t>Patient History</a:t>
            </a:r>
            <a:endParaRPr/>
          </a:p>
          <a:p>
            <a:pPr>
              <a:defRPr/>
            </a:pPr>
            <a:r>
              <a:rPr lang="en-US">
                <a:latin typeface="Titillium"/>
              </a:rPr>
              <a:t>Questioning Techniques</a:t>
            </a:r>
            <a:endParaRPr/>
          </a:p>
          <a:p>
            <a:pPr>
              <a:defRPr/>
            </a:pPr>
            <a:r>
              <a:rPr lang="en-US">
                <a:latin typeface="Titillium"/>
              </a:rPr>
              <a:t>Physical Assessment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Patient Assessment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Patient assessment is about </a:t>
            </a:r>
            <a:r>
              <a:rPr lang="en-US">
                <a:solidFill>
                  <a:srgbClr val="C00000"/>
                </a:solidFill>
              </a:rPr>
              <a:t>setting priorities</a:t>
            </a:r>
            <a:r>
              <a:rPr lang="en-US"/>
              <a:t>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Radiographers are responsible for </a:t>
            </a:r>
            <a:r>
              <a:rPr lang="en-US">
                <a:solidFill>
                  <a:srgbClr val="7030A0"/>
                </a:solidFill>
              </a:rPr>
              <a:t>deciding how to schedule</a:t>
            </a:r>
            <a:r>
              <a:rPr lang="en-US"/>
              <a:t> specific rooms and may need to determine </a:t>
            </a:r>
            <a:r>
              <a:rPr lang="en-US">
                <a:solidFill>
                  <a:srgbClr val="7030A0"/>
                </a:solidFill>
              </a:rPr>
              <a:t>how to sequence patients </a:t>
            </a:r>
            <a:r>
              <a:rPr lang="en-US"/>
              <a:t>most effectively.</a:t>
            </a:r>
            <a:endParaRPr/>
          </a:p>
          <a:p>
            <a:pPr>
              <a:defRPr/>
            </a:pPr>
            <a:endParaRPr lang="en-US"/>
          </a:p>
          <a:p>
            <a:pPr>
              <a:defRPr/>
            </a:pPr>
            <a:r>
              <a:rPr lang="en-US"/>
              <a:t>Being </a:t>
            </a:r>
            <a:r>
              <a:rPr lang="en-US">
                <a:solidFill>
                  <a:srgbClr val="0070C0"/>
                </a:solidFill>
              </a:rPr>
              <a:t>alert to adverse changes </a:t>
            </a:r>
            <a:r>
              <a:rPr lang="en-US"/>
              <a:t>in a patient can allow early intervention and may help to </a:t>
            </a:r>
            <a:r>
              <a:rPr lang="en-US">
                <a:solidFill>
                  <a:srgbClr val="0070C0"/>
                </a:solidFill>
              </a:rPr>
              <a:t>avoid</a:t>
            </a:r>
            <a:r>
              <a:rPr lang="en-US"/>
              <a:t> a life-threatening emergency.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Technologist Observations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Enables tech to </a:t>
            </a:r>
            <a:r>
              <a:rPr lang="en-US">
                <a:solidFill>
                  <a:srgbClr val="7030A0"/>
                </a:solidFill>
              </a:rPr>
              <a:t>accommodate patients </a:t>
            </a:r>
            <a:r>
              <a:rPr lang="en-US"/>
              <a:t>who are acutely ill, in obvious pain or presenting with valid emergencies.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Radiographers are responsible </a:t>
            </a:r>
            <a:r>
              <a:rPr lang="en-US">
                <a:solidFill>
                  <a:srgbClr val="005EB8"/>
                </a:solidFill>
              </a:rPr>
              <a:t>for relaying relevant information to the radiologist.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The tech’s ability to take a </a:t>
            </a:r>
            <a:r>
              <a:rPr lang="en-US">
                <a:solidFill>
                  <a:srgbClr val="EE362C"/>
                </a:solidFill>
              </a:rPr>
              <a:t>relevant history </a:t>
            </a:r>
            <a:r>
              <a:rPr lang="en-US"/>
              <a:t>and </a:t>
            </a:r>
            <a:r>
              <a:rPr lang="en-US">
                <a:solidFill>
                  <a:srgbClr val="D73E17"/>
                </a:solidFill>
              </a:rPr>
              <a:t>report pertinent observations </a:t>
            </a:r>
            <a:r>
              <a:rPr lang="en-US"/>
              <a:t>will assist the radiologist in making </a:t>
            </a:r>
            <a:r>
              <a:rPr lang="en-US">
                <a:solidFill>
                  <a:srgbClr val="EE362C"/>
                </a:solidFill>
              </a:rPr>
              <a:t>decisions</a:t>
            </a:r>
            <a:r>
              <a:rPr lang="en-US"/>
              <a:t> concerning diagnosis and treatment.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Communication with Radiologist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Radiologists </a:t>
            </a:r>
            <a:r>
              <a:rPr lang="en-US">
                <a:solidFill>
                  <a:srgbClr val="0070C0"/>
                </a:solidFill>
              </a:rPr>
              <a:t>depend on techs </a:t>
            </a:r>
            <a:r>
              <a:rPr lang="en-US"/>
              <a:t>to assist them by obtaining accurate information about:</a:t>
            </a:r>
            <a:endParaRPr/>
          </a:p>
          <a:p>
            <a:pPr lvl="1">
              <a:defRPr/>
            </a:pPr>
            <a:r>
              <a:rPr lang="en-US"/>
              <a:t>The patient’s history</a:t>
            </a:r>
            <a:endParaRPr/>
          </a:p>
          <a:p>
            <a:pPr lvl="1">
              <a:defRPr/>
            </a:pPr>
            <a:r>
              <a:rPr lang="en-US"/>
              <a:t>Patient’s present condition</a:t>
            </a:r>
            <a:endParaRPr/>
          </a:p>
          <a:p>
            <a:pPr marL="342900" lvl="1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The patient history may </a:t>
            </a:r>
            <a:r>
              <a:rPr lang="en-US">
                <a:solidFill>
                  <a:srgbClr val="7030A0"/>
                </a:solidFill>
              </a:rPr>
              <a:t>influence how </a:t>
            </a:r>
            <a:r>
              <a:rPr lang="en-US"/>
              <a:t>the examination is conducted and whether </a:t>
            </a:r>
            <a:r>
              <a:rPr lang="en-US">
                <a:solidFill>
                  <a:srgbClr val="7030A0"/>
                </a:solidFill>
              </a:rPr>
              <a:t>modifications</a:t>
            </a:r>
            <a:r>
              <a:rPr lang="en-US"/>
              <a:t> need to be made, which the tech will have to </a:t>
            </a:r>
            <a:r>
              <a:rPr lang="en-US">
                <a:solidFill>
                  <a:srgbClr val="7030A0"/>
                </a:solidFill>
              </a:rPr>
              <a:t>prepare for</a:t>
            </a:r>
            <a:r>
              <a:rPr lang="en-US"/>
              <a:t>.</a:t>
            </a:r>
            <a:endParaRPr/>
          </a:p>
          <a:p>
            <a:pPr lvl="1">
              <a:defRPr/>
            </a:pPr>
            <a:r>
              <a:rPr lang="en-US"/>
              <a:t>E.g., additional equipment, change in amount of contrast media, etc.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Importance of Patient Information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400"/>
              <a:t>Patient history helps the radiologist </a:t>
            </a:r>
            <a:r>
              <a:rPr lang="en-US" sz="2400">
                <a:solidFill>
                  <a:srgbClr val="00B050"/>
                </a:solidFill>
              </a:rPr>
              <a:t>focus the interpretation</a:t>
            </a:r>
            <a:r>
              <a:rPr lang="en-US" sz="2400"/>
              <a:t> to meet the referring physician’s needs.</a:t>
            </a:r>
            <a:endParaRPr/>
          </a:p>
          <a:p>
            <a:pPr marL="0" indent="0">
              <a:buNone/>
              <a:defRPr/>
            </a:pPr>
            <a:endParaRPr lang="en-US" sz="2400"/>
          </a:p>
          <a:p>
            <a:pPr>
              <a:defRPr/>
            </a:pPr>
            <a:r>
              <a:rPr lang="en-US" sz="2400"/>
              <a:t>This is </a:t>
            </a:r>
            <a:r>
              <a:rPr lang="en-US" sz="2400" b="1"/>
              <a:t>not</a:t>
            </a:r>
            <a:r>
              <a:rPr lang="en-US" sz="2400"/>
              <a:t> a detailed medical history, but a </a:t>
            </a:r>
            <a:r>
              <a:rPr lang="en-US" sz="2400">
                <a:solidFill>
                  <a:srgbClr val="AA272F"/>
                </a:solidFill>
              </a:rPr>
              <a:t>thoughtful determination </a:t>
            </a:r>
            <a:r>
              <a:rPr lang="en-US" sz="2400"/>
              <a:t>as to </a:t>
            </a:r>
            <a:r>
              <a:rPr lang="en-US" sz="2400" b="1" u="sng"/>
              <a:t>why</a:t>
            </a:r>
            <a:r>
              <a:rPr lang="en-US" sz="2400"/>
              <a:t> this particular radiographic study is being performed. </a:t>
            </a:r>
            <a:endParaRPr/>
          </a:p>
          <a:p>
            <a:pPr marL="0" indent="0">
              <a:buNone/>
              <a:defRPr/>
            </a:pPr>
            <a:endParaRPr lang="en-US" sz="2400"/>
          </a:p>
          <a:p>
            <a:pPr>
              <a:defRPr/>
            </a:pPr>
            <a:r>
              <a:rPr lang="en-US" sz="2400">
                <a:solidFill>
                  <a:srgbClr val="7030A0"/>
                </a:solidFill>
              </a:rPr>
              <a:t>Patient history </a:t>
            </a:r>
            <a:r>
              <a:rPr lang="en-US" sz="2400" b="1"/>
              <a:t>MUST</a:t>
            </a:r>
            <a:r>
              <a:rPr lang="en-US" sz="2400"/>
              <a:t> support the exam requested. </a:t>
            </a:r>
            <a:endParaRPr/>
          </a:p>
          <a:p>
            <a:pPr>
              <a:defRPr/>
            </a:pPr>
            <a:r>
              <a:rPr lang="en-US" sz="2400"/>
              <a:t>This purpose of taking an accurate and relevant history is to:</a:t>
            </a:r>
            <a:endParaRPr/>
          </a:p>
          <a:p>
            <a:pPr lvl="1">
              <a:defRPr/>
            </a:pPr>
            <a:r>
              <a:rPr lang="en-US" sz="2000" u="sng">
                <a:solidFill>
                  <a:srgbClr val="0070C0"/>
                </a:solidFill>
              </a:rPr>
              <a:t>Avoid</a:t>
            </a:r>
            <a:r>
              <a:rPr lang="en-US" sz="2000">
                <a:solidFill>
                  <a:srgbClr val="0070C0"/>
                </a:solidFill>
              </a:rPr>
              <a:t> a incorrect exam being performed on the patient.</a:t>
            </a:r>
            <a:endParaRPr/>
          </a:p>
          <a:p>
            <a:pPr lvl="1">
              <a:defRPr/>
            </a:pPr>
            <a:r>
              <a:rPr lang="en-US" sz="2000" u="sng">
                <a:solidFill>
                  <a:srgbClr val="0070C0"/>
                </a:solidFill>
              </a:rPr>
              <a:t>Minimize</a:t>
            </a:r>
            <a:r>
              <a:rPr lang="en-US" sz="2000">
                <a:solidFill>
                  <a:srgbClr val="0070C0"/>
                </a:solidFill>
              </a:rPr>
              <a:t> the amount of radiation the patient receives.</a:t>
            </a:r>
            <a:endParaRPr/>
          </a:p>
          <a:p>
            <a:pPr lvl="1">
              <a:defRPr/>
            </a:pPr>
            <a:r>
              <a:rPr lang="en-US" sz="2000" u="sng">
                <a:solidFill>
                  <a:srgbClr val="0070C0"/>
                </a:solidFill>
              </a:rPr>
              <a:t>Efficiently</a:t>
            </a:r>
            <a:r>
              <a:rPr lang="en-US" sz="2000">
                <a:solidFill>
                  <a:srgbClr val="0070C0"/>
                </a:solidFill>
              </a:rPr>
              <a:t> use the equipment, contrast, etc. involved with the exam.</a:t>
            </a:r>
            <a:endParaRPr/>
          </a:p>
          <a:p>
            <a:pPr>
              <a:defRPr/>
            </a:pP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Benefits of Patient History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Provides an opportunity to give patient </a:t>
            </a:r>
            <a:r>
              <a:rPr lang="en-US">
                <a:solidFill>
                  <a:srgbClr val="7030A0"/>
                </a:solidFill>
              </a:rPr>
              <a:t>individual attention </a:t>
            </a:r>
            <a:r>
              <a:rPr lang="en-US"/>
              <a:t>and </a:t>
            </a:r>
            <a:r>
              <a:rPr lang="en-US">
                <a:solidFill>
                  <a:srgbClr val="7030A0"/>
                </a:solidFill>
              </a:rPr>
              <a:t>build a rapport </a:t>
            </a:r>
            <a:r>
              <a:rPr lang="en-US"/>
              <a:t>(so they don’t feel like part of an assembly line)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The technologist builds the patient’s </a:t>
            </a:r>
            <a:r>
              <a:rPr lang="en-US">
                <a:solidFill>
                  <a:srgbClr val="C00000"/>
                </a:solidFill>
              </a:rPr>
              <a:t>confidence and trust 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Patients have a </a:t>
            </a:r>
            <a:r>
              <a:rPr lang="en-US">
                <a:solidFill>
                  <a:srgbClr val="0070C0"/>
                </a:solidFill>
              </a:rPr>
              <a:t>chance to ask questions </a:t>
            </a:r>
            <a:r>
              <a:rPr lang="en-US"/>
              <a:t>and tech can ensure consent is valid</a:t>
            </a:r>
            <a:endParaRPr/>
          </a:p>
          <a:p>
            <a:pPr lvl="1">
              <a:defRPr/>
            </a:pPr>
            <a:r>
              <a:rPr lang="en-US" i="1"/>
              <a:t>Introduce yourself, address the patient by name and deal with immediate patient concerns as soon as possible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Questioning Techniques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en-US"/>
              <a:t>Employ the following techniques to encourage </a:t>
            </a:r>
            <a:r>
              <a:rPr lang="en-US">
                <a:solidFill>
                  <a:srgbClr val="EE362C"/>
                </a:solidFill>
              </a:rPr>
              <a:t>expression</a:t>
            </a:r>
            <a:r>
              <a:rPr lang="en-US"/>
              <a:t> and prevent the patient from wandering off the subject: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 i="1">
                <a:solidFill>
                  <a:srgbClr val="0070C0"/>
                </a:solidFill>
              </a:rPr>
              <a:t>Open-ended questions</a:t>
            </a:r>
            <a:endParaRPr/>
          </a:p>
          <a:p>
            <a:pPr>
              <a:defRPr/>
            </a:pPr>
            <a:r>
              <a:rPr lang="en-US" i="1">
                <a:solidFill>
                  <a:srgbClr val="0070C0"/>
                </a:solidFill>
              </a:rPr>
              <a:t>Facilitation</a:t>
            </a:r>
            <a:endParaRPr/>
          </a:p>
          <a:p>
            <a:pPr>
              <a:defRPr/>
            </a:pPr>
            <a:r>
              <a:rPr lang="en-US" i="1">
                <a:solidFill>
                  <a:srgbClr val="0070C0"/>
                </a:solidFill>
              </a:rPr>
              <a:t>Silence</a:t>
            </a:r>
            <a:endParaRPr/>
          </a:p>
          <a:p>
            <a:pPr>
              <a:defRPr/>
            </a:pPr>
            <a:r>
              <a:rPr lang="en-US" i="1">
                <a:solidFill>
                  <a:srgbClr val="0070C0"/>
                </a:solidFill>
              </a:rPr>
              <a:t>Reflection or reiteration</a:t>
            </a:r>
            <a:endParaRPr/>
          </a:p>
          <a:p>
            <a:pPr>
              <a:defRPr/>
            </a:pPr>
            <a:r>
              <a:rPr lang="en-US" i="1">
                <a:solidFill>
                  <a:srgbClr val="0070C0"/>
                </a:solidFill>
              </a:rPr>
              <a:t>Clarification or probing, but don’t “lead on”</a:t>
            </a:r>
            <a:endParaRPr/>
          </a:p>
          <a:p>
            <a:pPr>
              <a:defRPr/>
            </a:pPr>
            <a:r>
              <a:rPr lang="en-US" i="1">
                <a:solidFill>
                  <a:srgbClr val="0070C0"/>
                </a:solidFill>
              </a:rPr>
              <a:t>Summarization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Elements of Patient History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400">
                <a:solidFill>
                  <a:srgbClr val="C00000"/>
                </a:solidFill>
              </a:rPr>
              <a:t>Use therapeutic communication skills and questioning techniques </a:t>
            </a:r>
            <a:r>
              <a:rPr lang="en-US" sz="2400">
                <a:solidFill>
                  <a:schemeClr val="tx1"/>
                </a:solidFill>
              </a:rPr>
              <a:t>when possible</a:t>
            </a:r>
            <a:r>
              <a:rPr lang="en-US" sz="2400">
                <a:solidFill>
                  <a:srgbClr val="C00000"/>
                </a:solidFill>
              </a:rPr>
              <a:t>.</a:t>
            </a:r>
            <a:endParaRPr/>
          </a:p>
          <a:p>
            <a:pPr>
              <a:defRPr/>
            </a:pPr>
            <a:r>
              <a:rPr lang="en-US" sz="2400"/>
              <a:t>Start taking a history by asking a general question (“Do you know why your Dr. ordered these x-rays of your hip?”) </a:t>
            </a:r>
            <a:r>
              <a:rPr lang="en-US" sz="2000"/>
              <a:t>Can confirm history/reason for x-ray, clarify the correct side and reduce exposure dose.</a:t>
            </a:r>
            <a:endParaRPr/>
          </a:p>
          <a:p>
            <a:pPr marL="0" indent="0">
              <a:buNone/>
              <a:defRPr/>
            </a:pPr>
            <a:endParaRPr lang="en-US" sz="2400"/>
          </a:p>
          <a:p>
            <a:pPr>
              <a:defRPr/>
            </a:pPr>
            <a:r>
              <a:rPr lang="en-US" sz="2400"/>
              <a:t>The questions asked should be </a:t>
            </a:r>
            <a:r>
              <a:rPr lang="en-US" sz="2400">
                <a:solidFill>
                  <a:srgbClr val="00B050"/>
                </a:solidFill>
              </a:rPr>
              <a:t>realistic</a:t>
            </a:r>
            <a:r>
              <a:rPr lang="en-US" sz="2400"/>
              <a:t> and within </a:t>
            </a:r>
            <a:r>
              <a:rPr lang="en-US" sz="2400" b="1"/>
              <a:t>YOUR</a:t>
            </a:r>
            <a:r>
              <a:rPr lang="en-US" sz="2400"/>
              <a:t> </a:t>
            </a:r>
            <a:r>
              <a:rPr lang="en-US" sz="2400">
                <a:solidFill>
                  <a:srgbClr val="00B050"/>
                </a:solidFill>
              </a:rPr>
              <a:t>scope of practice</a:t>
            </a:r>
            <a:r>
              <a:rPr lang="en-US" sz="2400"/>
              <a:t>.</a:t>
            </a:r>
            <a:endParaRPr/>
          </a:p>
          <a:p>
            <a:pPr>
              <a:defRPr/>
            </a:pPr>
            <a:endParaRPr lang="en-US" sz="2400"/>
          </a:p>
          <a:p>
            <a:pPr>
              <a:defRPr/>
            </a:pPr>
            <a:r>
              <a:rPr lang="en-US" sz="2400"/>
              <a:t>Focus is on </a:t>
            </a:r>
            <a:r>
              <a:rPr lang="en-US" sz="2400">
                <a:solidFill>
                  <a:srgbClr val="7030A0"/>
                </a:solidFill>
              </a:rPr>
              <a:t>expanding the information </a:t>
            </a:r>
            <a:r>
              <a:rPr lang="en-US" sz="2400"/>
              <a:t>provided on the requisition (</a:t>
            </a:r>
            <a:r>
              <a:rPr lang="en-US" sz="2400">
                <a:solidFill>
                  <a:srgbClr val="7030A0"/>
                </a:solidFill>
              </a:rPr>
              <a:t>probing technique</a:t>
            </a:r>
            <a:r>
              <a:rPr lang="en-US" sz="2400"/>
              <a:t>). </a:t>
            </a:r>
            <a:endParaRPr/>
          </a:p>
          <a:p>
            <a:pPr>
              <a:defRPr/>
            </a:pPr>
            <a:r>
              <a:rPr lang="en-US" sz="2400"/>
              <a:t>This is especially important when the requisition doesn’t indicate the reason the exam/procedure is ordere</a:t>
            </a:r>
            <a:r>
              <a:rPr lang="en-US" sz="2000"/>
              <a:t>d</a:t>
            </a:r>
            <a:r>
              <a:rPr lang="en-US" sz="2400"/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Elements of History (cont’d)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US"/>
              <a:t>To obtain the </a:t>
            </a:r>
            <a:r>
              <a:rPr lang="en-US">
                <a:solidFill>
                  <a:srgbClr val="0070C0"/>
                </a:solidFill>
              </a:rPr>
              <a:t>greatest amount of data </a:t>
            </a:r>
            <a:r>
              <a:rPr lang="en-US"/>
              <a:t>in the </a:t>
            </a:r>
            <a:r>
              <a:rPr lang="en-US">
                <a:solidFill>
                  <a:srgbClr val="0070C0"/>
                </a:solidFill>
              </a:rPr>
              <a:t>least amount of time </a:t>
            </a:r>
            <a:r>
              <a:rPr lang="en-US"/>
              <a:t>and to help avoid missing relevant information, consider the following:</a:t>
            </a:r>
            <a:endParaRPr/>
          </a:p>
          <a:p>
            <a:pPr>
              <a:defRPr/>
            </a:pPr>
            <a:r>
              <a:rPr lang="en-US">
                <a:solidFill>
                  <a:srgbClr val="D73E17"/>
                </a:solidFill>
              </a:rPr>
              <a:t>Onset</a:t>
            </a:r>
            <a:r>
              <a:rPr lang="en-US"/>
              <a:t> of condition/pain (how did it start?)</a:t>
            </a:r>
            <a:endParaRPr/>
          </a:p>
          <a:p>
            <a:pPr>
              <a:defRPr/>
            </a:pPr>
            <a:r>
              <a:rPr lang="en-US">
                <a:solidFill>
                  <a:srgbClr val="D73E17"/>
                </a:solidFill>
              </a:rPr>
              <a:t>Duration/frequency</a:t>
            </a:r>
            <a:r>
              <a:rPr lang="en-US"/>
              <a:t> of condition</a:t>
            </a:r>
            <a:endParaRPr/>
          </a:p>
          <a:p>
            <a:pPr>
              <a:defRPr/>
            </a:pPr>
            <a:r>
              <a:rPr lang="en-US"/>
              <a:t>Specific </a:t>
            </a:r>
            <a:r>
              <a:rPr lang="en-US">
                <a:solidFill>
                  <a:srgbClr val="D73E17"/>
                </a:solidFill>
              </a:rPr>
              <a:t>location</a:t>
            </a:r>
            <a:r>
              <a:rPr lang="en-US"/>
              <a:t> of pain/issue</a:t>
            </a:r>
            <a:endParaRPr/>
          </a:p>
          <a:p>
            <a:pPr>
              <a:defRPr/>
            </a:pPr>
            <a:r>
              <a:rPr lang="en-US">
                <a:solidFill>
                  <a:srgbClr val="D73E17"/>
                </a:solidFill>
              </a:rPr>
              <a:t>Quality of pain (sharp or dull?)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What </a:t>
            </a:r>
            <a:r>
              <a:rPr lang="en-US">
                <a:solidFill>
                  <a:srgbClr val="D73E17"/>
                </a:solidFill>
              </a:rPr>
              <a:t>aggravates</a:t>
            </a:r>
            <a:r>
              <a:rPr lang="en-US"/>
              <a:t> condition/pain?</a:t>
            </a:r>
            <a:endParaRPr/>
          </a:p>
          <a:p>
            <a:pPr>
              <a:defRPr/>
            </a:pPr>
            <a:r>
              <a:rPr lang="en-US"/>
              <a:t>What </a:t>
            </a:r>
            <a:r>
              <a:rPr lang="en-US">
                <a:solidFill>
                  <a:srgbClr val="D73E17"/>
                </a:solidFill>
              </a:rPr>
              <a:t>alleviates</a:t>
            </a:r>
            <a:r>
              <a:rPr lang="en-US"/>
              <a:t> condition/pain?</a:t>
            </a:r>
            <a:endParaRPr/>
          </a:p>
          <a:p>
            <a:pPr marL="0" indent="0">
              <a:buNone/>
              <a:defRPr/>
            </a:pPr>
            <a:r>
              <a:rPr lang="en-US">
                <a:solidFill>
                  <a:srgbClr val="7030A0"/>
                </a:solidFill>
              </a:rPr>
              <a:t>These are relevant questions when preparing for fluoroscopic procedures/exams</a:t>
            </a:r>
            <a:endParaRPr/>
          </a:p>
          <a:p>
            <a:pPr>
              <a:defRPr/>
            </a:pPr>
            <a:endParaRPr lang="en-US"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Assessing Current Physical Status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rgbClr val="7030A0"/>
                </a:solidFill>
              </a:rPr>
              <a:t>Decisions the technologist makes </a:t>
            </a:r>
            <a:r>
              <a:rPr lang="en-US"/>
              <a:t>and communication initiated during a radiographic procedure will be </a:t>
            </a:r>
            <a:r>
              <a:rPr lang="en-US">
                <a:solidFill>
                  <a:srgbClr val="7030A0"/>
                </a:solidFill>
              </a:rPr>
              <a:t>most accurate </a:t>
            </a:r>
            <a:r>
              <a:rPr lang="en-US"/>
              <a:t>if the tech begins with a </a:t>
            </a:r>
            <a:r>
              <a:rPr lang="en-US">
                <a:solidFill>
                  <a:srgbClr val="7030A0"/>
                </a:solidFill>
              </a:rPr>
              <a:t>clear understanding </a:t>
            </a:r>
            <a:r>
              <a:rPr lang="en-US"/>
              <a:t>of the </a:t>
            </a:r>
            <a:r>
              <a:rPr lang="en-US">
                <a:solidFill>
                  <a:srgbClr val="7030A0"/>
                </a:solidFill>
              </a:rPr>
              <a:t>patient’s current status</a:t>
            </a:r>
            <a:r>
              <a:rPr lang="en-US"/>
              <a:t>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Technologists are often the first and primary </a:t>
            </a:r>
            <a:r>
              <a:rPr lang="en-US">
                <a:solidFill>
                  <a:srgbClr val="0070C0"/>
                </a:solidFill>
              </a:rPr>
              <a:t>observer of any significant change </a:t>
            </a:r>
            <a:r>
              <a:rPr lang="en-US"/>
              <a:t>in the patient’s current condition.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To assess change, the technologist must first establish a </a:t>
            </a:r>
            <a:r>
              <a:rPr lang="en-US">
                <a:solidFill>
                  <a:srgbClr val="00B050"/>
                </a:solidFill>
              </a:rPr>
              <a:t>baseline for their observations.</a:t>
            </a:r>
            <a:endParaRPr/>
          </a:p>
          <a:p>
            <a:pPr>
              <a:defRPr/>
            </a:pPr>
            <a:endParaRPr lang="en-US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Physical Assessment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Assessments should be </a:t>
            </a:r>
            <a:r>
              <a:rPr lang="en-US">
                <a:solidFill>
                  <a:srgbClr val="C00000"/>
                </a:solidFill>
              </a:rPr>
              <a:t>done before, during and after procedures/exams</a:t>
            </a:r>
            <a:r>
              <a:rPr lang="en-US"/>
              <a:t> in the x-ray department.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The tech must:</a:t>
            </a:r>
            <a:endParaRPr/>
          </a:p>
          <a:p>
            <a:pPr lvl="1">
              <a:defRPr/>
            </a:pPr>
            <a:r>
              <a:rPr lang="en-US">
                <a:solidFill>
                  <a:srgbClr val="0070C0"/>
                </a:solidFill>
              </a:rPr>
              <a:t>Observe</a:t>
            </a:r>
            <a:endParaRPr/>
          </a:p>
          <a:p>
            <a:pPr lvl="1">
              <a:defRPr/>
            </a:pPr>
            <a:r>
              <a:rPr lang="en-US">
                <a:solidFill>
                  <a:srgbClr val="0070C0"/>
                </a:solidFill>
              </a:rPr>
              <a:t>Compare</a:t>
            </a:r>
            <a:endParaRPr/>
          </a:p>
          <a:p>
            <a:pPr lvl="1">
              <a:defRPr/>
            </a:pPr>
            <a:r>
              <a:rPr lang="en-US">
                <a:solidFill>
                  <a:srgbClr val="0070C0"/>
                </a:solidFill>
              </a:rPr>
              <a:t>Measure</a:t>
            </a:r>
            <a:endParaRPr/>
          </a:p>
          <a:p>
            <a:pPr lvl="1">
              <a:defRPr/>
            </a:pPr>
            <a:endParaRPr lang="en-US"/>
          </a:p>
          <a:p>
            <a:pPr>
              <a:defRPr/>
            </a:pPr>
            <a:r>
              <a:rPr lang="en-US"/>
              <a:t>In summary, it’s called “</a:t>
            </a:r>
            <a:r>
              <a:rPr lang="en-US" b="1"/>
              <a:t>eyeballing the patient”</a:t>
            </a:r>
            <a:r>
              <a:rPr lang="en-US"/>
              <a:t>.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D047C1-9509-493B-B2AF-CAA8D9ADF2FA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A1AED1C6-0D50-45B4-BFF5-7CA03C6F22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590A7CD-FB35-46A4-990D-650B973004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12</Slides>
  <Notes>12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318</cp:revision>
  <dcterms:created xsi:type="dcterms:W3CDTF">2009-04-06T17:04:40Z</dcterms:created>
  <dcterms:modified xsi:type="dcterms:W3CDTF">2025-07-02T18:33:47Z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