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1" r:id="rId4"/>
    <p:sldMasterId id="2147483689" r:id="rId5"/>
  </p:sldMasterIdLst>
  <p:notesMasterIdLst>
    <p:notesMasterId r:id="rId29"/>
  </p:notesMasterIdLst>
  <p:handoutMasterIdLst>
    <p:handoutMasterId r:id="rId30"/>
  </p:handoutMasterIdLst>
  <p:sldIdLst>
    <p:sldId id="269" r:id="rId6"/>
    <p:sldId id="391" r:id="rId7"/>
    <p:sldId id="412" r:id="rId8"/>
    <p:sldId id="413" r:id="rId9"/>
    <p:sldId id="392" r:id="rId10"/>
    <p:sldId id="393" r:id="rId11"/>
    <p:sldId id="394" r:id="rId12"/>
    <p:sldId id="395" r:id="rId13"/>
    <p:sldId id="396" r:id="rId14"/>
    <p:sldId id="397" r:id="rId15"/>
    <p:sldId id="398" r:id="rId16"/>
    <p:sldId id="399" r:id="rId17"/>
    <p:sldId id="400" r:id="rId18"/>
    <p:sldId id="401" r:id="rId19"/>
    <p:sldId id="402" r:id="rId20"/>
    <p:sldId id="403" r:id="rId21"/>
    <p:sldId id="404" r:id="rId22"/>
    <p:sldId id="405" r:id="rId23"/>
    <p:sldId id="406" r:id="rId24"/>
    <p:sldId id="407" r:id="rId25"/>
    <p:sldId id="408" r:id="rId26"/>
    <p:sldId id="409" r:id="rId27"/>
    <p:sldId id="411" r:id="rId28"/>
  </p:sldIdLst>
  <p:sldSz cx="12192000" cy="6858000"/>
  <p:notesSz cx="6985000" cy="9283700"/>
  <p:custDataLst>
    <p:tags r:id="rId31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30ADFBC-0282-4EE0-97FA-40BC7520527F}">
          <p14:sldIdLst>
            <p14:sldId id="269"/>
            <p14:sldId id="391"/>
            <p14:sldId id="412"/>
            <p14:sldId id="413"/>
            <p14:sldId id="392"/>
            <p14:sldId id="393"/>
            <p14:sldId id="394"/>
            <p14:sldId id="395"/>
            <p14:sldId id="396"/>
            <p14:sldId id="397"/>
            <p14:sldId id="398"/>
            <p14:sldId id="399"/>
            <p14:sldId id="400"/>
            <p14:sldId id="401"/>
            <p14:sldId id="402"/>
            <p14:sldId id="403"/>
            <p14:sldId id="404"/>
            <p14:sldId id="405"/>
            <p14:sldId id="406"/>
            <p14:sldId id="407"/>
            <p14:sldId id="408"/>
            <p14:sldId id="409"/>
            <p14:sldId id="411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214" userDrawn="1">
          <p15:clr>
            <a:srgbClr val="A4A3A4"/>
          </p15:clr>
        </p15:guide>
        <p15:guide id="2" orient="horz" pos="2851" userDrawn="1">
          <p15:clr>
            <a:srgbClr val="A4A3A4"/>
          </p15:clr>
        </p15:guide>
        <p15:guide id="3" orient="horz" pos="3284" userDrawn="1">
          <p15:clr>
            <a:srgbClr val="A4A3A4"/>
          </p15:clr>
        </p15:guide>
        <p15:guide id="4" orient="horz" pos="2355" userDrawn="1">
          <p15:clr>
            <a:srgbClr val="A4A3A4"/>
          </p15:clr>
        </p15:guide>
        <p15:guide id="5" orient="horz" pos="1669" userDrawn="1">
          <p15:clr>
            <a:srgbClr val="A4A3A4"/>
          </p15:clr>
        </p15:guide>
        <p15:guide id="6" orient="horz" pos="360" userDrawn="1">
          <p15:clr>
            <a:srgbClr val="A4A3A4"/>
          </p15:clr>
        </p15:guide>
        <p15:guide id="7" orient="horz" pos="1349" userDrawn="1">
          <p15:clr>
            <a:srgbClr val="A4A3A4"/>
          </p15:clr>
        </p15:guide>
        <p15:guide id="8" orient="horz" pos="2149" userDrawn="1">
          <p15:clr>
            <a:srgbClr val="A4A3A4"/>
          </p15:clr>
        </p15:guide>
        <p15:guide id="9" orient="horz" pos="1198" userDrawn="1">
          <p15:clr>
            <a:srgbClr val="A4A3A4"/>
          </p15:clr>
        </p15:guide>
        <p15:guide id="10" orient="horz" pos="4319" userDrawn="1">
          <p15:clr>
            <a:srgbClr val="A4A3A4"/>
          </p15:clr>
        </p15:guide>
        <p15:guide id="11" pos="704" userDrawn="1">
          <p15:clr>
            <a:srgbClr val="A4A3A4"/>
          </p15:clr>
        </p15:guide>
        <p15:guide id="12" pos="7119" userDrawn="1">
          <p15:clr>
            <a:srgbClr val="A4A3A4"/>
          </p15:clr>
        </p15:guide>
        <p15:guide id="13" pos="3179" userDrawn="1">
          <p15:clr>
            <a:srgbClr val="A4A3A4"/>
          </p15:clr>
        </p15:guide>
        <p15:guide id="14" pos="1455" userDrawn="1">
          <p15:clr>
            <a:srgbClr val="A4A3A4"/>
          </p15:clr>
        </p15:guide>
        <p15:guide id="15" pos="219" userDrawn="1">
          <p15:clr>
            <a:srgbClr val="A4A3A4"/>
          </p15:clr>
        </p15:guide>
        <p15:guide id="16" pos="123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24" userDrawn="1">
          <p15:clr>
            <a:srgbClr val="A4A3A4"/>
          </p15:clr>
        </p15:guide>
        <p15:guide id="2" pos="220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EB8"/>
    <a:srgbClr val="EE362C"/>
    <a:srgbClr val="D73E17"/>
    <a:srgbClr val="D52B00"/>
    <a:srgbClr val="996633"/>
    <a:srgbClr val="44697D"/>
    <a:srgbClr val="D52B1E"/>
    <a:srgbClr val="E9994A"/>
    <a:srgbClr val="AA272F"/>
    <a:srgbClr val="00769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20" autoAdjust="0"/>
    <p:restoredTop sz="95501" autoAdjust="0"/>
  </p:normalViewPr>
  <p:slideViewPr>
    <p:cSldViewPr snapToGrid="0">
      <p:cViewPr varScale="1">
        <p:scale>
          <a:sx n="59" d="100"/>
          <a:sy n="59" d="100"/>
        </p:scale>
        <p:origin x="984" y="52"/>
      </p:cViewPr>
      <p:guideLst>
        <p:guide orient="horz" pos="2214"/>
        <p:guide orient="horz" pos="2851"/>
        <p:guide orient="horz" pos="3284"/>
        <p:guide orient="horz" pos="2355"/>
        <p:guide orient="horz" pos="1669"/>
        <p:guide orient="horz" pos="360"/>
        <p:guide orient="horz" pos="1349"/>
        <p:guide orient="horz" pos="2149"/>
        <p:guide orient="horz" pos="1198"/>
        <p:guide orient="horz" pos="4319"/>
        <p:guide pos="704"/>
        <p:guide pos="7119"/>
        <p:guide pos="3179"/>
        <p:guide pos="1455"/>
        <p:guide pos="219"/>
        <p:guide pos="123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-1974" y="-78"/>
      </p:cViewPr>
      <p:guideLst>
        <p:guide orient="horz" pos="2924"/>
        <p:guide pos="220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openxmlformats.org/officeDocument/2006/relationships/theme" Target="theme/theme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tags" Target="tags/tag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handoutMaster" Target="handoutMasters/handoutMaster1.xml"/><Relationship Id="rId35" Type="http://schemas.openxmlformats.org/officeDocument/2006/relationships/tableStyles" Target="tableStyles.xml"/><Relationship Id="rId8" Type="http://schemas.openxmlformats.org/officeDocument/2006/relationships/slide" Target="slides/slide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26833" cy="464185"/>
          </a:xfrm>
          <a:prstGeom prst="rect">
            <a:avLst/>
          </a:prstGeom>
        </p:spPr>
        <p:txBody>
          <a:bodyPr vert="horz" lIns="92960" tIns="46480" rIns="92960" bIns="4648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56551" y="0"/>
            <a:ext cx="3026833" cy="464185"/>
          </a:xfrm>
          <a:prstGeom prst="rect">
            <a:avLst/>
          </a:prstGeom>
        </p:spPr>
        <p:txBody>
          <a:bodyPr vert="horz" lIns="92960" tIns="46480" rIns="92960" bIns="46480" rtlCol="0"/>
          <a:lstStyle>
            <a:lvl1pPr algn="r">
              <a:defRPr sz="1200"/>
            </a:lvl1pPr>
          </a:lstStyle>
          <a:p>
            <a:fld id="{284C5895-FE39-4B89-91B9-3F88D0186E19}" type="datetimeFigureOut">
              <a:rPr lang="en-US" smtClean="0"/>
              <a:pPr/>
              <a:t>2/12/2025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17904"/>
            <a:ext cx="3026833" cy="464185"/>
          </a:xfrm>
          <a:prstGeom prst="rect">
            <a:avLst/>
          </a:prstGeom>
        </p:spPr>
        <p:txBody>
          <a:bodyPr vert="horz" lIns="92960" tIns="46480" rIns="92960" bIns="4648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56551" y="8817904"/>
            <a:ext cx="3026833" cy="464185"/>
          </a:xfrm>
          <a:prstGeom prst="rect">
            <a:avLst/>
          </a:prstGeom>
        </p:spPr>
        <p:txBody>
          <a:bodyPr vert="horz" lIns="92960" tIns="46480" rIns="92960" bIns="46480" rtlCol="0" anchor="b"/>
          <a:lstStyle>
            <a:lvl1pPr algn="r">
              <a:defRPr sz="1200"/>
            </a:lvl1pPr>
          </a:lstStyle>
          <a:p>
            <a:fld id="{CB4DC21B-881A-468B-B00C-159245F572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2106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26833" cy="464185"/>
          </a:xfrm>
          <a:prstGeom prst="rect">
            <a:avLst/>
          </a:prstGeom>
        </p:spPr>
        <p:txBody>
          <a:bodyPr vert="horz" lIns="92960" tIns="46480" rIns="92960" bIns="4648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56551" y="0"/>
            <a:ext cx="3026833" cy="464185"/>
          </a:xfrm>
          <a:prstGeom prst="rect">
            <a:avLst/>
          </a:prstGeom>
        </p:spPr>
        <p:txBody>
          <a:bodyPr vert="horz" lIns="92960" tIns="46480" rIns="92960" bIns="46480" rtlCol="0"/>
          <a:lstStyle>
            <a:lvl1pPr algn="r">
              <a:defRPr sz="1200"/>
            </a:lvl1pPr>
          </a:lstStyle>
          <a:p>
            <a:fld id="{A6E1133A-33E6-41DE-9EDC-2B4E7ACFB7D2}" type="datetimeFigureOut">
              <a:rPr lang="en-US" smtClean="0"/>
              <a:pPr/>
              <a:t>2/12/2025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98463" y="696913"/>
            <a:ext cx="6188075" cy="3481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960" tIns="46480" rIns="92960" bIns="4648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98500" y="4409758"/>
            <a:ext cx="5588000" cy="4177665"/>
          </a:xfrm>
          <a:prstGeom prst="rect">
            <a:avLst/>
          </a:prstGeom>
        </p:spPr>
        <p:txBody>
          <a:bodyPr vert="horz" lIns="92960" tIns="46480" rIns="92960" bIns="4648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17904"/>
            <a:ext cx="3026833" cy="464185"/>
          </a:xfrm>
          <a:prstGeom prst="rect">
            <a:avLst/>
          </a:prstGeom>
        </p:spPr>
        <p:txBody>
          <a:bodyPr vert="horz" lIns="92960" tIns="46480" rIns="92960" bIns="4648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56551" y="8817904"/>
            <a:ext cx="3026833" cy="464185"/>
          </a:xfrm>
          <a:prstGeom prst="rect">
            <a:avLst/>
          </a:prstGeom>
        </p:spPr>
        <p:txBody>
          <a:bodyPr vert="horz" lIns="92960" tIns="46480" rIns="92960" bIns="46480" rtlCol="0" anchor="b"/>
          <a:lstStyle>
            <a:lvl1pPr algn="r">
              <a:defRPr sz="1200"/>
            </a:lvl1pPr>
          </a:lstStyle>
          <a:p>
            <a:fld id="{3F1AA2EC-018E-495A-975D-CC074962699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0260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98463" y="696913"/>
            <a:ext cx="6188075" cy="34813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56034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98463" y="696913"/>
            <a:ext cx="6188075" cy="3481387"/>
          </a:xfrm>
          <a:ln/>
        </p:spPr>
      </p:sp>
      <p:sp>
        <p:nvSpPr>
          <p:cNvPr id="1433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0052" indent="-284636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38542" indent="-22770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93959" indent="-22770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49376" indent="-22770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04793" indent="-22770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60210" indent="-22770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15627" indent="-22770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71044" indent="-22770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0CB65F79-4D30-4AB3-9154-46455CC20C79}" type="slidenum">
              <a:rPr lang="en-CA" altLang="en-US" smtClean="0"/>
              <a:pPr>
                <a:spcBef>
                  <a:spcPct val="0"/>
                </a:spcBef>
              </a:pPr>
              <a:t>11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4918790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A86D58-0205-EAEB-3654-C2F88D8F71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A4283AB-5D50-D8D7-D67A-C3B48F24932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5858D4-23B2-F327-566E-0149C04A77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BF7E3-2012-43FC-AB33-AD22EAF1C839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A57688-D1CE-B684-AA46-9E29506BDD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EEE0E5-B791-A2DF-2608-1F14795827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55206-A00D-4298-85AD-FC6508689E54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217148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F520D8-9620-900B-7533-ABB798B337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B0A023-8644-1957-3AAC-EC66564606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6661B9-5501-B23D-4DB3-D9CBED65E6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BF7E3-2012-43FC-AB33-AD22EAF1C839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B51F3F-6A20-E753-1A21-8E1CC0F88A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78B9C0-D75A-5CAE-3E6B-147696271B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55206-A00D-4298-85AD-FC6508689E54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476439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9602A6-B0D3-4968-1FFA-AA155BC0FD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E978CB-0D22-7B6E-4542-0FF159E6B3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EFB419-2DA2-EDE0-9684-C836157D79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BF7E3-2012-43FC-AB33-AD22EAF1C839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3A0B0D-8000-FB19-CD98-F632431AE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40C665-B595-B1B5-4DD2-24267D06D6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55206-A00D-4298-85AD-FC6508689E54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070531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9C1F99-3FC4-F0CD-FA02-854D2189A0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2EAEA6-823A-4CE6-60FD-83125A752C2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C5D2FD-705D-1257-8B5F-D4C290CCB35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9D16A78-ED11-BEF1-179F-CDCA694314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BF7E3-2012-43FC-AB33-AD22EAF1C839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D5F1FB-111A-A286-CFB2-8E0526176D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9C38386-0986-AEC9-42F1-76DEEEA1B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55206-A00D-4298-85AD-FC6508689E54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009983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BD3B72-431E-1A1F-14AD-0C12A16531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2E3F99F-5F59-32EE-2395-9726256468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8BF3163-6803-68CE-F70C-73A4C380876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04BF148-2F4D-C941-34F5-A6C85C48A88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3B91602-6C51-98C7-79B2-12325ADEE2A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3EB0AB5-694F-A9F9-51E6-FA0E7BD4E5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BF7E3-2012-43FC-AB33-AD22EAF1C839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E9FD0B3-FCC2-AC03-6894-2B28EFCE9F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F0784CD-2E4F-20B4-BD4A-DF635F5E48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55206-A00D-4298-85AD-FC6508689E54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07956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3FCD62-117D-0BCC-8F65-1385D1BA74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7BB5957-17FC-3D2D-97BD-CA67862A3D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BF7E3-2012-43FC-AB33-AD22EAF1C839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19EBFC2-A654-00C2-5472-E9CFB29A9A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2DF8285-0189-04D6-F972-F7BB811531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55206-A00D-4298-85AD-FC6508689E54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070140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6211493-C93C-F4A2-0D57-4DBBF3FF2D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BF7E3-2012-43FC-AB33-AD22EAF1C839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F0F2D76-3E80-BADD-B78C-6CDA1529D3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55E8433-4B02-58B6-7F90-B5C3AFFE4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55206-A00D-4298-85AD-FC6508689E54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150135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3FA2AF-2406-F245-2EFF-84491F7948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DE74AE-E565-DDEB-15B4-F54BC08E1B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27E6CD6-0E32-F3C0-1345-94F13FC51F0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29326FA-744E-ED4F-767D-6D59D31C1D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BF7E3-2012-43FC-AB33-AD22EAF1C839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B8100FA-3EA2-275D-C650-1EBC57CEFA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3F30F87-798A-1985-356B-CC00F1FEA7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55206-A00D-4298-85AD-FC6508689E54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663975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340502-360D-CC51-42BB-0176FBF6CD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ADE34CB-AA1F-D438-16AD-3DC493EB51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A1566FC-A7B4-50B3-2F30-B5C3750C46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73E2B8B-B8E3-9E2D-C485-96579C2965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BF7E3-2012-43FC-AB33-AD22EAF1C839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3388776-17F9-BD44-FA1F-1C74516DFD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C2D16AA-DD8D-3084-6445-DA918F8244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55206-A00D-4298-85AD-FC6508689E54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602585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C32CEB-FEF8-E13F-3FA5-123178A849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E150EB1-7EDB-FAA2-2DBE-D6382311356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F863EE-36A3-2261-A2DE-57223EEA4C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BF7E3-2012-43FC-AB33-AD22EAF1C839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7E255C-CEAE-121D-896E-431BA5B1D8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A42A5B-79FE-86B3-2097-E87D9FBEF2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55206-A00D-4298-85AD-FC6508689E54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87502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59B63C5-D918-2566-74B1-0ECE65824BE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451038B-23DA-E541-3A34-1B6E0755FA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F57A2A-C9C0-71A5-B425-AFFCEDFE6A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BF7E3-2012-43FC-AB33-AD22EAF1C839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6CF7F7-FCF9-0FC6-5362-F012B2BE46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B323C0-5822-CB44-8274-478279FE83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55206-A00D-4298-85AD-FC6508689E54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513977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5FA1F-1F9E-4E06-9D9E-ACE354D148F9}" type="datetime1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1147597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E0CB4-595F-40CD-A46B-A7FFC2B619DF}" type="datetime1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92828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9E62D-512F-40D5-88DA-5FA0BEDC9BDB}" type="datetime1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28459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475819-72D4-495B-83A2-A89C7014B5E4}" type="datetime1">
              <a:rPr lang="en-CA" smtClean="0"/>
              <a:t>2025-02-12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8925904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0017B-1B68-4798-A068-70B81B2B109F}" type="datetime1">
              <a:rPr lang="en-CA" smtClean="0"/>
              <a:t>2025-02-12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2466404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F4CBF-FE83-484B-B235-BEC1D91FB2AF}" type="datetime1">
              <a:rPr lang="en-CA" smtClean="0"/>
              <a:t>2025-02-12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8838911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19F34-3243-4131-8AD7-F89FB2181537}" type="datetime1">
              <a:rPr lang="en-CA" smtClean="0"/>
              <a:t>2025-02-12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8042184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3F8E-DAB1-4A53-9C13-81DF8EA6B417}" type="datetime1">
              <a:rPr lang="en-CA" smtClean="0"/>
              <a:t>2025-02-12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1721433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08478-B6EC-4C59-8521-BFE0140014F5}" type="datetime1">
              <a:rPr lang="en-CA" smtClean="0"/>
              <a:t>2025-02-12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0270377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73ED7-F09A-4C82-B2C2-9C49040B60EA}" type="datetime1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9393822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BC8F8-9FCB-4B18-94D0-3D05F3713AF7}" type="datetime1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478836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A8B597A-ED70-F767-F64D-0E581486EE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12CB1C6-2B99-F7C2-E2B1-614704A04D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75502F-DF51-2E6A-7D02-E55A75352C8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B2BF7E3-2012-43FC-AB33-AD22EAF1C839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47D9CE-93BC-CA7D-82EE-861E34AFFBD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DDA2AD-D274-8CBE-6039-360812A821D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9255206-A00D-4298-85AD-FC6508689E54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322119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C3E9A1-5AF3-4898-8011-CFFFD8F774F3}" type="datetime1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443381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4673617" y="3143646"/>
            <a:ext cx="6720590" cy="1516271"/>
          </a:xfrm>
        </p:spPr>
        <p:txBody>
          <a:bodyPr>
            <a:normAutofit/>
          </a:bodyPr>
          <a:lstStyle/>
          <a:p>
            <a:pPr algn="l"/>
            <a:r>
              <a:rPr lang="en-US" sz="4400" dirty="0">
                <a:latin typeface="Futura PT Demi" panose="020B0702020204020303" pitchFamily="34" charset="0"/>
              </a:rPr>
              <a:t>MRAD 256</a:t>
            </a:r>
            <a:br>
              <a:rPr lang="en-US" sz="4400" dirty="0">
                <a:latin typeface="Futura PT Demi" panose="020B0702020204020303" pitchFamily="34" charset="0"/>
              </a:rPr>
            </a:br>
            <a:r>
              <a:rPr lang="en-US" sz="4400" dirty="0">
                <a:latin typeface="Futura PT Demi" panose="020B0702020204020303" pitchFamily="34" charset="0"/>
              </a:rPr>
              <a:t>Radiographic Technique 2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subTitle" idx="1"/>
          </p:nvPr>
        </p:nvSpPr>
        <p:spPr>
          <a:xfrm>
            <a:off x="6950287" y="4659917"/>
            <a:ext cx="4127292" cy="535247"/>
          </a:xfrm>
        </p:spPr>
        <p:txBody>
          <a:bodyPr>
            <a:normAutofit/>
          </a:bodyPr>
          <a:lstStyle/>
          <a:p>
            <a:pPr algn="l"/>
            <a:r>
              <a:rPr lang="en-US" sz="2000" dirty="0">
                <a:latin typeface="Futura PT Demi" panose="020B0702020204020303" pitchFamily="34" charset="0"/>
              </a:rPr>
              <a:t>Positioning of the Facial Bones</a:t>
            </a:r>
          </a:p>
        </p:txBody>
      </p:sp>
    </p:spTree>
    <p:extLst>
      <p:ext uri="{BB962C8B-B14F-4D97-AF65-F5344CB8AC3E}">
        <p14:creationId xmlns:p14="http://schemas.microsoft.com/office/powerpoint/2010/main" val="36502317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dirty="0">
                <a:solidFill>
                  <a:schemeClr val="tx1"/>
                </a:solidFill>
              </a:rPr>
              <a:t>Facial Bones Routine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" panose="05000000000000000000" pitchFamily="2" charset="2"/>
              <a:buChar char="Ø"/>
            </a:pPr>
            <a:r>
              <a:rPr lang="en-US" altLang="en-US" sz="3200" dirty="0">
                <a:solidFill>
                  <a:schemeClr val="tx1"/>
                </a:solidFill>
              </a:rPr>
              <a:t>Lateral </a:t>
            </a:r>
          </a:p>
          <a:p>
            <a:pPr eaLnBrk="1" hangingPunct="1">
              <a:buFont typeface="Wingdings" panose="05000000000000000000" pitchFamily="2" charset="2"/>
              <a:buChar char="Ø"/>
            </a:pPr>
            <a:r>
              <a:rPr lang="en-US" altLang="en-US" sz="3200" dirty="0">
                <a:solidFill>
                  <a:schemeClr val="tx1"/>
                </a:solidFill>
              </a:rPr>
              <a:t>Caldwell </a:t>
            </a:r>
          </a:p>
          <a:p>
            <a:pPr eaLnBrk="1" hangingPunct="1">
              <a:buFont typeface="Wingdings" panose="05000000000000000000" pitchFamily="2" charset="2"/>
              <a:buChar char="Ø"/>
            </a:pPr>
            <a:r>
              <a:rPr lang="en-US" altLang="en-US" sz="3200" dirty="0">
                <a:solidFill>
                  <a:schemeClr val="tx1"/>
                </a:solidFill>
              </a:rPr>
              <a:t>Water’s  </a:t>
            </a:r>
          </a:p>
          <a:p>
            <a:pPr eaLnBrk="1" hangingPunct="1">
              <a:buFont typeface="Wingdings" panose="05000000000000000000" pitchFamily="2" charset="2"/>
              <a:buChar char="Ø"/>
            </a:pPr>
            <a:r>
              <a:rPr lang="en-US" altLang="en-US" sz="3200" dirty="0">
                <a:solidFill>
                  <a:schemeClr val="tx1"/>
                </a:solidFill>
              </a:rPr>
              <a:t>Towne’s </a:t>
            </a:r>
          </a:p>
          <a:p>
            <a:pPr eaLnBrk="1" hangingPunct="1">
              <a:buFont typeface="Wingdings" panose="05000000000000000000" pitchFamily="2" charset="2"/>
              <a:buChar char="Ø"/>
            </a:pPr>
            <a:r>
              <a:rPr lang="en-US" altLang="en-US" sz="3200" dirty="0">
                <a:solidFill>
                  <a:schemeClr val="tx1"/>
                </a:solidFill>
              </a:rPr>
              <a:t>SMV (</a:t>
            </a:r>
            <a:r>
              <a:rPr lang="en-US" altLang="en-US" sz="3200" dirty="0" err="1">
                <a:solidFill>
                  <a:schemeClr val="tx1"/>
                </a:solidFill>
              </a:rPr>
              <a:t>submentovertical</a:t>
            </a:r>
            <a:r>
              <a:rPr lang="en-US" altLang="en-US" sz="3200" dirty="0">
                <a:solidFill>
                  <a:schemeClr val="tx1"/>
                </a:solidFill>
              </a:rPr>
              <a:t>)</a:t>
            </a:r>
          </a:p>
          <a:p>
            <a:pPr eaLnBrk="1" hangingPunct="1"/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3671260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altLang="en-US" dirty="0">
                <a:cs typeface="Arial" panose="020B0604020202020204" pitchFamily="34" charset="0"/>
              </a:rPr>
              <a:t>Water’s (</a:t>
            </a:r>
            <a:r>
              <a:rPr lang="en-CA" altLang="en-US" dirty="0" err="1">
                <a:cs typeface="Arial" panose="020B0604020202020204" pitchFamily="34" charset="0"/>
              </a:rPr>
              <a:t>Parietoacanthial</a:t>
            </a:r>
            <a:r>
              <a:rPr lang="en-CA" altLang="en-US" dirty="0">
                <a:cs typeface="Arial" panose="020B0604020202020204" pitchFamily="34" charset="0"/>
              </a:rPr>
              <a:t>) </a:t>
            </a:r>
            <a:br>
              <a:rPr lang="en-CA" altLang="en-US" sz="3600" dirty="0">
                <a:cs typeface="Arial" panose="020B0604020202020204" pitchFamily="34" charset="0"/>
              </a:rPr>
            </a:b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7240" y="1474787"/>
            <a:ext cx="4903171" cy="4351338"/>
          </a:xfrm>
        </p:spPr>
      </p:pic>
      <p:sp>
        <p:nvSpPr>
          <p:cNvPr id="3" name="Text Placeholder 2"/>
          <p:cNvSpPr>
            <a:spLocks noGrp="1"/>
          </p:cNvSpPr>
          <p:nvPr>
            <p:ph type="body" sz="half" idx="4294967295"/>
          </p:nvPr>
        </p:nvSpPr>
        <p:spPr>
          <a:xfrm>
            <a:off x="0" y="1690688"/>
            <a:ext cx="5611813" cy="4525962"/>
          </a:xfrm>
        </p:spPr>
        <p:txBody>
          <a:bodyPr/>
          <a:lstStyle/>
          <a:p>
            <a:r>
              <a:rPr lang="en-US" altLang="en-US" dirty="0">
                <a:solidFill>
                  <a:schemeClr val="tx1"/>
                </a:solidFill>
                <a:latin typeface="+mn-lt"/>
              </a:rPr>
              <a:t>Extend neck to place the </a:t>
            </a:r>
            <a:r>
              <a:rPr lang="en-US" altLang="en-US" u="sng" dirty="0">
                <a:solidFill>
                  <a:schemeClr val="tx1"/>
                </a:solidFill>
                <a:latin typeface="+mn-lt"/>
              </a:rPr>
              <a:t>MML</a:t>
            </a:r>
            <a:r>
              <a:rPr lang="en-US" altLang="en-US" dirty="0">
                <a:solidFill>
                  <a:schemeClr val="tx1"/>
                </a:solidFill>
                <a:latin typeface="+mn-lt"/>
              </a:rPr>
              <a:t> perpendicular to the IR</a:t>
            </a:r>
          </a:p>
          <a:p>
            <a:pPr marL="914400" lvl="1" indent="-457200">
              <a:buFont typeface="Wingdings" panose="05000000000000000000" pitchFamily="2" charset="2"/>
              <a:buChar char="Ø"/>
            </a:pPr>
            <a:r>
              <a:rPr lang="en-US" altLang="en-US" sz="1800" dirty="0">
                <a:solidFill>
                  <a:schemeClr val="tx1"/>
                </a:solidFill>
                <a:latin typeface="+mn-lt"/>
              </a:rPr>
              <a:t>Red line shows MML perpendicular to IR</a:t>
            </a:r>
          </a:p>
          <a:p>
            <a:pPr marL="914400" lvl="1" indent="-457200">
              <a:buFont typeface="Wingdings" panose="05000000000000000000" pitchFamily="2" charset="2"/>
              <a:buChar char="Ø"/>
            </a:pPr>
            <a:r>
              <a:rPr lang="en-US" altLang="en-US" sz="1800" dirty="0">
                <a:solidFill>
                  <a:schemeClr val="tx1"/>
                </a:solidFill>
                <a:latin typeface="+mn-lt"/>
              </a:rPr>
              <a:t>White line shows OML at 37° to IR</a:t>
            </a:r>
          </a:p>
          <a:p>
            <a:r>
              <a:rPr lang="en-US" dirty="0">
                <a:solidFill>
                  <a:schemeClr val="tx1"/>
                </a:solidFill>
              </a:rPr>
              <a:t>Adjust CR to exit at level of </a:t>
            </a:r>
            <a:r>
              <a:rPr lang="en-US" dirty="0" err="1">
                <a:solidFill>
                  <a:schemeClr val="tx1"/>
                </a:solidFill>
              </a:rPr>
              <a:t>acanthion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28692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altLang="en-US" dirty="0">
                <a:cs typeface="Arial" panose="020B0604020202020204" pitchFamily="34" charset="0"/>
              </a:rPr>
              <a:t>Water’s (</a:t>
            </a:r>
            <a:r>
              <a:rPr lang="en-CA" altLang="en-US" dirty="0" err="1">
                <a:cs typeface="Arial" panose="020B0604020202020204" pitchFamily="34" charset="0"/>
              </a:rPr>
              <a:t>Parietoacanthial</a:t>
            </a:r>
            <a:r>
              <a:rPr lang="en-CA" altLang="en-US" dirty="0">
                <a:cs typeface="Arial" panose="020B0604020202020204" pitchFamily="34" charset="0"/>
              </a:rPr>
              <a:t>)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5573" y="1690688"/>
            <a:ext cx="4903171" cy="4351338"/>
          </a:xfrm>
        </p:spPr>
      </p:pic>
      <p:sp>
        <p:nvSpPr>
          <p:cNvPr id="3" name="Text Placeholder 2"/>
          <p:cNvSpPr>
            <a:spLocks noGrp="1"/>
          </p:cNvSpPr>
          <p:nvPr>
            <p:ph type="body" sz="half" idx="4294967295"/>
          </p:nvPr>
        </p:nvSpPr>
        <p:spPr>
          <a:xfrm>
            <a:off x="0" y="1966913"/>
            <a:ext cx="5384800" cy="4525962"/>
          </a:xfrm>
        </p:spPr>
        <p:txBody>
          <a:bodyPr/>
          <a:lstStyle/>
          <a:p>
            <a:r>
              <a:rPr lang="en-US" dirty="0">
                <a:solidFill>
                  <a:schemeClr val="tx1"/>
                </a:solidFill>
              </a:rPr>
              <a:t>Collimate to include orbits, maxillae and </a:t>
            </a:r>
            <a:r>
              <a:rPr lang="en-US" dirty="0" err="1">
                <a:solidFill>
                  <a:schemeClr val="tx1"/>
                </a:solidFill>
              </a:rPr>
              <a:t>zygomas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14883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4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CA" altLang="en-US" sz="4000" dirty="0">
                <a:cs typeface="Arial" panose="020B0604020202020204" pitchFamily="34" charset="0"/>
              </a:rPr>
              <a:t>Collimation for Waters… </a:t>
            </a:r>
            <a:endParaRPr lang="en-CA" altLang="en-US" sz="3200" dirty="0">
              <a:cs typeface="Arial" panose="020B0604020202020204" pitchFamily="34" charset="0"/>
            </a:endParaRPr>
          </a:p>
        </p:txBody>
      </p:sp>
      <p:pic>
        <p:nvPicPr>
          <p:cNvPr id="7173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45" r="7108"/>
          <a:stretch>
            <a:fillRect/>
          </a:stretch>
        </p:blipFill>
        <p:spPr bwMode="auto">
          <a:xfrm>
            <a:off x="6252070" y="2024372"/>
            <a:ext cx="4171950" cy="323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115E2D7B-B90B-57FE-89C4-184AB9B0A0F5}"/>
              </a:ext>
            </a:extLst>
          </p:cNvPr>
          <p:cNvGrpSpPr/>
          <p:nvPr/>
        </p:nvGrpSpPr>
        <p:grpSpPr>
          <a:xfrm>
            <a:off x="2064419" y="2179271"/>
            <a:ext cx="6911306" cy="3629186"/>
            <a:chOff x="2064419" y="2179271"/>
            <a:chExt cx="6911306" cy="3629186"/>
          </a:xfrm>
        </p:grpSpPr>
        <p:sp>
          <p:nvSpPr>
            <p:cNvPr id="8" name="Rectangle 7"/>
            <p:cNvSpPr/>
            <p:nvPr/>
          </p:nvSpPr>
          <p:spPr>
            <a:xfrm>
              <a:off x="7543801" y="2974052"/>
              <a:ext cx="640430" cy="669570"/>
            </a:xfrm>
            <a:prstGeom prst="rect">
              <a:avLst/>
            </a:prstGeom>
            <a:gradFill flip="none" rotWithShape="1">
              <a:gsLst>
                <a:gs pos="0">
                  <a:srgbClr val="FFFF00">
                    <a:shade val="67500"/>
                    <a:satMod val="115000"/>
                  </a:srgbClr>
                </a:gs>
                <a:gs pos="0">
                  <a:srgbClr val="FFFF00">
                    <a:shade val="100000"/>
                    <a:satMod val="115000"/>
                    <a:alpha val="22000"/>
                  </a:srgbClr>
                </a:gs>
              </a:gsLst>
              <a:lin ang="16200000" scaled="1"/>
              <a:tileRect/>
            </a:gra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pic>
          <p:nvPicPr>
            <p:cNvPr id="7181" name="Picture 9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976" r="10515"/>
            <a:stretch>
              <a:fillRect/>
            </a:stretch>
          </p:blipFill>
          <p:spPr bwMode="auto">
            <a:xfrm>
              <a:off x="2064419" y="2179271"/>
              <a:ext cx="3251200" cy="2495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7" name="Rectangle 36"/>
            <p:cNvSpPr/>
            <p:nvPr/>
          </p:nvSpPr>
          <p:spPr>
            <a:xfrm rot="5400000">
              <a:off x="2931535" y="2781846"/>
              <a:ext cx="1031477" cy="258728"/>
            </a:xfrm>
            <a:prstGeom prst="rect">
              <a:avLst/>
            </a:prstGeom>
            <a:gradFill flip="none" rotWithShape="1">
              <a:gsLst>
                <a:gs pos="0">
                  <a:srgbClr val="FFFF00">
                    <a:shade val="67500"/>
                    <a:satMod val="115000"/>
                  </a:srgbClr>
                </a:gs>
                <a:gs pos="0">
                  <a:srgbClr val="FFFF00">
                    <a:shade val="100000"/>
                    <a:satMod val="115000"/>
                    <a:alpha val="22000"/>
                  </a:srgbClr>
                </a:gs>
              </a:gsLst>
              <a:lin ang="16200000" scaled="1"/>
              <a:tileRect/>
            </a:gra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cxnSp>
          <p:nvCxnSpPr>
            <p:cNvPr id="31" name="Straight Connector 30"/>
            <p:cNvCxnSpPr/>
            <p:nvPr/>
          </p:nvCxnSpPr>
          <p:spPr>
            <a:xfrm>
              <a:off x="8183563" y="2974407"/>
              <a:ext cx="792162" cy="0"/>
            </a:xfrm>
            <a:prstGeom prst="line">
              <a:avLst/>
            </a:prstGeom>
            <a:ln>
              <a:solidFill>
                <a:srgbClr val="FFFF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8183563" y="3644332"/>
              <a:ext cx="792162" cy="0"/>
            </a:xfrm>
            <a:prstGeom prst="line">
              <a:avLst/>
            </a:prstGeom>
            <a:ln>
              <a:solidFill>
                <a:srgbClr val="FFFF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TextBox 14"/>
            <p:cNvSpPr txBox="1"/>
            <p:nvPr/>
          </p:nvSpPr>
          <p:spPr>
            <a:xfrm>
              <a:off x="4686317" y="5439125"/>
              <a:ext cx="3108293" cy="369332"/>
            </a:xfrm>
            <a:prstGeom prst="rect">
              <a:avLst/>
            </a:prstGeom>
            <a:noFill/>
            <a:ln w="1905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dirty="0" err="1"/>
                <a:t>Bontrager</a:t>
              </a:r>
              <a:r>
                <a:rPr lang="en-US" dirty="0"/>
                <a:t> 11- 126 and 189</a:t>
              </a:r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3024996" y="1540881"/>
            <a:ext cx="5775940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dirty="0"/>
              <a:t>Collimate to include orbits, maxillae, zygomatic bones</a:t>
            </a:r>
          </a:p>
        </p:txBody>
      </p:sp>
    </p:spTree>
    <p:extLst>
      <p:ext uri="{BB962C8B-B14F-4D97-AF65-F5344CB8AC3E}">
        <p14:creationId xmlns:p14="http://schemas.microsoft.com/office/powerpoint/2010/main" val="11124971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dirty="0">
                <a:solidFill>
                  <a:schemeClr val="tx1"/>
                </a:solidFill>
              </a:rPr>
              <a:t>Evaluation criteria…</a:t>
            </a:r>
          </a:p>
        </p:txBody>
      </p:sp>
      <p:sp>
        <p:nvSpPr>
          <p:cNvPr id="8195" name="Rectangle 5"/>
          <p:cNvSpPr>
            <a:spLocks noGrp="1" noChangeArrowheads="1"/>
          </p:cNvSpPr>
          <p:nvPr>
            <p:ph idx="1"/>
          </p:nvPr>
        </p:nvSpPr>
        <p:spPr>
          <a:xfrm>
            <a:off x="838200" y="1825625"/>
            <a:ext cx="6072266" cy="4351338"/>
          </a:xfrm>
        </p:spPr>
        <p:txBody>
          <a:bodyPr>
            <a:normAutofit fontScale="92500" lnSpcReduction="10000"/>
          </a:bodyPr>
          <a:lstStyle/>
          <a:p>
            <a:pPr lvl="1" eaLnBrk="1" hangingPunct="1">
              <a:lnSpc>
                <a:spcPct val="130000"/>
              </a:lnSpc>
              <a:buFont typeface="Wingdings" panose="05000000000000000000" pitchFamily="2" charset="2"/>
              <a:buChar char="Ø"/>
            </a:pPr>
            <a:r>
              <a:rPr lang="en-CA" altLang="en-US" dirty="0"/>
              <a:t>Orbits, maxillae and zygomatic bones are seen</a:t>
            </a:r>
          </a:p>
          <a:p>
            <a:pPr lvl="1" eaLnBrk="1" hangingPunct="1">
              <a:lnSpc>
                <a:spcPct val="130000"/>
              </a:lnSpc>
              <a:buFont typeface="Wingdings" panose="05000000000000000000" pitchFamily="2" charset="2"/>
              <a:buChar char="Ø"/>
            </a:pPr>
            <a:endParaRPr lang="en-CA" altLang="en-US" dirty="0"/>
          </a:p>
          <a:p>
            <a:pPr lvl="1" eaLnBrk="1" hangingPunct="1">
              <a:lnSpc>
                <a:spcPct val="130000"/>
              </a:lnSpc>
              <a:buFont typeface="Wingdings" panose="05000000000000000000" pitchFamily="2" charset="2"/>
              <a:buChar char="Ø"/>
            </a:pPr>
            <a:r>
              <a:rPr lang="en-CA" altLang="en-US" dirty="0"/>
              <a:t>Orbits are foreshortened</a:t>
            </a:r>
          </a:p>
          <a:p>
            <a:pPr lvl="1" eaLnBrk="1" hangingPunct="1">
              <a:lnSpc>
                <a:spcPct val="130000"/>
              </a:lnSpc>
              <a:buFont typeface="Wingdings" panose="05000000000000000000" pitchFamily="2" charset="2"/>
              <a:buChar char="Ø"/>
            </a:pPr>
            <a:endParaRPr lang="en-CA" altLang="en-US" dirty="0"/>
          </a:p>
          <a:p>
            <a:pPr lvl="1" eaLnBrk="1" hangingPunct="1">
              <a:lnSpc>
                <a:spcPct val="130000"/>
              </a:lnSpc>
              <a:buFont typeface="Wingdings" panose="05000000000000000000" pitchFamily="2" charset="2"/>
              <a:buChar char="Ø"/>
            </a:pPr>
            <a:r>
              <a:rPr lang="en-CA" altLang="en-US" dirty="0"/>
              <a:t>Petrous ridges are projected immediately below the maxillary sinuses</a:t>
            </a:r>
          </a:p>
          <a:p>
            <a:pPr lvl="1" eaLnBrk="1" hangingPunct="1">
              <a:lnSpc>
                <a:spcPct val="130000"/>
              </a:lnSpc>
              <a:buFont typeface="Wingdings" panose="05000000000000000000" pitchFamily="2" charset="2"/>
              <a:buChar char="Ø"/>
            </a:pPr>
            <a:endParaRPr lang="en-CA" altLang="en-US" dirty="0"/>
          </a:p>
          <a:p>
            <a:pPr lvl="1" eaLnBrk="1" hangingPunct="1">
              <a:lnSpc>
                <a:spcPct val="130000"/>
              </a:lnSpc>
              <a:buFont typeface="Wingdings" panose="05000000000000000000" pitchFamily="2" charset="2"/>
              <a:buChar char="Ø"/>
            </a:pPr>
            <a:r>
              <a:rPr lang="en-CA" altLang="en-US" dirty="0"/>
              <a:t>No rotation or tilt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6383" y="2033784"/>
            <a:ext cx="4397045" cy="2790432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5992415" y="1828800"/>
            <a:ext cx="2649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R</a:t>
            </a:r>
          </a:p>
        </p:txBody>
      </p:sp>
    </p:spTree>
    <p:extLst>
      <p:ext uri="{BB962C8B-B14F-4D97-AF65-F5344CB8AC3E}">
        <p14:creationId xmlns:p14="http://schemas.microsoft.com/office/powerpoint/2010/main" val="20113344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Rectangle 4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>
              <a:defRPr/>
            </a:pPr>
            <a:r>
              <a:rPr lang="en-CA" sz="3200" dirty="0">
                <a:latin typeface="+mn-lt"/>
              </a:rPr>
              <a:t>Reverse Waters (</a:t>
            </a:r>
            <a:r>
              <a:rPr lang="en-CA" sz="3200" dirty="0" err="1">
                <a:latin typeface="+mn-lt"/>
              </a:rPr>
              <a:t>Acanthioparietal</a:t>
            </a:r>
            <a:r>
              <a:rPr lang="en-CA" sz="3200" dirty="0">
                <a:latin typeface="+mn-lt"/>
              </a:rPr>
              <a:t>)</a:t>
            </a:r>
            <a:br>
              <a:rPr lang="en-CA" sz="3200" dirty="0">
                <a:latin typeface="+mn-lt"/>
              </a:rPr>
            </a:br>
            <a:endParaRPr lang="en-CA" sz="2800" b="1" dirty="0">
              <a:solidFill>
                <a:srgbClr val="FF339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lt"/>
            </a:endParaRPr>
          </a:p>
        </p:txBody>
      </p:sp>
      <p:sp>
        <p:nvSpPr>
          <p:cNvPr id="9219" name="Rectangle 6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130000"/>
              </a:lnSpc>
              <a:buFont typeface="Wingdings" panose="05000000000000000000" pitchFamily="2" charset="2"/>
              <a:buChar char="Ø"/>
            </a:pPr>
            <a:r>
              <a:rPr lang="en-CA" altLang="en-US" sz="2400" dirty="0">
                <a:solidFill>
                  <a:schemeClr val="tx1"/>
                </a:solidFill>
                <a:latin typeface="+mn-lt"/>
              </a:rPr>
              <a:t>Supine position (AP projection)</a:t>
            </a:r>
          </a:p>
          <a:p>
            <a:pPr eaLnBrk="1" hangingPunct="1">
              <a:lnSpc>
                <a:spcPct val="130000"/>
              </a:lnSpc>
              <a:buFont typeface="Wingdings" panose="05000000000000000000" pitchFamily="2" charset="2"/>
              <a:buChar char="Ø"/>
            </a:pPr>
            <a:r>
              <a:rPr lang="en-US" altLang="en-US" sz="2400" dirty="0">
                <a:solidFill>
                  <a:schemeClr val="tx1"/>
                </a:solidFill>
                <a:latin typeface="+mn-lt"/>
              </a:rPr>
              <a:t>TEA and corner of mouth form a line perpendicular to IR </a:t>
            </a:r>
          </a:p>
          <a:p>
            <a:pPr eaLnBrk="1" hangingPunct="1">
              <a:lnSpc>
                <a:spcPct val="130000"/>
              </a:lnSpc>
              <a:buFont typeface="Wingdings" panose="05000000000000000000" pitchFamily="2" charset="2"/>
              <a:buChar char="Ø"/>
            </a:pPr>
            <a:r>
              <a:rPr lang="en-US" altLang="en-US" sz="2400" dirty="0">
                <a:solidFill>
                  <a:schemeClr val="tx1"/>
                </a:solidFill>
                <a:latin typeface="+mn-lt"/>
              </a:rPr>
              <a:t>Central ray enters near the </a:t>
            </a:r>
            <a:r>
              <a:rPr lang="en-US" altLang="en-US" sz="2400" dirty="0" err="1">
                <a:solidFill>
                  <a:schemeClr val="tx1"/>
                </a:solidFill>
                <a:latin typeface="+mn-lt"/>
              </a:rPr>
              <a:t>acanthion</a:t>
            </a:r>
            <a:r>
              <a:rPr lang="en-US" altLang="en-US" sz="2400" dirty="0">
                <a:solidFill>
                  <a:schemeClr val="tx1"/>
                </a:solidFill>
                <a:latin typeface="+mn-lt"/>
              </a:rPr>
              <a:t> </a:t>
            </a:r>
          </a:p>
          <a:p>
            <a:pPr eaLnBrk="1" hangingPunct="1">
              <a:lnSpc>
                <a:spcPct val="130000"/>
              </a:lnSpc>
              <a:buFont typeface="Wingdings" panose="05000000000000000000" pitchFamily="2" charset="2"/>
              <a:buChar char="Ø"/>
            </a:pPr>
            <a:endParaRPr lang="en-US" altLang="en-US" sz="20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07013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4000" dirty="0"/>
              <a:t>Modified Waters Method</a:t>
            </a:r>
          </a:p>
        </p:txBody>
      </p:sp>
      <p:sp>
        <p:nvSpPr>
          <p:cNvPr id="10243" name="Rectangle 4"/>
          <p:cNvSpPr>
            <a:spLocks noGrp="1" noChangeArrowheads="1"/>
          </p:cNvSpPr>
          <p:nvPr>
            <p:ph idx="1"/>
          </p:nvPr>
        </p:nvSpPr>
        <p:spPr>
          <a:xfrm>
            <a:off x="838200" y="1825625"/>
            <a:ext cx="5543210" cy="4351338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Char char="Ø"/>
            </a:pPr>
            <a:r>
              <a:rPr lang="en-US" altLang="en-US" sz="2400" dirty="0">
                <a:solidFill>
                  <a:schemeClr val="tx1"/>
                </a:solidFill>
              </a:rPr>
              <a:t>Sometimes called a </a:t>
            </a:r>
            <a:r>
              <a:rPr lang="en-US" altLang="en-US" sz="2400" u="sng" dirty="0">
                <a:solidFill>
                  <a:schemeClr val="tx1"/>
                </a:solidFill>
              </a:rPr>
              <a:t>“Shallow” Water’s:</a:t>
            </a:r>
            <a:endParaRPr lang="en-US" altLang="en-US" sz="2400" dirty="0">
              <a:solidFill>
                <a:schemeClr val="tx1"/>
              </a:solidFill>
            </a:endParaRPr>
          </a:p>
          <a:p>
            <a:pPr eaLnBrk="1" hangingPunct="1">
              <a:buFont typeface="Wingdings" panose="05000000000000000000" pitchFamily="2" charset="2"/>
              <a:buChar char="Ø"/>
            </a:pPr>
            <a:endParaRPr lang="en-US" altLang="en-US" sz="2000" dirty="0">
              <a:solidFill>
                <a:schemeClr val="tx1"/>
              </a:solidFill>
            </a:endParaRPr>
          </a:p>
          <a:p>
            <a:pPr eaLnBrk="1" hangingPunct="1">
              <a:buFont typeface="Wingdings" panose="05000000000000000000" pitchFamily="2" charset="2"/>
              <a:buChar char="Ø"/>
            </a:pPr>
            <a:r>
              <a:rPr lang="en-US" altLang="en-US" sz="2400" dirty="0">
                <a:solidFill>
                  <a:schemeClr val="tx1"/>
                </a:solidFill>
              </a:rPr>
              <a:t>LML is perpendicular to the </a:t>
            </a:r>
            <a:r>
              <a:rPr lang="en-US" altLang="en-US" dirty="0">
                <a:solidFill>
                  <a:schemeClr val="tx1"/>
                </a:solidFill>
              </a:rPr>
              <a:t>IR</a:t>
            </a:r>
          </a:p>
          <a:p>
            <a:pPr eaLnBrk="1" hangingPunct="1">
              <a:buFont typeface="Wingdings" panose="05000000000000000000" pitchFamily="2" charset="2"/>
              <a:buChar char="Ø"/>
            </a:pPr>
            <a:endParaRPr lang="en-US" altLang="en-US" sz="2400" dirty="0">
              <a:solidFill>
                <a:schemeClr val="tx1"/>
              </a:solidFill>
            </a:endParaRPr>
          </a:p>
          <a:p>
            <a:pPr eaLnBrk="1" hangingPunct="1">
              <a:buFont typeface="Wingdings" panose="05000000000000000000" pitchFamily="2" charset="2"/>
              <a:buChar char="Ø"/>
            </a:pPr>
            <a:r>
              <a:rPr lang="en-US" altLang="en-US" sz="2400" dirty="0">
                <a:solidFill>
                  <a:schemeClr val="tx1"/>
                </a:solidFill>
              </a:rPr>
              <a:t>Demonstrates orbital floors perpendicular to the IR.</a:t>
            </a:r>
          </a:p>
          <a:p>
            <a:pPr eaLnBrk="1" hangingPunct="1">
              <a:buFont typeface="Wingdings" panose="05000000000000000000" pitchFamily="2" charset="2"/>
              <a:buChar char="Ø"/>
            </a:pPr>
            <a:endParaRPr lang="en-US" altLang="en-US" sz="2400" dirty="0">
              <a:solidFill>
                <a:schemeClr val="tx1"/>
              </a:solidFill>
            </a:endParaRPr>
          </a:p>
          <a:p>
            <a:pPr eaLnBrk="1" hangingPunct="1">
              <a:buFont typeface="Wingdings" panose="05000000000000000000" pitchFamily="2" charset="2"/>
              <a:buChar char="Ø"/>
            </a:pPr>
            <a:r>
              <a:rPr lang="en-US" altLang="en-US" sz="2400" dirty="0">
                <a:solidFill>
                  <a:schemeClr val="tx1"/>
                </a:solidFill>
              </a:rPr>
              <a:t>Taken for “blow-out” # of orbital floor, </a:t>
            </a:r>
            <a:endParaRPr lang="en-US" altLang="en-US" sz="2000" b="1" dirty="0"/>
          </a:p>
          <a:p>
            <a:pPr eaLnBrk="1" hangingPunct="1"/>
            <a:endParaRPr lang="en-US" altLang="en-US" sz="2400" b="1" dirty="0"/>
          </a:p>
          <a:p>
            <a:pPr eaLnBrk="1" hangingPunct="1"/>
            <a:endParaRPr lang="en-US" altLang="en-US" sz="2400" b="1" dirty="0"/>
          </a:p>
        </p:txBody>
      </p:sp>
      <p:pic>
        <p:nvPicPr>
          <p:cNvPr id="10245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68" t="6365" r="11894"/>
          <a:stretch/>
        </p:blipFill>
        <p:spPr bwMode="auto">
          <a:xfrm>
            <a:off x="6745127" y="867621"/>
            <a:ext cx="3232760" cy="2440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035556" y="5875320"/>
            <a:ext cx="3853410" cy="36933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err="1"/>
              <a:t>Bontrager</a:t>
            </a:r>
            <a:r>
              <a:rPr lang="en-US" dirty="0"/>
              <a:t> 9</a:t>
            </a:r>
            <a:r>
              <a:rPr lang="en-US" baseline="30000" dirty="0"/>
              <a:t>th</a:t>
            </a:r>
            <a:r>
              <a:rPr lang="en-US" dirty="0"/>
              <a:t> ed. 11-135 and 11-136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2565" y="3308233"/>
            <a:ext cx="3596477" cy="3160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68666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4000" dirty="0"/>
              <a:t>Evaluation criteria</a:t>
            </a:r>
          </a:p>
        </p:txBody>
      </p:sp>
      <p:sp>
        <p:nvSpPr>
          <p:cNvPr id="11267" name="Rectangle 4"/>
          <p:cNvSpPr>
            <a:spLocks noGrp="1" noChangeArrowheads="1"/>
          </p:cNvSpPr>
          <p:nvPr>
            <p:ph idx="1"/>
          </p:nvPr>
        </p:nvSpPr>
        <p:spPr>
          <a:xfrm>
            <a:off x="838200" y="1825625"/>
            <a:ext cx="5367728" cy="4351338"/>
          </a:xfrm>
        </p:spPr>
        <p:txBody>
          <a:bodyPr/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altLang="en-US" sz="2400" dirty="0">
                <a:solidFill>
                  <a:schemeClr val="tx1"/>
                </a:solidFill>
              </a:rPr>
              <a:t>Petrous ridges in lower half of maxillary sinuses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altLang="en-US" sz="2400" b="1" dirty="0">
              <a:solidFill>
                <a:schemeClr val="tx1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altLang="en-US" sz="2400" dirty="0">
                <a:solidFill>
                  <a:schemeClr val="tx1"/>
                </a:solidFill>
              </a:rPr>
              <a:t>Demonstrates inferior displacement of the orbital floor and/or fluid in the maxillary sinus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altLang="en-US" sz="2400" dirty="0">
              <a:solidFill>
                <a:schemeClr val="tx1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altLang="en-US" sz="2400" dirty="0">
                <a:solidFill>
                  <a:schemeClr val="tx1"/>
                </a:solidFill>
              </a:rPr>
              <a:t>Orbits are less foreshortened than in a routine waters.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334921" y="5167312"/>
            <a:ext cx="2321293" cy="36933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err="1"/>
              <a:t>Bontrager</a:t>
            </a:r>
            <a:r>
              <a:rPr lang="en-US" dirty="0"/>
              <a:t> 11-136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7330" y="1848798"/>
            <a:ext cx="3596477" cy="3160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3669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dirty="0"/>
              <a:t>Compare the two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7845" y="1859446"/>
            <a:ext cx="4819433" cy="423507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4875" y="1831784"/>
            <a:ext cx="5033649" cy="3194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23091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dirty="0"/>
              <a:t>Caldwell for facial bones </a:t>
            </a:r>
            <a:br>
              <a:rPr lang="en-US" dirty="0"/>
            </a:br>
            <a:endParaRPr lang="en-US" dirty="0"/>
          </a:p>
        </p:txBody>
      </p:sp>
      <p:grpSp>
        <p:nvGrpSpPr>
          <p:cNvPr id="13317" name="Group 12"/>
          <p:cNvGrpSpPr>
            <a:grpSpLocks/>
          </p:cNvGrpSpPr>
          <p:nvPr/>
        </p:nvGrpSpPr>
        <p:grpSpPr bwMode="auto">
          <a:xfrm rot="5400000">
            <a:off x="1729238" y="1702367"/>
            <a:ext cx="3663950" cy="3949700"/>
            <a:chOff x="4355976" y="1750709"/>
            <a:chExt cx="3664322" cy="3949700"/>
          </a:xfrm>
        </p:grpSpPr>
        <p:pic>
          <p:nvPicPr>
            <p:cNvPr id="13318" name="Picture 9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720" r="15149"/>
            <a:stretch>
              <a:fillRect/>
            </a:stretch>
          </p:blipFill>
          <p:spPr bwMode="auto">
            <a:xfrm>
              <a:off x="4355976" y="1750709"/>
              <a:ext cx="3664322" cy="3949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" name="Parallelogram 14"/>
            <p:cNvSpPr/>
            <p:nvPr/>
          </p:nvSpPr>
          <p:spPr>
            <a:xfrm flipH="1">
              <a:off x="4571898" y="2709560"/>
              <a:ext cx="1908369" cy="1727200"/>
            </a:xfrm>
            <a:prstGeom prst="parallelogram">
              <a:avLst/>
            </a:prstGeom>
            <a:solidFill>
              <a:srgbClr val="FFFF00">
                <a:alpha val="14000"/>
              </a:srgb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2713810" y="5659341"/>
            <a:ext cx="2172131" cy="36933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err="1"/>
              <a:t>Bontrager</a:t>
            </a:r>
            <a:r>
              <a:rPr lang="en-US" dirty="0"/>
              <a:t> 11-132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655938" y="1980909"/>
            <a:ext cx="4961594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400" dirty="0"/>
              <a:t>Place the OML perpendicular to the IR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24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400" dirty="0"/>
              <a:t>Angle 15 degrees </a:t>
            </a:r>
            <a:r>
              <a:rPr lang="en-US" sz="2400" dirty="0" err="1"/>
              <a:t>caudad</a:t>
            </a:r>
            <a:r>
              <a:rPr lang="en-US" sz="2400" dirty="0"/>
              <a:t> to exit the </a:t>
            </a:r>
            <a:r>
              <a:rPr lang="en-US" sz="2400" dirty="0" err="1"/>
              <a:t>nasion</a:t>
            </a:r>
            <a:endParaRPr lang="en-US" sz="2400" dirty="0"/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24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400" dirty="0"/>
              <a:t>Collimate to include the inferior margin of the maxilla, the lateral tables of the skull, and the entire perimeter of the cranial vault.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1264890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830791" y="525477"/>
            <a:ext cx="7049846" cy="571500"/>
          </a:xfrm>
          <a:prstGeom prst="rect">
            <a:avLst/>
          </a:prstGeom>
        </p:spPr>
        <p:txBody>
          <a:bodyPr>
            <a:noAutofit/>
          </a:bodyPr>
          <a:lstStyle/>
          <a:p>
            <a:pPr>
              <a:defRPr/>
            </a:pPr>
            <a:r>
              <a:rPr lang="en-US" sz="3200" dirty="0">
                <a:latin typeface="+mj-lt"/>
                <a:ea typeface="+mj-ea"/>
                <a:cs typeface="+mj-cs"/>
              </a:rPr>
              <a:t>Caldwell for facial bones</a:t>
            </a:r>
            <a:br>
              <a:rPr lang="en-US" sz="3200" dirty="0">
                <a:latin typeface="+mj-lt"/>
                <a:ea typeface="+mj-ea"/>
                <a:cs typeface="+mj-cs"/>
              </a:rPr>
            </a:br>
            <a:endParaRPr lang="en-US" sz="3200" dirty="0">
              <a:latin typeface="+mj-lt"/>
              <a:ea typeface="+mj-ea"/>
              <a:cs typeface="+mj-cs"/>
            </a:endParaRPr>
          </a:p>
        </p:txBody>
      </p:sp>
      <p:sp>
        <p:nvSpPr>
          <p:cNvPr id="15364" name="TextBox 5"/>
          <p:cNvSpPr txBox="1">
            <a:spLocks noChangeArrowheads="1"/>
          </p:cNvSpPr>
          <p:nvPr/>
        </p:nvSpPr>
        <p:spPr bwMode="auto">
          <a:xfrm>
            <a:off x="7397413" y="5648383"/>
            <a:ext cx="2416046" cy="369332"/>
          </a:xfrm>
          <a:prstGeom prst="rect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dirty="0">
                <a:solidFill>
                  <a:schemeClr val="bg1"/>
                </a:solidFill>
              </a:rPr>
              <a:t>Collimation for skull</a:t>
            </a:r>
            <a:r>
              <a:rPr lang="en-US" altLang="en-US" sz="1800" dirty="0"/>
              <a:t>…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771707" y="1895602"/>
            <a:ext cx="2329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R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017917" y="6017716"/>
            <a:ext cx="2245743" cy="27699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sz="1200" dirty="0" err="1"/>
              <a:t>Bontrager</a:t>
            </a:r>
            <a:r>
              <a:rPr lang="en-US" sz="1200" dirty="0"/>
              <a:t> 9</a:t>
            </a:r>
            <a:r>
              <a:rPr lang="en-US" sz="1200" baseline="30000" dirty="0"/>
              <a:t>th</a:t>
            </a:r>
            <a:r>
              <a:rPr lang="en-US" sz="1200" dirty="0"/>
              <a:t> ed. Fig. 11. 115</a:t>
            </a:r>
          </a:p>
        </p:txBody>
      </p:sp>
      <p:sp>
        <p:nvSpPr>
          <p:cNvPr id="15363" name="TextBox 4"/>
          <p:cNvSpPr txBox="1">
            <a:spLocks noChangeArrowheads="1"/>
          </p:cNvSpPr>
          <p:nvPr/>
        </p:nvSpPr>
        <p:spPr bwMode="auto">
          <a:xfrm>
            <a:off x="2139318" y="5518898"/>
            <a:ext cx="3331460" cy="369332"/>
          </a:xfrm>
          <a:prstGeom prst="rect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dirty="0">
                <a:solidFill>
                  <a:schemeClr val="bg1"/>
                </a:solidFill>
              </a:rPr>
              <a:t>Collimation for facial bones…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30791" y="1035705"/>
            <a:ext cx="4046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Same position, different collimation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9319" y="1459256"/>
            <a:ext cx="3298975" cy="383365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2765" y="1447470"/>
            <a:ext cx="3636992" cy="3857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860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4000" dirty="0"/>
              <a:t>Evaluation criteria </a:t>
            </a:r>
          </a:p>
        </p:txBody>
      </p:sp>
      <p:sp>
        <p:nvSpPr>
          <p:cNvPr id="16387" name="Rectangle 5"/>
          <p:cNvSpPr>
            <a:spLocks noGrp="1" noChangeArrowheads="1"/>
          </p:cNvSpPr>
          <p:nvPr>
            <p:ph idx="1"/>
          </p:nvPr>
        </p:nvSpPr>
        <p:spPr>
          <a:xfrm>
            <a:off x="838200" y="1825625"/>
            <a:ext cx="5257800" cy="4351338"/>
          </a:xfrm>
        </p:spPr>
        <p:txBody>
          <a:bodyPr/>
          <a:lstStyle/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CA" altLang="en-US" sz="2400" dirty="0">
                <a:solidFill>
                  <a:schemeClr val="tx1"/>
                </a:solidFill>
                <a:latin typeface="+mn-lt"/>
              </a:rPr>
              <a:t>All anatomy superior to the maxillae is visualized: orbits, nasal septum, zygomatic bones, nasal bones, and the entire perimeter of the skull</a:t>
            </a:r>
          </a:p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CA" altLang="en-US" sz="2400" dirty="0">
              <a:solidFill>
                <a:schemeClr val="tx1"/>
              </a:solidFill>
              <a:latin typeface="+mn-lt"/>
            </a:endParaRPr>
          </a:p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CA" altLang="en-US" sz="2400" dirty="0">
                <a:solidFill>
                  <a:schemeClr val="tx1"/>
                </a:solidFill>
                <a:latin typeface="+mn-lt"/>
              </a:rPr>
              <a:t>No rotation or tilt</a:t>
            </a:r>
          </a:p>
          <a:p>
            <a:pPr lvl="1" eaLnBrk="1" hangingPunct="1">
              <a:lnSpc>
                <a:spcPct val="150000"/>
              </a:lnSpc>
            </a:pPr>
            <a:endParaRPr lang="en-CA" altLang="en-US" sz="1600" dirty="0">
              <a:latin typeface="Lucida Fax" panose="020606020505050202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859164" y="5554147"/>
            <a:ext cx="2114790" cy="36933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err="1"/>
              <a:t>Bontrager</a:t>
            </a:r>
            <a:r>
              <a:rPr lang="en-US" dirty="0"/>
              <a:t> 11-115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152651" y="1943041"/>
            <a:ext cx="2329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R</a:t>
            </a:r>
          </a:p>
        </p:txBody>
      </p:sp>
      <p:pic>
        <p:nvPicPr>
          <p:cNvPr id="13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213" r="26637"/>
          <a:stretch>
            <a:fillRect/>
          </a:stretch>
        </p:blipFill>
        <p:spPr bwMode="auto">
          <a:xfrm flipH="1">
            <a:off x="6397175" y="1200468"/>
            <a:ext cx="2859087" cy="3662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5" name="Group 14"/>
          <p:cNvGrpSpPr/>
          <p:nvPr/>
        </p:nvGrpSpPr>
        <p:grpSpPr>
          <a:xfrm>
            <a:off x="6544019" y="1648694"/>
            <a:ext cx="2565400" cy="2881312"/>
            <a:chOff x="5020019" y="1648694"/>
            <a:chExt cx="2565400" cy="2881312"/>
          </a:xfrm>
        </p:grpSpPr>
        <p:sp>
          <p:nvSpPr>
            <p:cNvPr id="16" name="Rectangle 15"/>
            <p:cNvSpPr/>
            <p:nvPr/>
          </p:nvSpPr>
          <p:spPr>
            <a:xfrm>
              <a:off x="5020019" y="1648694"/>
              <a:ext cx="2565400" cy="2881312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17" name="Oval 16"/>
            <p:cNvSpPr/>
            <p:nvPr/>
          </p:nvSpPr>
          <p:spPr>
            <a:xfrm>
              <a:off x="7337811" y="4080713"/>
              <a:ext cx="224286" cy="372074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5020019" y="1758375"/>
              <a:ext cx="23291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solidFill>
                    <a:schemeClr val="bg1"/>
                  </a:solidFill>
                </a:rPr>
                <a:t>R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4380956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CA" dirty="0">
                <a:latin typeface="+mn-lt"/>
              </a:rPr>
              <a:t>Lateral- R or L position</a:t>
            </a:r>
          </a:p>
        </p:txBody>
      </p:sp>
      <p:pic>
        <p:nvPicPr>
          <p:cNvPr id="17412" name="Picture 4" descr="http://coursewareobjects.elsevier.com/objects/elr/Bontrager7e/IC/images/013057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776" y="1690688"/>
            <a:ext cx="2473036" cy="3200400"/>
          </a:xfrm>
          <a:noFill/>
        </p:spPr>
      </p:pic>
      <p:sp>
        <p:nvSpPr>
          <p:cNvPr id="17411" name="Rectangle 6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7021513" y="1833563"/>
            <a:ext cx="5170487" cy="5400675"/>
          </a:xfrm>
        </p:spPr>
        <p:txBody>
          <a:bodyPr/>
          <a:lstStyle/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CA" altLang="en-US" sz="2400" dirty="0">
                <a:solidFill>
                  <a:schemeClr val="tx1"/>
                </a:solidFill>
                <a:latin typeface="+mn-lt"/>
              </a:rPr>
              <a:t>Affected side against IR</a:t>
            </a:r>
          </a:p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CA" altLang="en-US" sz="2400" dirty="0">
                <a:solidFill>
                  <a:schemeClr val="tx1"/>
                </a:solidFill>
                <a:latin typeface="+mn-lt"/>
              </a:rPr>
              <a:t>CR centered on </a:t>
            </a:r>
            <a:r>
              <a:rPr lang="en-CA" altLang="en-US" sz="2400" b="1" u="sng" dirty="0" err="1">
                <a:solidFill>
                  <a:schemeClr val="tx1"/>
                </a:solidFill>
                <a:latin typeface="+mn-lt"/>
              </a:rPr>
              <a:t>zygoma</a:t>
            </a:r>
            <a:r>
              <a:rPr lang="en-CA" altLang="en-US" sz="2400" b="1" u="sng" dirty="0">
                <a:solidFill>
                  <a:schemeClr val="tx1"/>
                </a:solidFill>
                <a:latin typeface="+mn-lt"/>
              </a:rPr>
              <a:t> </a:t>
            </a:r>
            <a:r>
              <a:rPr lang="en-CA" altLang="en-US" sz="2400" dirty="0">
                <a:solidFill>
                  <a:schemeClr val="tx1"/>
                </a:solidFill>
                <a:latin typeface="+mn-lt"/>
              </a:rPr>
              <a:t>(halfway between the outer canthus and the EAM)</a:t>
            </a:r>
          </a:p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CA" altLang="en-US" sz="2400" dirty="0">
                <a:solidFill>
                  <a:schemeClr val="tx1"/>
                </a:solidFill>
                <a:latin typeface="+mn-lt"/>
              </a:rPr>
              <a:t>Collimate to include mandible, and all facial bones anterior to EAM</a:t>
            </a:r>
          </a:p>
          <a:p>
            <a:pPr eaLnBrk="1" hangingPunct="1">
              <a:lnSpc>
                <a:spcPct val="150000"/>
              </a:lnSpc>
            </a:pPr>
            <a:endParaRPr lang="en-CA" altLang="en-US" sz="2000" dirty="0">
              <a:latin typeface="Lucida Fax" panose="02060602050505020204" pitchFamily="18" charset="0"/>
            </a:endParaRPr>
          </a:p>
        </p:txBody>
      </p:sp>
      <p:pic>
        <p:nvPicPr>
          <p:cNvPr id="17413" name="Picture 2" descr="http://coursewareobjects.elsevier.com/objects/elr/Bontrager7e/IC/images/01305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2813" y="3633788"/>
            <a:ext cx="2438400" cy="3224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" name="Straight Arrow Connector 2"/>
          <p:cNvCxnSpPr/>
          <p:nvPr/>
        </p:nvCxnSpPr>
        <p:spPr>
          <a:xfrm>
            <a:off x="14173200" y="4076700"/>
            <a:ext cx="914400" cy="914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tangle 3"/>
          <p:cNvSpPr/>
          <p:nvPr/>
        </p:nvSpPr>
        <p:spPr>
          <a:xfrm>
            <a:off x="4775201" y="4076700"/>
            <a:ext cx="504825" cy="1944688"/>
          </a:xfrm>
          <a:prstGeom prst="rect">
            <a:avLst/>
          </a:prstGeom>
          <a:solidFill>
            <a:srgbClr val="FFC000">
              <a:alpha val="14000"/>
            </a:srgb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cxnSp>
        <p:nvCxnSpPr>
          <p:cNvPr id="5" name="Straight Connector 4"/>
          <p:cNvCxnSpPr/>
          <p:nvPr/>
        </p:nvCxnSpPr>
        <p:spPr>
          <a:xfrm>
            <a:off x="3697288" y="4076700"/>
            <a:ext cx="1090612" cy="12700"/>
          </a:xfrm>
          <a:prstGeom prst="line">
            <a:avLst/>
          </a:prstGeom>
          <a:ln w="19050">
            <a:solidFill>
              <a:srgbClr val="FF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3719514" y="6021388"/>
            <a:ext cx="1081087" cy="0"/>
          </a:xfrm>
          <a:prstGeom prst="line">
            <a:avLst/>
          </a:prstGeom>
          <a:ln w="19050">
            <a:solidFill>
              <a:srgbClr val="FF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Quad Arrow 7"/>
          <p:cNvSpPr/>
          <p:nvPr/>
        </p:nvSpPr>
        <p:spPr>
          <a:xfrm>
            <a:off x="4941889" y="4894264"/>
            <a:ext cx="223837" cy="193675"/>
          </a:xfrm>
          <a:prstGeom prst="quad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545676" y="5049045"/>
            <a:ext cx="1907138" cy="646331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err="1"/>
              <a:t>Bontrager</a:t>
            </a:r>
            <a:r>
              <a:rPr lang="en-US" dirty="0"/>
              <a:t> 9</a:t>
            </a:r>
            <a:r>
              <a:rPr lang="en-US" baseline="30000" dirty="0"/>
              <a:t>th</a:t>
            </a:r>
            <a:r>
              <a:rPr lang="en-US" dirty="0"/>
              <a:t> ed. </a:t>
            </a:r>
          </a:p>
          <a:p>
            <a:r>
              <a:rPr lang="en-US" dirty="0"/>
              <a:t> 11-125, 11-126</a:t>
            </a:r>
          </a:p>
        </p:txBody>
      </p:sp>
    </p:spTree>
    <p:extLst>
      <p:ext uri="{BB962C8B-B14F-4D97-AF65-F5344CB8AC3E}">
        <p14:creationId xmlns:p14="http://schemas.microsoft.com/office/powerpoint/2010/main" val="157598185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dirty="0"/>
              <a:t>Evaluation criteria…</a:t>
            </a:r>
            <a:br>
              <a:rPr lang="en-US" dirty="0"/>
            </a:br>
            <a:endParaRPr lang="en-US" dirty="0"/>
          </a:p>
        </p:txBody>
      </p:sp>
      <p:sp>
        <p:nvSpPr>
          <p:cNvPr id="11" name="Rectangle 6"/>
          <p:cNvSpPr txBox="1">
            <a:spLocks noChangeArrowheads="1"/>
          </p:cNvSpPr>
          <p:nvPr/>
        </p:nvSpPr>
        <p:spPr>
          <a:xfrm>
            <a:off x="459698" y="1096841"/>
            <a:ext cx="4921624" cy="5257800"/>
          </a:xfrm>
          <a:prstGeom prst="rect">
            <a:avLst/>
          </a:prstGeom>
        </p:spPr>
        <p:txBody>
          <a:bodyPr/>
          <a:lstStyle/>
          <a:p>
            <a:pPr marL="742950" lvl="1" indent="-285750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Ø"/>
              <a:defRPr/>
            </a:pPr>
            <a:endParaRPr lang="en-CA" sz="2000" kern="0" dirty="0">
              <a:latin typeface="Lucida Fax" pitchFamily="18" charset="0"/>
            </a:endParaRPr>
          </a:p>
          <a:p>
            <a:pPr marL="742950" lvl="1" indent="-285750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Ø"/>
              <a:defRPr/>
            </a:pPr>
            <a:r>
              <a:rPr lang="en-CA" sz="2000" kern="0" dirty="0"/>
              <a:t>Mandible and all facial bones anterior to the EAM are seen</a:t>
            </a:r>
          </a:p>
          <a:p>
            <a:pPr marL="742950" lvl="1" indent="-285750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Ø"/>
              <a:defRPr/>
            </a:pPr>
            <a:endParaRPr lang="en-CA" sz="2000" kern="0" dirty="0"/>
          </a:p>
          <a:p>
            <a:pPr marL="742950" lvl="1" indent="-285750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Ø"/>
              <a:defRPr/>
            </a:pPr>
            <a:r>
              <a:rPr lang="en-CA" sz="2000" kern="0" dirty="0"/>
              <a:t>No rotation or tilt: superimposed orbital roofs, EAMS, greater wings and lesser wings of sphenoid, TMJ’s </a:t>
            </a:r>
          </a:p>
          <a:p>
            <a:pPr marL="742950" lvl="1" indent="-285750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Ø"/>
              <a:defRPr/>
            </a:pPr>
            <a:endParaRPr lang="en-CA" sz="2000" kern="0" dirty="0">
              <a:latin typeface="Lucida Fax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251941" y="5705490"/>
            <a:ext cx="2920417" cy="36933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err="1"/>
              <a:t>Bontrager</a:t>
            </a:r>
            <a:r>
              <a:rPr lang="en-US" dirty="0"/>
              <a:t> 9</a:t>
            </a:r>
            <a:r>
              <a:rPr lang="en-US" baseline="30000" dirty="0"/>
              <a:t>th</a:t>
            </a:r>
            <a:r>
              <a:rPr lang="en-US" dirty="0"/>
              <a:t> ed. 11-127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2005" y="1096841"/>
            <a:ext cx="3480352" cy="4537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18814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8893" y="392488"/>
            <a:ext cx="8229600" cy="11430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dirty="0"/>
              <a:t>Comparison of collimation for lateral facial bones versus skull…</a:t>
            </a:r>
          </a:p>
        </p:txBody>
      </p:sp>
      <p:pic>
        <p:nvPicPr>
          <p:cNvPr id="19462" name="Picture 8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527799" y="2020094"/>
            <a:ext cx="3490913" cy="36258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61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9238" y="2008982"/>
            <a:ext cx="2809875" cy="3967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2895601" y="2294732"/>
            <a:ext cx="2094006" cy="3311525"/>
          </a:xfrm>
          <a:prstGeom prst="rect">
            <a:avLst/>
          </a:prstGeom>
          <a:solidFill>
            <a:srgbClr val="FFFF00">
              <a:alpha val="1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599562" y="2249863"/>
            <a:ext cx="3311525" cy="2592388"/>
          </a:xfrm>
          <a:prstGeom prst="rect">
            <a:avLst/>
          </a:prstGeom>
          <a:solidFill>
            <a:srgbClr val="FFFF00">
              <a:alpha val="1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014460" y="6108005"/>
            <a:ext cx="2359428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sz="1400" dirty="0" err="1"/>
              <a:t>Bontrager</a:t>
            </a:r>
            <a:r>
              <a:rPr lang="en-US" sz="1400" dirty="0"/>
              <a:t> 9</a:t>
            </a:r>
            <a:r>
              <a:rPr lang="en-US" sz="1400" baseline="30000" dirty="0"/>
              <a:t>th</a:t>
            </a:r>
            <a:r>
              <a:rPr lang="en-US" sz="1400" dirty="0"/>
              <a:t> ed. Fig 11-27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370963" y="5822256"/>
            <a:ext cx="2372765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sz="1400" dirty="0" err="1"/>
              <a:t>Bontrager</a:t>
            </a:r>
            <a:r>
              <a:rPr lang="en-US" sz="1400" dirty="0"/>
              <a:t> 7</a:t>
            </a:r>
            <a:r>
              <a:rPr lang="en-US" sz="1400" baseline="30000" dirty="0"/>
              <a:t>th</a:t>
            </a:r>
            <a:r>
              <a:rPr lang="en-US" sz="1400" dirty="0"/>
              <a:t> ed. Fig 12-52 </a:t>
            </a:r>
          </a:p>
        </p:txBody>
      </p:sp>
    </p:spTree>
    <p:extLst>
      <p:ext uri="{BB962C8B-B14F-4D97-AF65-F5344CB8AC3E}">
        <p14:creationId xmlns:p14="http://schemas.microsoft.com/office/powerpoint/2010/main" val="201732680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691455" y="301539"/>
            <a:ext cx="6598848" cy="1700213"/>
          </a:xfrm>
        </p:spPr>
        <p:txBody>
          <a:bodyPr/>
          <a:lstStyle/>
          <a:p>
            <a:pPr algn="l" eaLnBrk="1" hangingPunct="1"/>
            <a:r>
              <a:rPr lang="en-CA" altLang="en-US" sz="4000" dirty="0" err="1"/>
              <a:t>Submentovertical</a:t>
            </a:r>
            <a:r>
              <a:rPr lang="en-CA" altLang="en-US" sz="4000" dirty="0"/>
              <a:t> Projection</a:t>
            </a:r>
            <a:br>
              <a:rPr lang="en-CA" altLang="en-US" sz="4000" dirty="0"/>
            </a:br>
            <a:r>
              <a:rPr lang="en-CA" altLang="en-US" sz="4800" dirty="0"/>
              <a:t> (</a:t>
            </a:r>
            <a:r>
              <a:rPr lang="en-CA" altLang="en-US" sz="3200" dirty="0"/>
              <a:t>Zygomatic Arches) </a:t>
            </a:r>
            <a:r>
              <a:rPr lang="en-CA" altLang="en-US" dirty="0"/>
              <a:t> </a:t>
            </a:r>
          </a:p>
        </p:txBody>
      </p:sp>
      <p:pic>
        <p:nvPicPr>
          <p:cNvPr id="20483" name="Picture 2" descr="http://coursewareobjects.elsevier.com/objects/elr/Bontrager7e/IC/images/01307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3948" y="2112271"/>
            <a:ext cx="4636053" cy="3339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4" name="Picture 4" descr="http://coursewareobjects.elsevier.com/objects/elr/Bontrager7e/IC/images/01307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420"/>
          <a:stretch>
            <a:fillRect/>
          </a:stretch>
        </p:blipFill>
        <p:spPr bwMode="auto">
          <a:xfrm>
            <a:off x="6819707" y="2001751"/>
            <a:ext cx="4016356" cy="33424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551049" y="5741851"/>
            <a:ext cx="4016356" cy="36933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err="1"/>
              <a:t>Bontrager</a:t>
            </a:r>
            <a:r>
              <a:rPr lang="en-US" dirty="0"/>
              <a:t> 9th ed. 11-143, and 11-144</a:t>
            </a:r>
          </a:p>
        </p:txBody>
      </p:sp>
    </p:spTree>
    <p:extLst>
      <p:ext uri="{BB962C8B-B14F-4D97-AF65-F5344CB8AC3E}">
        <p14:creationId xmlns:p14="http://schemas.microsoft.com/office/powerpoint/2010/main" val="90635648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5" descr="21F3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92"/>
          <a:stretch/>
        </p:blipFill>
        <p:spPr bwMode="auto">
          <a:xfrm>
            <a:off x="7195063" y="2046975"/>
            <a:ext cx="2971633" cy="403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2"/>
          <p:cNvSpPr>
            <a:spLocks noGrp="1" noChangeArrowheads="1"/>
          </p:cNvSpPr>
          <p:nvPr>
            <p:ph type="title"/>
          </p:nvPr>
        </p:nvSpPr>
        <p:spPr>
          <a:xfrm>
            <a:off x="673308" y="277854"/>
            <a:ext cx="10515600" cy="1325563"/>
          </a:xfrm>
        </p:spPr>
        <p:txBody>
          <a:bodyPr>
            <a:normAutofit/>
          </a:bodyPr>
          <a:lstStyle/>
          <a:p>
            <a:pPr algn="l" eaLnBrk="1" hangingPunct="1"/>
            <a:r>
              <a:rPr lang="en-CA" altLang="en-US" sz="4000" dirty="0" err="1"/>
              <a:t>Submentovertical</a:t>
            </a:r>
            <a:r>
              <a:rPr lang="en-CA" altLang="en-US" sz="4000" dirty="0"/>
              <a:t> Projection (Zygomatic Arches)  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150000"/>
              </a:lnSpc>
              <a:buFont typeface="Wingdings" pitchFamily="2" charset="2"/>
              <a:buChar char="Ø"/>
              <a:defRPr/>
            </a:pPr>
            <a:r>
              <a:rPr lang="en-CA" sz="2400" dirty="0">
                <a:solidFill>
                  <a:schemeClr val="tx1"/>
                </a:solidFill>
                <a:latin typeface="+mj-lt"/>
                <a:cs typeface="Arial" charset="0"/>
              </a:rPr>
              <a:t>CR ┴ </a:t>
            </a:r>
            <a:r>
              <a:rPr lang="en-CA" sz="2400" dirty="0">
                <a:solidFill>
                  <a:schemeClr val="tx1"/>
                </a:solidFill>
                <a:latin typeface="+mj-lt"/>
              </a:rPr>
              <a:t>to the IOML</a:t>
            </a:r>
          </a:p>
          <a:p>
            <a:pPr eaLnBrk="1" hangingPunct="1">
              <a:lnSpc>
                <a:spcPct val="150000"/>
              </a:lnSpc>
              <a:buFont typeface="Wingdings" pitchFamily="2" charset="2"/>
              <a:buChar char="Ø"/>
              <a:defRPr/>
            </a:pPr>
            <a:r>
              <a:rPr lang="en-CA" sz="2400" dirty="0">
                <a:solidFill>
                  <a:schemeClr val="tx1"/>
                </a:solidFill>
                <a:latin typeface="+mj-lt"/>
              </a:rPr>
              <a:t>IOML parallel</a:t>
            </a:r>
            <a:r>
              <a:rPr lang="en-CA" sz="2400" dirty="0">
                <a:solidFill>
                  <a:schemeClr val="tx1"/>
                </a:solidFill>
                <a:latin typeface="+mj-lt"/>
                <a:cs typeface="Arial" charset="0"/>
              </a:rPr>
              <a:t> to IR if possible</a:t>
            </a:r>
            <a:endParaRPr lang="en-CA" sz="2400" dirty="0">
              <a:solidFill>
                <a:schemeClr val="tx1"/>
              </a:solidFill>
              <a:latin typeface="+mj-lt"/>
            </a:endParaRPr>
          </a:p>
          <a:p>
            <a:pPr eaLnBrk="1" hangingPunct="1">
              <a:lnSpc>
                <a:spcPct val="150000"/>
              </a:lnSpc>
              <a:buFont typeface="Wingdings" pitchFamily="2" charset="2"/>
              <a:buChar char="Ø"/>
              <a:defRPr/>
            </a:pPr>
            <a:r>
              <a:rPr lang="en-CA" sz="2400" dirty="0">
                <a:solidFill>
                  <a:schemeClr val="tx1"/>
                </a:solidFill>
                <a:latin typeface="+mj-lt"/>
              </a:rPr>
              <a:t>Center on </a:t>
            </a:r>
            <a:r>
              <a:rPr lang="en-CA" sz="2400" dirty="0" err="1">
                <a:solidFill>
                  <a:schemeClr val="tx1"/>
                </a:solidFill>
                <a:latin typeface="+mj-lt"/>
              </a:rPr>
              <a:t>midsagittal</a:t>
            </a:r>
            <a:r>
              <a:rPr lang="en-CA" sz="2400" dirty="0">
                <a:solidFill>
                  <a:schemeClr val="tx1"/>
                </a:solidFill>
                <a:latin typeface="+mj-lt"/>
              </a:rPr>
              <a:t> plane, at the level of the </a:t>
            </a:r>
            <a:r>
              <a:rPr lang="en-CA" sz="2400" dirty="0" err="1">
                <a:solidFill>
                  <a:schemeClr val="tx1"/>
                </a:solidFill>
                <a:latin typeface="+mj-lt"/>
              </a:rPr>
              <a:t>gonions</a:t>
            </a:r>
            <a:endParaRPr lang="en-CA" sz="24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3" name="Block Arc 2"/>
          <p:cNvSpPr/>
          <p:nvPr/>
        </p:nvSpPr>
        <p:spPr>
          <a:xfrm rot="16616946">
            <a:off x="6118571" y="5332773"/>
            <a:ext cx="930275" cy="508000"/>
          </a:xfrm>
          <a:prstGeom prst="blockArc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>
              <a:solidFill>
                <a:schemeClr val="tx1"/>
              </a:solidFill>
            </a:endParaRPr>
          </a:p>
        </p:txBody>
      </p:sp>
      <p:sp>
        <p:nvSpPr>
          <p:cNvPr id="21510" name="TextBox 3"/>
          <p:cNvSpPr txBox="1">
            <a:spLocks noChangeArrowheads="1"/>
          </p:cNvSpPr>
          <p:nvPr/>
        </p:nvSpPr>
        <p:spPr bwMode="auto">
          <a:xfrm>
            <a:off x="6583708" y="5501048"/>
            <a:ext cx="14287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dirty="0"/>
              <a:t>60 º</a:t>
            </a:r>
          </a:p>
        </p:txBody>
      </p:sp>
      <p:sp>
        <p:nvSpPr>
          <p:cNvPr id="2" name="Rectangle 1"/>
          <p:cNvSpPr/>
          <p:nvPr/>
        </p:nvSpPr>
        <p:spPr>
          <a:xfrm rot="1881988">
            <a:off x="5484814" y="5411788"/>
            <a:ext cx="3671887" cy="19050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21512" name="TextBox 4"/>
          <p:cNvSpPr txBox="1">
            <a:spLocks noChangeArrowheads="1"/>
          </p:cNvSpPr>
          <p:nvPr/>
        </p:nvSpPr>
        <p:spPr bwMode="auto">
          <a:xfrm rot="1905306">
            <a:off x="6202364" y="5322889"/>
            <a:ext cx="22748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/>
              <a:t>18 X 24 cm cassette</a:t>
            </a:r>
          </a:p>
        </p:txBody>
      </p:sp>
      <p:cxnSp>
        <p:nvCxnSpPr>
          <p:cNvPr id="6" name="Straight Connector 5"/>
          <p:cNvCxnSpPr/>
          <p:nvPr/>
        </p:nvCxnSpPr>
        <p:spPr>
          <a:xfrm flipH="1">
            <a:off x="6473168" y="6069108"/>
            <a:ext cx="721895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3"/>
          <p:cNvSpPr txBox="1">
            <a:spLocks noChangeArrowheads="1"/>
          </p:cNvSpPr>
          <p:nvPr/>
        </p:nvSpPr>
        <p:spPr bwMode="auto">
          <a:xfrm>
            <a:off x="9388012" y="2708779"/>
            <a:ext cx="63032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dirty="0"/>
              <a:t>60 º</a:t>
            </a:r>
          </a:p>
        </p:txBody>
      </p:sp>
      <p:sp>
        <p:nvSpPr>
          <p:cNvPr id="16" name="Block Arc 15"/>
          <p:cNvSpPr/>
          <p:nvPr/>
        </p:nvSpPr>
        <p:spPr>
          <a:xfrm rot="10800000" flipH="1">
            <a:off x="9236421" y="2781919"/>
            <a:ext cx="930275" cy="508000"/>
          </a:xfrm>
          <a:prstGeom prst="blockArc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>
              <a:solidFill>
                <a:schemeClr val="tx1"/>
              </a:solidFill>
            </a:endParaRPr>
          </a:p>
        </p:txBody>
      </p:sp>
      <p:pic>
        <p:nvPicPr>
          <p:cNvPr id="13" name="Picture 2" descr="http://coursewareobjects.elsevier.com/objects/elr/Bontrager7e/IC/images/01307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2565" y="3806783"/>
            <a:ext cx="4019550" cy="289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4732957" y="1603417"/>
            <a:ext cx="4318324" cy="83099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sz="1200" dirty="0"/>
              <a:t>Fig 21-23 Frank, Eugene D., Long, Bruce W., Smith, Barbara J., (2012).  </a:t>
            </a:r>
            <a:r>
              <a:rPr lang="en-US" sz="1200" dirty="0" err="1"/>
              <a:t>Merrills</a:t>
            </a:r>
            <a:r>
              <a:rPr lang="en-US" sz="1200" dirty="0"/>
              <a:t> Atlas of Radiographic Positioning and Procedures Volume 2 (12</a:t>
            </a:r>
            <a:r>
              <a:rPr lang="en-US" sz="1200" baseline="30000" dirty="0"/>
              <a:t>th</a:t>
            </a:r>
            <a:r>
              <a:rPr lang="en-US" sz="1200" dirty="0"/>
              <a:t> ed.). St. Louis, MO: Elsevier  Mosby. pg. 338</a:t>
            </a:r>
          </a:p>
        </p:txBody>
      </p:sp>
    </p:spTree>
    <p:extLst>
      <p:ext uri="{BB962C8B-B14F-4D97-AF65-F5344CB8AC3E}">
        <p14:creationId xmlns:p14="http://schemas.microsoft.com/office/powerpoint/2010/main" val="75245472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790584" y="592403"/>
            <a:ext cx="4980366" cy="679533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CA" altLang="en-US" dirty="0"/>
              <a:t>Evaluation criteria</a:t>
            </a:r>
          </a:p>
        </p:txBody>
      </p:sp>
      <p:sp>
        <p:nvSpPr>
          <p:cNvPr id="7" name="Rectangle 4"/>
          <p:cNvSpPr txBox="1">
            <a:spLocks noChangeArrowheads="1"/>
          </p:cNvSpPr>
          <p:nvPr/>
        </p:nvSpPr>
        <p:spPr>
          <a:xfrm>
            <a:off x="5951539" y="1867301"/>
            <a:ext cx="4629835" cy="3404787"/>
          </a:xfrm>
          <a:prstGeom prst="rect">
            <a:avLst/>
          </a:prstGeom>
        </p:spPr>
        <p:txBody>
          <a:bodyPr/>
          <a:lstStyle/>
          <a:p>
            <a:pPr marL="742950" lvl="1" indent="-285750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Ø"/>
              <a:defRPr/>
            </a:pPr>
            <a:r>
              <a:rPr lang="en-CA" sz="2400" kern="0" dirty="0"/>
              <a:t>Symmetric zygomatic arches free of superimposition.</a:t>
            </a:r>
          </a:p>
          <a:p>
            <a:pPr marL="742950" lvl="1" indent="-285750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Ø"/>
              <a:defRPr/>
            </a:pPr>
            <a:r>
              <a:rPr lang="en-CA" sz="2400" kern="0" dirty="0"/>
              <a:t>No rotation or tilt.</a:t>
            </a:r>
          </a:p>
        </p:txBody>
      </p:sp>
      <p:pic>
        <p:nvPicPr>
          <p:cNvPr id="22532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9288" y="1436688"/>
            <a:ext cx="4248150" cy="424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850777" y="5791200"/>
            <a:ext cx="2701759" cy="36933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err="1"/>
              <a:t>Bontrager</a:t>
            </a:r>
            <a:r>
              <a:rPr lang="en-US" dirty="0"/>
              <a:t> 9</a:t>
            </a:r>
            <a:r>
              <a:rPr lang="en-US" baseline="30000" dirty="0"/>
              <a:t>th</a:t>
            </a:r>
            <a:r>
              <a:rPr lang="en-US" dirty="0"/>
              <a:t> ed. 11-144</a:t>
            </a:r>
          </a:p>
        </p:txBody>
      </p:sp>
    </p:spTree>
    <p:extLst>
      <p:ext uri="{BB962C8B-B14F-4D97-AF65-F5344CB8AC3E}">
        <p14:creationId xmlns:p14="http://schemas.microsoft.com/office/powerpoint/2010/main" val="148928573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 eaLnBrk="1" hangingPunct="1"/>
            <a:r>
              <a:rPr lang="en-CA" altLang="en-US" sz="4000" dirty="0"/>
              <a:t>Zygomatic Arches</a:t>
            </a:r>
            <a:br>
              <a:rPr lang="en-CA" altLang="en-US" sz="4000" dirty="0"/>
            </a:br>
            <a:r>
              <a:rPr lang="en-CA" altLang="en-US" sz="4000" dirty="0"/>
              <a:t>(tangential projection)</a:t>
            </a:r>
            <a:br>
              <a:rPr lang="en-CA" altLang="en-US" sz="4000" dirty="0"/>
            </a:br>
            <a:endParaRPr lang="en-CA" altLang="en-US" sz="2400" dirty="0"/>
          </a:p>
        </p:txBody>
      </p:sp>
      <p:sp>
        <p:nvSpPr>
          <p:cNvPr id="23556" name="Rectangle 4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CA" altLang="en-US" sz="2400" b="1" u="sng" dirty="0">
                <a:solidFill>
                  <a:schemeClr val="tx1"/>
                </a:solidFill>
                <a:latin typeface="+mn-lt"/>
              </a:rPr>
              <a:t>Rotate</a:t>
            </a:r>
            <a:r>
              <a:rPr lang="en-CA" altLang="en-US" sz="2400" dirty="0">
                <a:solidFill>
                  <a:schemeClr val="tx1"/>
                </a:solidFill>
                <a:latin typeface="+mn-lt"/>
              </a:rPr>
              <a:t> head 15</a:t>
            </a:r>
            <a:r>
              <a:rPr lang="en-US" altLang="en-US" sz="2400" dirty="0">
                <a:solidFill>
                  <a:schemeClr val="tx1"/>
                </a:solidFill>
                <a:latin typeface="+mn-lt"/>
              </a:rPr>
              <a:t>° toward the affected side </a:t>
            </a:r>
          </a:p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en-US" sz="2400" b="1" u="sng" dirty="0">
                <a:solidFill>
                  <a:schemeClr val="tx1"/>
                </a:solidFill>
                <a:latin typeface="+mn-lt"/>
              </a:rPr>
              <a:t>Tilt </a:t>
            </a:r>
            <a:r>
              <a:rPr lang="en-US" altLang="en-US" sz="2400" dirty="0">
                <a:solidFill>
                  <a:schemeClr val="tx1"/>
                </a:solidFill>
                <a:latin typeface="+mn-lt"/>
              </a:rPr>
              <a:t>chin 15° toward affected side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689551" y="5942568"/>
            <a:ext cx="2110385" cy="36933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err="1"/>
              <a:t>Bontrager</a:t>
            </a:r>
            <a:r>
              <a:rPr lang="en-US" dirty="0"/>
              <a:t> 11-146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0563" y="1825625"/>
            <a:ext cx="5197127" cy="3573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939864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 txBox="1">
            <a:spLocks noChangeArrowheads="1"/>
          </p:cNvSpPr>
          <p:nvPr/>
        </p:nvSpPr>
        <p:spPr>
          <a:xfrm>
            <a:off x="6837145" y="2075616"/>
            <a:ext cx="3571875" cy="3929062"/>
          </a:xfrm>
          <a:prstGeom prst="rect">
            <a:avLst/>
          </a:prstGeom>
        </p:spPr>
        <p:txBody>
          <a:bodyPr/>
          <a:lstStyle/>
          <a:p>
            <a:pPr marL="800100" lvl="1" indent="-34290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Ø"/>
              <a:defRPr/>
            </a:pPr>
            <a:r>
              <a:rPr lang="en-CA" sz="2000" kern="0" dirty="0"/>
              <a:t>Zygomatic arch free of superimposition from mandible or parietal bone</a:t>
            </a:r>
          </a:p>
          <a:p>
            <a:pPr marL="742950" lvl="1" indent="-285750">
              <a:lnSpc>
                <a:spcPct val="150000"/>
              </a:lnSpc>
              <a:spcBef>
                <a:spcPct val="20000"/>
              </a:spcBef>
              <a:buFontTx/>
              <a:buChar char="–"/>
              <a:defRPr/>
            </a:pPr>
            <a:endParaRPr lang="en-CA" sz="2000" kern="0" dirty="0"/>
          </a:p>
        </p:txBody>
      </p:sp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>
              <a:defRPr/>
            </a:pPr>
            <a:r>
              <a:rPr lang="en-CA" sz="4000" dirty="0"/>
              <a:t>Evaluation criteria</a:t>
            </a:r>
            <a:br>
              <a:rPr lang="en-CA" sz="4000" dirty="0">
                <a:solidFill>
                  <a:srgbClr val="FF33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endParaRPr lang="en-CA" sz="2400" dirty="0">
              <a:solidFill>
                <a:srgbClr val="FF33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903988" y="5746282"/>
            <a:ext cx="2105384" cy="36933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err="1"/>
              <a:t>Bontrager</a:t>
            </a:r>
            <a:r>
              <a:rPr lang="en-US" dirty="0"/>
              <a:t> 11- 147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4706" y="1190445"/>
            <a:ext cx="4902438" cy="4393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171436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92" r="12131"/>
          <a:stretch>
            <a:fillRect/>
          </a:stretch>
        </p:blipFill>
        <p:spPr bwMode="auto">
          <a:xfrm>
            <a:off x="1931988" y="2133600"/>
            <a:ext cx="3910012" cy="306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3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0" y="249414"/>
            <a:ext cx="9213011" cy="1232037"/>
          </a:xfrm>
        </p:spPr>
        <p:txBody>
          <a:bodyPr/>
          <a:lstStyle/>
          <a:p>
            <a:pPr algn="l" eaLnBrk="1" hangingPunct="1"/>
            <a:r>
              <a:rPr lang="en-US" altLang="en-US" sz="3200" dirty="0"/>
              <a:t>30˚ modified Towne projection</a:t>
            </a:r>
            <a:br>
              <a:rPr lang="en-US" altLang="en-US" sz="3200" dirty="0"/>
            </a:br>
            <a:r>
              <a:rPr lang="en-US" altLang="en-US" sz="3200" dirty="0"/>
              <a:t>(for mandibular rami/zygomatic arches – pg. 427)</a:t>
            </a:r>
          </a:p>
        </p:txBody>
      </p:sp>
      <p:sp>
        <p:nvSpPr>
          <p:cNvPr id="9" name="Parallelogram 8"/>
          <p:cNvSpPr/>
          <p:nvPr/>
        </p:nvSpPr>
        <p:spPr>
          <a:xfrm rot="9162504" flipH="1">
            <a:off x="3105151" y="2698750"/>
            <a:ext cx="549275" cy="1149350"/>
          </a:xfrm>
          <a:prstGeom prst="parallelogram">
            <a:avLst/>
          </a:prstGeom>
          <a:solidFill>
            <a:srgbClr val="FFC000">
              <a:alpha val="2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>
              <a:ln>
                <a:solidFill>
                  <a:srgbClr val="FFC000"/>
                </a:solidFill>
              </a:ln>
            </a:endParaRPr>
          </a:p>
        </p:txBody>
      </p:sp>
      <p:sp>
        <p:nvSpPr>
          <p:cNvPr id="25607" name="TextBox 1"/>
          <p:cNvSpPr txBox="1">
            <a:spLocks noChangeArrowheads="1"/>
          </p:cNvSpPr>
          <p:nvPr/>
        </p:nvSpPr>
        <p:spPr bwMode="auto">
          <a:xfrm>
            <a:off x="5991226" y="2452688"/>
            <a:ext cx="3524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>
                <a:solidFill>
                  <a:schemeClr val="bg1"/>
                </a:solidFill>
              </a:rPr>
              <a:t>R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487202" y="1948934"/>
            <a:ext cx="2799585" cy="36933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err="1"/>
              <a:t>Bontrager</a:t>
            </a:r>
            <a:r>
              <a:rPr lang="en-US" dirty="0"/>
              <a:t> 9</a:t>
            </a:r>
            <a:r>
              <a:rPr lang="en-US" baseline="30000" dirty="0"/>
              <a:t>th</a:t>
            </a:r>
            <a:r>
              <a:rPr lang="en-US" dirty="0"/>
              <a:t> ed. 11-149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6167961" y="2957513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R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1226" y="1731357"/>
            <a:ext cx="4540069" cy="3592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207585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z="4000" dirty="0"/>
              <a:t>Evaluation criteria</a:t>
            </a:r>
            <a:endParaRPr lang="en-US" sz="40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121" y="1690688"/>
            <a:ext cx="5932009" cy="4695122"/>
          </a:xfrm>
        </p:spPr>
      </p:pic>
      <p:sp>
        <p:nvSpPr>
          <p:cNvPr id="5" name="TextBox 4"/>
          <p:cNvSpPr txBox="1"/>
          <p:nvPr/>
        </p:nvSpPr>
        <p:spPr>
          <a:xfrm>
            <a:off x="7513012" y="2228685"/>
            <a:ext cx="41148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400" dirty="0"/>
              <a:t>Bilateral zygomatic arches, free of superimposition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24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400" dirty="0"/>
              <a:t>Mandibular rami demonstrated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2400" dirty="0"/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28256214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E2A6F0D-CBAC-4964-84BE-C50469106162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customXml/itemProps2.xml><?xml version="1.0" encoding="utf-8"?>
<ds:datastoreItem xmlns:ds="http://schemas.openxmlformats.org/officeDocument/2006/customXml" ds:itemID="{16DAC916-5412-4371-90B0-65F7405FBD2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F2595E9-2191-4D38-A3F0-EA79EA3FCA8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contentBits="0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Anderson MRT</Template>
  <TotalTime>4333</TotalTime>
  <Words>646</Words>
  <Application>Microsoft Office PowerPoint</Application>
  <PresentationFormat>Widescreen</PresentationFormat>
  <Paragraphs>114</Paragraphs>
  <Slides>23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23</vt:i4>
      </vt:variant>
    </vt:vector>
  </HeadingPairs>
  <TitlesOfParts>
    <vt:vector size="33" baseType="lpstr">
      <vt:lpstr>Aptos</vt:lpstr>
      <vt:lpstr>Aptos Display</vt:lpstr>
      <vt:lpstr>Arial</vt:lpstr>
      <vt:lpstr>Calibri</vt:lpstr>
      <vt:lpstr>Calibri Light</vt:lpstr>
      <vt:lpstr>Futura PT Demi</vt:lpstr>
      <vt:lpstr>Lucida Fax</vt:lpstr>
      <vt:lpstr>Wingdings</vt:lpstr>
      <vt:lpstr>1_Custom Design</vt:lpstr>
      <vt:lpstr>Custom Design</vt:lpstr>
      <vt:lpstr>MRAD 256 Radiographic Technique 2</vt:lpstr>
      <vt:lpstr>Facial Bones Routine</vt:lpstr>
      <vt:lpstr>Water’s (Parietoacanthial)  </vt:lpstr>
      <vt:lpstr>Water’s (Parietoacanthial)</vt:lpstr>
      <vt:lpstr>Collimation for Waters… </vt:lpstr>
      <vt:lpstr>Evaluation criteria…</vt:lpstr>
      <vt:lpstr>Reverse Waters (Acanthioparietal) </vt:lpstr>
      <vt:lpstr>Modified Waters Method</vt:lpstr>
      <vt:lpstr>Evaluation criteria</vt:lpstr>
      <vt:lpstr>Compare the two</vt:lpstr>
      <vt:lpstr>Caldwell for facial bones  </vt:lpstr>
      <vt:lpstr>PowerPoint Presentation</vt:lpstr>
      <vt:lpstr>Evaluation criteria </vt:lpstr>
      <vt:lpstr>Lateral- R or L position</vt:lpstr>
      <vt:lpstr>Evaluation criteria… </vt:lpstr>
      <vt:lpstr>Comparison of collimation for lateral facial bones versus skull…</vt:lpstr>
      <vt:lpstr>Submentovertical Projection  (Zygomatic Arches)  </vt:lpstr>
      <vt:lpstr>Submentovertical Projection (Zygomatic Arches)  </vt:lpstr>
      <vt:lpstr>Evaluation criteria</vt:lpstr>
      <vt:lpstr>Zygomatic Arches (tangential projection) </vt:lpstr>
      <vt:lpstr>Evaluation criteria </vt:lpstr>
      <vt:lpstr>30˚ modified Towne projection (for mandibular rami/zygomatic arches – pg. 427)</vt:lpstr>
      <vt:lpstr>Evaluation criteria</vt:lpstr>
    </vt:vector>
  </TitlesOfParts>
  <Company>SAIT Polytechnic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lbucsis</dc:creator>
  <cp:lastModifiedBy>Gabrielle Heard | Anderson College | Head Office</cp:lastModifiedBy>
  <cp:revision>386</cp:revision>
  <cp:lastPrinted>2024-03-13T16:16:20Z</cp:lastPrinted>
  <dcterms:created xsi:type="dcterms:W3CDTF">2009-04-06T17:04:40Z</dcterms:created>
  <dcterms:modified xsi:type="dcterms:W3CDTF">2025-02-12T17:50:45Z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</Properties>
</file>