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33"/>
  </p:notesMasterIdLst>
  <p:handoutMasterIdLst>
    <p:handoutMasterId r:id="rId34"/>
  </p:handoutMasterIdLst>
  <p:sldIdLst>
    <p:sldId id="284" r:id="rId5"/>
    <p:sldId id="361" r:id="rId6"/>
    <p:sldId id="466" r:id="rId7"/>
    <p:sldId id="405" r:id="rId8"/>
    <p:sldId id="467" r:id="rId9"/>
    <p:sldId id="468" r:id="rId10"/>
    <p:sldId id="469" r:id="rId11"/>
    <p:sldId id="475" r:id="rId12"/>
    <p:sldId id="470" r:id="rId13"/>
    <p:sldId id="476" r:id="rId14"/>
    <p:sldId id="481" r:id="rId15"/>
    <p:sldId id="482" r:id="rId16"/>
    <p:sldId id="477" r:id="rId17"/>
    <p:sldId id="483" r:id="rId18"/>
    <p:sldId id="484" r:id="rId19"/>
    <p:sldId id="478" r:id="rId20"/>
    <p:sldId id="485" r:id="rId21"/>
    <p:sldId id="486" r:id="rId22"/>
    <p:sldId id="479" r:id="rId23"/>
    <p:sldId id="487" r:id="rId24"/>
    <p:sldId id="488" r:id="rId25"/>
    <p:sldId id="493" r:id="rId26"/>
    <p:sldId id="480" r:id="rId27"/>
    <p:sldId id="489" r:id="rId28"/>
    <p:sldId id="490" r:id="rId29"/>
    <p:sldId id="495" r:id="rId30"/>
    <p:sldId id="464" r:id="rId31"/>
    <p:sldId id="465" r:id="rId32"/>
  </p:sldIdLst>
  <p:sldSz cx="12192000" cy="6858000"/>
  <p:notesSz cx="7023100" cy="9309100"/>
  <p:custDataLst>
    <p:tags r:id="rId3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84"/>
          </p14:sldIdLst>
        </p14:section>
        <p14:section name="Untitled Section" id="{BAB5FE1B-4910-480F-9285-3B3D14DFD513}">
          <p14:sldIdLst>
            <p14:sldId id="361"/>
            <p14:sldId id="466"/>
            <p14:sldId id="405"/>
            <p14:sldId id="467"/>
            <p14:sldId id="468"/>
            <p14:sldId id="469"/>
            <p14:sldId id="475"/>
            <p14:sldId id="470"/>
            <p14:sldId id="476"/>
            <p14:sldId id="481"/>
            <p14:sldId id="482"/>
            <p14:sldId id="477"/>
            <p14:sldId id="483"/>
            <p14:sldId id="484"/>
            <p14:sldId id="478"/>
            <p14:sldId id="485"/>
            <p14:sldId id="486"/>
            <p14:sldId id="479"/>
            <p14:sldId id="487"/>
            <p14:sldId id="488"/>
            <p14:sldId id="493"/>
            <p14:sldId id="480"/>
            <p14:sldId id="489"/>
            <p14:sldId id="490"/>
            <p14:sldId id="495"/>
            <p14:sldId id="464"/>
            <p14:sldId id="46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  <a:srgbClr val="61F9A6"/>
    <a:srgbClr val="FFFF00"/>
    <a:srgbClr val="FFC000"/>
    <a:srgbClr val="0AF474"/>
    <a:srgbClr val="EE362C"/>
    <a:srgbClr val="F2B800"/>
    <a:srgbClr val="CBF7FD"/>
    <a:srgbClr val="C3FDDD"/>
    <a:srgbClr val="92F7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AEDA1A-6C48-EBA2-8DBF-FA9CBAB28887}" v="102" dt="2024-10-26T21:50:53.7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91" autoAdjust="0"/>
    <p:restoredTop sz="92950" autoAdjust="0"/>
  </p:normalViewPr>
  <p:slideViewPr>
    <p:cSldViewPr snapToGrid="0">
      <p:cViewPr varScale="1">
        <p:scale>
          <a:sx n="104" d="100"/>
          <a:sy n="104" d="100"/>
        </p:scale>
        <p:origin x="738" y="96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gs" Target="tags/tag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582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5245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2914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326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1296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8433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2257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1672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6026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6431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3752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4631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7268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2868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2453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56041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1247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6445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2735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4657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1501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9879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1427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667017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249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1000372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282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20481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93288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98801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34967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38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21943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46509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16249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52512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CB1CCEEA-84D5-9A59-49F3-10049E3F047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A1F0FAE6-A1E6-E839-B8F8-6AD1D71A185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382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hyperlink" Target="https://www.sportsinjuryclinic.net/sport-injuries/shoulder-pain/acute-shoulder-injuries/dislocated-shoulder" TargetMode="Externa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2.png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32960" y="2301239"/>
            <a:ext cx="6035040" cy="1208723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32960" y="3753803"/>
            <a:ext cx="6035040" cy="1356360"/>
          </a:xfrm>
        </p:spPr>
        <p:txBody>
          <a:bodyPr>
            <a:normAutofit/>
          </a:bodyPr>
          <a:lstStyle/>
          <a:p>
            <a:pPr algn="l"/>
            <a:r>
              <a:rPr lang="en-US" u="sng" dirty="0"/>
              <a:t>Outcome 1-5:</a:t>
            </a:r>
            <a:r>
              <a:rPr lang="en-US" dirty="0"/>
              <a:t> </a:t>
            </a:r>
          </a:p>
          <a:p>
            <a:pPr algn="l"/>
            <a:r>
              <a:rPr lang="en-US" dirty="0"/>
              <a:t>Image Critique –  Shoulder &amp; Clavicle</a:t>
            </a:r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 dirty="0"/>
              <a:t>Bontrager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 183, 191→193, 196, 199 &amp; 201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 err="1"/>
              <a:t>Pg</a:t>
            </a:r>
            <a:r>
              <a:rPr lang="en-US" dirty="0"/>
              <a:t>: 204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Emphasis on the “pink box” Evaluation Criteria</a:t>
            </a:r>
          </a:p>
        </p:txBody>
      </p:sp>
    </p:spTree>
    <p:extLst>
      <p:ext uri="{BB962C8B-B14F-4D97-AF65-F5344CB8AC3E}">
        <p14:creationId xmlns:p14="http://schemas.microsoft.com/office/powerpoint/2010/main" val="3280603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600" dirty="0"/>
              <a:t>Image Critique – Clavicle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Image Critique – Shoulder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Tips &amp; Tricks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7306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Protocol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u="sng" dirty="0"/>
              <a:t>Routine</a:t>
            </a:r>
            <a:r>
              <a:rPr lang="en-US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shoulder with external rotation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Oblique for glenoid cavity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i="1" dirty="0"/>
              <a:t>PA</a:t>
            </a:r>
            <a:r>
              <a:rPr lang="en-US" dirty="0"/>
              <a:t> Scapular Y (lateral)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i="1" dirty="0"/>
              <a:t>Super</a:t>
            </a:r>
            <a:r>
              <a:rPr lang="en-US" dirty="0"/>
              <a:t>oinferior axial</a:t>
            </a:r>
          </a:p>
        </p:txBody>
      </p:sp>
    </p:spTree>
    <p:extLst>
      <p:ext uri="{BB962C8B-B14F-4D97-AF65-F5344CB8AC3E}">
        <p14:creationId xmlns:p14="http://schemas.microsoft.com/office/powerpoint/2010/main" val="984829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99288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</a:t>
            </a:r>
            <a:r>
              <a:rPr lang="en-US" sz="2800" dirty="0"/>
              <a:t> </a:t>
            </a:r>
            <a:r>
              <a:rPr lang="en-US" sz="2400" i="1" dirty="0"/>
              <a:t>Routine</a:t>
            </a:r>
            <a:r>
              <a:rPr lang="en-US" sz="2800" dirty="0"/>
              <a:t> </a:t>
            </a:r>
            <a:r>
              <a:rPr lang="en-US" sz="2400" dirty="0"/>
              <a:t>Clavicle</a:t>
            </a:r>
            <a:r>
              <a:rPr lang="en-US" sz="3200" dirty="0"/>
              <a:t> </a:t>
            </a:r>
            <a:r>
              <a:rPr lang="en-US" sz="2400" dirty="0"/>
              <a:t>Projections</a:t>
            </a:r>
            <a:endParaRPr lang="en-CA" sz="2400" dirty="0"/>
          </a:p>
        </p:txBody>
      </p:sp>
      <p:sp>
        <p:nvSpPr>
          <p:cNvPr id="22" name="Rectangle 21"/>
          <p:cNvSpPr/>
          <p:nvPr/>
        </p:nvSpPr>
        <p:spPr>
          <a:xfrm>
            <a:off x="7406291" y="1343457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23" name="Rectangle 22"/>
          <p:cNvSpPr/>
          <p:nvPr/>
        </p:nvSpPr>
        <p:spPr>
          <a:xfrm>
            <a:off x="1725882" y="4373561"/>
            <a:ext cx="870614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Ideally, BOTH clavicle radiographs should display: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026510" y="5150509"/>
            <a:ext cx="257235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Entire Clavicle</a:t>
            </a:r>
            <a:endParaRPr lang="en-US" sz="2000" i="1" dirty="0">
              <a:solidFill>
                <a:prstClr val="black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735985" y="5048046"/>
            <a:ext cx="1774299" cy="618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AC joint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747213" y="5739071"/>
            <a:ext cx="1614545" cy="6183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SC joint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026510" y="5776132"/>
            <a:ext cx="1854995" cy="6183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prstClr val="black"/>
                </a:solidFill>
              </a:rPr>
              <a:t>Acromion</a:t>
            </a:r>
          </a:p>
        </p:txBody>
      </p:sp>
      <p:sp>
        <p:nvSpPr>
          <p:cNvPr id="32" name="Rectangle 31"/>
          <p:cNvSpPr/>
          <p:nvPr/>
        </p:nvSpPr>
        <p:spPr>
          <a:xfrm rot="21421154">
            <a:off x="1488479" y="1742139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 rot="21421154">
            <a:off x="5267822" y="3640314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277130" y="2895673"/>
            <a:ext cx="260437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9</a:t>
            </a:r>
            <a:r>
              <a:rPr lang="en-US" sz="900" baseline="30000" dirty="0"/>
              <a:t>th</a:t>
            </a:r>
            <a:r>
              <a:rPr lang="en-US" sz="900" dirty="0"/>
              <a:t> Ed. pg. 204 Fig. 5.87A &amp; B</a:t>
            </a:r>
          </a:p>
          <a:p>
            <a:endParaRPr lang="en-CA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815231"/>
            <a:ext cx="4528806" cy="20475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8141" y="2327564"/>
            <a:ext cx="4599027" cy="1761690"/>
          </a:xfrm>
          <a:prstGeom prst="rect">
            <a:avLst/>
          </a:prstGeom>
        </p:spPr>
      </p:pic>
      <p:cxnSp>
        <p:nvCxnSpPr>
          <p:cNvPr id="25" name="Straight Arrow Connector 24"/>
          <p:cNvCxnSpPr/>
          <p:nvPr/>
        </p:nvCxnSpPr>
        <p:spPr>
          <a:xfrm flipV="1">
            <a:off x="9863527" y="2436927"/>
            <a:ext cx="0" cy="458747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3376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1693414" y="3386496"/>
            <a:ext cx="869634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BOTH routine clavicle radiographs should display: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3921401" y="4088278"/>
            <a:ext cx="4006549" cy="53345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70→85</a:t>
            </a:r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795921" y="-324089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</a:t>
            </a:r>
            <a:r>
              <a:rPr lang="en-US" sz="2800" dirty="0"/>
              <a:t> </a:t>
            </a:r>
            <a:r>
              <a:rPr lang="en-US" sz="2400" i="1" dirty="0"/>
              <a:t>Routine</a:t>
            </a:r>
            <a:r>
              <a:rPr lang="en-US" sz="2800" dirty="0"/>
              <a:t> </a:t>
            </a:r>
            <a:r>
              <a:rPr lang="en-US" sz="2400" dirty="0"/>
              <a:t>Clavicle</a:t>
            </a:r>
            <a:r>
              <a:rPr lang="en-US" sz="3200" dirty="0"/>
              <a:t> </a:t>
            </a:r>
            <a:r>
              <a:rPr lang="en-US" sz="2400" dirty="0"/>
              <a:t>Projections</a:t>
            </a:r>
            <a:endParaRPr lang="en-CA" sz="2400" dirty="0"/>
          </a:p>
        </p:txBody>
      </p:sp>
      <p:sp>
        <p:nvSpPr>
          <p:cNvPr id="20" name="Content Placeholder 2"/>
          <p:cNvSpPr>
            <a:spLocks noGrp="1"/>
          </p:cNvSpPr>
          <p:nvPr>
            <p:ph idx="1"/>
          </p:nvPr>
        </p:nvSpPr>
        <p:spPr>
          <a:xfrm>
            <a:off x="3921401" y="4769514"/>
            <a:ext cx="6111240" cy="1779006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392692" y="920381"/>
            <a:ext cx="4053289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Exposure &amp; Technique</a:t>
            </a:r>
            <a:endParaRPr lang="en-CA" b="1" dirty="0"/>
          </a:p>
        </p:txBody>
      </p:sp>
      <p:sp>
        <p:nvSpPr>
          <p:cNvPr id="25" name="Rectangle 24"/>
          <p:cNvSpPr/>
          <p:nvPr/>
        </p:nvSpPr>
        <p:spPr>
          <a:xfrm rot="21421154">
            <a:off x="1531784" y="1584882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rot="21421154">
            <a:off x="5157657" y="2912731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1" y="824211"/>
            <a:ext cx="4529721" cy="20484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3721" y="1581640"/>
            <a:ext cx="4596782" cy="1761897"/>
          </a:xfrm>
          <a:prstGeom prst="rect">
            <a:avLst/>
          </a:prstGeom>
        </p:spPr>
      </p:pic>
      <p:sp>
        <p:nvSpPr>
          <p:cNvPr id="22" name="Text Placeholder 4"/>
          <p:cNvSpPr txBox="1">
            <a:spLocks/>
          </p:cNvSpPr>
          <p:nvPr/>
        </p:nvSpPr>
        <p:spPr>
          <a:xfrm>
            <a:off x="2277130" y="2895673"/>
            <a:ext cx="260437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9</a:t>
            </a:r>
            <a:r>
              <a:rPr lang="en-US" sz="900" baseline="30000" dirty="0"/>
              <a:t>th</a:t>
            </a:r>
            <a:r>
              <a:rPr lang="en-US" sz="900" dirty="0"/>
              <a:t> Ed. pg. 204 Fig. 5.87A &amp; B</a:t>
            </a:r>
          </a:p>
          <a:p>
            <a:endParaRPr lang="en-CA" dirty="0"/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9801743" y="1671482"/>
            <a:ext cx="0" cy="458747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4711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38782" y="852436"/>
            <a:ext cx="5580374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Marker Placement &amp;/or artifacts</a:t>
            </a:r>
            <a:endParaRPr lang="en-CA" b="1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-213995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</a:t>
            </a:r>
            <a:r>
              <a:rPr lang="en-US" sz="2800" dirty="0"/>
              <a:t> </a:t>
            </a:r>
            <a:r>
              <a:rPr lang="en-US" sz="2400" i="1" dirty="0"/>
              <a:t>Routine</a:t>
            </a:r>
            <a:r>
              <a:rPr lang="en-US" sz="2800" dirty="0"/>
              <a:t> </a:t>
            </a:r>
            <a:r>
              <a:rPr lang="en-US" sz="2400" dirty="0"/>
              <a:t>Clavicle</a:t>
            </a:r>
            <a:r>
              <a:rPr lang="en-US" sz="3200" dirty="0"/>
              <a:t> </a:t>
            </a:r>
            <a:r>
              <a:rPr lang="en-US" sz="2400" dirty="0"/>
              <a:t>Projections</a:t>
            </a:r>
            <a:endParaRPr lang="en-CA" sz="2400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1904337" y="5897065"/>
            <a:ext cx="105156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28137" y="1331253"/>
            <a:ext cx="8583560" cy="1560228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Marker placement: lateral side; </a:t>
            </a:r>
            <a:r>
              <a:rPr lang="en-US" i="1" u="sng" dirty="0">
                <a:solidFill>
                  <a:schemeClr val="tx1"/>
                </a:solidFill>
              </a:rPr>
              <a:t>not</a:t>
            </a:r>
            <a:r>
              <a:rPr lang="en-US" dirty="0">
                <a:solidFill>
                  <a:schemeClr val="tx1"/>
                </a:solidFill>
              </a:rPr>
              <a:t> obscuring anatomy of interest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Note: Axial projection requires an “up” arrow</a:t>
            </a:r>
          </a:p>
        </p:txBody>
      </p:sp>
      <p:sp>
        <p:nvSpPr>
          <p:cNvPr id="14" name="Rectangle 13"/>
          <p:cNvSpPr/>
          <p:nvPr/>
        </p:nvSpPr>
        <p:spPr>
          <a:xfrm rot="21421154">
            <a:off x="5255944" y="5581091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16" name="Text Placeholder 4"/>
          <p:cNvSpPr txBox="1">
            <a:spLocks/>
          </p:cNvSpPr>
          <p:nvPr/>
        </p:nvSpPr>
        <p:spPr>
          <a:xfrm>
            <a:off x="2160283" y="5000574"/>
            <a:ext cx="260437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9</a:t>
            </a:r>
            <a:r>
              <a:rPr lang="en-US" sz="900" baseline="30000" dirty="0"/>
              <a:t>th</a:t>
            </a:r>
            <a:r>
              <a:rPr lang="en-US" sz="900" dirty="0"/>
              <a:t> Ed. pg. 204 Fig. 5.87A &amp; B</a:t>
            </a:r>
          </a:p>
          <a:p>
            <a:endParaRPr lang="en-CA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2749" y="2877636"/>
            <a:ext cx="4529721" cy="2048434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6071218" y="3791978"/>
            <a:ext cx="4596782" cy="1761897"/>
            <a:chOff x="4547218" y="3791977"/>
            <a:chExt cx="4596782" cy="176189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547218" y="3791977"/>
              <a:ext cx="4596782" cy="1761897"/>
            </a:xfrm>
            <a:prstGeom prst="rect">
              <a:avLst/>
            </a:prstGeom>
          </p:spPr>
        </p:pic>
        <p:cxnSp>
          <p:nvCxnSpPr>
            <p:cNvPr id="18" name="Straight Arrow Connector 17"/>
            <p:cNvCxnSpPr/>
            <p:nvPr/>
          </p:nvCxnSpPr>
          <p:spPr>
            <a:xfrm flipV="1">
              <a:off x="8253030" y="3940259"/>
              <a:ext cx="0" cy="458747"/>
            </a:xfrm>
            <a:prstGeom prst="straightConnector1">
              <a:avLst/>
            </a:prstGeom>
            <a:ln w="5715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7243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3"/>
          <a:srcRect t="17657"/>
          <a:stretch/>
        </p:blipFill>
        <p:spPr>
          <a:xfrm>
            <a:off x="6489210" y="4321003"/>
            <a:ext cx="2733959" cy="201036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1218" y="2392525"/>
            <a:ext cx="4596782" cy="17801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9241" y="1455706"/>
            <a:ext cx="2702894" cy="24937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3839" y="4251133"/>
            <a:ext cx="4529721" cy="2048434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 rot="21421154">
            <a:off x="1531784" y="1584882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362308" y="886988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sp>
        <p:nvSpPr>
          <p:cNvPr id="24" name="Rectangle 23"/>
          <p:cNvSpPr/>
          <p:nvPr/>
        </p:nvSpPr>
        <p:spPr>
          <a:xfrm rot="5400000">
            <a:off x="7451186" y="1038999"/>
            <a:ext cx="1754765" cy="4505868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 rot="5400000">
            <a:off x="2733603" y="3039614"/>
            <a:ext cx="2050351" cy="4469559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>
            <a:stCxn id="26" idx="0"/>
          </p:cNvCxnSpPr>
          <p:nvPr/>
        </p:nvCxnSpPr>
        <p:spPr>
          <a:xfrm flipH="1">
            <a:off x="1463838" y="5274393"/>
            <a:ext cx="4529720" cy="696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26" idx="1"/>
            <a:endCxn id="26" idx="3"/>
          </p:cNvCxnSpPr>
          <p:nvPr/>
        </p:nvCxnSpPr>
        <p:spPr>
          <a:xfrm>
            <a:off x="3758777" y="4249218"/>
            <a:ext cx="0" cy="2050351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24" idx="1"/>
            <a:endCxn id="24" idx="3"/>
          </p:cNvCxnSpPr>
          <p:nvPr/>
        </p:nvCxnSpPr>
        <p:spPr>
          <a:xfrm>
            <a:off x="8328568" y="2414552"/>
            <a:ext cx="0" cy="1754765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>
            <a:stCxn id="23" idx="3"/>
            <a:endCxn id="23" idx="1"/>
          </p:cNvCxnSpPr>
          <p:nvPr/>
        </p:nvCxnSpPr>
        <p:spPr>
          <a:xfrm flipH="1">
            <a:off x="6071218" y="3282618"/>
            <a:ext cx="4596782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7732685" y="3282619"/>
            <a:ext cx="636925" cy="2319959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3263126" y="2641638"/>
            <a:ext cx="495653" cy="2632757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735758" y="-350179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</a:t>
            </a:r>
            <a:r>
              <a:rPr lang="en-US" sz="2800" dirty="0"/>
              <a:t> </a:t>
            </a:r>
            <a:r>
              <a:rPr lang="en-US" sz="2400" i="1" dirty="0"/>
              <a:t>Routine</a:t>
            </a:r>
            <a:r>
              <a:rPr lang="en-US" sz="2800" dirty="0"/>
              <a:t> </a:t>
            </a:r>
            <a:r>
              <a:rPr lang="en-US" sz="2400" dirty="0"/>
              <a:t>Clavicle</a:t>
            </a:r>
            <a:r>
              <a:rPr lang="en-US" sz="3200" dirty="0"/>
              <a:t> </a:t>
            </a:r>
            <a:r>
              <a:rPr lang="en-US" sz="2400" dirty="0"/>
              <a:t>Projections</a:t>
            </a:r>
            <a:endParaRPr lang="en-CA" sz="2400" dirty="0"/>
          </a:p>
        </p:txBody>
      </p:sp>
      <p:sp>
        <p:nvSpPr>
          <p:cNvPr id="39" name="Content Placeholder 2"/>
          <p:cNvSpPr>
            <a:spLocks noGrp="1"/>
          </p:cNvSpPr>
          <p:nvPr>
            <p:ph idx="1"/>
          </p:nvPr>
        </p:nvSpPr>
        <p:spPr>
          <a:xfrm>
            <a:off x="4670345" y="1619674"/>
            <a:ext cx="6556424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mid-clavicle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24000" y="812408"/>
            <a:ext cx="1658260" cy="1378410"/>
          </a:xfrm>
          <a:prstGeom prst="rect">
            <a:avLst/>
          </a:prstGeom>
        </p:spPr>
      </p:pic>
      <p:sp>
        <p:nvSpPr>
          <p:cNvPr id="31" name="Text Placeholder 4"/>
          <p:cNvSpPr txBox="1">
            <a:spLocks/>
          </p:cNvSpPr>
          <p:nvPr/>
        </p:nvSpPr>
        <p:spPr>
          <a:xfrm>
            <a:off x="1992651" y="6331365"/>
            <a:ext cx="260437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9</a:t>
            </a:r>
            <a:r>
              <a:rPr lang="en-US" sz="900" baseline="30000" dirty="0"/>
              <a:t>th</a:t>
            </a:r>
            <a:r>
              <a:rPr lang="en-US" sz="900" dirty="0"/>
              <a:t> Ed. pg. 204 Fig. 5.87A &amp; B</a:t>
            </a:r>
          </a:p>
          <a:p>
            <a:endParaRPr lang="en-CA" dirty="0"/>
          </a:p>
        </p:txBody>
      </p:sp>
      <p:sp>
        <p:nvSpPr>
          <p:cNvPr id="33" name="Text Placeholder 4"/>
          <p:cNvSpPr txBox="1">
            <a:spLocks/>
          </p:cNvSpPr>
          <p:nvPr/>
        </p:nvSpPr>
        <p:spPr>
          <a:xfrm>
            <a:off x="1967451" y="3909077"/>
            <a:ext cx="1572579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  <a:endParaRPr lang="en-CA" dirty="0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65636" y="5326183"/>
            <a:ext cx="1902365" cy="1517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7894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2"/>
          <p:cNvSpPr>
            <a:spLocks noGrp="1"/>
          </p:cNvSpPr>
          <p:nvPr>
            <p:ph type="title"/>
          </p:nvPr>
        </p:nvSpPr>
        <p:spPr>
          <a:xfrm>
            <a:off x="825078" y="-98535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AP Clavicle</a:t>
            </a:r>
            <a:endParaRPr lang="en-CA" dirty="0"/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838200" y="4964223"/>
            <a:ext cx="10515600" cy="121274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Clavicle demonstrated without foreshortening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Midclavicle superimposed on the superior scapular angle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293079" y="927113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482393" y="1500549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70 kVp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3643778" y="4408108"/>
            <a:ext cx="3298600" cy="49765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9</a:t>
            </a:r>
            <a:r>
              <a:rPr lang="en-US" sz="900" baseline="30000" dirty="0"/>
              <a:t>th</a:t>
            </a:r>
            <a:r>
              <a:rPr lang="en-US" sz="900" dirty="0"/>
              <a:t> Ed. pg. 204 Fig. 5.87A</a:t>
            </a:r>
          </a:p>
          <a:p>
            <a:endParaRPr lang="en-CA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6556" y="1856716"/>
            <a:ext cx="5512644" cy="249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266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2"/>
          <p:cNvSpPr>
            <a:spLocks noGrp="1"/>
          </p:cNvSpPr>
          <p:nvPr>
            <p:ph type="title"/>
          </p:nvPr>
        </p:nvSpPr>
        <p:spPr>
          <a:xfrm>
            <a:off x="833211" y="0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 AP Clavicle</a:t>
            </a:r>
            <a:endParaRPr lang="en-CA" dirty="0"/>
          </a:p>
        </p:txBody>
      </p:sp>
      <p:sp>
        <p:nvSpPr>
          <p:cNvPr id="17" name="Content Placeholder 2"/>
          <p:cNvSpPr>
            <a:spLocks noGrp="1"/>
          </p:cNvSpPr>
          <p:nvPr>
            <p:ph idx="1"/>
          </p:nvPr>
        </p:nvSpPr>
        <p:spPr>
          <a:xfrm>
            <a:off x="838200" y="4721899"/>
            <a:ext cx="10515600" cy="1455064"/>
          </a:xfrm>
        </p:spPr>
        <p:txBody>
          <a:bodyPr>
            <a:normAutofit fontScale="92500" lnSpcReduction="20000"/>
          </a:bodyPr>
          <a:lstStyle/>
          <a:p>
            <a:pPr marL="457200"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/>
              <a:t>Only the medial portion of the clavicle is superimposed by the first and second ribs</a:t>
            </a:r>
          </a:p>
          <a:p>
            <a:pPr marL="457200"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/>
              <a:t>*Note: Clavicle appears more “horizontal” in shape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293079" y="927113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490526" y="1568218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70 kVp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1962" y="1897061"/>
            <a:ext cx="5999795" cy="282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620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625" y="-300530"/>
            <a:ext cx="10515600" cy="1325563"/>
          </a:xfrm>
        </p:spPr>
        <p:txBody>
          <a:bodyPr/>
          <a:lstStyle/>
          <a:p>
            <a:r>
              <a:rPr lang="en-US" sz="2800" dirty="0"/>
              <a:t>Image Critique </a:t>
            </a:r>
            <a:r>
              <a:rPr lang="en-US" sz="3200" dirty="0"/>
              <a:t>–</a:t>
            </a:r>
            <a:r>
              <a:rPr lang="en-US" sz="2800" dirty="0"/>
              <a:t> </a:t>
            </a:r>
            <a:r>
              <a:rPr lang="en-US" sz="2400" i="1" dirty="0"/>
              <a:t>Routine</a:t>
            </a:r>
            <a:r>
              <a:rPr lang="en-US" sz="2800" dirty="0"/>
              <a:t> </a:t>
            </a:r>
            <a:r>
              <a:rPr lang="en-US" sz="2400" dirty="0"/>
              <a:t>Shoulder</a:t>
            </a:r>
            <a:r>
              <a:rPr lang="en-US" sz="3200" dirty="0"/>
              <a:t> </a:t>
            </a:r>
            <a:r>
              <a:rPr lang="en-US" sz="2400" dirty="0"/>
              <a:t>Projections</a:t>
            </a:r>
            <a:endParaRPr lang="en-CA" sz="2400" dirty="0"/>
          </a:p>
        </p:txBody>
      </p:sp>
      <p:sp>
        <p:nvSpPr>
          <p:cNvPr id="20" name="Content Placeholder 2"/>
          <p:cNvSpPr>
            <a:spLocks noGrp="1"/>
          </p:cNvSpPr>
          <p:nvPr>
            <p:ph idx="1"/>
          </p:nvPr>
        </p:nvSpPr>
        <p:spPr>
          <a:xfrm>
            <a:off x="4053840" y="5167312"/>
            <a:ext cx="7299960" cy="137521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Optimal density and contrast: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motion (i.e. blur)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 margins visible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clear bony trabecular markings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730386" y="4131879"/>
            <a:ext cx="843607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000" dirty="0">
                <a:solidFill>
                  <a:prstClr val="black"/>
                </a:solidFill>
              </a:rPr>
              <a:t>ALL routine shoulder radiographs should display: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3945152" y="4585437"/>
            <a:ext cx="4006549" cy="533452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kVp range of </a:t>
            </a:r>
            <a:r>
              <a:rPr lang="en-US" dirty="0">
                <a:solidFill>
                  <a:srgbClr val="FF00FF"/>
                </a:solidFill>
              </a:rPr>
              <a:t>70→85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876771" y="3343536"/>
            <a:ext cx="4053289" cy="523220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Exposure &amp; Technique</a:t>
            </a:r>
            <a:endParaRPr lang="en-CA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1" y="843687"/>
            <a:ext cx="2993473" cy="23850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6140" y="843688"/>
            <a:ext cx="2425079" cy="19857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0122" y="843688"/>
            <a:ext cx="1327806" cy="23850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86832" y="843689"/>
            <a:ext cx="1855994" cy="188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3950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38782" y="852436"/>
            <a:ext cx="5580374" cy="523220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Marker Placement &amp;/or artifacts</a:t>
            </a:r>
            <a:endParaRPr lang="en-CA" b="1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26403" y="-260315"/>
            <a:ext cx="10515600" cy="1325563"/>
          </a:xfrm>
        </p:spPr>
        <p:txBody>
          <a:bodyPr/>
          <a:lstStyle/>
          <a:p>
            <a:r>
              <a:rPr lang="en-US" sz="2800" dirty="0"/>
              <a:t>Image Critique </a:t>
            </a:r>
            <a:r>
              <a:rPr lang="en-US" sz="3200" dirty="0"/>
              <a:t>–</a:t>
            </a:r>
            <a:r>
              <a:rPr lang="en-US" sz="2800" dirty="0"/>
              <a:t> </a:t>
            </a:r>
            <a:r>
              <a:rPr lang="en-US" sz="2400" i="1" dirty="0"/>
              <a:t>Routine</a:t>
            </a:r>
            <a:r>
              <a:rPr lang="en-US" sz="2800" dirty="0"/>
              <a:t> </a:t>
            </a:r>
            <a:r>
              <a:rPr lang="en-US" sz="2400" dirty="0"/>
              <a:t>Shoulder</a:t>
            </a:r>
            <a:r>
              <a:rPr lang="en-US" sz="3200" dirty="0"/>
              <a:t> </a:t>
            </a:r>
            <a:r>
              <a:rPr lang="en-US" sz="2400" dirty="0"/>
              <a:t>Projections</a:t>
            </a:r>
            <a:endParaRPr lang="en-CA" sz="2400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1997289" y="6005564"/>
            <a:ext cx="10515600" cy="604069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No removable artifacts are visible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28137" y="1331253"/>
            <a:ext cx="8583560" cy="2373110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Marker placement; </a:t>
            </a:r>
            <a:r>
              <a:rPr lang="en-US" i="1" u="sng" dirty="0">
                <a:solidFill>
                  <a:schemeClr val="tx1"/>
                </a:solidFill>
              </a:rPr>
              <a:t>not</a:t>
            </a:r>
            <a:r>
              <a:rPr lang="en-US" dirty="0">
                <a:solidFill>
                  <a:schemeClr val="tx1"/>
                </a:solidFill>
              </a:rPr>
              <a:t> obscuring anatomy of interest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600" b="1" dirty="0">
                <a:solidFill>
                  <a:srgbClr val="7030A0"/>
                </a:solidFill>
              </a:rPr>
              <a:t>AP, Glenoid, &amp; </a:t>
            </a:r>
            <a:r>
              <a:rPr lang="en-US" sz="2600" b="1" dirty="0" err="1">
                <a:solidFill>
                  <a:srgbClr val="7030A0"/>
                </a:solidFill>
              </a:rPr>
              <a:t>Scap</a:t>
            </a:r>
            <a:r>
              <a:rPr lang="en-US" sz="2600" b="1" dirty="0">
                <a:solidFill>
                  <a:srgbClr val="7030A0"/>
                </a:solidFill>
              </a:rPr>
              <a:t> Y</a:t>
            </a:r>
            <a:endParaRPr lang="en-US" sz="2600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i="1" dirty="0">
                <a:solidFill>
                  <a:srgbClr val="FF00FF"/>
                </a:solidFill>
              </a:rPr>
              <a:t>Lateral</a:t>
            </a:r>
            <a:r>
              <a:rPr lang="en-US" dirty="0"/>
              <a:t> side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600" b="1" dirty="0">
                <a:solidFill>
                  <a:srgbClr val="0070C0"/>
                </a:solidFill>
              </a:rPr>
              <a:t>Superoinferior Axial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i="1" dirty="0">
                <a:solidFill>
                  <a:srgbClr val="00B0F0"/>
                </a:solidFill>
              </a:rPr>
              <a:t>Anterior</a:t>
            </a:r>
            <a:r>
              <a:rPr lang="en-US" dirty="0"/>
              <a:t> side “walking along the humerus”</a:t>
            </a:r>
          </a:p>
        </p:txBody>
      </p:sp>
      <p:sp>
        <p:nvSpPr>
          <p:cNvPr id="13" name="Rectangle 12"/>
          <p:cNvSpPr/>
          <p:nvPr/>
        </p:nvSpPr>
        <p:spPr>
          <a:xfrm rot="21421154">
            <a:off x="1655208" y="4257793"/>
            <a:ext cx="1818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 rot="21421154">
            <a:off x="5255944" y="5581091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704364"/>
            <a:ext cx="9120406" cy="2389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567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71382"/>
            <a:ext cx="10515600" cy="1325563"/>
          </a:xfrm>
        </p:spPr>
        <p:txBody>
          <a:bodyPr/>
          <a:lstStyle/>
          <a:p>
            <a:r>
              <a:rPr lang="en-US" sz="2800" dirty="0"/>
              <a:t>Image Critique </a:t>
            </a:r>
            <a:r>
              <a:rPr lang="en-US" sz="3200" dirty="0"/>
              <a:t>–</a:t>
            </a:r>
            <a:r>
              <a:rPr lang="en-US" sz="2800" dirty="0"/>
              <a:t> </a:t>
            </a:r>
            <a:r>
              <a:rPr lang="en-US" sz="2400" i="1" dirty="0"/>
              <a:t>AP Shoulder (external rotation)</a:t>
            </a:r>
            <a:endParaRPr lang="en-CA" sz="2400" dirty="0"/>
          </a:p>
        </p:txBody>
      </p:sp>
      <p:sp>
        <p:nvSpPr>
          <p:cNvPr id="25" name="Content Placeholder 2"/>
          <p:cNvSpPr>
            <a:spLocks noGrp="1"/>
          </p:cNvSpPr>
          <p:nvPr>
            <p:ph idx="1"/>
          </p:nvPr>
        </p:nvSpPr>
        <p:spPr>
          <a:xfrm>
            <a:off x="6375111" y="5482333"/>
            <a:ext cx="3093274" cy="529744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Entire Scapula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417575" y="869071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32" name="Rectangle 31"/>
          <p:cNvSpPr/>
          <p:nvPr/>
        </p:nvSpPr>
        <p:spPr>
          <a:xfrm rot="21421154">
            <a:off x="1488479" y="1742139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 rot="21421154">
            <a:off x="5267822" y="3640314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7102" y="1449335"/>
            <a:ext cx="5361976" cy="4272090"/>
          </a:xfrm>
          <a:prstGeom prst="rect">
            <a:avLst/>
          </a:prstGeom>
        </p:spPr>
      </p:pic>
      <p:sp>
        <p:nvSpPr>
          <p:cNvPr id="21" name="Content Placeholder 2"/>
          <p:cNvSpPr txBox="1">
            <a:spLocks/>
          </p:cNvSpPr>
          <p:nvPr/>
        </p:nvSpPr>
        <p:spPr>
          <a:xfrm>
            <a:off x="2279502" y="5482546"/>
            <a:ext cx="2807096" cy="477761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Entire clavicle</a:t>
            </a: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2279503" y="5960306"/>
            <a:ext cx="3448363" cy="64934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Proximal humerus</a:t>
            </a: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367173" y="5913825"/>
            <a:ext cx="4121957" cy="52974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½ sternum (crosswise)</a:t>
            </a:r>
          </a:p>
        </p:txBody>
      </p:sp>
    </p:spTree>
    <p:extLst>
      <p:ext uri="{BB962C8B-B14F-4D97-AF65-F5344CB8AC3E}">
        <p14:creationId xmlns:p14="http://schemas.microsoft.com/office/powerpoint/2010/main" val="27990318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7820" y="2666290"/>
            <a:ext cx="4331417" cy="34542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9951" y="3477137"/>
            <a:ext cx="2638206" cy="309339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059974" y="2473674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Image Critique </a:t>
            </a:r>
            <a:r>
              <a:rPr lang="en-US" sz="3200" dirty="0"/>
              <a:t>–</a:t>
            </a:r>
            <a:r>
              <a:rPr lang="en-US" sz="2800" dirty="0"/>
              <a:t> </a:t>
            </a:r>
            <a:r>
              <a:rPr lang="en-US" sz="2400" i="1" dirty="0"/>
              <a:t>AP Shoulder (external rotation)</a:t>
            </a:r>
            <a:endParaRPr lang="en-CA" sz="2400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890291" y="1573377"/>
            <a:ext cx="105156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cross-wise collimation; centered to ~mid clavicle (side-side) &amp; ~2 inches inferior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967819" y="2666289"/>
            <a:ext cx="4331417" cy="3057618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>
            <a:stCxn id="5" idx="0"/>
            <a:endCxn id="15" idx="2"/>
          </p:cNvCxnSpPr>
          <p:nvPr/>
        </p:nvCxnSpPr>
        <p:spPr>
          <a:xfrm flipH="1">
            <a:off x="4133528" y="2666289"/>
            <a:ext cx="1" cy="3057618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5" idx="1"/>
            <a:endCxn id="15" idx="3"/>
          </p:cNvCxnSpPr>
          <p:nvPr/>
        </p:nvCxnSpPr>
        <p:spPr>
          <a:xfrm>
            <a:off x="1967819" y="4195098"/>
            <a:ext cx="4331417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133527" y="4195100"/>
            <a:ext cx="4575044" cy="609621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9231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7658641" y="1143000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7859016" y="1906812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70 kVp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2970" y="2296652"/>
            <a:ext cx="4865030" cy="382862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Image Critique </a:t>
            </a:r>
            <a:r>
              <a:rPr lang="en-US" sz="3200" dirty="0"/>
              <a:t>–</a:t>
            </a:r>
            <a:r>
              <a:rPr lang="en-US" sz="2800" dirty="0"/>
              <a:t> </a:t>
            </a:r>
            <a:r>
              <a:rPr lang="en-US" sz="2400" i="1" dirty="0"/>
              <a:t>AP Shoulder (external rotation)</a:t>
            </a:r>
            <a:endParaRPr lang="en-CA" sz="2400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535379" y="2092231"/>
            <a:ext cx="4729348" cy="4351338"/>
          </a:xfrm>
        </p:spPr>
        <p:txBody>
          <a:bodyPr/>
          <a:lstStyle/>
          <a:p>
            <a:pPr marL="457200" indent="-457200">
              <a:lnSpc>
                <a:spcPct val="80000"/>
              </a:lnSpc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Greater tubercle in full profile laterally</a:t>
            </a:r>
          </a:p>
          <a:p>
            <a:pPr marL="457200" indent="-457200">
              <a:lnSpc>
                <a:spcPct val="80000"/>
              </a:lnSpc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Lesser tubercle superimposed over humeral head</a:t>
            </a:r>
          </a:p>
          <a:p>
            <a:pPr marL="457200" indent="-457200">
              <a:lnSpc>
                <a:spcPct val="80000"/>
              </a:lnSpc>
              <a:spcAft>
                <a:spcPts val="180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tx1"/>
                </a:solidFill>
              </a:rPr>
              <a:t>Minimal superimposition of glenoid cavity and humeral head</a:t>
            </a:r>
          </a:p>
        </p:txBody>
      </p:sp>
      <p:sp>
        <p:nvSpPr>
          <p:cNvPr id="10" name="Freeform 9"/>
          <p:cNvSpPr/>
          <p:nvPr/>
        </p:nvSpPr>
        <p:spPr>
          <a:xfrm>
            <a:off x="6238505" y="3372592"/>
            <a:ext cx="475013" cy="950026"/>
          </a:xfrm>
          <a:custGeom>
            <a:avLst/>
            <a:gdLst>
              <a:gd name="connsiteX0" fmla="*/ 475013 w 475013"/>
              <a:gd name="connsiteY0" fmla="*/ 0 h 950026"/>
              <a:gd name="connsiteX1" fmla="*/ 403761 w 475013"/>
              <a:gd name="connsiteY1" fmla="*/ 11876 h 950026"/>
              <a:gd name="connsiteX2" fmla="*/ 320634 w 475013"/>
              <a:gd name="connsiteY2" fmla="*/ 106878 h 950026"/>
              <a:gd name="connsiteX3" fmla="*/ 118753 w 475013"/>
              <a:gd name="connsiteY3" fmla="*/ 130629 h 950026"/>
              <a:gd name="connsiteX4" fmla="*/ 83127 w 475013"/>
              <a:gd name="connsiteY4" fmla="*/ 166255 h 950026"/>
              <a:gd name="connsiteX5" fmla="*/ 23751 w 475013"/>
              <a:gd name="connsiteY5" fmla="*/ 225631 h 950026"/>
              <a:gd name="connsiteX6" fmla="*/ 0 w 475013"/>
              <a:gd name="connsiteY6" fmla="*/ 296883 h 950026"/>
              <a:gd name="connsiteX7" fmla="*/ 11875 w 475013"/>
              <a:gd name="connsiteY7" fmla="*/ 522514 h 950026"/>
              <a:gd name="connsiteX8" fmla="*/ 35626 w 475013"/>
              <a:gd name="connsiteY8" fmla="*/ 593766 h 950026"/>
              <a:gd name="connsiteX9" fmla="*/ 71252 w 475013"/>
              <a:gd name="connsiteY9" fmla="*/ 665018 h 950026"/>
              <a:gd name="connsiteX10" fmla="*/ 118753 w 475013"/>
              <a:gd name="connsiteY10" fmla="*/ 736270 h 950026"/>
              <a:gd name="connsiteX11" fmla="*/ 130628 w 475013"/>
              <a:gd name="connsiteY11" fmla="*/ 783772 h 950026"/>
              <a:gd name="connsiteX12" fmla="*/ 142504 w 475013"/>
              <a:gd name="connsiteY12" fmla="*/ 819398 h 950026"/>
              <a:gd name="connsiteX13" fmla="*/ 154379 w 475013"/>
              <a:gd name="connsiteY13" fmla="*/ 866899 h 950026"/>
              <a:gd name="connsiteX14" fmla="*/ 166254 w 475013"/>
              <a:gd name="connsiteY14" fmla="*/ 902525 h 950026"/>
              <a:gd name="connsiteX15" fmla="*/ 190005 w 475013"/>
              <a:gd name="connsiteY15" fmla="*/ 950026 h 950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75013" h="950026">
                <a:moveTo>
                  <a:pt x="475013" y="0"/>
                </a:moveTo>
                <a:cubicBezTo>
                  <a:pt x="451262" y="3959"/>
                  <a:pt x="423487" y="-1932"/>
                  <a:pt x="403761" y="11876"/>
                </a:cubicBezTo>
                <a:cubicBezTo>
                  <a:pt x="225638" y="136562"/>
                  <a:pt x="441364" y="46513"/>
                  <a:pt x="320634" y="106878"/>
                </a:cubicBezTo>
                <a:cubicBezTo>
                  <a:pt x="266654" y="133868"/>
                  <a:pt x="145011" y="128753"/>
                  <a:pt x="118753" y="130629"/>
                </a:cubicBezTo>
                <a:cubicBezTo>
                  <a:pt x="106878" y="142504"/>
                  <a:pt x="96029" y="155504"/>
                  <a:pt x="83127" y="166255"/>
                </a:cubicBezTo>
                <a:cubicBezTo>
                  <a:pt x="46801" y="196526"/>
                  <a:pt x="44242" y="179525"/>
                  <a:pt x="23751" y="225631"/>
                </a:cubicBezTo>
                <a:cubicBezTo>
                  <a:pt x="13583" y="248509"/>
                  <a:pt x="0" y="296883"/>
                  <a:pt x="0" y="296883"/>
                </a:cubicBezTo>
                <a:cubicBezTo>
                  <a:pt x="3958" y="372093"/>
                  <a:pt x="2902" y="447736"/>
                  <a:pt x="11875" y="522514"/>
                </a:cubicBezTo>
                <a:cubicBezTo>
                  <a:pt x="14858" y="547371"/>
                  <a:pt x="27709" y="570015"/>
                  <a:pt x="35626" y="593766"/>
                </a:cubicBezTo>
                <a:cubicBezTo>
                  <a:pt x="52015" y="642933"/>
                  <a:pt x="40556" y="618975"/>
                  <a:pt x="71252" y="665018"/>
                </a:cubicBezTo>
                <a:cubicBezTo>
                  <a:pt x="108328" y="776250"/>
                  <a:pt x="47590" y="611732"/>
                  <a:pt x="118753" y="736270"/>
                </a:cubicBezTo>
                <a:cubicBezTo>
                  <a:pt x="126851" y="750441"/>
                  <a:pt x="126144" y="768079"/>
                  <a:pt x="130628" y="783772"/>
                </a:cubicBezTo>
                <a:cubicBezTo>
                  <a:pt x="134067" y="795808"/>
                  <a:pt x="139065" y="807362"/>
                  <a:pt x="142504" y="819398"/>
                </a:cubicBezTo>
                <a:cubicBezTo>
                  <a:pt x="146988" y="835091"/>
                  <a:pt x="149895" y="851206"/>
                  <a:pt x="154379" y="866899"/>
                </a:cubicBezTo>
                <a:cubicBezTo>
                  <a:pt x="157818" y="878935"/>
                  <a:pt x="161323" y="891019"/>
                  <a:pt x="166254" y="902525"/>
                </a:cubicBezTo>
                <a:cubicBezTo>
                  <a:pt x="173227" y="918796"/>
                  <a:pt x="190005" y="950026"/>
                  <a:pt x="190005" y="950026"/>
                </a:cubicBezTo>
              </a:path>
            </a:pathLst>
          </a:custGeom>
          <a:solidFill>
            <a:srgbClr val="CC00FF">
              <a:alpha val="10196"/>
            </a:srgbClr>
          </a:solidFill>
          <a:ln w="3175">
            <a:solidFill>
              <a:srgbClr val="CC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3" name="Straight Arrow Connector 12"/>
          <p:cNvCxnSpPr>
            <a:endCxn id="10" idx="4"/>
          </p:cNvCxnSpPr>
          <p:nvPr/>
        </p:nvCxnSpPr>
        <p:spPr>
          <a:xfrm>
            <a:off x="5264727" y="2398817"/>
            <a:ext cx="1056904" cy="1140031"/>
          </a:xfrm>
          <a:prstGeom prst="straightConnector1">
            <a:avLst/>
          </a:prstGeom>
          <a:ln w="38100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5359731" y="3559355"/>
            <a:ext cx="1211283" cy="107986"/>
          </a:xfrm>
          <a:prstGeom prst="straightConnector1">
            <a:avLst/>
          </a:prstGeom>
          <a:ln w="38100">
            <a:solidFill>
              <a:srgbClr val="61F9A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Freeform 24"/>
          <p:cNvSpPr/>
          <p:nvPr/>
        </p:nvSpPr>
        <p:spPr>
          <a:xfrm>
            <a:off x="6547262" y="3586348"/>
            <a:ext cx="83128" cy="486888"/>
          </a:xfrm>
          <a:custGeom>
            <a:avLst/>
            <a:gdLst>
              <a:gd name="connsiteX0" fmla="*/ 83128 w 83128"/>
              <a:gd name="connsiteY0" fmla="*/ 0 h 486888"/>
              <a:gd name="connsiteX1" fmla="*/ 11876 w 83128"/>
              <a:gd name="connsiteY1" fmla="*/ 95003 h 486888"/>
              <a:gd name="connsiteX2" fmla="*/ 0 w 83128"/>
              <a:gd name="connsiteY2" fmla="*/ 142504 h 486888"/>
              <a:gd name="connsiteX3" fmla="*/ 11876 w 83128"/>
              <a:gd name="connsiteY3" fmla="*/ 344384 h 486888"/>
              <a:gd name="connsiteX4" fmla="*/ 59377 w 83128"/>
              <a:gd name="connsiteY4" fmla="*/ 415636 h 486888"/>
              <a:gd name="connsiteX5" fmla="*/ 83128 w 83128"/>
              <a:gd name="connsiteY5" fmla="*/ 486888 h 486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3128" h="486888">
                <a:moveTo>
                  <a:pt x="83128" y="0"/>
                </a:moveTo>
                <a:cubicBezTo>
                  <a:pt x="78359" y="5962"/>
                  <a:pt x="20603" y="74640"/>
                  <a:pt x="11876" y="95003"/>
                </a:cubicBezTo>
                <a:cubicBezTo>
                  <a:pt x="5447" y="110004"/>
                  <a:pt x="3959" y="126670"/>
                  <a:pt x="0" y="142504"/>
                </a:cubicBezTo>
                <a:cubicBezTo>
                  <a:pt x="3959" y="209797"/>
                  <a:pt x="-2444" y="278513"/>
                  <a:pt x="11876" y="344384"/>
                </a:cubicBezTo>
                <a:cubicBezTo>
                  <a:pt x="17940" y="372277"/>
                  <a:pt x="59377" y="415636"/>
                  <a:pt x="59377" y="415636"/>
                </a:cubicBezTo>
                <a:lnTo>
                  <a:pt x="83128" y="486888"/>
                </a:lnTo>
              </a:path>
            </a:pathLst>
          </a:custGeom>
          <a:noFill/>
          <a:ln w="3175">
            <a:solidFill>
              <a:srgbClr val="61F9A6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26" name="Straight Arrow Connector 25"/>
          <p:cNvCxnSpPr>
            <a:endCxn id="29" idx="5"/>
          </p:cNvCxnSpPr>
          <p:nvPr/>
        </p:nvCxnSpPr>
        <p:spPr>
          <a:xfrm flipV="1">
            <a:off x="5264727" y="4085112"/>
            <a:ext cx="1935678" cy="867940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 28"/>
          <p:cNvSpPr/>
          <p:nvPr/>
        </p:nvSpPr>
        <p:spPr>
          <a:xfrm>
            <a:off x="7188530" y="3491345"/>
            <a:ext cx="249382" cy="712520"/>
          </a:xfrm>
          <a:custGeom>
            <a:avLst/>
            <a:gdLst>
              <a:gd name="connsiteX0" fmla="*/ 154379 w 249382"/>
              <a:gd name="connsiteY0" fmla="*/ 0 h 712520"/>
              <a:gd name="connsiteX1" fmla="*/ 47501 w 249382"/>
              <a:gd name="connsiteY1" fmla="*/ 130629 h 712520"/>
              <a:gd name="connsiteX2" fmla="*/ 23751 w 249382"/>
              <a:gd name="connsiteY2" fmla="*/ 166255 h 712520"/>
              <a:gd name="connsiteX3" fmla="*/ 11875 w 249382"/>
              <a:gd name="connsiteY3" fmla="*/ 451263 h 712520"/>
              <a:gd name="connsiteX4" fmla="*/ 0 w 249382"/>
              <a:gd name="connsiteY4" fmla="*/ 486889 h 712520"/>
              <a:gd name="connsiteX5" fmla="*/ 11875 w 249382"/>
              <a:gd name="connsiteY5" fmla="*/ 593767 h 712520"/>
              <a:gd name="connsiteX6" fmla="*/ 23751 w 249382"/>
              <a:gd name="connsiteY6" fmla="*/ 629393 h 712520"/>
              <a:gd name="connsiteX7" fmla="*/ 95002 w 249382"/>
              <a:gd name="connsiteY7" fmla="*/ 700645 h 712520"/>
              <a:gd name="connsiteX8" fmla="*/ 130628 w 249382"/>
              <a:gd name="connsiteY8" fmla="*/ 712520 h 712520"/>
              <a:gd name="connsiteX9" fmla="*/ 190005 w 249382"/>
              <a:gd name="connsiteY9" fmla="*/ 641268 h 712520"/>
              <a:gd name="connsiteX10" fmla="*/ 225631 w 249382"/>
              <a:gd name="connsiteY10" fmla="*/ 522515 h 712520"/>
              <a:gd name="connsiteX11" fmla="*/ 249382 w 249382"/>
              <a:gd name="connsiteY11" fmla="*/ 356260 h 712520"/>
              <a:gd name="connsiteX12" fmla="*/ 237506 w 249382"/>
              <a:gd name="connsiteY12" fmla="*/ 142504 h 712520"/>
              <a:gd name="connsiteX13" fmla="*/ 213756 w 249382"/>
              <a:gd name="connsiteY13" fmla="*/ 106878 h 712520"/>
              <a:gd name="connsiteX14" fmla="*/ 154379 w 249382"/>
              <a:gd name="connsiteY14" fmla="*/ 0 h 7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49382" h="712520">
                <a:moveTo>
                  <a:pt x="154379" y="0"/>
                </a:moveTo>
                <a:cubicBezTo>
                  <a:pt x="74819" y="79560"/>
                  <a:pt x="110527" y="36089"/>
                  <a:pt x="47501" y="130629"/>
                </a:cubicBezTo>
                <a:lnTo>
                  <a:pt x="23751" y="166255"/>
                </a:lnTo>
                <a:cubicBezTo>
                  <a:pt x="19792" y="261258"/>
                  <a:pt x="18899" y="356438"/>
                  <a:pt x="11875" y="451263"/>
                </a:cubicBezTo>
                <a:cubicBezTo>
                  <a:pt x="10950" y="463746"/>
                  <a:pt x="0" y="474371"/>
                  <a:pt x="0" y="486889"/>
                </a:cubicBezTo>
                <a:cubicBezTo>
                  <a:pt x="0" y="522734"/>
                  <a:pt x="5982" y="558409"/>
                  <a:pt x="11875" y="593767"/>
                </a:cubicBezTo>
                <a:cubicBezTo>
                  <a:pt x="13933" y="606114"/>
                  <a:pt x="16066" y="619512"/>
                  <a:pt x="23751" y="629393"/>
                </a:cubicBezTo>
                <a:cubicBezTo>
                  <a:pt x="44372" y="655906"/>
                  <a:pt x="63137" y="690024"/>
                  <a:pt x="95002" y="700645"/>
                </a:cubicBezTo>
                <a:lnTo>
                  <a:pt x="130628" y="712520"/>
                </a:lnTo>
                <a:cubicBezTo>
                  <a:pt x="153000" y="690148"/>
                  <a:pt x="176778" y="671027"/>
                  <a:pt x="190005" y="641268"/>
                </a:cubicBezTo>
                <a:cubicBezTo>
                  <a:pt x="198453" y="622260"/>
                  <a:pt x="221025" y="550152"/>
                  <a:pt x="225631" y="522515"/>
                </a:cubicBezTo>
                <a:cubicBezTo>
                  <a:pt x="234834" y="467296"/>
                  <a:pt x="249382" y="356260"/>
                  <a:pt x="249382" y="356260"/>
                </a:cubicBezTo>
                <a:cubicBezTo>
                  <a:pt x="245423" y="285008"/>
                  <a:pt x="247598" y="213149"/>
                  <a:pt x="237506" y="142504"/>
                </a:cubicBezTo>
                <a:cubicBezTo>
                  <a:pt x="235488" y="128375"/>
                  <a:pt x="222052" y="118492"/>
                  <a:pt x="213756" y="106878"/>
                </a:cubicBezTo>
                <a:cubicBezTo>
                  <a:pt x="175852" y="53812"/>
                  <a:pt x="194476" y="67550"/>
                  <a:pt x="154379" y="0"/>
                </a:cubicBezTo>
                <a:close/>
              </a:path>
            </a:pathLst>
          </a:custGeom>
          <a:solidFill>
            <a:srgbClr val="FFC000">
              <a:alpha val="10196"/>
            </a:srgbClr>
          </a:solidFill>
          <a:ln w="3175">
            <a:solidFill>
              <a:srgbClr val="FFC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2" name="Freeform 31"/>
          <p:cNvSpPr/>
          <p:nvPr/>
        </p:nvSpPr>
        <p:spPr>
          <a:xfrm>
            <a:off x="6927273" y="3479470"/>
            <a:ext cx="398466" cy="1021278"/>
          </a:xfrm>
          <a:custGeom>
            <a:avLst/>
            <a:gdLst>
              <a:gd name="connsiteX0" fmla="*/ 178130 w 398466"/>
              <a:gd name="connsiteY0" fmla="*/ 0 h 1021278"/>
              <a:gd name="connsiteX1" fmla="*/ 273132 w 398466"/>
              <a:gd name="connsiteY1" fmla="*/ 83127 h 1021278"/>
              <a:gd name="connsiteX2" fmla="*/ 285008 w 398466"/>
              <a:gd name="connsiteY2" fmla="*/ 118753 h 1021278"/>
              <a:gd name="connsiteX3" fmla="*/ 308758 w 398466"/>
              <a:gd name="connsiteY3" fmla="*/ 154379 h 1021278"/>
              <a:gd name="connsiteX4" fmla="*/ 368135 w 398466"/>
              <a:gd name="connsiteY4" fmla="*/ 237507 h 1021278"/>
              <a:gd name="connsiteX5" fmla="*/ 368135 w 398466"/>
              <a:gd name="connsiteY5" fmla="*/ 653143 h 1021278"/>
              <a:gd name="connsiteX6" fmla="*/ 344384 w 398466"/>
              <a:gd name="connsiteY6" fmla="*/ 688769 h 1021278"/>
              <a:gd name="connsiteX7" fmla="*/ 296883 w 398466"/>
              <a:gd name="connsiteY7" fmla="*/ 700644 h 1021278"/>
              <a:gd name="connsiteX8" fmla="*/ 249382 w 398466"/>
              <a:gd name="connsiteY8" fmla="*/ 736270 h 1021278"/>
              <a:gd name="connsiteX9" fmla="*/ 178130 w 398466"/>
              <a:gd name="connsiteY9" fmla="*/ 807522 h 1021278"/>
              <a:gd name="connsiteX10" fmla="*/ 142504 w 398466"/>
              <a:gd name="connsiteY10" fmla="*/ 831273 h 1021278"/>
              <a:gd name="connsiteX11" fmla="*/ 71252 w 398466"/>
              <a:gd name="connsiteY11" fmla="*/ 878774 h 1021278"/>
              <a:gd name="connsiteX12" fmla="*/ 11875 w 398466"/>
              <a:gd name="connsiteY12" fmla="*/ 985652 h 1021278"/>
              <a:gd name="connsiteX13" fmla="*/ 0 w 398466"/>
              <a:gd name="connsiteY13" fmla="*/ 1021278 h 1021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98466" h="1021278">
                <a:moveTo>
                  <a:pt x="178130" y="0"/>
                </a:moveTo>
                <a:cubicBezTo>
                  <a:pt x="192895" y="11812"/>
                  <a:pt x="257832" y="60178"/>
                  <a:pt x="273132" y="83127"/>
                </a:cubicBezTo>
                <a:cubicBezTo>
                  <a:pt x="280076" y="93542"/>
                  <a:pt x="279410" y="107557"/>
                  <a:pt x="285008" y="118753"/>
                </a:cubicBezTo>
                <a:cubicBezTo>
                  <a:pt x="291391" y="131518"/>
                  <a:pt x="300463" y="142765"/>
                  <a:pt x="308758" y="154379"/>
                </a:cubicBezTo>
                <a:cubicBezTo>
                  <a:pt x="382425" y="257514"/>
                  <a:pt x="312149" y="153529"/>
                  <a:pt x="368135" y="237507"/>
                </a:cubicBezTo>
                <a:cubicBezTo>
                  <a:pt x="418405" y="388322"/>
                  <a:pt x="397407" y="311640"/>
                  <a:pt x="368135" y="653143"/>
                </a:cubicBezTo>
                <a:cubicBezTo>
                  <a:pt x="366916" y="667363"/>
                  <a:pt x="356259" y="680852"/>
                  <a:pt x="344384" y="688769"/>
                </a:cubicBezTo>
                <a:cubicBezTo>
                  <a:pt x="330804" y="697822"/>
                  <a:pt x="312717" y="696686"/>
                  <a:pt x="296883" y="700644"/>
                </a:cubicBezTo>
                <a:cubicBezTo>
                  <a:pt x="281049" y="712519"/>
                  <a:pt x="264093" y="723030"/>
                  <a:pt x="249382" y="736270"/>
                </a:cubicBezTo>
                <a:cubicBezTo>
                  <a:pt x="224416" y="758740"/>
                  <a:pt x="206077" y="788890"/>
                  <a:pt x="178130" y="807522"/>
                </a:cubicBezTo>
                <a:cubicBezTo>
                  <a:pt x="166255" y="815439"/>
                  <a:pt x="153468" y="822136"/>
                  <a:pt x="142504" y="831273"/>
                </a:cubicBezTo>
                <a:cubicBezTo>
                  <a:pt x="83202" y="880692"/>
                  <a:pt x="133860" y="857905"/>
                  <a:pt x="71252" y="878774"/>
                </a:cubicBezTo>
                <a:cubicBezTo>
                  <a:pt x="17924" y="932102"/>
                  <a:pt x="40936" y="898468"/>
                  <a:pt x="11875" y="985652"/>
                </a:cubicBezTo>
                <a:lnTo>
                  <a:pt x="0" y="1021278"/>
                </a:lnTo>
              </a:path>
            </a:pathLst>
          </a:custGeom>
          <a:noFill/>
          <a:ln w="31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70360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7284043" y="996532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32" name="Rectangle 31"/>
          <p:cNvSpPr/>
          <p:nvPr/>
        </p:nvSpPr>
        <p:spPr>
          <a:xfrm rot="21421154">
            <a:off x="1488479" y="1742139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 rot="21421154">
            <a:off x="5267822" y="3640314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9863527" y="2436927"/>
            <a:ext cx="0" cy="458747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Image Critique </a:t>
            </a:r>
            <a:r>
              <a:rPr lang="en-US" sz="3200" dirty="0"/>
              <a:t>–</a:t>
            </a:r>
            <a:r>
              <a:rPr lang="en-US" sz="2800" dirty="0"/>
              <a:t> </a:t>
            </a:r>
            <a:r>
              <a:rPr lang="en-US" sz="2400" i="1" dirty="0"/>
              <a:t>AP Oblique Shoulder (Glenoid)</a:t>
            </a:r>
            <a:endParaRPr lang="en-CA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4198" y="1697361"/>
            <a:ext cx="4913802" cy="4023709"/>
          </a:xfrm>
          <a:prstGeom prst="rect">
            <a:avLst/>
          </a:prstGeom>
        </p:spPr>
      </p:pic>
      <p:sp>
        <p:nvSpPr>
          <p:cNvPr id="20" name="Content Placeholder 2"/>
          <p:cNvSpPr txBox="1">
            <a:spLocks/>
          </p:cNvSpPr>
          <p:nvPr/>
        </p:nvSpPr>
        <p:spPr>
          <a:xfrm>
            <a:off x="1509675" y="2004540"/>
            <a:ext cx="4375922" cy="135343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Glenoid cavity in profile </a:t>
            </a:r>
            <a:r>
              <a:rPr lang="en-US" i="1" dirty="0">
                <a:solidFill>
                  <a:schemeClr val="tx1"/>
                </a:solidFill>
              </a:rPr>
              <a:t>without</a:t>
            </a:r>
            <a:r>
              <a:rPr lang="en-US" dirty="0">
                <a:solidFill>
                  <a:schemeClr val="tx1"/>
                </a:solidFill>
              </a:rPr>
              <a:t> superimposition of humeral head</a:t>
            </a: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1524001" y="3848219"/>
            <a:ext cx="3737703" cy="477761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Acromion</a:t>
            </a: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1522336" y="4896778"/>
            <a:ext cx="3398251" cy="52974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Coracoid process</a:t>
            </a:r>
          </a:p>
        </p:txBody>
      </p:sp>
    </p:spTree>
    <p:extLst>
      <p:ext uri="{BB962C8B-B14F-4D97-AF65-F5344CB8AC3E}">
        <p14:creationId xmlns:p14="http://schemas.microsoft.com/office/powerpoint/2010/main" val="4188961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8288" y="3974804"/>
            <a:ext cx="2728445" cy="23674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4489" t="4655"/>
          <a:stretch/>
        </p:blipFill>
        <p:spPr>
          <a:xfrm>
            <a:off x="1963388" y="2529444"/>
            <a:ext cx="4195405" cy="342948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213431" y="2522502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Image Critique </a:t>
            </a:r>
            <a:r>
              <a:rPr lang="en-US" sz="3200" dirty="0"/>
              <a:t>–</a:t>
            </a:r>
            <a:r>
              <a:rPr lang="en-US" sz="2800" dirty="0"/>
              <a:t> </a:t>
            </a:r>
            <a:r>
              <a:rPr lang="en-US" sz="2400" i="1" dirty="0"/>
              <a:t>AP Oblique Shoulder (Glenoid)</a:t>
            </a:r>
            <a:endParaRPr lang="en-CA" sz="2400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~mid scapulohumeral joint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967819" y="2588821"/>
            <a:ext cx="4190972" cy="3146769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4188123" y="2362015"/>
            <a:ext cx="0" cy="3314391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766193" y="4254462"/>
            <a:ext cx="4392599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188123" y="4254463"/>
            <a:ext cx="4674828" cy="1084917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84722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7710719" y="1277188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7871871" y="2110587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70 kVp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Image Critique </a:t>
            </a:r>
            <a:r>
              <a:rPr lang="en-US" sz="3200" dirty="0"/>
              <a:t>–</a:t>
            </a:r>
            <a:r>
              <a:rPr lang="en-US" sz="2800" dirty="0"/>
              <a:t> </a:t>
            </a:r>
            <a:r>
              <a:rPr lang="en-US" sz="2400" i="1" dirty="0"/>
              <a:t>AP Oblique Shoulder (Glenoid)</a:t>
            </a:r>
            <a:endParaRPr lang="en-CA" sz="2400" dirty="0"/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/>
          <a:p>
            <a:pPr marL="457200">
              <a:spcBef>
                <a:spcPts val="1200"/>
              </a:spcBef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/>
              <a:t>Open </a:t>
            </a:r>
            <a:r>
              <a:rPr lang="en-CA" dirty="0" err="1"/>
              <a:t>scapulohumeral</a:t>
            </a:r>
            <a:r>
              <a:rPr lang="en-CA" dirty="0"/>
              <a:t> joint space</a:t>
            </a:r>
          </a:p>
          <a:p>
            <a:pPr marL="457200"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/>
              <a:t>Superimposed anterior &amp; posterior rims of glenoid cavity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7341" y="2479920"/>
            <a:ext cx="4130031" cy="3381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6117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3536490" y="1551272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32" name="Rectangle 31"/>
          <p:cNvSpPr/>
          <p:nvPr/>
        </p:nvSpPr>
        <p:spPr>
          <a:xfrm rot="21421154">
            <a:off x="1488479" y="1742139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 rot="21421154">
            <a:off x="5267822" y="3640314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9863527" y="2436927"/>
            <a:ext cx="0" cy="458747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Image Critique </a:t>
            </a:r>
            <a:r>
              <a:rPr lang="en-US" sz="3200" dirty="0"/>
              <a:t>–</a:t>
            </a:r>
            <a:r>
              <a:rPr lang="en-US" sz="2400" i="1" dirty="0"/>
              <a:t>PA Oblique (</a:t>
            </a:r>
            <a:r>
              <a:rPr lang="en-US" sz="2400" i="1" dirty="0" err="1"/>
              <a:t>Scap</a:t>
            </a:r>
            <a:r>
              <a:rPr lang="en-US" sz="2400" i="1" dirty="0"/>
              <a:t> Y Lateral)</a:t>
            </a:r>
            <a:endParaRPr lang="en-CA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1035" y="1083794"/>
            <a:ext cx="3115166" cy="5595488"/>
          </a:xfrm>
          <a:prstGeom prst="rect">
            <a:avLst/>
          </a:prstGeom>
        </p:spPr>
      </p:pic>
      <p:sp>
        <p:nvSpPr>
          <p:cNvPr id="20" name="Content Placeholder 2"/>
          <p:cNvSpPr txBox="1">
            <a:spLocks/>
          </p:cNvSpPr>
          <p:nvPr/>
        </p:nvSpPr>
        <p:spPr>
          <a:xfrm>
            <a:off x="2244143" y="3768196"/>
            <a:ext cx="4414837" cy="66763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Entire scapula</a:t>
            </a: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2282671" y="2684326"/>
            <a:ext cx="4337778" cy="477761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 err="1">
                <a:solidFill>
                  <a:schemeClr val="tx1"/>
                </a:solidFill>
              </a:rPr>
              <a:t>Scapulohumeral</a:t>
            </a:r>
            <a:r>
              <a:rPr lang="en-US" dirty="0">
                <a:solidFill>
                  <a:schemeClr val="tx1"/>
                </a:solidFill>
              </a:rPr>
              <a:t> joint</a:t>
            </a: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2244143" y="4909955"/>
            <a:ext cx="3398251" cy="52974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Proximal </a:t>
            </a:r>
            <a:r>
              <a:rPr lang="en-US" dirty="0" err="1">
                <a:solidFill>
                  <a:schemeClr val="tx1"/>
                </a:solidFill>
              </a:rPr>
              <a:t>humerus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2108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5928" y="3300468"/>
            <a:ext cx="2246456" cy="31521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9828" y="1952647"/>
            <a:ext cx="2756417" cy="441910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967820" y="1158476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38200" y="-45642"/>
            <a:ext cx="10515600" cy="1325563"/>
          </a:xfrm>
        </p:spPr>
        <p:txBody>
          <a:bodyPr/>
          <a:lstStyle/>
          <a:p>
            <a:r>
              <a:rPr lang="en-US" sz="2800" dirty="0"/>
              <a:t>Image Critique </a:t>
            </a:r>
            <a:r>
              <a:rPr lang="en-US" sz="3200" dirty="0"/>
              <a:t>–</a:t>
            </a:r>
            <a:r>
              <a:rPr lang="en-US" sz="2400" i="1" dirty="0"/>
              <a:t>PA Oblique (</a:t>
            </a:r>
            <a:r>
              <a:rPr lang="en-US" sz="2400" i="1" dirty="0" err="1"/>
              <a:t>Scap</a:t>
            </a:r>
            <a:r>
              <a:rPr lang="en-US" sz="2400" i="1" dirty="0"/>
              <a:t> Y Lateral)</a:t>
            </a:r>
            <a:endParaRPr lang="en-CA" sz="2400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5806440" y="1825625"/>
            <a:ext cx="554736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collimation, parallel to medial border of scapula; centered to mid-scapula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249828" y="1952648"/>
            <a:ext cx="2756417" cy="4365975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>
            <a:stCxn id="15" idx="0"/>
            <a:endCxn id="15" idx="2"/>
          </p:cNvCxnSpPr>
          <p:nvPr/>
        </p:nvCxnSpPr>
        <p:spPr>
          <a:xfrm>
            <a:off x="3498240" y="2005780"/>
            <a:ext cx="0" cy="4312843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6" idx="1"/>
            <a:endCxn id="15" idx="3"/>
          </p:cNvCxnSpPr>
          <p:nvPr/>
        </p:nvCxnSpPr>
        <p:spPr>
          <a:xfrm flipV="1">
            <a:off x="2249828" y="4135636"/>
            <a:ext cx="2756417" cy="26565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498240" y="4162200"/>
            <a:ext cx="4319683" cy="636960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4"/>
          <p:cNvSpPr txBox="1">
            <a:spLocks/>
          </p:cNvSpPr>
          <p:nvPr/>
        </p:nvSpPr>
        <p:spPr>
          <a:xfrm>
            <a:off x="2622963" y="6452638"/>
            <a:ext cx="1750555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201 Fig. 5.75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81420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3473414" y="952911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8345592" y="822988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70 kVp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sz="2800" dirty="0"/>
              <a:t>Image Critique </a:t>
            </a:r>
            <a:r>
              <a:rPr lang="en-US" sz="3200" dirty="0"/>
              <a:t>–</a:t>
            </a:r>
            <a:r>
              <a:rPr lang="en-US" sz="2400" i="1" dirty="0"/>
              <a:t>PA Oblique (</a:t>
            </a:r>
            <a:r>
              <a:rPr lang="en-US" sz="2400" i="1" dirty="0" err="1"/>
              <a:t>Scap</a:t>
            </a:r>
            <a:r>
              <a:rPr lang="en-US" sz="2400" i="1" dirty="0"/>
              <a:t> Y Lateral)</a:t>
            </a:r>
            <a:endParaRPr lang="en-CA" sz="2400" dirty="0"/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700157" cy="4351338"/>
          </a:xfrm>
        </p:spPr>
        <p:txBody>
          <a:bodyPr>
            <a:normAutofit/>
          </a:bodyPr>
          <a:lstStyle/>
          <a:p>
            <a:pPr marL="457200">
              <a:spcBef>
                <a:spcPts val="1200"/>
              </a:spcBef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Scapula in true lateral with superimposed lateral &amp; medial borders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No superimposition of scapular body &amp; thorax (i.e. ribs)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Acromion &amp; coracoid nearly symmetrical “upper limbs of the Y”</a:t>
            </a:r>
          </a:p>
          <a:p>
            <a:pPr marL="457200"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Humeral head superimposing the base of the “Y” (on ‘normal’ shoulders)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3657" y="1192321"/>
            <a:ext cx="3084843" cy="5505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9408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2"/>
          <p:cNvSpPr txBox="1">
            <a:spLocks/>
          </p:cNvSpPr>
          <p:nvPr/>
        </p:nvSpPr>
        <p:spPr>
          <a:xfrm>
            <a:off x="2523658" y="850707"/>
            <a:ext cx="7248865" cy="596489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200" dirty="0">
                <a:solidFill>
                  <a:schemeClr val="tx1"/>
                </a:solidFill>
              </a:rPr>
              <a:t>Used to demonstrate dislocations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853775" y="6510213"/>
            <a:ext cx="2803973" cy="2000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00" dirty="0">
                <a:solidFill>
                  <a:prstClr val="black"/>
                </a:solidFill>
              </a:rPr>
              <a:t>https://litfl.com/posterior-shoulder-dislocation/#jp-carousel-175094</a:t>
            </a:r>
            <a:endParaRPr lang="en-CA" sz="1400" dirty="0"/>
          </a:p>
        </p:txBody>
      </p:sp>
      <p:pic>
        <p:nvPicPr>
          <p:cNvPr id="9218" name="Picture 2" descr="https://coursewareobjects.elsevier.com/objects/elr/Bontrager9e/IC/jpg/Chapter005/00507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59" r="22354" b="557"/>
          <a:stretch/>
        </p:blipFill>
        <p:spPr bwMode="auto">
          <a:xfrm>
            <a:off x="1744998" y="2540951"/>
            <a:ext cx="2493817" cy="399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Placeholder 4"/>
          <p:cNvSpPr txBox="1">
            <a:spLocks/>
          </p:cNvSpPr>
          <p:nvPr/>
        </p:nvSpPr>
        <p:spPr>
          <a:xfrm>
            <a:off x="1782216" y="6510213"/>
            <a:ext cx="2214732" cy="265739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201 Fig. 5.77</a:t>
            </a: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5505088" y="2840149"/>
            <a:ext cx="1121668" cy="7874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000" b="1" i="0" kern="1200" baseline="0">
                <a:solidFill>
                  <a:schemeClr val="tx2"/>
                </a:solidFill>
                <a:latin typeface="Arial"/>
                <a:ea typeface="+mj-ea"/>
                <a:cs typeface="+mj-cs"/>
              </a:defRPr>
            </a:lvl1pPr>
          </a:lstStyle>
          <a:p>
            <a:r>
              <a:rPr lang="en-CA" sz="4000" dirty="0">
                <a:solidFill>
                  <a:srgbClr val="00B0F0"/>
                </a:solidFill>
              </a:rPr>
              <a:t>Vs.</a:t>
            </a: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1524000" y="1605138"/>
            <a:ext cx="3838414" cy="79728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i="1" dirty="0">
                <a:solidFill>
                  <a:srgbClr val="CC00FF"/>
                </a:solidFill>
              </a:rPr>
              <a:t>Anterior</a:t>
            </a:r>
            <a:r>
              <a:rPr lang="en-US" sz="2400" dirty="0">
                <a:solidFill>
                  <a:schemeClr val="tx1"/>
                </a:solidFill>
              </a:rPr>
              <a:t>: humeral head beneath </a:t>
            </a:r>
            <a:r>
              <a:rPr lang="en-US" sz="2400" i="1" u="sng" dirty="0">
                <a:solidFill>
                  <a:srgbClr val="CC00FF"/>
                </a:solidFill>
              </a:rPr>
              <a:t>coracoid</a:t>
            </a:r>
            <a:r>
              <a:rPr lang="en-US" sz="2400" dirty="0">
                <a:solidFill>
                  <a:schemeClr val="tx1"/>
                </a:solidFill>
              </a:rPr>
              <a:t> process</a:t>
            </a: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7118901" y="1644267"/>
            <a:ext cx="3538847" cy="89668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i="1" dirty="0">
                <a:solidFill>
                  <a:srgbClr val="00B050"/>
                </a:solidFill>
              </a:rPr>
              <a:t>Posterior</a:t>
            </a:r>
            <a:r>
              <a:rPr lang="en-US" sz="2400" dirty="0">
                <a:solidFill>
                  <a:schemeClr val="tx1"/>
                </a:solidFill>
              </a:rPr>
              <a:t>: humeral head beneath </a:t>
            </a:r>
            <a:r>
              <a:rPr lang="en-US" sz="2400" i="1" u="sng" dirty="0">
                <a:solidFill>
                  <a:srgbClr val="00B050"/>
                </a:solidFill>
              </a:rPr>
              <a:t>acromion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878846" y="-48182"/>
            <a:ext cx="10515600" cy="1325563"/>
          </a:xfrm>
        </p:spPr>
        <p:txBody>
          <a:bodyPr/>
          <a:lstStyle/>
          <a:p>
            <a:r>
              <a:rPr lang="en-US" sz="2800" dirty="0"/>
              <a:t>Image Critique </a:t>
            </a:r>
            <a:r>
              <a:rPr lang="en-US" sz="3200" dirty="0"/>
              <a:t>–</a:t>
            </a:r>
            <a:r>
              <a:rPr lang="en-US" sz="2400" i="1" dirty="0"/>
              <a:t>PA Oblique (</a:t>
            </a:r>
            <a:r>
              <a:rPr lang="en-US" sz="2400" i="1" dirty="0" err="1"/>
              <a:t>Scap</a:t>
            </a:r>
            <a:r>
              <a:rPr lang="en-US" sz="2400" i="1" dirty="0"/>
              <a:t> Y Lateral)</a:t>
            </a:r>
            <a:endParaRPr lang="en-CA" sz="2400" dirty="0"/>
          </a:p>
        </p:txBody>
      </p:sp>
      <p:pic>
        <p:nvPicPr>
          <p:cNvPr id="21" name="Content Placeholder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510669" y="3681922"/>
            <a:ext cx="3040380" cy="1768488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4478984" y="5594450"/>
            <a:ext cx="33153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800" dirty="0">
                <a:hlinkClick r:id="rId5"/>
              </a:rPr>
              <a:t>https://www.sportsinjuryclinic.net/sport-injuries/shoulder-pain/acute-shoulder-injuries/dislocated-shoulder</a:t>
            </a:r>
            <a:endParaRPr lang="en-CA" sz="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/>
          <a:srcRect l="13214" r="16070"/>
          <a:stretch/>
        </p:blipFill>
        <p:spPr>
          <a:xfrm>
            <a:off x="7822903" y="2840149"/>
            <a:ext cx="2811513" cy="360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6906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61073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</a:t>
            </a:r>
            <a:r>
              <a:rPr lang="en-US" sz="2800" dirty="0"/>
              <a:t> </a:t>
            </a:r>
            <a:r>
              <a:rPr lang="en-CA" sz="2400" dirty="0"/>
              <a:t>Superoinferior </a:t>
            </a:r>
            <a:r>
              <a:rPr lang="en-CA" sz="1600" b="0" i="1" dirty="0"/>
              <a:t>(0-15</a:t>
            </a:r>
            <a:r>
              <a:rPr lang="en-CA" sz="1600" b="0" i="1" baseline="30000" dirty="0"/>
              <a:t>o</a:t>
            </a:r>
            <a:r>
              <a:rPr lang="en-CA" sz="1600" b="0" i="1" dirty="0"/>
              <a:t>) </a:t>
            </a:r>
            <a:r>
              <a:rPr lang="en-CA" sz="2400" dirty="0"/>
              <a:t>Axial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097630" y="1039023"/>
            <a:ext cx="1723549" cy="523220"/>
          </a:xfrm>
          <a:prstGeom prst="rect">
            <a:avLst/>
          </a:prstGeom>
          <a:solidFill>
            <a:srgbClr val="99FFCC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Anatomy</a:t>
            </a:r>
            <a:endParaRPr lang="en-CA" b="1" dirty="0"/>
          </a:p>
        </p:txBody>
      </p:sp>
      <p:sp>
        <p:nvSpPr>
          <p:cNvPr id="32" name="Rectangle 31"/>
          <p:cNvSpPr/>
          <p:nvPr/>
        </p:nvSpPr>
        <p:spPr>
          <a:xfrm rot="21421154">
            <a:off x="1488479" y="1742139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 rot="21421154">
            <a:off x="5267822" y="3640314"/>
            <a:ext cx="323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</a:t>
            </a:r>
            <a:endParaRPr lang="en-CA" sz="1050" b="1" dirty="0">
              <a:solidFill>
                <a:schemeClr val="bg1"/>
              </a:solidFill>
            </a:endParaRPr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9911029" y="2661620"/>
            <a:ext cx="0" cy="458747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9524" y="1785923"/>
            <a:ext cx="4279763" cy="4340728"/>
          </a:xfrm>
          <a:prstGeom prst="rect">
            <a:avLst/>
          </a:prstGeom>
        </p:spPr>
      </p:pic>
      <p:sp>
        <p:nvSpPr>
          <p:cNvPr id="17" name="Content Placeholder 2"/>
          <p:cNvSpPr txBox="1">
            <a:spLocks/>
          </p:cNvSpPr>
          <p:nvPr/>
        </p:nvSpPr>
        <p:spPr>
          <a:xfrm>
            <a:off x="6281736" y="1786520"/>
            <a:ext cx="4172507" cy="477761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 err="1">
                <a:solidFill>
                  <a:schemeClr val="tx1"/>
                </a:solidFill>
              </a:rPr>
              <a:t>Scapulohumeral</a:t>
            </a:r>
            <a:r>
              <a:rPr lang="en-US" dirty="0">
                <a:solidFill>
                  <a:schemeClr val="tx1"/>
                </a:solidFill>
              </a:rPr>
              <a:t> joint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6281737" y="2503590"/>
            <a:ext cx="3629291" cy="66763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Coracoid process</a:t>
            </a: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6281736" y="4698702"/>
            <a:ext cx="3932655" cy="52974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Proximal </a:t>
            </a:r>
            <a:r>
              <a:rPr lang="en-US" dirty="0" err="1">
                <a:solidFill>
                  <a:schemeClr val="tx1"/>
                </a:solidFill>
              </a:rPr>
              <a:t>humerus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6281735" y="5432553"/>
            <a:ext cx="2653882" cy="477761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Soft tissue</a:t>
            </a: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281737" y="3206236"/>
            <a:ext cx="3629291" cy="66763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Acromion</a:t>
            </a: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281735" y="3946289"/>
            <a:ext cx="4115106" cy="66763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Lateral end of clavicle</a:t>
            </a:r>
          </a:p>
        </p:txBody>
      </p:sp>
    </p:spTree>
    <p:extLst>
      <p:ext uri="{BB962C8B-B14F-4D97-AF65-F5344CB8AC3E}">
        <p14:creationId xmlns:p14="http://schemas.microsoft.com/office/powerpoint/2010/main" val="12117073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4157" y="3764781"/>
            <a:ext cx="2881530" cy="26787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9523" y="2049003"/>
            <a:ext cx="4285859" cy="434072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876358" y="1227875"/>
            <a:ext cx="3118161" cy="523220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CR &amp; Collimation</a:t>
            </a:r>
            <a:endParaRPr lang="en-CA" b="1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847582" y="-44630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</a:t>
            </a:r>
            <a:r>
              <a:rPr lang="en-US" sz="2800" dirty="0"/>
              <a:t> </a:t>
            </a:r>
            <a:r>
              <a:rPr lang="en-CA" sz="2400" dirty="0"/>
              <a:t>Superoinferior </a:t>
            </a:r>
            <a:r>
              <a:rPr lang="en-CA" sz="1600" b="0" i="1" dirty="0"/>
              <a:t>(0-15</a:t>
            </a:r>
            <a:r>
              <a:rPr lang="en-CA" sz="1600" b="0" i="1" baseline="30000" dirty="0"/>
              <a:t>o</a:t>
            </a:r>
            <a:r>
              <a:rPr lang="en-CA" sz="1600" b="0" i="1" dirty="0"/>
              <a:t>) </a:t>
            </a:r>
            <a:r>
              <a:rPr lang="en-CA" sz="2400" dirty="0"/>
              <a:t>Axial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6558124" y="2346147"/>
            <a:ext cx="5085235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</a:rPr>
              <a:t>Four sided collimation centered to scapulohumeral joint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819523" y="2057829"/>
            <a:ext cx="4193351" cy="4022338"/>
          </a:xfrm>
          <a:prstGeom prst="rect">
            <a:avLst/>
          </a:prstGeom>
          <a:noFill/>
          <a:ln w="57150">
            <a:solidFill>
              <a:srgbClr val="00FF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2913414" y="1995165"/>
            <a:ext cx="27761" cy="4031164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15" idx="1"/>
            <a:endCxn id="15" idx="3"/>
          </p:cNvCxnSpPr>
          <p:nvPr/>
        </p:nvCxnSpPr>
        <p:spPr>
          <a:xfrm>
            <a:off x="1819523" y="4068998"/>
            <a:ext cx="4193351" cy="0"/>
          </a:xfrm>
          <a:prstGeom prst="line">
            <a:avLst/>
          </a:prstGeom>
          <a:ln w="38100">
            <a:solidFill>
              <a:srgbClr val="00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2913413" y="4068998"/>
            <a:ext cx="5522026" cy="1239272"/>
          </a:xfrm>
          <a:prstGeom prst="straightConnector1">
            <a:avLst/>
          </a:prstGeom>
          <a:ln w="3810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895521" y="1285346"/>
            <a:ext cx="4133861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2000" i="1" dirty="0"/>
              <a:t>Note: cannot center anatomy on IR</a:t>
            </a:r>
          </a:p>
        </p:txBody>
      </p:sp>
    </p:spTree>
    <p:extLst>
      <p:ext uri="{BB962C8B-B14F-4D97-AF65-F5344CB8AC3E}">
        <p14:creationId xmlns:p14="http://schemas.microsoft.com/office/powerpoint/2010/main" val="28822738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3152211" y="1000149"/>
            <a:ext cx="1601721" cy="523220"/>
          </a:xfrm>
          <a:prstGeom prst="rect">
            <a:avLst/>
          </a:prstGeom>
          <a:solidFill>
            <a:srgbClr val="FF99FF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Position</a:t>
            </a:r>
            <a:endParaRPr lang="en-CA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7924585" y="782343"/>
            <a:ext cx="1200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@ 70 kVp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716757" y="-127451"/>
            <a:ext cx="10515600" cy="1325563"/>
          </a:xfrm>
        </p:spPr>
        <p:txBody>
          <a:bodyPr/>
          <a:lstStyle/>
          <a:p>
            <a:r>
              <a:rPr lang="en-US" sz="3200" dirty="0"/>
              <a:t>Image Critique –</a:t>
            </a:r>
            <a:r>
              <a:rPr lang="en-US" sz="2800" dirty="0"/>
              <a:t> </a:t>
            </a:r>
            <a:r>
              <a:rPr lang="en-CA" sz="2400" dirty="0"/>
              <a:t>Superoinferior </a:t>
            </a:r>
            <a:r>
              <a:rPr lang="en-CA" sz="1600" b="0" i="1" dirty="0"/>
              <a:t>(0-15</a:t>
            </a:r>
            <a:r>
              <a:rPr lang="en-CA" sz="1600" b="0" i="1" baseline="30000" dirty="0"/>
              <a:t>o</a:t>
            </a:r>
            <a:r>
              <a:rPr lang="en-CA" sz="1600" b="0" i="1" dirty="0"/>
              <a:t>) </a:t>
            </a:r>
            <a:r>
              <a:rPr lang="en-CA" sz="2400" dirty="0"/>
              <a:t>Axial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847036" y="2045559"/>
            <a:ext cx="5301055" cy="4351338"/>
          </a:xfrm>
        </p:spPr>
        <p:txBody>
          <a:bodyPr>
            <a:normAutofit/>
          </a:bodyPr>
          <a:lstStyle/>
          <a:p>
            <a:pPr marL="457200">
              <a:spcBef>
                <a:spcPts val="1200"/>
              </a:spcBef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Open </a:t>
            </a:r>
            <a:r>
              <a:rPr lang="en-CA" sz="2600" dirty="0" err="1"/>
              <a:t>scapulohumeral</a:t>
            </a:r>
            <a:r>
              <a:rPr lang="en-CA" sz="2600" dirty="0"/>
              <a:t> joint</a:t>
            </a:r>
            <a:r>
              <a:rPr lang="en-CA" dirty="0"/>
              <a:t> </a:t>
            </a:r>
            <a:r>
              <a:rPr lang="en-CA" sz="2200" i="1" dirty="0"/>
              <a:t>(not open on patients with limited flexibility)</a:t>
            </a:r>
          </a:p>
          <a:p>
            <a:pPr marL="457200"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Coracoid process in profile, projected anterior to the clavicle</a:t>
            </a:r>
          </a:p>
          <a:p>
            <a:pPr marL="457200"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Lesser tubercle in profile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2142" y="1151675"/>
            <a:ext cx="4285859" cy="4340728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524001" y="5210685"/>
            <a:ext cx="8901113" cy="1280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342900">
              <a:spcBef>
                <a:spcPct val="20000"/>
              </a:spcBef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AC joint superimposed by humeral head</a:t>
            </a:r>
          </a:p>
          <a:p>
            <a:pPr marL="457200" indent="-342900">
              <a:spcBef>
                <a:spcPct val="20000"/>
              </a:spcBef>
              <a:spcAft>
                <a:spcPts val="24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Body of </a:t>
            </a:r>
            <a:r>
              <a:rPr lang="en-CA" sz="2600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humerus</a:t>
            </a:r>
            <a:r>
              <a:rPr lang="en-CA" sz="2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parallel to IR (i.e. “straight”)</a:t>
            </a:r>
          </a:p>
        </p:txBody>
      </p:sp>
    </p:spTree>
    <p:extLst>
      <p:ext uri="{BB962C8B-B14F-4D97-AF65-F5344CB8AC3E}">
        <p14:creationId xmlns:p14="http://schemas.microsoft.com/office/powerpoint/2010/main" val="28210439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95817"/>
            <a:ext cx="10515600" cy="1325563"/>
          </a:xfrm>
        </p:spPr>
        <p:txBody>
          <a:bodyPr/>
          <a:lstStyle/>
          <a:p>
            <a:r>
              <a:rPr lang="en-US" dirty="0"/>
              <a:t>       Shoulder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890290" y="1402091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The position of the clavicle is on the anterior aspect of anatomy.</a:t>
            </a:r>
            <a:endParaRPr lang="en-US" sz="2400" u="sng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1824470" y="802978"/>
            <a:ext cx="4144083" cy="523220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2800" dirty="0">
                <a:solidFill>
                  <a:srgbClr val="000000"/>
                </a:solidFill>
                <a:latin typeface="Arial"/>
                <a:cs typeface="Arial"/>
              </a:rPr>
              <a:t>Anatomical Relationship</a:t>
            </a:r>
          </a:p>
        </p:txBody>
      </p:sp>
      <p:pic>
        <p:nvPicPr>
          <p:cNvPr id="27" name="Picture Placeholder 5"/>
          <p:cNvPicPr>
            <a:picLocks noChangeAspect="1"/>
          </p:cNvPicPr>
          <p:nvPr/>
        </p:nvPicPr>
        <p:blipFill>
          <a:blip r:embed="rId3"/>
          <a:srcRect l="4291" r="4291"/>
          <a:stretch>
            <a:fillRect/>
          </a:stretch>
        </p:blipFill>
        <p:spPr>
          <a:xfrm rot="10800000">
            <a:off x="7283929" y="4635905"/>
            <a:ext cx="2865004" cy="177857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4"/>
          <a:srcRect l="8882"/>
          <a:stretch/>
        </p:blipFill>
        <p:spPr>
          <a:xfrm>
            <a:off x="2004619" y="4160702"/>
            <a:ext cx="2134706" cy="2093864"/>
          </a:xfrm>
          <a:prstGeom prst="rect">
            <a:avLst/>
          </a:prstGeom>
        </p:spPr>
      </p:pic>
      <p:sp>
        <p:nvSpPr>
          <p:cNvPr id="29" name="Text Placeholder 3"/>
          <p:cNvSpPr txBox="1">
            <a:spLocks/>
          </p:cNvSpPr>
          <p:nvPr/>
        </p:nvSpPr>
        <p:spPr>
          <a:xfrm>
            <a:off x="3429588" y="6640481"/>
            <a:ext cx="5533066" cy="23760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CA" sz="800" dirty="0"/>
              <a:t>https://sketchfab.com/3d-models/bony-elements-of-the-glenohumeral-joint-577fc05f069046d6a5759633587d5119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7778" y="2227728"/>
            <a:ext cx="2958920" cy="235748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8729" y="4543632"/>
            <a:ext cx="1914251" cy="1941519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8150305" y="3791370"/>
            <a:ext cx="1805302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CA" i="1" dirty="0"/>
              <a:t>“birds eye view”</a:t>
            </a:r>
            <a:endParaRPr lang="en-CA" dirty="0"/>
          </a:p>
        </p:txBody>
      </p:sp>
      <p:sp>
        <p:nvSpPr>
          <p:cNvPr id="33" name="Rectangle 32"/>
          <p:cNvSpPr/>
          <p:nvPr/>
        </p:nvSpPr>
        <p:spPr>
          <a:xfrm>
            <a:off x="8466365" y="4189790"/>
            <a:ext cx="9925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i="1" dirty="0"/>
              <a:t>Anterior</a:t>
            </a:r>
            <a:endParaRPr lang="en-CA" dirty="0"/>
          </a:p>
        </p:txBody>
      </p:sp>
      <p:sp>
        <p:nvSpPr>
          <p:cNvPr id="34" name="Rectangle 33"/>
          <p:cNvSpPr/>
          <p:nvPr/>
        </p:nvSpPr>
        <p:spPr>
          <a:xfrm>
            <a:off x="3000735" y="5968082"/>
            <a:ext cx="9925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i="1" dirty="0"/>
              <a:t>Anterior</a:t>
            </a:r>
            <a:endParaRPr lang="en-CA" dirty="0"/>
          </a:p>
        </p:txBody>
      </p:sp>
      <p:sp>
        <p:nvSpPr>
          <p:cNvPr id="35" name="Rectangle 34"/>
          <p:cNvSpPr/>
          <p:nvPr/>
        </p:nvSpPr>
        <p:spPr>
          <a:xfrm>
            <a:off x="8468559" y="624206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i="1" dirty="0"/>
              <a:t>Posterior</a:t>
            </a:r>
            <a:endParaRPr lang="en-CA" dirty="0"/>
          </a:p>
        </p:txBody>
      </p:sp>
      <p:sp>
        <p:nvSpPr>
          <p:cNvPr id="36" name="Rectangle 35"/>
          <p:cNvSpPr/>
          <p:nvPr/>
        </p:nvSpPr>
        <p:spPr>
          <a:xfrm>
            <a:off x="1450621" y="589352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i="1" dirty="0"/>
              <a:t>Posterior</a:t>
            </a:r>
            <a:endParaRPr lang="en-CA" dirty="0"/>
          </a:p>
        </p:txBody>
      </p:sp>
      <p:sp>
        <p:nvSpPr>
          <p:cNvPr id="37" name="Rectangle 36"/>
          <p:cNvSpPr/>
          <p:nvPr/>
        </p:nvSpPr>
        <p:spPr>
          <a:xfrm>
            <a:off x="6976155" y="4960392"/>
            <a:ext cx="8643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i="1" dirty="0"/>
              <a:t>Medial</a:t>
            </a:r>
            <a:endParaRPr lang="en-CA" dirty="0"/>
          </a:p>
        </p:txBody>
      </p:sp>
      <p:sp>
        <p:nvSpPr>
          <p:cNvPr id="38" name="Rectangle 37"/>
          <p:cNvSpPr/>
          <p:nvPr/>
        </p:nvSpPr>
        <p:spPr>
          <a:xfrm>
            <a:off x="9805212" y="5329724"/>
            <a:ext cx="8899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i="1" dirty="0"/>
              <a:t>Lateral</a:t>
            </a:r>
            <a:endParaRPr lang="en-CA" dirty="0"/>
          </a:p>
        </p:txBody>
      </p:sp>
      <p:sp>
        <p:nvSpPr>
          <p:cNvPr id="39" name="Rectangle 38"/>
          <p:cNvSpPr/>
          <p:nvPr/>
        </p:nvSpPr>
        <p:spPr>
          <a:xfrm>
            <a:off x="2372888" y="3692915"/>
            <a:ext cx="1056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i="1" dirty="0"/>
              <a:t>Superior</a:t>
            </a:r>
            <a:endParaRPr lang="en-CA" dirty="0"/>
          </a:p>
        </p:txBody>
      </p:sp>
      <p:sp>
        <p:nvSpPr>
          <p:cNvPr id="40" name="Rectangle 39"/>
          <p:cNvSpPr/>
          <p:nvPr/>
        </p:nvSpPr>
        <p:spPr>
          <a:xfrm>
            <a:off x="2296303" y="6345650"/>
            <a:ext cx="902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i="1" dirty="0"/>
              <a:t>Inferior</a:t>
            </a:r>
            <a:endParaRPr lang="en-CA" dirty="0"/>
          </a:p>
        </p:txBody>
      </p:sp>
      <p:sp>
        <p:nvSpPr>
          <p:cNvPr id="47" name="Rectangle 46"/>
          <p:cNvSpPr/>
          <p:nvPr/>
        </p:nvSpPr>
        <p:spPr>
          <a:xfrm rot="2098501">
            <a:off x="8390799" y="5086990"/>
            <a:ext cx="7649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>
                <a:solidFill>
                  <a:srgbClr val="CC00FF"/>
                </a:solidFill>
              </a:rPr>
              <a:t>Clavicle</a:t>
            </a:r>
            <a:endParaRPr lang="en-CA" sz="1200" b="1" dirty="0">
              <a:solidFill>
                <a:srgbClr val="CC00FF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 rot="20978320">
            <a:off x="3204800" y="4150371"/>
            <a:ext cx="7649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1200" b="1" i="1" dirty="0">
                <a:solidFill>
                  <a:srgbClr val="CC00FF"/>
                </a:solidFill>
              </a:rPr>
              <a:t>Clavicle</a:t>
            </a:r>
            <a:endParaRPr lang="en-CA" sz="1200" b="1" dirty="0">
              <a:solidFill>
                <a:srgbClr val="CC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4616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10130" y="12062"/>
            <a:ext cx="10515600" cy="1325563"/>
          </a:xfrm>
        </p:spPr>
        <p:txBody>
          <a:bodyPr/>
          <a:lstStyle/>
          <a:p>
            <a:r>
              <a:rPr lang="en-US" dirty="0"/>
              <a:t>Tips &amp; Tricks – Identifying Rotation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20814" y="1721037"/>
            <a:ext cx="5257800" cy="4351338"/>
          </a:xfrm>
        </p:spPr>
        <p:txBody>
          <a:bodyPr/>
          <a:lstStyle/>
          <a:p>
            <a:r>
              <a:rPr lang="en-CA" dirty="0"/>
              <a:t>It’s all about distance between the spine &amp; clavicle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2051" t="11520" b="24207"/>
          <a:stretch/>
        </p:blipFill>
        <p:spPr>
          <a:xfrm>
            <a:off x="1524001" y="1407792"/>
            <a:ext cx="4090987" cy="31861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3139" y="2779997"/>
            <a:ext cx="5094861" cy="362781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087921" y="6627168"/>
            <a:ext cx="126829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900" dirty="0">
                <a:solidFill>
                  <a:prstClr val="black"/>
                </a:solidFill>
              </a:rPr>
              <a:t>SAIT Imaging Library</a:t>
            </a:r>
            <a:endParaRPr lang="en-CA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6033089" y="1315966"/>
            <a:ext cx="4105276" cy="628259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CA" sz="2400" i="1" dirty="0"/>
              <a:t>More space = more rotation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1524000" y="4772026"/>
            <a:ext cx="4105276" cy="1855143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CA" sz="2400" b="1" dirty="0"/>
              <a:t>For AP projections:</a:t>
            </a:r>
          </a:p>
          <a:p>
            <a:pPr marL="0" indent="0" algn="ctr">
              <a:buNone/>
            </a:pPr>
            <a:r>
              <a:rPr lang="en-CA" sz="2400" i="1" dirty="0"/>
              <a:t>More space on Rt. Side </a:t>
            </a:r>
          </a:p>
          <a:p>
            <a:pPr marL="0" indent="0" algn="ctr">
              <a:buNone/>
            </a:pPr>
            <a:r>
              <a:rPr lang="en-CA" sz="2400" i="1" dirty="0"/>
              <a:t>= </a:t>
            </a:r>
          </a:p>
          <a:p>
            <a:pPr marL="0" indent="0" algn="ctr">
              <a:buNone/>
            </a:pPr>
            <a:r>
              <a:rPr lang="en-CA" sz="2400" i="1" dirty="0"/>
              <a:t>Rt. Sided rotation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4597025" y="2779997"/>
            <a:ext cx="570288" cy="0"/>
          </a:xfrm>
          <a:prstGeom prst="straightConnector1">
            <a:avLst/>
          </a:prstGeom>
          <a:ln w="57150">
            <a:solidFill>
              <a:srgbClr val="FF00FF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10002322" y="3000847"/>
            <a:ext cx="170885" cy="657792"/>
          </a:xfrm>
          <a:prstGeom prst="straightConnector1">
            <a:avLst/>
          </a:prstGeom>
          <a:ln w="57150">
            <a:solidFill>
              <a:srgbClr val="FF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1106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Rotation – Shoulder: You Try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99156" y="1825625"/>
            <a:ext cx="3654643" cy="4351338"/>
          </a:xfrm>
        </p:spPr>
        <p:txBody>
          <a:bodyPr/>
          <a:lstStyle/>
          <a:p>
            <a:pPr marL="0" indent="0">
              <a:buNone/>
            </a:pPr>
            <a:r>
              <a:rPr lang="en-CA" b="1" dirty="0"/>
              <a:t>Which way was the patient rotated?</a:t>
            </a:r>
          </a:p>
        </p:txBody>
      </p:sp>
      <p:pic>
        <p:nvPicPr>
          <p:cNvPr id="1026" name="Picture 2" descr="https://coursewareobjects.elsevier.com/objects/elr/Martensen/imageanalysis5e/ICTB/jpg/Chapter005/0050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190" y="1319119"/>
            <a:ext cx="5915671" cy="512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4"/>
          <p:cNvSpPr txBox="1">
            <a:spLocks/>
          </p:cNvSpPr>
          <p:nvPr/>
        </p:nvSpPr>
        <p:spPr>
          <a:xfrm>
            <a:off x="1639189" y="6274977"/>
            <a:ext cx="1885772" cy="337185"/>
          </a:xfrm>
          <a:prstGeom prst="rect">
            <a:avLst/>
          </a:prstGeom>
        </p:spPr>
        <p:txBody>
          <a:bodyPr wrap="square"/>
          <a:lstStyle/>
          <a:p>
            <a:pPr algn="r"/>
            <a:r>
              <a:rPr lang="en-US" sz="9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McQuillen</a:t>
            </a:r>
            <a:r>
              <a:rPr lang="en-US" sz="9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9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Martensen</a:t>
            </a:r>
            <a:r>
              <a:rPr lang="en-US" sz="9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</a:t>
            </a:r>
            <a:r>
              <a:rPr lang="en-US" sz="900" baseline="30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9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Ed. Fig. </a:t>
            </a:r>
            <a:r>
              <a:rPr lang="en-CA" sz="9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5-3</a:t>
            </a:r>
            <a:endParaRPr lang="en-CA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/>
            <a:r>
              <a:rPr lang="en-CA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</p:txBody>
      </p:sp>
      <p:sp>
        <p:nvSpPr>
          <p:cNvPr id="7" name="Rectangle 6"/>
          <p:cNvSpPr/>
          <p:nvPr/>
        </p:nvSpPr>
        <p:spPr>
          <a:xfrm>
            <a:off x="7505954" y="2952169"/>
            <a:ext cx="4046330" cy="303461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857250" lvl="1" indent="-514350">
              <a:lnSpc>
                <a:spcPct val="150000"/>
              </a:lnSpc>
              <a:spcBef>
                <a:spcPts val="1200"/>
              </a:spcBef>
              <a:spcAft>
                <a:spcPts val="600"/>
              </a:spcAft>
              <a:buFont typeface="+mj-lt"/>
              <a:buAutoNum type="alphaLcPeriod"/>
            </a:pPr>
            <a:r>
              <a:rPr lang="en-CA" sz="2000" dirty="0"/>
              <a:t>To the Right</a:t>
            </a:r>
          </a:p>
          <a:p>
            <a:pPr marL="857250" lvl="1" indent="-514350">
              <a:lnSpc>
                <a:spcPct val="150000"/>
              </a:lnSpc>
              <a:spcBef>
                <a:spcPts val="1200"/>
              </a:spcBef>
              <a:spcAft>
                <a:spcPts val="600"/>
              </a:spcAft>
              <a:buFont typeface="+mj-lt"/>
              <a:buAutoNum type="alphaLcPeriod"/>
            </a:pPr>
            <a:r>
              <a:rPr lang="en-CA" sz="2000" b="1" dirty="0"/>
              <a:t>To the Left (more space on the left side)</a:t>
            </a:r>
          </a:p>
          <a:p>
            <a:pPr marL="857250" lvl="1" indent="-514350">
              <a:lnSpc>
                <a:spcPct val="150000"/>
              </a:lnSpc>
              <a:spcBef>
                <a:spcPts val="1200"/>
              </a:spcBef>
              <a:spcAft>
                <a:spcPts val="600"/>
              </a:spcAft>
              <a:buFont typeface="+mj-lt"/>
              <a:buAutoNum type="alphaLcPeriod"/>
            </a:pPr>
            <a:r>
              <a:rPr lang="en-CA" sz="2000" dirty="0"/>
              <a:t>RPO</a:t>
            </a:r>
          </a:p>
          <a:p>
            <a:pPr marL="857250" lvl="1" indent="-514350">
              <a:lnSpc>
                <a:spcPct val="150000"/>
              </a:lnSpc>
              <a:spcBef>
                <a:spcPts val="1200"/>
              </a:spcBef>
              <a:spcAft>
                <a:spcPts val="600"/>
              </a:spcAft>
              <a:buFont typeface="+mj-lt"/>
              <a:buAutoNum type="alphaLcPeriod"/>
            </a:pPr>
            <a:r>
              <a:rPr lang="en-CA" sz="2000" dirty="0"/>
              <a:t>LAO</a:t>
            </a:r>
          </a:p>
        </p:txBody>
      </p:sp>
    </p:spTree>
    <p:extLst>
      <p:ext uri="{BB962C8B-B14F-4D97-AF65-F5344CB8AC3E}">
        <p14:creationId xmlns:p14="http://schemas.microsoft.com/office/powerpoint/2010/main" val="1851847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F199310-F3C9-46EF-903C-6B8763A637C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5A9B3E5-5CD7-47D7-A5BA-D0F4FDFF4C3E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7C930EC9-96D5-4CB3-8D87-CE27F54DCF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26720</TotalTime>
  <Words>992</Words>
  <Application>Microsoft Office PowerPoint</Application>
  <PresentationFormat>Widescreen</PresentationFormat>
  <Paragraphs>220</Paragraphs>
  <Slides>28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6" baseType="lpstr">
      <vt:lpstr>Arial</vt:lpstr>
      <vt:lpstr>Calibri</vt:lpstr>
      <vt:lpstr>Futura PT Book</vt:lpstr>
      <vt:lpstr>Futura PT Demi</vt:lpstr>
      <vt:lpstr>Impact</vt:lpstr>
      <vt:lpstr>Times New Roman</vt:lpstr>
      <vt:lpstr>Wingdings</vt:lpstr>
      <vt:lpstr>Anderson MRT</vt:lpstr>
      <vt:lpstr>MRAD 204:  Radiographic Technique 1</vt:lpstr>
      <vt:lpstr>Affiliated Readings</vt:lpstr>
      <vt:lpstr>Overview</vt:lpstr>
      <vt:lpstr>Protocol</vt:lpstr>
      <vt:lpstr>Image Critique – Routine Clavicle Projections</vt:lpstr>
      <vt:lpstr>Image Critique – Routine Clavicle Projections</vt:lpstr>
      <vt:lpstr>Image Critique – Routine Clavicle Projections</vt:lpstr>
      <vt:lpstr>Image Critique – Routine Clavicle Projections</vt:lpstr>
      <vt:lpstr>Image Critique – AP Clavicle</vt:lpstr>
      <vt:lpstr>Image Critique – AP Clavicle</vt:lpstr>
      <vt:lpstr>Image Critique – Routine Shoulder Projections</vt:lpstr>
      <vt:lpstr>Image Critique – Routine Shoulder Projections</vt:lpstr>
      <vt:lpstr>Image Critique – AP Shoulder (external rotation)</vt:lpstr>
      <vt:lpstr>Image Critique – AP Shoulder (external rotation)</vt:lpstr>
      <vt:lpstr>Image Critique – AP Shoulder (external rotation)</vt:lpstr>
      <vt:lpstr>Image Critique – AP Oblique Shoulder (Glenoid)</vt:lpstr>
      <vt:lpstr>Image Critique – AP Oblique Shoulder (Glenoid)</vt:lpstr>
      <vt:lpstr>Image Critique – AP Oblique Shoulder (Glenoid)</vt:lpstr>
      <vt:lpstr>Image Critique –PA Oblique (Scap Y Lateral)</vt:lpstr>
      <vt:lpstr>Image Critique –PA Oblique (Scap Y Lateral)</vt:lpstr>
      <vt:lpstr>Image Critique –PA Oblique (Scap Y Lateral)</vt:lpstr>
      <vt:lpstr>Image Critique –PA Oblique (Scap Y Lateral)</vt:lpstr>
      <vt:lpstr>Image Critique – Superoinferior (0-15o) Axial</vt:lpstr>
      <vt:lpstr>Image Critique – Superoinferior (0-15o) Axial</vt:lpstr>
      <vt:lpstr>Image Critique – Superoinferior (0-15o) Axial</vt:lpstr>
      <vt:lpstr>       Shoulder</vt:lpstr>
      <vt:lpstr>Tips &amp; Tricks – Identifying Rotation</vt:lpstr>
      <vt:lpstr>Rotation – Shoulder: You Try 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1233</cp:revision>
  <cp:lastPrinted>2016-04-11T17:01:10Z</cp:lastPrinted>
  <dcterms:created xsi:type="dcterms:W3CDTF">2009-04-06T17:04:40Z</dcterms:created>
  <dcterms:modified xsi:type="dcterms:W3CDTF">2025-02-07T16:16:08Z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