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  <p:sldMasterId id="2147483676" r:id="rId5"/>
  </p:sldMasterIdLst>
  <p:notesMasterIdLst>
    <p:notesMasterId r:id="rId18"/>
  </p:notesMasterIdLst>
  <p:handoutMasterIdLst>
    <p:handoutMasterId r:id="rId19"/>
  </p:handoutMasterIdLst>
  <p:sldIdLst>
    <p:sldId id="269" r:id="rId6"/>
    <p:sldId id="326" r:id="rId7"/>
    <p:sldId id="290" r:id="rId8"/>
    <p:sldId id="291" r:id="rId9"/>
    <p:sldId id="313" r:id="rId10"/>
    <p:sldId id="320" r:id="rId11"/>
    <p:sldId id="322" r:id="rId12"/>
    <p:sldId id="325" r:id="rId13"/>
    <p:sldId id="321" r:id="rId14"/>
    <p:sldId id="306" r:id="rId15"/>
    <p:sldId id="289" r:id="rId16"/>
    <p:sldId id="308" r:id="rId17"/>
  </p:sldIdLst>
  <p:sldSz cx="12192000" cy="6858000"/>
  <p:notesSz cx="7023100" cy="9309100"/>
  <p:custDataLst>
    <p:tags r:id="rId2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26"/>
          </p14:sldIdLst>
        </p14:section>
        <p14:section name="Untitled Section" id="{BAB5FE1B-4910-480F-9285-3B3D14DFD513}">
          <p14:sldIdLst>
            <p14:sldId id="290"/>
            <p14:sldId id="291"/>
            <p14:sldId id="313"/>
            <p14:sldId id="320"/>
            <p14:sldId id="322"/>
            <p14:sldId id="325"/>
            <p14:sldId id="321"/>
            <p14:sldId id="306"/>
            <p14:sldId id="289"/>
            <p14:sldId id="3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F5C3A6-7ACF-4F50-AD3F-E88C48766891}" v="2" dt="2024-08-21T19:44:38.8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8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837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723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55857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60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2199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5508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3551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1009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629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6216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349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68748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6569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1462786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6F061FD-6437-3D20-9A61-E87F65B6D06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603629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42FF63F1-032D-3A0D-5F11-8F7DA14369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723858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C799B08-410A-525F-4BFD-095435CE697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95101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4BDBBB81-79B9-615B-813A-6853DD46B0C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7229459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1B2A986-0C3D-7371-2108-390F3490FF3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868967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84A3E51-3C5A-D0F3-D9F5-99353C87444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468240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41786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35016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68408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90716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50550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73923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75558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99730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007365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644626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0849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1F0057A6-866D-98AF-F0C8-E18CF55CD2B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0681229B-0512-AE51-44C2-75AA5952F38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C0D7D5B2-73F2-0B17-3EF7-D23583366D7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78203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355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706910" y="2402794"/>
            <a:ext cx="6985417" cy="1606212"/>
          </a:xfrm>
        </p:spPr>
        <p:txBody>
          <a:bodyPr/>
          <a:lstStyle/>
          <a:p>
            <a:pPr algn="l"/>
            <a:r>
              <a:rPr lang="en-US" sz="4800" dirty="0"/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706911" y="4009006"/>
            <a:ext cx="6985417" cy="1113882"/>
          </a:xfrm>
        </p:spPr>
        <p:txBody>
          <a:bodyPr/>
          <a:lstStyle/>
          <a:p>
            <a:pPr algn="l"/>
            <a:r>
              <a:rPr lang="en-US" dirty="0"/>
              <a:t>Professional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vs. Benefit</a:t>
            </a:r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Benefit</a:t>
            </a:r>
          </a:p>
          <a:p>
            <a:pPr lvl="1"/>
            <a:r>
              <a:rPr lang="en-US" dirty="0"/>
              <a:t>Advantage or good result arising from a specific activity</a:t>
            </a:r>
          </a:p>
          <a:p>
            <a:r>
              <a:rPr lang="en-US" dirty="0"/>
              <a:t>Risk </a:t>
            </a:r>
          </a:p>
          <a:p>
            <a:pPr lvl="1"/>
            <a:r>
              <a:rPr lang="en-US" dirty="0"/>
              <a:t>Probability of injury, ailment or death resulting from an activity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Effective communication of the benefits compared to risk of the procedure is very important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580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6188" y="1943612"/>
            <a:ext cx="10515600" cy="4351338"/>
          </a:xfrm>
        </p:spPr>
        <p:txBody>
          <a:bodyPr/>
          <a:lstStyle/>
          <a:p>
            <a:pPr marL="365760" indent="-283464">
              <a:defRPr/>
            </a:pPr>
            <a:r>
              <a:rPr lang="en-US" b="1" dirty="0">
                <a:solidFill>
                  <a:prstClr val="black"/>
                </a:solidFill>
              </a:rPr>
              <a:t>Somatic  Effects</a:t>
            </a:r>
            <a:r>
              <a:rPr lang="en-US" dirty="0">
                <a:solidFill>
                  <a:prstClr val="black"/>
                </a:solidFill>
              </a:rPr>
              <a:t> – Can affect all cells in the human body. Biologic damage after being exposed to ionizing radiation</a:t>
            </a:r>
          </a:p>
          <a:p>
            <a:pPr marL="365760" indent="-283464">
              <a:defRPr/>
            </a:pPr>
            <a:endParaRPr lang="en-US" dirty="0">
              <a:solidFill>
                <a:prstClr val="black"/>
              </a:solidFill>
            </a:endParaRPr>
          </a:p>
          <a:p>
            <a:pPr marL="365760" indent="-283464">
              <a:defRPr/>
            </a:pPr>
            <a:r>
              <a:rPr lang="en-US" b="1" dirty="0">
                <a:solidFill>
                  <a:prstClr val="black"/>
                </a:solidFill>
              </a:rPr>
              <a:t>Genetic</a:t>
            </a:r>
            <a:r>
              <a:rPr lang="en-US" dirty="0">
                <a:solidFill>
                  <a:prstClr val="black"/>
                </a:solidFill>
              </a:rPr>
              <a:t> – Affects future generations of those who received the radiation.</a:t>
            </a:r>
          </a:p>
          <a:p>
            <a:pPr lvl="1"/>
            <a:endParaRPr lang="en-US" dirty="0"/>
          </a:p>
          <a:p>
            <a:endParaRPr lang="en-US" dirty="0"/>
          </a:p>
          <a:p>
            <a:pPr marL="365760" indent="-283464"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846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b="1" dirty="0"/>
              <a:t>Stochastic</a:t>
            </a:r>
            <a:r>
              <a:rPr lang="en-US" dirty="0"/>
              <a:t>– Mutational, </a:t>
            </a:r>
            <a:r>
              <a:rPr lang="en-US" b="1" dirty="0"/>
              <a:t>randomly occurring</a:t>
            </a:r>
            <a:r>
              <a:rPr lang="en-US" dirty="0"/>
              <a:t> biological somatic changes	(e.g., cancer and genetic anomalies).</a:t>
            </a:r>
          </a:p>
          <a:p>
            <a:pPr>
              <a:defRPr/>
            </a:pPr>
            <a:endParaRPr lang="en-US" sz="1400" dirty="0"/>
          </a:p>
          <a:p>
            <a:pPr>
              <a:defRPr/>
            </a:pPr>
            <a:r>
              <a:rPr lang="en-US" dirty="0"/>
              <a:t>NON-THRESHOLD</a:t>
            </a:r>
          </a:p>
          <a:p>
            <a:pPr>
              <a:defRPr/>
            </a:pPr>
            <a:endParaRPr lang="en-US" sz="1400" dirty="0"/>
          </a:p>
          <a:p>
            <a:pPr>
              <a:defRPr/>
            </a:pPr>
            <a:r>
              <a:rPr lang="en-US" dirty="0"/>
              <a:t>Minimize the </a:t>
            </a:r>
            <a:r>
              <a:rPr lang="en-US" dirty="0">
                <a:solidFill>
                  <a:prstClr val="black"/>
                </a:solidFill>
              </a:rPr>
              <a:t>probabilistic (</a:t>
            </a:r>
            <a:r>
              <a:rPr lang="en-US" dirty="0"/>
              <a:t>stochastic) effects by using lead protection and using the least amount of technique that will produce an optimal image.</a:t>
            </a:r>
          </a:p>
          <a:p>
            <a:pPr marL="342900" lvl="1" indent="0">
              <a:buNone/>
              <a:defRPr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812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Tissue Reactions</a:t>
            </a:r>
            <a:r>
              <a:rPr lang="en-US" dirty="0"/>
              <a:t> – Biological somatic effects of ionizing radiation </a:t>
            </a:r>
            <a:r>
              <a:rPr lang="en-US" b="1" dirty="0"/>
              <a:t>directly related to the received dose</a:t>
            </a:r>
            <a:r>
              <a:rPr lang="en-US" dirty="0"/>
              <a:t> (e.g., early: loss of hair, late: reduced fertility).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Prevent any radiation-induced deterministic (non-stochastic) effects by adhering to the dose limits that are beneath the threshold levels.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017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Communicating with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Effective communication is an essential part of the job</a:t>
            </a:r>
          </a:p>
          <a:p>
            <a:r>
              <a:rPr lang="en-US" dirty="0"/>
              <a:t>If patient asks questions:</a:t>
            </a:r>
          </a:p>
          <a:p>
            <a:pPr lvl="1"/>
            <a:r>
              <a:rPr lang="en-US" dirty="0"/>
              <a:t>Answer all questions within your scope of responsibility </a:t>
            </a:r>
          </a:p>
          <a:p>
            <a:pPr lvl="1"/>
            <a:r>
              <a:rPr lang="en-US" dirty="0"/>
              <a:t>Explain the benefits and risks of the exam </a:t>
            </a:r>
          </a:p>
          <a:p>
            <a:pPr lvl="1"/>
            <a:r>
              <a:rPr lang="en-US" dirty="0"/>
              <a:t>Read and discuss the requisition with the patient and staff, if assistance is required</a:t>
            </a:r>
          </a:p>
          <a:p>
            <a:pPr lvl="1"/>
            <a:r>
              <a:rPr lang="en-US" dirty="0"/>
              <a:t>Ensure the appropriate exam and views are ordered and that they match the patient’s history</a:t>
            </a:r>
          </a:p>
          <a:p>
            <a:pPr lvl="1"/>
            <a:r>
              <a:rPr lang="en-US" dirty="0"/>
              <a:t>Promote patient and staff understanding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794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Communicating Benefits and Risks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Communicate benefit of exam</a:t>
            </a:r>
          </a:p>
          <a:p>
            <a:r>
              <a:rPr lang="en-US" dirty="0"/>
              <a:t>Communicate purpose of exam</a:t>
            </a:r>
          </a:p>
          <a:p>
            <a:r>
              <a:rPr lang="en-US" dirty="0"/>
              <a:t>Explain that an appropriate amount radiation must be used</a:t>
            </a:r>
          </a:p>
          <a:p>
            <a:r>
              <a:rPr lang="en-US" dirty="0"/>
              <a:t>Emphasize your departments expertise</a:t>
            </a:r>
          </a:p>
          <a:p>
            <a:r>
              <a:rPr lang="en-US" dirty="0"/>
              <a:t>Explain appropriate Quality Control (QC) terms and ensure patient of QC programs </a:t>
            </a:r>
          </a:p>
          <a:p>
            <a:r>
              <a:rPr lang="en-US" dirty="0"/>
              <a:t>Minimize use of numbers/stats</a:t>
            </a:r>
          </a:p>
          <a:p>
            <a:r>
              <a:rPr lang="en-US" dirty="0"/>
              <a:t>Include comparative risks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795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Communication of Risks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5013" y="1579818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Lifetime Risk</a:t>
            </a:r>
          </a:p>
          <a:p>
            <a:pPr lvl="1"/>
            <a:r>
              <a:rPr lang="en-US" dirty="0"/>
              <a:t>Can be useful for comparison, based on extrapolations, difficult for patients to understand</a:t>
            </a:r>
          </a:p>
          <a:p>
            <a:pPr lvl="1"/>
            <a:r>
              <a:rPr lang="en-US" dirty="0"/>
              <a:t>There is a NATURAL cancer incidence </a:t>
            </a:r>
          </a:p>
          <a:p>
            <a:r>
              <a:rPr lang="en-US" dirty="0"/>
              <a:t>Environmental Comparison</a:t>
            </a:r>
          </a:p>
          <a:p>
            <a:pPr lvl="1"/>
            <a:r>
              <a:rPr lang="en-US" dirty="0"/>
              <a:t>Radon, radioactive gas from the breakdown of uranium in soil and rock. </a:t>
            </a:r>
          </a:p>
          <a:p>
            <a:pPr lvl="1"/>
            <a:r>
              <a:rPr lang="en-US" dirty="0"/>
              <a:t>BERT (background equivalent radiation time)</a:t>
            </a:r>
          </a:p>
          <a:p>
            <a:r>
              <a:rPr lang="en-US" dirty="0"/>
              <a:t>Comparison to standard exam</a:t>
            </a:r>
          </a:p>
          <a:p>
            <a:pPr lvl="1"/>
            <a:r>
              <a:rPr lang="en-US" dirty="0"/>
              <a:t>chest x-ray</a:t>
            </a:r>
          </a:p>
          <a:p>
            <a:r>
              <a:rPr lang="en-US" dirty="0"/>
              <a:t>Compared to travel by air</a:t>
            </a:r>
          </a:p>
          <a:p>
            <a:pPr lvl="1"/>
            <a:r>
              <a:rPr lang="en-US" dirty="0"/>
              <a:t>0.005mSv/hour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987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Communication during exam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Instruct the patient (and support staff) about the procedure, breathing instructions and any changing information</a:t>
            </a:r>
          </a:p>
          <a:p>
            <a:r>
              <a:rPr lang="en-US" dirty="0"/>
              <a:t>Communication reduces fear and anxiety</a:t>
            </a:r>
          </a:p>
          <a:p>
            <a:r>
              <a:rPr lang="en-US" dirty="0"/>
              <a:t>Co-operation is key to minimizing repeat exams and producing quality diagnostic images the first time</a:t>
            </a:r>
          </a:p>
          <a:p>
            <a:r>
              <a:rPr lang="en-US" dirty="0"/>
              <a:t>Establish possibility of pregnancy</a:t>
            </a:r>
          </a:p>
          <a:p>
            <a:r>
              <a:rPr lang="en-US" dirty="0"/>
              <a:t>Explain the procedure</a:t>
            </a:r>
          </a:p>
          <a:p>
            <a:r>
              <a:rPr lang="en-US" dirty="0"/>
              <a:t>Explain to patients and staff the reasons why people not involved in the x-ray are asked to leave the room or go behind the control panel.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998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Practices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ALARA – “as low as reasonably achievable”</a:t>
            </a:r>
          </a:p>
          <a:p>
            <a:r>
              <a:rPr lang="en-US" dirty="0"/>
              <a:t>Good radiation protection programs/practices which are effective in keeping the average and individual exposures for monitored workers below the limit</a:t>
            </a:r>
          </a:p>
          <a:p>
            <a:r>
              <a:rPr lang="en-US" dirty="0"/>
              <a:t>Radiographers/radiologists share in this responsibility to keep occupational and non-occupational dose limits as low as possible! </a:t>
            </a:r>
          </a:p>
          <a:p>
            <a:r>
              <a:rPr lang="en-US" dirty="0"/>
              <a:t>DRLs (diagnostic reference levels)are to be below maximum allowable levels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449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Communicating with Staff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Doing it right the first time will save dose to the technologist, radiologist, staff and patient. </a:t>
            </a:r>
          </a:p>
          <a:p>
            <a:r>
              <a:rPr lang="en-US" dirty="0"/>
              <a:t>Communication between individual techs is essential for a successful </a:t>
            </a:r>
            <a:r>
              <a:rPr lang="en-US"/>
              <a:t>medical imaging </a:t>
            </a:r>
            <a:r>
              <a:rPr lang="en-US" dirty="0"/>
              <a:t>department. </a:t>
            </a:r>
          </a:p>
          <a:p>
            <a:r>
              <a:rPr lang="en-US" dirty="0"/>
              <a:t>Inform each other and the appropriate staff of operational, safety and equipment problems.</a:t>
            </a:r>
          </a:p>
          <a:p>
            <a:r>
              <a:rPr lang="en-US" dirty="0"/>
              <a:t>When equipment is not working correctly, contact the QC tech - never assume someone else has reported it!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2449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Literature and Limitations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Responsible for continuing education and keeping up with current changes in technology </a:t>
            </a:r>
          </a:p>
          <a:p>
            <a:r>
              <a:rPr lang="en-US" dirty="0"/>
              <a:t>It is important for a technologist to abide by the scope of practice and ethics </a:t>
            </a:r>
          </a:p>
          <a:p>
            <a:r>
              <a:rPr lang="en-US" dirty="0"/>
              <a:t>Technologist must recognize the limitations of their professional responsibilities as set out by our governing bodies, the CAMRT</a:t>
            </a:r>
          </a:p>
          <a:p>
            <a:r>
              <a:rPr lang="en-US" dirty="0"/>
              <a:t>Guiding documents are available on the </a:t>
            </a:r>
            <a:r>
              <a:rPr lang="en-US"/>
              <a:t>CAMRT website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31467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A818EA-F14E-4AE9-992A-30FE23CA97DA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200DCC8A-D8A7-4F82-ABC8-8AB88D0B4A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98C5C8-D633-4429-9963-587202EAF2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4013</TotalTime>
  <Words>632</Words>
  <Application>Microsoft Office PowerPoint</Application>
  <PresentationFormat>Widescreen</PresentationFormat>
  <Paragraphs>82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RADP 215: Radiation Protection</vt:lpstr>
      <vt:lpstr>Risk vs. Benefit</vt:lpstr>
      <vt:lpstr>Risks</vt:lpstr>
      <vt:lpstr>Risks</vt:lpstr>
      <vt:lpstr>Risks</vt:lpstr>
      <vt:lpstr>Communicating with Patient</vt:lpstr>
      <vt:lpstr>Communicating Benefits and Risks</vt:lpstr>
      <vt:lpstr> Communication of Risks</vt:lpstr>
      <vt:lpstr>Patient Communication during exam</vt:lpstr>
      <vt:lpstr>Best Practices</vt:lpstr>
      <vt:lpstr>Communicating with Staff</vt:lpstr>
      <vt:lpstr>Current Literature and Limitations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336</cp:revision>
  <cp:lastPrinted>2024-03-13T20:55:36Z</cp:lastPrinted>
  <dcterms:created xsi:type="dcterms:W3CDTF">2009-04-06T17:04:40Z</dcterms:created>
  <dcterms:modified xsi:type="dcterms:W3CDTF">2025-02-04T20:33:40Z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