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5"/>
  </p:notesMasterIdLst>
  <p:sldIdLst>
    <p:sldId id="256" r:id="rId5"/>
    <p:sldId id="266" r:id="rId6"/>
    <p:sldId id="437" r:id="rId7"/>
    <p:sldId id="297" r:id="rId8"/>
    <p:sldId id="290" r:id="rId9"/>
    <p:sldId id="429" r:id="rId10"/>
    <p:sldId id="439" r:id="rId11"/>
    <p:sldId id="440" r:id="rId12"/>
    <p:sldId id="441" r:id="rId13"/>
    <p:sldId id="442" r:id="rId14"/>
    <p:sldId id="443" r:id="rId15"/>
    <p:sldId id="445" r:id="rId16"/>
    <p:sldId id="444" r:id="rId17"/>
    <p:sldId id="446" r:id="rId18"/>
    <p:sldId id="447" r:id="rId19"/>
    <p:sldId id="448" r:id="rId20"/>
    <p:sldId id="449" r:id="rId21"/>
    <p:sldId id="450" r:id="rId22"/>
    <p:sldId id="451" r:id="rId23"/>
    <p:sldId id="43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4157"/>
    <a:srgbClr val="01AFAF"/>
    <a:srgbClr val="00B05C"/>
    <a:srgbClr val="5F015B"/>
    <a:srgbClr val="06446C"/>
    <a:srgbClr val="A21D22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S3l-BKUl3g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pxY_8hU4Bc?feature=oembed" TargetMode="Externa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zdXqKKsoCQ?feature=oembed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Sf_C40iI6o?feature=oembed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0jFbFXYeqb0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Color Theory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4D10B7-425C-0D9A-F9D2-F8911642948D}"/>
              </a:ext>
            </a:extLst>
          </p:cNvPr>
          <p:cNvSpPr txBox="1"/>
          <p:nvPr/>
        </p:nvSpPr>
        <p:spPr>
          <a:xfrm>
            <a:off x="5693112" y="2767280"/>
            <a:ext cx="609437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8F4157"/>
                </a:solidFill>
              </a:rPr>
              <a:t>Principles of Cosmetic Color Theory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94C6CA-5213-811A-649D-0D44B8B20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961" y="1238748"/>
            <a:ext cx="4529948" cy="521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6B297EE-9239-8D05-E9B9-AB858E0011B5}"/>
              </a:ext>
            </a:extLst>
          </p:cNvPr>
          <p:cNvSpPr txBox="1"/>
          <p:nvPr/>
        </p:nvSpPr>
        <p:spPr>
          <a:xfrm>
            <a:off x="2188724" y="920621"/>
            <a:ext cx="8042341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 Your selection of colors will depend on the rules of color theory. </a:t>
            </a:r>
          </a:p>
          <a:p>
            <a:r>
              <a:rPr lang="en-US" sz="3200" dirty="0"/>
              <a:t>Color theory is the foundation of color selection, impacting every area of makeup from foundations to blush, eyeshadow, and lipsticks .</a:t>
            </a:r>
          </a:p>
          <a:p>
            <a:r>
              <a:rPr lang="en-US" sz="3200" dirty="0"/>
              <a:t> It is important in helping clients resolve issues and create a harmonious look on every face. </a:t>
            </a:r>
          </a:p>
          <a:p>
            <a:r>
              <a:rPr lang="en-US" sz="3200" dirty="0"/>
              <a:t>It will guide you as you choose proper makeup colors to enhance your clients’ skin tone, 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ED95D2-32FA-ADD9-EB5B-24E1C6A07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533400"/>
            <a:ext cx="1019175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FD11448-6B6A-C200-0374-C7E4E1ABB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647" y="488645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8F4157"/>
                </a:solidFill>
              </a:rPr>
              <a:t>The color wheel is based on the three primary colors: red, yellow, and blue</a:t>
            </a:r>
            <a:r>
              <a:rPr lang="en-US" dirty="0">
                <a:solidFill>
                  <a:srgbClr val="8F4157"/>
                </a:solidFill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D1EEF4-3163-CEEF-AEEE-42BBF5894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2064" y="2223118"/>
            <a:ext cx="5089132" cy="414623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A8B765-5DF9-CE2F-A89B-2434606C9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073" y="1969455"/>
            <a:ext cx="3353915" cy="34730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6C08F1-BDD8-991F-DF09-3C1A61E42E6D}"/>
              </a:ext>
            </a:extLst>
          </p:cNvPr>
          <p:cNvSpPr txBox="1"/>
          <p:nvPr/>
        </p:nvSpPr>
        <p:spPr>
          <a:xfrm>
            <a:off x="4651053" y="1833236"/>
            <a:ext cx="609437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The traditional color wheel is a creation of the various combinations of colors stemming from the three primary hues and resulting in 12 main divisions.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The term hue refers to any color in its purest form, lacking any black (shade) or white (tint).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The hue of a color represents just one dimension of a particular color.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The color wheel does not change and will always serve as your core color selection guide.</a:t>
            </a:r>
          </a:p>
        </p:txBody>
      </p:sp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12C51D9-B847-8800-D9BD-356E8F9BE9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44469" y="3169883"/>
            <a:ext cx="2324100" cy="2771775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B1946E3-858D-56BE-20DA-748831C6AF59}"/>
              </a:ext>
            </a:extLst>
          </p:cNvPr>
          <p:cNvSpPr txBox="1"/>
          <p:nvPr/>
        </p:nvSpPr>
        <p:spPr>
          <a:xfrm>
            <a:off x="1343175" y="2077399"/>
            <a:ext cx="609437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1" dirty="0"/>
          </a:p>
          <a:p>
            <a:r>
              <a:rPr lang="en-US" b="1" dirty="0"/>
              <a:t>Primary colors are fundamental colors that can-not be obtained from a mixture. </a:t>
            </a:r>
          </a:p>
          <a:p>
            <a:r>
              <a:rPr lang="en-US" b="1" dirty="0"/>
              <a:t>The primary colors are </a:t>
            </a:r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Red</a:t>
            </a:r>
          </a:p>
          <a:p>
            <a:r>
              <a:rPr lang="en-US" b="1" dirty="0">
                <a:solidFill>
                  <a:srgbClr val="FFC000"/>
                </a:solidFill>
              </a:rPr>
              <a:t>Yellow</a:t>
            </a:r>
          </a:p>
          <a:p>
            <a:r>
              <a:rPr lang="en-US" b="1" dirty="0">
                <a:solidFill>
                  <a:srgbClr val="06446C"/>
                </a:solidFill>
              </a:rPr>
              <a:t>Blue</a:t>
            </a:r>
          </a:p>
          <a:p>
            <a:endParaRPr lang="en-US" dirty="0"/>
          </a:p>
          <a:p>
            <a:r>
              <a:rPr lang="en-US" b="1" dirty="0"/>
              <a:t>These are the main spectral colors of light seen in a prism from sunlight.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7F6C22-8EA3-1FFA-EE99-650FF8A47DD2}"/>
              </a:ext>
            </a:extLst>
          </p:cNvPr>
          <p:cNvSpPr txBox="1"/>
          <p:nvPr/>
        </p:nvSpPr>
        <p:spPr>
          <a:xfrm>
            <a:off x="707923" y="528172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8F4157"/>
                </a:solidFill>
                <a:latin typeface="+mj-lt"/>
              </a:rPr>
              <a:t>PRIMARY COLORS</a:t>
            </a:r>
          </a:p>
        </p:txBody>
      </p:sp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6AEC6-2A3D-809E-1BD6-309BFC3B8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15" y="1170644"/>
            <a:ext cx="10006781" cy="54525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400" dirty="0"/>
              <a:t>Are obtained by mixing equal parts of two primary colors. </a:t>
            </a:r>
          </a:p>
          <a:p>
            <a:pPr marL="0" indent="0">
              <a:buNone/>
            </a:pPr>
            <a:r>
              <a:rPr lang="en-US" sz="2400" dirty="0"/>
              <a:t>The secondary colors include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accent4"/>
                </a:solidFill>
              </a:rPr>
              <a:t>Orange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accent6"/>
                </a:solidFill>
              </a:rPr>
              <a:t>Green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</a:rPr>
              <a:t>Violet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     +         = </a:t>
            </a:r>
          </a:p>
          <a:p>
            <a:pPr marL="0" indent="0">
              <a:buNone/>
            </a:pPr>
            <a:r>
              <a:rPr lang="en-US" dirty="0"/>
              <a:t>       +         =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     +          =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rgbClr val="C00000"/>
                </a:solidFill>
              </a:rPr>
              <a:t>Notice on the color wheel the triangular positioning of the primary colors in relation to one another and how the secondary colors fall between them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D4D4021-C3DE-A02C-FDF9-254E61E92057}"/>
              </a:ext>
            </a:extLst>
          </p:cNvPr>
          <p:cNvSpPr/>
          <p:nvPr/>
        </p:nvSpPr>
        <p:spPr>
          <a:xfrm>
            <a:off x="845496" y="3200955"/>
            <a:ext cx="304800" cy="23812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836D11D-DAD2-07BE-B094-205BD0A5DAEE}"/>
              </a:ext>
            </a:extLst>
          </p:cNvPr>
          <p:cNvSpPr/>
          <p:nvPr/>
        </p:nvSpPr>
        <p:spPr>
          <a:xfrm>
            <a:off x="1682074" y="3190875"/>
            <a:ext cx="304800" cy="2381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A091F5E-57B8-3B97-338E-052D00A165FF}"/>
              </a:ext>
            </a:extLst>
          </p:cNvPr>
          <p:cNvSpPr/>
          <p:nvPr/>
        </p:nvSpPr>
        <p:spPr>
          <a:xfrm>
            <a:off x="2525138" y="3205371"/>
            <a:ext cx="304800" cy="22929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8C11AE8-7ADA-EB2B-60C4-92AD8C6D7871}"/>
              </a:ext>
            </a:extLst>
          </p:cNvPr>
          <p:cNvSpPr/>
          <p:nvPr/>
        </p:nvSpPr>
        <p:spPr>
          <a:xfrm>
            <a:off x="838200" y="4379962"/>
            <a:ext cx="304800" cy="23812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A4E07BD-BCDF-4600-0BFB-848921D2DDF0}"/>
              </a:ext>
            </a:extLst>
          </p:cNvPr>
          <p:cNvSpPr/>
          <p:nvPr/>
        </p:nvSpPr>
        <p:spPr>
          <a:xfrm>
            <a:off x="1666468" y="4379961"/>
            <a:ext cx="304800" cy="238125"/>
          </a:xfrm>
          <a:prstGeom prst="ellipse">
            <a:avLst/>
          </a:prstGeom>
          <a:solidFill>
            <a:srgbClr val="0644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6874CB6-1679-A864-A709-3ADE57BB1A09}"/>
              </a:ext>
            </a:extLst>
          </p:cNvPr>
          <p:cNvSpPr/>
          <p:nvPr/>
        </p:nvSpPr>
        <p:spPr>
          <a:xfrm>
            <a:off x="2539323" y="4363147"/>
            <a:ext cx="304800" cy="238125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6711F2B-EC13-732A-3571-A0376A50FDCD}"/>
              </a:ext>
            </a:extLst>
          </p:cNvPr>
          <p:cNvSpPr/>
          <p:nvPr/>
        </p:nvSpPr>
        <p:spPr>
          <a:xfrm>
            <a:off x="853602" y="3658815"/>
            <a:ext cx="304800" cy="238125"/>
          </a:xfrm>
          <a:prstGeom prst="ellipse">
            <a:avLst/>
          </a:prstGeom>
          <a:solidFill>
            <a:srgbClr val="0644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504BB86-97E6-AAAB-6443-E9D2A86F15EF}"/>
              </a:ext>
            </a:extLst>
          </p:cNvPr>
          <p:cNvSpPr/>
          <p:nvPr/>
        </p:nvSpPr>
        <p:spPr>
          <a:xfrm>
            <a:off x="1682074" y="3648505"/>
            <a:ext cx="304800" cy="2381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81084CF-56E6-0AC2-0DE3-3FBE6B7FA866}"/>
              </a:ext>
            </a:extLst>
          </p:cNvPr>
          <p:cNvSpPr/>
          <p:nvPr/>
        </p:nvSpPr>
        <p:spPr>
          <a:xfrm>
            <a:off x="2517842" y="3681627"/>
            <a:ext cx="304800" cy="2381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9833283-2109-34D7-2AFF-49B46B328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9272" y="1857982"/>
            <a:ext cx="3182456" cy="34017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A9B17D-A765-1FF0-FE4D-0FD1CC002809}"/>
              </a:ext>
            </a:extLst>
          </p:cNvPr>
          <p:cNvSpPr txBox="1"/>
          <p:nvPr/>
        </p:nvSpPr>
        <p:spPr>
          <a:xfrm>
            <a:off x="766915" y="368937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8F4157"/>
                </a:solidFill>
                <a:latin typeface="+mj-lt"/>
              </a:rPr>
              <a:t>Secondary Colors </a:t>
            </a:r>
          </a:p>
        </p:txBody>
      </p:sp>
    </p:spTree>
    <p:extLst>
      <p:ext uri="{BB962C8B-B14F-4D97-AF65-F5344CB8AC3E}">
        <p14:creationId xmlns:p14="http://schemas.microsoft.com/office/powerpoint/2010/main" val="4239721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58143-2491-D110-8725-3B9651967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15" y="153604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Are formed by mixing equal amounts of a primary color and its neighboring secondary color on the color wheel. </a:t>
            </a:r>
          </a:p>
          <a:p>
            <a:pPr marL="0" indent="0">
              <a:buNone/>
            </a:pPr>
            <a:r>
              <a:rPr lang="en-US" dirty="0"/>
              <a:t>These colors are named by primary color first, secondary color second. For example, </a:t>
            </a:r>
          </a:p>
          <a:p>
            <a:pPr marL="0" indent="0">
              <a:buNone/>
            </a:pPr>
            <a:r>
              <a:rPr lang="en-US" dirty="0"/>
              <a:t>       +     = </a:t>
            </a:r>
          </a:p>
          <a:p>
            <a:pPr marL="0" indent="0">
              <a:buNone/>
            </a:pPr>
            <a:r>
              <a:rPr lang="en-US" dirty="0"/>
              <a:t>       +     =</a:t>
            </a:r>
          </a:p>
          <a:p>
            <a:pPr marL="0" indent="0">
              <a:buNone/>
            </a:pPr>
            <a:r>
              <a:rPr lang="en-US" dirty="0"/>
              <a:t>       +     = 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7A1E5F6-84C1-A611-73B2-703B7F00986B}"/>
              </a:ext>
            </a:extLst>
          </p:cNvPr>
          <p:cNvSpPr/>
          <p:nvPr/>
        </p:nvSpPr>
        <p:spPr>
          <a:xfrm>
            <a:off x="666746" y="3364623"/>
            <a:ext cx="333375" cy="228600"/>
          </a:xfrm>
          <a:prstGeom prst="ellipse">
            <a:avLst/>
          </a:prstGeom>
          <a:solidFill>
            <a:srgbClr val="0644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06971FD-4588-159E-ACED-718D8F287187}"/>
              </a:ext>
            </a:extLst>
          </p:cNvPr>
          <p:cNvSpPr/>
          <p:nvPr/>
        </p:nvSpPr>
        <p:spPr>
          <a:xfrm>
            <a:off x="1371946" y="3364623"/>
            <a:ext cx="252920" cy="2286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AF4EF23-E93B-8DDF-5C44-3BA35F0DC73C}"/>
              </a:ext>
            </a:extLst>
          </p:cNvPr>
          <p:cNvSpPr/>
          <p:nvPr/>
        </p:nvSpPr>
        <p:spPr>
          <a:xfrm>
            <a:off x="1923433" y="3337770"/>
            <a:ext cx="252920" cy="228600"/>
          </a:xfrm>
          <a:prstGeom prst="ellipse">
            <a:avLst/>
          </a:prstGeom>
          <a:solidFill>
            <a:srgbClr val="5F01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9C0F81-4B2C-0DC4-011E-E984DB8A2ACC}"/>
              </a:ext>
            </a:extLst>
          </p:cNvPr>
          <p:cNvSpPr/>
          <p:nvPr/>
        </p:nvSpPr>
        <p:spPr>
          <a:xfrm>
            <a:off x="666745" y="3927856"/>
            <a:ext cx="333375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7E5785-3B0A-E07F-5124-F4C324670D5C}"/>
              </a:ext>
            </a:extLst>
          </p:cNvPr>
          <p:cNvSpPr/>
          <p:nvPr/>
        </p:nvSpPr>
        <p:spPr>
          <a:xfrm>
            <a:off x="1368494" y="3932720"/>
            <a:ext cx="252920" cy="228600"/>
          </a:xfrm>
          <a:prstGeom prst="ellipse">
            <a:avLst/>
          </a:prstGeom>
          <a:solidFill>
            <a:srgbClr val="00B0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55F22DD-8697-7E2E-AB54-B6DCA6E85099}"/>
              </a:ext>
            </a:extLst>
          </p:cNvPr>
          <p:cNvSpPr/>
          <p:nvPr/>
        </p:nvSpPr>
        <p:spPr>
          <a:xfrm>
            <a:off x="1923433" y="3942448"/>
            <a:ext cx="252920" cy="228600"/>
          </a:xfrm>
          <a:prstGeom prst="ellipse">
            <a:avLst/>
          </a:prstGeom>
          <a:solidFill>
            <a:srgbClr val="01AF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E498255-E745-2630-3E5C-08A3E4B0E291}"/>
              </a:ext>
            </a:extLst>
          </p:cNvPr>
          <p:cNvSpPr/>
          <p:nvPr/>
        </p:nvSpPr>
        <p:spPr>
          <a:xfrm>
            <a:off x="666744" y="4453344"/>
            <a:ext cx="333375" cy="2286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3AA070A-6942-1BB4-6D37-0DDD882C0918}"/>
              </a:ext>
            </a:extLst>
          </p:cNvPr>
          <p:cNvSpPr/>
          <p:nvPr/>
        </p:nvSpPr>
        <p:spPr>
          <a:xfrm>
            <a:off x="1368494" y="4453344"/>
            <a:ext cx="252920" cy="2286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B8962CD-29DA-E654-0AA9-443F242F97EC}"/>
              </a:ext>
            </a:extLst>
          </p:cNvPr>
          <p:cNvSpPr/>
          <p:nvPr/>
        </p:nvSpPr>
        <p:spPr>
          <a:xfrm>
            <a:off x="1923433" y="4453344"/>
            <a:ext cx="252920" cy="228600"/>
          </a:xfrm>
          <a:prstGeom prst="ellipse">
            <a:avLst/>
          </a:prstGeom>
          <a:solidFill>
            <a:srgbClr val="8F41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E532801-B1E6-3DC1-31D0-A96888E2AA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2510" y="2813845"/>
            <a:ext cx="3666213" cy="30735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EE1E606-52D7-6AB7-6DB2-F0F353693AA3}"/>
              </a:ext>
            </a:extLst>
          </p:cNvPr>
          <p:cNvSpPr txBox="1"/>
          <p:nvPr/>
        </p:nvSpPr>
        <p:spPr>
          <a:xfrm>
            <a:off x="420015" y="592823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600" dirty="0">
                <a:solidFill>
                  <a:srgbClr val="8F4157"/>
                </a:solidFill>
              </a:rPr>
              <a:t>Tertiary Colors </a:t>
            </a:r>
          </a:p>
        </p:txBody>
      </p:sp>
    </p:spTree>
    <p:extLst>
      <p:ext uri="{BB962C8B-B14F-4D97-AF65-F5344CB8AC3E}">
        <p14:creationId xmlns:p14="http://schemas.microsoft.com/office/powerpoint/2010/main" val="693171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AA83F02-4DB1-4076-14BF-5DCCD8E77B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4705" y="979319"/>
            <a:ext cx="9008733" cy="4351338"/>
          </a:xfrm>
        </p:spPr>
      </p:pic>
    </p:spTree>
    <p:extLst>
      <p:ext uri="{BB962C8B-B14F-4D97-AF65-F5344CB8AC3E}">
        <p14:creationId xmlns:p14="http://schemas.microsoft.com/office/powerpoint/2010/main" val="2304761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Complementary Colors">
            <a:hlinkClick r:id="" action="ppaction://media"/>
            <a:extLst>
              <a:ext uri="{FF2B5EF4-FFF2-40B4-BE49-F238E27FC236}">
                <a16:creationId xmlns:a16="http://schemas.microsoft.com/office/drawing/2014/main" id="{476F89A8-894A-A777-CFC1-069319B0E40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86389" y="125333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8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Analogous Colours | Adjacent Colours | Colour Harmony | Colour Theory | Riekreate Art School">
            <a:hlinkClick r:id="" action="ppaction://media"/>
            <a:extLst>
              <a:ext uri="{FF2B5EF4-FFF2-40B4-BE49-F238E27FC236}">
                <a16:creationId xmlns:a16="http://schemas.microsoft.com/office/drawing/2014/main" id="{DF243305-83D7-F84D-80FD-73E7C9EADF9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91445" y="561030"/>
            <a:ext cx="7700962" cy="435133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A9E21B-3A08-8B8F-EFD8-E2186C2645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9141" y="3185809"/>
            <a:ext cx="2781041" cy="278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3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nline Media 7" title="All About Hue, Saturation and Value">
            <a:hlinkClick r:id="" action="ppaction://media"/>
            <a:extLst>
              <a:ext uri="{FF2B5EF4-FFF2-40B4-BE49-F238E27FC236}">
                <a16:creationId xmlns:a16="http://schemas.microsoft.com/office/drawing/2014/main" id="{D0FB433B-3A3C-7581-E8C5-EDF48A19A59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96117" y="125333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7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019D04-DE83-084E-497D-271F90C50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8442" y="1037684"/>
            <a:ext cx="7695813" cy="4351338"/>
          </a:xfrm>
        </p:spPr>
      </p:pic>
    </p:spTree>
    <p:extLst>
      <p:ext uri="{BB962C8B-B14F-4D97-AF65-F5344CB8AC3E}">
        <p14:creationId xmlns:p14="http://schemas.microsoft.com/office/powerpoint/2010/main" val="973340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8B71F-30B1-1388-B838-26C5C8205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Tints,  Tones and Shades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40912F-B063-C3A6-A5B5-C6312809CE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327062"/>
            <a:ext cx="10515600" cy="3348463"/>
          </a:xfrm>
        </p:spPr>
      </p:pic>
    </p:spTree>
    <p:extLst>
      <p:ext uri="{BB962C8B-B14F-4D97-AF65-F5344CB8AC3E}">
        <p14:creationId xmlns:p14="http://schemas.microsoft.com/office/powerpoint/2010/main" val="12561195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Color Course Part 6: Tint, Tone, and Shade">
            <a:hlinkClick r:id="" action="ppaction://media"/>
            <a:extLst>
              <a:ext uri="{FF2B5EF4-FFF2-40B4-BE49-F238E27FC236}">
                <a16:creationId xmlns:a16="http://schemas.microsoft.com/office/drawing/2014/main" id="{2190BD5A-B444-55A0-DDBD-A19BEBFE75D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42032" y="96959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9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2F8A11-C7A0-8BF3-59F4-5D56B1BF84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02730" y="1144689"/>
            <a:ext cx="5675255" cy="4351338"/>
          </a:xfrm>
        </p:spPr>
      </p:pic>
    </p:spTree>
    <p:extLst>
      <p:ext uri="{BB962C8B-B14F-4D97-AF65-F5344CB8AC3E}">
        <p14:creationId xmlns:p14="http://schemas.microsoft.com/office/powerpoint/2010/main" val="1262419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&quot;Warm&quot; vs. &quot;Cool&quot; Colors">
            <a:hlinkClick r:id="" action="ppaction://media"/>
            <a:extLst>
              <a:ext uri="{FF2B5EF4-FFF2-40B4-BE49-F238E27FC236}">
                <a16:creationId xmlns:a16="http://schemas.microsoft.com/office/drawing/2014/main" id="{4102574A-2A70-8DAE-E4F1-73E234A6BC7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83666" y="1125233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7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2DC95F-9E75-94D4-A738-220DE9E13D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6493" y="1154416"/>
            <a:ext cx="2422027" cy="43513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8D8804-7592-4BE0-600F-2C9AFFDDE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1088" y="2454815"/>
            <a:ext cx="6964787" cy="194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0855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6822</TotalTime>
  <Words>328</Words>
  <Application>Microsoft Office PowerPoint</Application>
  <PresentationFormat>Widescreen</PresentationFormat>
  <Paragraphs>47</Paragraphs>
  <Slides>20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The color wheel is based on the three primary colors: red, yellow, and blue.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Tints,  Tones and Shades 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2023-03-28T19:22:58Z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