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38"/>
  </p:notesMasterIdLst>
  <p:sldIdLst>
    <p:sldId id="256" r:id="rId6"/>
    <p:sldId id="437" r:id="rId7"/>
    <p:sldId id="439" r:id="rId8"/>
    <p:sldId id="456" r:id="rId9"/>
    <p:sldId id="440" r:id="rId10"/>
    <p:sldId id="457" r:id="rId11"/>
    <p:sldId id="458" r:id="rId12"/>
    <p:sldId id="441" r:id="rId13"/>
    <p:sldId id="459" r:id="rId14"/>
    <p:sldId id="460" r:id="rId15"/>
    <p:sldId id="461" r:id="rId16"/>
    <p:sldId id="462" r:id="rId17"/>
    <p:sldId id="463" r:id="rId18"/>
    <p:sldId id="464" r:id="rId19"/>
    <p:sldId id="465" r:id="rId20"/>
    <p:sldId id="466" r:id="rId21"/>
    <p:sldId id="467" r:id="rId22"/>
    <p:sldId id="442" r:id="rId23"/>
    <p:sldId id="443" r:id="rId24"/>
    <p:sldId id="444" r:id="rId25"/>
    <p:sldId id="445" r:id="rId26"/>
    <p:sldId id="446" r:id="rId27"/>
    <p:sldId id="447" r:id="rId28"/>
    <p:sldId id="448" r:id="rId29"/>
    <p:sldId id="449" r:id="rId30"/>
    <p:sldId id="450" r:id="rId31"/>
    <p:sldId id="451" r:id="rId32"/>
    <p:sldId id="452" r:id="rId33"/>
    <p:sldId id="453" r:id="rId34"/>
    <p:sldId id="454" r:id="rId35"/>
    <p:sldId id="455" r:id="rId36"/>
    <p:sldId id="43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46C"/>
    <a:srgbClr val="A21D22"/>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commentAuthors" Target="commentAuthors.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DC0C76-6E7A-4CF3-8259-BF8F3EA74CE1}"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F7B51971-A16B-4AEC-9728-3B5BF8121C60}">
      <dgm:prSet/>
      <dgm:spPr/>
      <dgm:t>
        <a:bodyPr/>
        <a:lstStyle/>
        <a:p>
          <a:r>
            <a:rPr lang="en-US" dirty="0"/>
            <a:t>What we choose to put into our bodies significantly affects our overall health.</a:t>
          </a:r>
        </a:p>
      </dgm:t>
    </dgm:pt>
    <dgm:pt modelId="{91963DAE-8DE6-45D7-BD61-A963658C407F}" type="parTrans" cxnId="{902D74C8-3A3C-4E9B-85C2-293042A5C31E}">
      <dgm:prSet/>
      <dgm:spPr/>
      <dgm:t>
        <a:bodyPr/>
        <a:lstStyle/>
        <a:p>
          <a:endParaRPr lang="en-US"/>
        </a:p>
      </dgm:t>
    </dgm:pt>
    <dgm:pt modelId="{E625B415-A2A7-4B7D-8269-274F0FD60B56}" type="sibTrans" cxnId="{902D74C8-3A3C-4E9B-85C2-293042A5C31E}">
      <dgm:prSet/>
      <dgm:spPr/>
      <dgm:t>
        <a:bodyPr/>
        <a:lstStyle/>
        <a:p>
          <a:endParaRPr lang="en-US"/>
        </a:p>
      </dgm:t>
    </dgm:pt>
    <dgm:pt modelId="{42250B0E-7359-4572-A535-D9C1EDFDBFFE}">
      <dgm:prSet/>
      <dgm:spPr/>
      <dgm:t>
        <a:bodyPr/>
        <a:lstStyle/>
        <a:p>
          <a:r>
            <a:rPr lang="en-US"/>
            <a:t>The impact of poor choices can be seen most visibly on the skin. Smoking, drinking, drugs, and an unbalanced diet with heavily processed foods all greatly influence the aging process. </a:t>
          </a:r>
        </a:p>
      </dgm:t>
    </dgm:pt>
    <dgm:pt modelId="{090BD032-1BF8-4B48-9EB3-5A6487CCC37B}" type="parTrans" cxnId="{CC8AED23-338E-4042-8EDB-323E156F0C92}">
      <dgm:prSet/>
      <dgm:spPr/>
      <dgm:t>
        <a:bodyPr/>
        <a:lstStyle/>
        <a:p>
          <a:endParaRPr lang="en-US"/>
        </a:p>
      </dgm:t>
    </dgm:pt>
    <dgm:pt modelId="{654ACEAF-7D6D-4BAF-AA93-81EB17D65110}" type="sibTrans" cxnId="{CC8AED23-338E-4042-8EDB-323E156F0C92}">
      <dgm:prSet/>
      <dgm:spPr/>
      <dgm:t>
        <a:bodyPr/>
        <a:lstStyle/>
        <a:p>
          <a:endParaRPr lang="en-US"/>
        </a:p>
      </dgm:t>
    </dgm:pt>
    <dgm:pt modelId="{35F13E64-3896-4C4B-A9F0-FE26E0008DCF}" type="pres">
      <dgm:prSet presAssocID="{A0DC0C76-6E7A-4CF3-8259-BF8F3EA74CE1}" presName="hierChild1" presStyleCnt="0">
        <dgm:presLayoutVars>
          <dgm:chPref val="1"/>
          <dgm:dir/>
          <dgm:animOne val="branch"/>
          <dgm:animLvl val="lvl"/>
          <dgm:resizeHandles/>
        </dgm:presLayoutVars>
      </dgm:prSet>
      <dgm:spPr/>
    </dgm:pt>
    <dgm:pt modelId="{42106CAF-2E3F-449E-9910-67634722B0F0}" type="pres">
      <dgm:prSet presAssocID="{F7B51971-A16B-4AEC-9728-3B5BF8121C60}" presName="hierRoot1" presStyleCnt="0"/>
      <dgm:spPr/>
    </dgm:pt>
    <dgm:pt modelId="{DFC40F2F-B5F6-43F4-B01D-DC71D92CBF1E}" type="pres">
      <dgm:prSet presAssocID="{F7B51971-A16B-4AEC-9728-3B5BF8121C60}" presName="composite" presStyleCnt="0"/>
      <dgm:spPr/>
    </dgm:pt>
    <dgm:pt modelId="{7D6E63E4-08CA-4BF6-BF02-8B35B1B94F22}" type="pres">
      <dgm:prSet presAssocID="{F7B51971-A16B-4AEC-9728-3B5BF8121C60}" presName="background" presStyleLbl="node0" presStyleIdx="0" presStyleCnt="2"/>
      <dgm:spPr>
        <a:solidFill>
          <a:srgbClr val="06446C"/>
        </a:solidFill>
      </dgm:spPr>
    </dgm:pt>
    <dgm:pt modelId="{8513C48F-BB60-425E-B7BF-CC3E53A2B794}" type="pres">
      <dgm:prSet presAssocID="{F7B51971-A16B-4AEC-9728-3B5BF8121C60}" presName="text" presStyleLbl="fgAcc0" presStyleIdx="0" presStyleCnt="2">
        <dgm:presLayoutVars>
          <dgm:chPref val="3"/>
        </dgm:presLayoutVars>
      </dgm:prSet>
      <dgm:spPr/>
    </dgm:pt>
    <dgm:pt modelId="{F07D4DC9-6013-468F-BA28-66E2F88B04B7}" type="pres">
      <dgm:prSet presAssocID="{F7B51971-A16B-4AEC-9728-3B5BF8121C60}" presName="hierChild2" presStyleCnt="0"/>
      <dgm:spPr/>
    </dgm:pt>
    <dgm:pt modelId="{FB298E98-B52F-4D18-9727-5D491CD7FCF1}" type="pres">
      <dgm:prSet presAssocID="{42250B0E-7359-4572-A535-D9C1EDFDBFFE}" presName="hierRoot1" presStyleCnt="0"/>
      <dgm:spPr/>
    </dgm:pt>
    <dgm:pt modelId="{C883CF88-7092-4714-8051-18590427E636}" type="pres">
      <dgm:prSet presAssocID="{42250B0E-7359-4572-A535-D9C1EDFDBFFE}" presName="composite" presStyleCnt="0"/>
      <dgm:spPr/>
    </dgm:pt>
    <dgm:pt modelId="{2AA7C53C-83D8-4565-BDDA-750A6ED79E96}" type="pres">
      <dgm:prSet presAssocID="{42250B0E-7359-4572-A535-D9C1EDFDBFFE}" presName="background" presStyleLbl="node0" presStyleIdx="1" presStyleCnt="2"/>
      <dgm:spPr>
        <a:solidFill>
          <a:srgbClr val="06446C"/>
        </a:solidFill>
      </dgm:spPr>
    </dgm:pt>
    <dgm:pt modelId="{62F772B2-859D-4BB5-97C0-C33F8A04A671}" type="pres">
      <dgm:prSet presAssocID="{42250B0E-7359-4572-A535-D9C1EDFDBFFE}" presName="text" presStyleLbl="fgAcc0" presStyleIdx="1" presStyleCnt="2">
        <dgm:presLayoutVars>
          <dgm:chPref val="3"/>
        </dgm:presLayoutVars>
      </dgm:prSet>
      <dgm:spPr/>
    </dgm:pt>
    <dgm:pt modelId="{95695F6E-BE9B-4CEB-9A3E-F6B9F65C7152}" type="pres">
      <dgm:prSet presAssocID="{42250B0E-7359-4572-A535-D9C1EDFDBFFE}" presName="hierChild2" presStyleCnt="0"/>
      <dgm:spPr/>
    </dgm:pt>
  </dgm:ptLst>
  <dgm:cxnLst>
    <dgm:cxn modelId="{6910C222-5858-4589-8F44-D821FE61D121}" type="presOf" srcId="{F7B51971-A16B-4AEC-9728-3B5BF8121C60}" destId="{8513C48F-BB60-425E-B7BF-CC3E53A2B794}" srcOrd="0" destOrd="0" presId="urn:microsoft.com/office/officeart/2005/8/layout/hierarchy1"/>
    <dgm:cxn modelId="{CC8AED23-338E-4042-8EDB-323E156F0C92}" srcId="{A0DC0C76-6E7A-4CF3-8259-BF8F3EA74CE1}" destId="{42250B0E-7359-4572-A535-D9C1EDFDBFFE}" srcOrd="1" destOrd="0" parTransId="{090BD032-1BF8-4B48-9EB3-5A6487CCC37B}" sibTransId="{654ACEAF-7D6D-4BAF-AA93-81EB17D65110}"/>
    <dgm:cxn modelId="{902D74C8-3A3C-4E9B-85C2-293042A5C31E}" srcId="{A0DC0C76-6E7A-4CF3-8259-BF8F3EA74CE1}" destId="{F7B51971-A16B-4AEC-9728-3B5BF8121C60}" srcOrd="0" destOrd="0" parTransId="{91963DAE-8DE6-45D7-BD61-A963658C407F}" sibTransId="{E625B415-A2A7-4B7D-8269-274F0FD60B56}"/>
    <dgm:cxn modelId="{1DA6A5DF-65E6-499F-B875-2B8321BA7748}" type="presOf" srcId="{42250B0E-7359-4572-A535-D9C1EDFDBFFE}" destId="{62F772B2-859D-4BB5-97C0-C33F8A04A671}" srcOrd="0" destOrd="0" presId="urn:microsoft.com/office/officeart/2005/8/layout/hierarchy1"/>
    <dgm:cxn modelId="{01FA8DE0-2E93-4903-82C0-B7979589ADC5}" type="presOf" srcId="{A0DC0C76-6E7A-4CF3-8259-BF8F3EA74CE1}" destId="{35F13E64-3896-4C4B-A9F0-FE26E0008DCF}" srcOrd="0" destOrd="0" presId="urn:microsoft.com/office/officeart/2005/8/layout/hierarchy1"/>
    <dgm:cxn modelId="{71D20051-386D-471F-A59E-911E816B2934}" type="presParOf" srcId="{35F13E64-3896-4C4B-A9F0-FE26E0008DCF}" destId="{42106CAF-2E3F-449E-9910-67634722B0F0}" srcOrd="0" destOrd="0" presId="urn:microsoft.com/office/officeart/2005/8/layout/hierarchy1"/>
    <dgm:cxn modelId="{C4B33F1B-AC10-4C27-AA31-8C56B8DABAFA}" type="presParOf" srcId="{42106CAF-2E3F-449E-9910-67634722B0F0}" destId="{DFC40F2F-B5F6-43F4-B01D-DC71D92CBF1E}" srcOrd="0" destOrd="0" presId="urn:microsoft.com/office/officeart/2005/8/layout/hierarchy1"/>
    <dgm:cxn modelId="{2C20303F-7A79-495B-A0B2-EE612CB97C79}" type="presParOf" srcId="{DFC40F2F-B5F6-43F4-B01D-DC71D92CBF1E}" destId="{7D6E63E4-08CA-4BF6-BF02-8B35B1B94F22}" srcOrd="0" destOrd="0" presId="urn:microsoft.com/office/officeart/2005/8/layout/hierarchy1"/>
    <dgm:cxn modelId="{F7C1E994-1EA2-4AE1-8904-4B34CEEECD46}" type="presParOf" srcId="{DFC40F2F-B5F6-43F4-B01D-DC71D92CBF1E}" destId="{8513C48F-BB60-425E-B7BF-CC3E53A2B794}" srcOrd="1" destOrd="0" presId="urn:microsoft.com/office/officeart/2005/8/layout/hierarchy1"/>
    <dgm:cxn modelId="{C0DE2112-925A-44CC-8DDA-A78C209FA2A2}" type="presParOf" srcId="{42106CAF-2E3F-449E-9910-67634722B0F0}" destId="{F07D4DC9-6013-468F-BA28-66E2F88B04B7}" srcOrd="1" destOrd="0" presId="urn:microsoft.com/office/officeart/2005/8/layout/hierarchy1"/>
    <dgm:cxn modelId="{2C88E7F0-CF8F-46C7-9E6A-BB49F4EC7443}" type="presParOf" srcId="{35F13E64-3896-4C4B-A9F0-FE26E0008DCF}" destId="{FB298E98-B52F-4D18-9727-5D491CD7FCF1}" srcOrd="1" destOrd="0" presId="urn:microsoft.com/office/officeart/2005/8/layout/hierarchy1"/>
    <dgm:cxn modelId="{8370DCBB-0E7F-4F79-BDFA-9ACBE8CD5B3D}" type="presParOf" srcId="{FB298E98-B52F-4D18-9727-5D491CD7FCF1}" destId="{C883CF88-7092-4714-8051-18590427E636}" srcOrd="0" destOrd="0" presId="urn:microsoft.com/office/officeart/2005/8/layout/hierarchy1"/>
    <dgm:cxn modelId="{C8BB1E0E-4F04-4110-8BB0-6D94858C9088}" type="presParOf" srcId="{C883CF88-7092-4714-8051-18590427E636}" destId="{2AA7C53C-83D8-4565-BDDA-750A6ED79E96}" srcOrd="0" destOrd="0" presId="urn:microsoft.com/office/officeart/2005/8/layout/hierarchy1"/>
    <dgm:cxn modelId="{AE262C66-42A6-4E2C-B35B-12E127A79551}" type="presParOf" srcId="{C883CF88-7092-4714-8051-18590427E636}" destId="{62F772B2-859D-4BB5-97C0-C33F8A04A671}" srcOrd="1" destOrd="0" presId="urn:microsoft.com/office/officeart/2005/8/layout/hierarchy1"/>
    <dgm:cxn modelId="{7620A98D-C382-40F4-A9FC-C016A4BE72FF}" type="presParOf" srcId="{FB298E98-B52F-4D18-9727-5D491CD7FCF1}" destId="{95695F6E-BE9B-4CEB-9A3E-F6B9F65C715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6E63E4-08CA-4BF6-BF02-8B35B1B94F22}">
      <dsp:nvSpPr>
        <dsp:cNvPr id="0" name=""/>
        <dsp:cNvSpPr/>
      </dsp:nvSpPr>
      <dsp:spPr>
        <a:xfrm>
          <a:off x="1283" y="507350"/>
          <a:ext cx="4505585" cy="2861046"/>
        </a:xfrm>
        <a:prstGeom prst="roundRect">
          <a:avLst>
            <a:gd name="adj" fmla="val 10000"/>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13C48F-BB60-425E-B7BF-CC3E53A2B794}">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What we choose to put into our bodies significantly affects our overall health.</a:t>
          </a:r>
        </a:p>
      </dsp:txBody>
      <dsp:txXfrm>
        <a:off x="585701" y="1066737"/>
        <a:ext cx="4337991" cy="2693452"/>
      </dsp:txXfrm>
    </dsp:sp>
    <dsp:sp modelId="{2AA7C53C-83D8-4565-BDDA-750A6ED79E96}">
      <dsp:nvSpPr>
        <dsp:cNvPr id="0" name=""/>
        <dsp:cNvSpPr/>
      </dsp:nvSpPr>
      <dsp:spPr>
        <a:xfrm>
          <a:off x="5508110" y="507350"/>
          <a:ext cx="4505585" cy="2861046"/>
        </a:xfrm>
        <a:prstGeom prst="roundRect">
          <a:avLst>
            <a:gd name="adj" fmla="val 10000"/>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F772B2-859D-4BB5-97C0-C33F8A04A671}">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The impact of poor choices can be seen most visibly on the skin. Smoking, drinking, drugs, and an unbalanced diet with heavily processed foods all greatly influence the aging process. </a:t>
          </a:r>
        </a:p>
      </dsp:txBody>
      <dsp:txXfrm>
        <a:off x="6092527" y="1066737"/>
        <a:ext cx="4337991" cy="269345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u-97FDd3k48&amp;ab_channel=ZEISSVisionCareSingapore" TargetMode="External"/><Relationship Id="rId2" Type="http://schemas.openxmlformats.org/officeDocument/2006/relationships/hyperlink" Target="https://www.youtube.com/watch?v=1L63eQ0C3pQ&amp;ab_channel=MedicalCentric" TargetMode="External"/><Relationship Id="rId1" Type="http://schemas.openxmlformats.org/officeDocument/2006/relationships/slideLayout" Target="../slideLayouts/slideLayout13.xml"/><Relationship Id="rId4" Type="http://schemas.openxmlformats.org/officeDocument/2006/relationships/hyperlink" Target="https://www.youtube.com/watch?v=o9BqrSAHbTc&amp;ab_channel=ThomasLeveritt"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hyperlink" Target="https://www.youtube.com/watch?v=4Oowx4269Ig&amp;ab_channel=Dr.EricBergDC" TargetMode="Externa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i="0" dirty="0">
                <a:solidFill>
                  <a:srgbClr val="C00000"/>
                </a:solidFill>
                <a:effectLst/>
                <a:latin typeface="Futura PT Demi" panose="020B0702020204020303" pitchFamily="34" charset="0"/>
              </a:rPr>
              <a:t>Medical Esthetics</a:t>
            </a:r>
          </a:p>
          <a:p>
            <a:r>
              <a:rPr lang="en-US" b="0" i="0" dirty="0">
                <a:solidFill>
                  <a:schemeClr val="bg1"/>
                </a:solidFill>
                <a:effectLst/>
                <a:latin typeface="Futura PT Demi" panose="020B0702020204020303" pitchFamily="34" charset="0"/>
              </a:rPr>
              <a:t>Identify Pigment Disorders</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3D974C8-E07A-B814-D830-425091293A90}"/>
              </a:ext>
            </a:extLst>
          </p:cNvPr>
          <p:cNvSpPr txBox="1"/>
          <p:nvPr/>
        </p:nvSpPr>
        <p:spPr>
          <a:xfrm>
            <a:off x="803951" y="1563329"/>
            <a:ext cx="9753600" cy="2677656"/>
          </a:xfrm>
          <a:prstGeom prst="rect">
            <a:avLst/>
          </a:prstGeom>
          <a:noFill/>
        </p:spPr>
        <p:txBody>
          <a:bodyPr wrap="square">
            <a:spAutoFit/>
          </a:bodyPr>
          <a:lstStyle/>
          <a:p>
            <a:r>
              <a:rPr lang="en-US" sz="2400" b="0" i="0" dirty="0">
                <a:effectLst/>
              </a:rPr>
              <a:t>The genetic background of a person influences pigmentation disorders. Abnormal pigmentation, referred to as </a:t>
            </a:r>
            <a:r>
              <a:rPr lang="en-US" sz="2400" b="0" i="1" dirty="0">
                <a:effectLst/>
              </a:rPr>
              <a:t>dyschromia</a:t>
            </a:r>
            <a:r>
              <a:rPr lang="en-US" sz="2400" b="0" i="0" dirty="0">
                <a:effectLst/>
              </a:rPr>
              <a:t> , can be caused by various internal and external factors. </a:t>
            </a:r>
            <a:r>
              <a:rPr lang="en-US" sz="2400" b="1" i="0" u="none" strike="noStrike" dirty="0">
                <a:effectLst/>
              </a:rPr>
              <a:t>Hyperpigmentation</a:t>
            </a:r>
            <a:r>
              <a:rPr lang="en-US" sz="2400" b="0" i="0" dirty="0">
                <a:effectLst/>
              </a:rPr>
              <a:t> , overproduction of pigment, and </a:t>
            </a:r>
            <a:r>
              <a:rPr lang="en-US" sz="2400" b="1" i="0" u="none" strike="noStrike" dirty="0">
                <a:effectLst/>
              </a:rPr>
              <a:t>hypopigmentation</a:t>
            </a:r>
            <a:r>
              <a:rPr lang="en-US" sz="2400" b="0" i="0" dirty="0">
                <a:effectLst/>
              </a:rPr>
              <a:t>, lack of pigment, are the two types of pigmentation disorders. Sun exposure is the biggest external cause of pigmentation disorders and can make existing pigmentation disorders worse. Drugs may also cause skin pigmentation abnormalities. Hyperpigmentation is a frequent concern for clients.</a:t>
            </a:r>
            <a:endParaRPr lang="en-US" sz="2400" dirty="0"/>
          </a:p>
        </p:txBody>
      </p:sp>
    </p:spTree>
    <p:extLst>
      <p:ext uri="{BB962C8B-B14F-4D97-AF65-F5344CB8AC3E}">
        <p14:creationId xmlns:p14="http://schemas.microsoft.com/office/powerpoint/2010/main" val="2329743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F0AB418-190C-C6EC-CC0D-9DED7B41C068}"/>
              </a:ext>
            </a:extLst>
          </p:cNvPr>
          <p:cNvPicPr>
            <a:picLocks noChangeAspect="1"/>
          </p:cNvPicPr>
          <p:nvPr/>
        </p:nvPicPr>
        <p:blipFill>
          <a:blip r:embed="rId2"/>
          <a:stretch>
            <a:fillRect/>
          </a:stretch>
        </p:blipFill>
        <p:spPr>
          <a:xfrm>
            <a:off x="2033878" y="2030614"/>
            <a:ext cx="6246003" cy="3622681"/>
          </a:xfrm>
          <a:prstGeom prst="rect">
            <a:avLst/>
          </a:prstGeom>
        </p:spPr>
      </p:pic>
      <p:sp>
        <p:nvSpPr>
          <p:cNvPr id="2" name="Title 1">
            <a:extLst>
              <a:ext uri="{FF2B5EF4-FFF2-40B4-BE49-F238E27FC236}">
                <a16:creationId xmlns:a16="http://schemas.microsoft.com/office/drawing/2014/main" id="{295D0C5A-633D-01DC-5050-7BB1E702200E}"/>
              </a:ext>
            </a:extLst>
          </p:cNvPr>
          <p:cNvSpPr>
            <a:spLocks noGrp="1"/>
          </p:cNvSpPr>
          <p:nvPr>
            <p:ph type="title"/>
          </p:nvPr>
        </p:nvSpPr>
        <p:spPr/>
        <p:txBody>
          <a:bodyPr/>
          <a:lstStyle/>
          <a:p>
            <a:r>
              <a:rPr lang="en-US" dirty="0"/>
              <a:t>Hyperpigmentation</a:t>
            </a:r>
          </a:p>
        </p:txBody>
      </p:sp>
    </p:spTree>
    <p:extLst>
      <p:ext uri="{BB962C8B-B14F-4D97-AF65-F5344CB8AC3E}">
        <p14:creationId xmlns:p14="http://schemas.microsoft.com/office/powerpoint/2010/main" val="2817253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BFBC3-E697-CF23-BFFC-A1F319CCA172}"/>
              </a:ext>
            </a:extLst>
          </p:cNvPr>
          <p:cNvSpPr>
            <a:spLocks noGrp="1"/>
          </p:cNvSpPr>
          <p:nvPr>
            <p:ph type="title"/>
          </p:nvPr>
        </p:nvSpPr>
        <p:spPr>
          <a:xfrm>
            <a:off x="749710" y="531954"/>
            <a:ext cx="10515600" cy="1325563"/>
          </a:xfrm>
        </p:spPr>
        <p:txBody>
          <a:bodyPr>
            <a:normAutofit fontScale="90000"/>
          </a:bodyPr>
          <a:lstStyle/>
          <a:p>
            <a:r>
              <a:rPr lang="en-US" sz="5100" b="1" i="0" dirty="0">
                <a:effectLst/>
                <a:latin typeface="Futura PT Demi" panose="020B0702020204020303" pitchFamily="34" charset="0"/>
              </a:rPr>
              <a:t>Melasma</a:t>
            </a:r>
            <a:br>
              <a:rPr lang="en-US" sz="5100" b="1" i="0" dirty="0">
                <a:effectLst/>
                <a:latin typeface="Futura PT Demi" panose="020B0702020204020303" pitchFamily="34" charset="0"/>
              </a:rPr>
            </a:br>
            <a:endParaRPr lang="en-US" sz="5100" dirty="0">
              <a:latin typeface="Futura PT Demi" panose="020B0702020204020303" pitchFamily="34" charset="0"/>
            </a:endParaRPr>
          </a:p>
        </p:txBody>
      </p:sp>
      <p:sp>
        <p:nvSpPr>
          <p:cNvPr id="3" name="Content Placeholder 2">
            <a:extLst>
              <a:ext uri="{FF2B5EF4-FFF2-40B4-BE49-F238E27FC236}">
                <a16:creationId xmlns:a16="http://schemas.microsoft.com/office/drawing/2014/main" id="{E9568355-5394-FF4D-D72E-F92C387AC7BD}"/>
              </a:ext>
            </a:extLst>
          </p:cNvPr>
          <p:cNvSpPr>
            <a:spLocks noGrp="1"/>
          </p:cNvSpPr>
          <p:nvPr>
            <p:ph idx="1"/>
          </p:nvPr>
        </p:nvSpPr>
        <p:spPr/>
        <p:txBody>
          <a:bodyPr anchor="t">
            <a:normAutofit/>
          </a:bodyPr>
          <a:lstStyle/>
          <a:p>
            <a:pPr marL="0" indent="0">
              <a:buNone/>
            </a:pPr>
            <a:r>
              <a:rPr lang="en-US" sz="1900" b="1" i="0" dirty="0">
                <a:effectLst/>
              </a:rPr>
              <a:t>Melasma</a:t>
            </a:r>
            <a:r>
              <a:rPr lang="en-US" sz="1900" b="0" i="0" dirty="0">
                <a:effectLst/>
              </a:rPr>
              <a:t> is a type of hormonal hyperpigmentation disorder that first appears during pregnancy or with the use of birth control pills. Melasma has an identifiable pattern of solid fairly symmetrical hyperpigmentation, often on the forehead, cheeks, upper lip, and chin . Sun exposure can exacerbate the pigmentation of melasma, so a person may have melasma and sun damage.</a:t>
            </a:r>
            <a:endParaRPr lang="en-US" sz="1900" dirty="0"/>
          </a:p>
        </p:txBody>
      </p:sp>
      <p:pic>
        <p:nvPicPr>
          <p:cNvPr id="5" name="Picture 4">
            <a:extLst>
              <a:ext uri="{FF2B5EF4-FFF2-40B4-BE49-F238E27FC236}">
                <a16:creationId xmlns:a16="http://schemas.microsoft.com/office/drawing/2014/main" id="{FB4B8B9C-8E35-C5AD-E393-ACEF9529109A}"/>
              </a:ext>
            </a:extLst>
          </p:cNvPr>
          <p:cNvPicPr>
            <a:picLocks noChangeAspect="1"/>
          </p:cNvPicPr>
          <p:nvPr/>
        </p:nvPicPr>
        <p:blipFill rotWithShape="1">
          <a:blip r:embed="rId2"/>
          <a:srcRect l="10793" r="1767" b="-4"/>
          <a:stretch/>
        </p:blipFill>
        <p:spPr>
          <a:xfrm>
            <a:off x="1123357" y="3214972"/>
            <a:ext cx="3533985" cy="2728198"/>
          </a:xfrm>
          <a:prstGeom prst="rect">
            <a:avLst/>
          </a:prstGeom>
        </p:spPr>
      </p:pic>
    </p:spTree>
    <p:extLst>
      <p:ext uri="{BB962C8B-B14F-4D97-AF65-F5344CB8AC3E}">
        <p14:creationId xmlns:p14="http://schemas.microsoft.com/office/powerpoint/2010/main" val="18514932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4816C40-4761-D8BE-807F-D9710AAAED06}"/>
              </a:ext>
            </a:extLst>
          </p:cNvPr>
          <p:cNvSpPr txBox="1"/>
          <p:nvPr/>
        </p:nvSpPr>
        <p:spPr>
          <a:xfrm>
            <a:off x="550607" y="1534413"/>
            <a:ext cx="9448800" cy="3416320"/>
          </a:xfrm>
          <a:prstGeom prst="rect">
            <a:avLst/>
          </a:prstGeom>
          <a:noFill/>
        </p:spPr>
        <p:txBody>
          <a:bodyPr wrap="square">
            <a:spAutoFit/>
          </a:bodyPr>
          <a:lstStyle/>
          <a:p>
            <a:r>
              <a:rPr lang="en-US" sz="2400" b="0" i="0" dirty="0">
                <a:solidFill>
                  <a:schemeClr val="bg1"/>
                </a:solidFill>
                <a:effectLst/>
              </a:rPr>
              <a:t>Addressing the symptoms of melasma can be a challenge for an esthetician. The pigmentation can fade during times of low UV exposure. Hormones returning to normal levels after pregnancy will alleviate the pigmentation. The consistent use of melanocyte-inhibiting skin care products as well as sunscreen application is essential. A series of chemical peels can lighten the pigmentation. Some high-energy laser devices with nanosecond or picosecond technology and fractional radio frequency treatments can offer visible improvements. Melasma is a condition that requires management; there is no cure.</a:t>
            </a:r>
            <a:endParaRPr lang="en-US" sz="2400" dirty="0">
              <a:solidFill>
                <a:schemeClr val="bg1"/>
              </a:solidFill>
            </a:endParaRPr>
          </a:p>
        </p:txBody>
      </p:sp>
      <p:sp>
        <p:nvSpPr>
          <p:cNvPr id="10" name="TextBox 9">
            <a:extLst>
              <a:ext uri="{FF2B5EF4-FFF2-40B4-BE49-F238E27FC236}">
                <a16:creationId xmlns:a16="http://schemas.microsoft.com/office/drawing/2014/main" id="{B9260865-1191-0288-0433-FBE7BC11AF3C}"/>
              </a:ext>
            </a:extLst>
          </p:cNvPr>
          <p:cNvSpPr txBox="1"/>
          <p:nvPr/>
        </p:nvSpPr>
        <p:spPr>
          <a:xfrm>
            <a:off x="550607" y="653240"/>
            <a:ext cx="6096000" cy="651845"/>
          </a:xfrm>
          <a:prstGeom prst="rect">
            <a:avLst/>
          </a:prstGeom>
          <a:noFill/>
        </p:spPr>
        <p:txBody>
          <a:bodyPr wrap="square">
            <a:spAutoFit/>
          </a:bodyPr>
          <a:lstStyle/>
          <a:p>
            <a:pPr marL="0" marR="0" lvl="0" indent="0" defTabSz="914400" rtl="0" eaLnBrk="1" fontAlgn="auto" latinLnBrk="0" hangingPunct="1">
              <a:lnSpc>
                <a:spcPct val="90000"/>
              </a:lnSpc>
              <a:spcBef>
                <a:spcPct val="0"/>
              </a:spcBef>
              <a:spcAft>
                <a:spcPts val="60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Futura PT Demi"/>
                <a:ea typeface="+mn-ea"/>
                <a:cs typeface="+mn-cs"/>
              </a:rPr>
              <a:t>Melasma Facts  </a:t>
            </a:r>
          </a:p>
        </p:txBody>
      </p:sp>
    </p:spTree>
    <p:extLst>
      <p:ext uri="{BB962C8B-B14F-4D97-AF65-F5344CB8AC3E}">
        <p14:creationId xmlns:p14="http://schemas.microsoft.com/office/powerpoint/2010/main" val="1416799945"/>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close-up of a human skull&#10;&#10;Description automatically generated with low confidence">
            <a:extLst>
              <a:ext uri="{FF2B5EF4-FFF2-40B4-BE49-F238E27FC236}">
                <a16:creationId xmlns:a16="http://schemas.microsoft.com/office/drawing/2014/main" id="{4B04F6AF-1B37-F648-6433-5515195A5DC1}"/>
              </a:ext>
            </a:extLst>
          </p:cNvPr>
          <p:cNvPicPr>
            <a:picLocks noChangeAspect="1"/>
          </p:cNvPicPr>
          <p:nvPr/>
        </p:nvPicPr>
        <p:blipFill rotWithShape="1">
          <a:blip r:embed="rId2"/>
          <a:srcRect l="810" r="34762"/>
          <a:stretch/>
        </p:blipFill>
        <p:spPr>
          <a:xfrm>
            <a:off x="6096000" y="1253331"/>
            <a:ext cx="4247705" cy="4351338"/>
          </a:xfrm>
          <a:prstGeom prst="rect">
            <a:avLst/>
          </a:prstGeom>
        </p:spPr>
      </p:pic>
      <p:sp>
        <p:nvSpPr>
          <p:cNvPr id="2" name="Title 1">
            <a:extLst>
              <a:ext uri="{FF2B5EF4-FFF2-40B4-BE49-F238E27FC236}">
                <a16:creationId xmlns:a16="http://schemas.microsoft.com/office/drawing/2014/main" id="{ED75A20F-FF83-100A-5FD0-8FB7B6F701CB}"/>
              </a:ext>
            </a:extLst>
          </p:cNvPr>
          <p:cNvSpPr>
            <a:spLocks noGrp="1"/>
          </p:cNvSpPr>
          <p:nvPr>
            <p:ph type="title"/>
          </p:nvPr>
        </p:nvSpPr>
        <p:spPr>
          <a:xfrm>
            <a:off x="592393" y="590549"/>
            <a:ext cx="10515600" cy="1325563"/>
          </a:xfrm>
        </p:spPr>
        <p:txBody>
          <a:bodyPr>
            <a:normAutofit fontScale="90000"/>
          </a:bodyPr>
          <a:lstStyle/>
          <a:p>
            <a:r>
              <a:rPr lang="en-US" i="0" dirty="0">
                <a:effectLst/>
                <a:latin typeface="Futura PT Demi" panose="020B0702020204020303" pitchFamily="34" charset="0"/>
              </a:rPr>
              <a:t>Lentigo</a:t>
            </a:r>
            <a:br>
              <a:rPr lang="en-US" sz="5400" b="1" i="0" dirty="0">
                <a:effectLst/>
                <a:latin typeface="open-sans"/>
              </a:rPr>
            </a:br>
            <a:endParaRPr lang="en-US" sz="5400" dirty="0"/>
          </a:p>
        </p:txBody>
      </p:sp>
      <p:sp>
        <p:nvSpPr>
          <p:cNvPr id="9" name="Content Placeholder 8">
            <a:extLst>
              <a:ext uri="{FF2B5EF4-FFF2-40B4-BE49-F238E27FC236}">
                <a16:creationId xmlns:a16="http://schemas.microsoft.com/office/drawing/2014/main" id="{7E8AD0A4-72E1-95F7-56AD-9DDAE38DFB98}"/>
              </a:ext>
            </a:extLst>
          </p:cNvPr>
          <p:cNvSpPr>
            <a:spLocks noGrp="1"/>
          </p:cNvSpPr>
          <p:nvPr>
            <p:ph idx="1"/>
          </p:nvPr>
        </p:nvSpPr>
        <p:spPr>
          <a:xfrm>
            <a:off x="838200" y="1825625"/>
            <a:ext cx="4892040" cy="4351338"/>
          </a:xfrm>
        </p:spPr>
        <p:txBody>
          <a:bodyPr anchor="t">
            <a:noAutofit/>
          </a:bodyPr>
          <a:lstStyle/>
          <a:p>
            <a:pPr marL="0" indent="0">
              <a:buNone/>
            </a:pPr>
            <a:r>
              <a:rPr lang="en-US" sz="2000" dirty="0"/>
              <a:t>I</a:t>
            </a:r>
            <a:r>
              <a:rPr lang="en-US" sz="2000" b="0" i="0" dirty="0">
                <a:effectLst/>
              </a:rPr>
              <a:t>s a flat, pigmented area similar to a freckle; small, yellow-brown spots . Lentigines are multiple pigmented lesions. Medical professionals identify </a:t>
            </a:r>
            <a:r>
              <a:rPr lang="en-US" sz="2000" b="0" i="0" dirty="0" err="1">
                <a:effectLst/>
              </a:rPr>
              <a:t>lentigenes</a:t>
            </a:r>
            <a:r>
              <a:rPr lang="en-US" sz="2000" b="0" i="0" dirty="0">
                <a:effectLst/>
              </a:rPr>
              <a:t> that result from sunlight exposure as </a:t>
            </a:r>
            <a:r>
              <a:rPr lang="en-US" sz="2000" b="0" i="1" dirty="0">
                <a:effectLst/>
              </a:rPr>
              <a:t>actinic</a:t>
            </a:r>
            <a:r>
              <a:rPr lang="en-US" sz="2000" b="0" i="0" dirty="0">
                <a:effectLst/>
              </a:rPr>
              <a:t>, or solar, </a:t>
            </a:r>
            <a:r>
              <a:rPr lang="en-US" sz="2000" b="0" i="0" dirty="0" err="1">
                <a:effectLst/>
              </a:rPr>
              <a:t>lentigenes</a:t>
            </a:r>
            <a:r>
              <a:rPr lang="en-US" sz="2000" b="0" i="0" dirty="0">
                <a:effectLst/>
              </a:rPr>
              <a:t>. Your client may call them age spots, as they are associated with aging skin.</a:t>
            </a:r>
            <a:endParaRPr lang="en-US" sz="2000" dirty="0"/>
          </a:p>
        </p:txBody>
      </p:sp>
    </p:spTree>
    <p:extLst>
      <p:ext uri="{BB962C8B-B14F-4D97-AF65-F5344CB8AC3E}">
        <p14:creationId xmlns:p14="http://schemas.microsoft.com/office/powerpoint/2010/main" val="3910683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person with blue eyes&#10;&#10;Description automatically generated with low confidence">
            <a:extLst>
              <a:ext uri="{FF2B5EF4-FFF2-40B4-BE49-F238E27FC236}">
                <a16:creationId xmlns:a16="http://schemas.microsoft.com/office/drawing/2014/main" id="{02B78766-15EF-43F0-751F-77F8ED011C62}"/>
              </a:ext>
            </a:extLst>
          </p:cNvPr>
          <p:cNvPicPr>
            <a:picLocks noChangeAspect="1"/>
          </p:cNvPicPr>
          <p:nvPr/>
        </p:nvPicPr>
        <p:blipFill rotWithShape="1">
          <a:blip r:embed="rId2"/>
          <a:srcRect l="5319" r="7070" b="1"/>
          <a:stretch/>
        </p:blipFill>
        <p:spPr>
          <a:xfrm>
            <a:off x="5831840" y="1681680"/>
            <a:ext cx="4247705" cy="4351338"/>
          </a:xfrm>
          <a:prstGeom prst="rect">
            <a:avLst/>
          </a:prstGeom>
        </p:spPr>
      </p:pic>
      <p:sp>
        <p:nvSpPr>
          <p:cNvPr id="2" name="Title 1">
            <a:extLst>
              <a:ext uri="{FF2B5EF4-FFF2-40B4-BE49-F238E27FC236}">
                <a16:creationId xmlns:a16="http://schemas.microsoft.com/office/drawing/2014/main" id="{76F47D2E-B42C-260E-CA73-2015BF3A69F5}"/>
              </a:ext>
            </a:extLst>
          </p:cNvPr>
          <p:cNvSpPr>
            <a:spLocks noGrp="1"/>
          </p:cNvSpPr>
          <p:nvPr>
            <p:ph type="title"/>
          </p:nvPr>
        </p:nvSpPr>
        <p:spPr>
          <a:xfrm>
            <a:off x="574040" y="529907"/>
            <a:ext cx="10515600" cy="1325563"/>
          </a:xfrm>
        </p:spPr>
        <p:txBody>
          <a:bodyPr>
            <a:normAutofit fontScale="90000"/>
          </a:bodyPr>
          <a:lstStyle/>
          <a:p>
            <a:r>
              <a:rPr lang="en-US" i="0" dirty="0" err="1">
                <a:effectLst/>
                <a:latin typeface="Futura PT Demi" panose="020B0702020204020303" pitchFamily="34" charset="0"/>
              </a:rPr>
              <a:t>Ephelids</a:t>
            </a:r>
            <a:br>
              <a:rPr lang="en-US" sz="5400" b="1" i="0" dirty="0">
                <a:effectLst/>
                <a:latin typeface="Futura PT Demi" panose="020B0702020204020303" pitchFamily="34" charset="0"/>
              </a:rPr>
            </a:br>
            <a:endParaRPr lang="en-US" sz="5400" dirty="0">
              <a:latin typeface="Futura PT Demi" panose="020B0702020204020303" pitchFamily="34" charset="0"/>
            </a:endParaRPr>
          </a:p>
        </p:txBody>
      </p:sp>
      <p:sp>
        <p:nvSpPr>
          <p:cNvPr id="9" name="Content Placeholder 8">
            <a:extLst>
              <a:ext uri="{FF2B5EF4-FFF2-40B4-BE49-F238E27FC236}">
                <a16:creationId xmlns:a16="http://schemas.microsoft.com/office/drawing/2014/main" id="{E034E8B2-5410-07A7-3AA2-FF44A3F9BB52}"/>
              </a:ext>
            </a:extLst>
          </p:cNvPr>
          <p:cNvSpPr>
            <a:spLocks noGrp="1"/>
          </p:cNvSpPr>
          <p:nvPr>
            <p:ph idx="1"/>
          </p:nvPr>
        </p:nvSpPr>
        <p:spPr>
          <a:xfrm>
            <a:off x="640354" y="1855470"/>
            <a:ext cx="3379839" cy="4351338"/>
          </a:xfrm>
        </p:spPr>
        <p:txBody>
          <a:bodyPr anchor="t">
            <a:noAutofit/>
          </a:bodyPr>
          <a:lstStyle/>
          <a:p>
            <a:pPr marL="0" indent="0">
              <a:buNone/>
            </a:pPr>
            <a:r>
              <a:rPr lang="en-US" sz="2400" dirty="0"/>
              <a:t>Al</a:t>
            </a:r>
            <a:r>
              <a:rPr lang="en-US" sz="2400" b="0" i="0" dirty="0">
                <a:effectLst/>
              </a:rPr>
              <a:t>so known as freckles, are tiny round or oval pigmented areas of skin on areas exposed to the sun . Also referred to as </a:t>
            </a:r>
            <a:r>
              <a:rPr lang="en-US" sz="2400" b="0" i="1" dirty="0">
                <a:effectLst/>
              </a:rPr>
              <a:t>macules</a:t>
            </a:r>
            <a:r>
              <a:rPr lang="en-US" sz="2400" b="0" i="0" dirty="0">
                <a:effectLst/>
              </a:rPr>
              <a:t>, they are small flat colored spots on the skin.</a:t>
            </a:r>
            <a:endParaRPr lang="en-US" sz="2400" dirty="0"/>
          </a:p>
        </p:txBody>
      </p:sp>
    </p:spTree>
    <p:extLst>
      <p:ext uri="{BB962C8B-B14F-4D97-AF65-F5344CB8AC3E}">
        <p14:creationId xmlns:p14="http://schemas.microsoft.com/office/powerpoint/2010/main" val="625866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Beveled 3">
            <a:hlinkClick r:id="rId2"/>
            <a:extLst>
              <a:ext uri="{FF2B5EF4-FFF2-40B4-BE49-F238E27FC236}">
                <a16:creationId xmlns:a16="http://schemas.microsoft.com/office/drawing/2014/main" id="{64EC7FA7-6306-A64B-DCCE-11AF8B524371}"/>
              </a:ext>
            </a:extLst>
          </p:cNvPr>
          <p:cNvSpPr/>
          <p:nvPr/>
        </p:nvSpPr>
        <p:spPr>
          <a:xfrm>
            <a:off x="3342441" y="1202134"/>
            <a:ext cx="4851647" cy="1035038"/>
          </a:xfrm>
          <a:prstGeom prst="bevel">
            <a:avLst/>
          </a:prstGeom>
          <a:solidFill>
            <a:srgbClr val="06446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The Sun and the Skin </a:t>
            </a:r>
          </a:p>
        </p:txBody>
      </p:sp>
      <p:sp>
        <p:nvSpPr>
          <p:cNvPr id="5" name="Rectangle: Beveled 4">
            <a:hlinkClick r:id="rId3"/>
            <a:extLst>
              <a:ext uri="{FF2B5EF4-FFF2-40B4-BE49-F238E27FC236}">
                <a16:creationId xmlns:a16="http://schemas.microsoft.com/office/drawing/2014/main" id="{6073BEAD-F784-2DE3-A021-35DA637E2E19}"/>
              </a:ext>
            </a:extLst>
          </p:cNvPr>
          <p:cNvSpPr/>
          <p:nvPr/>
        </p:nvSpPr>
        <p:spPr>
          <a:xfrm>
            <a:off x="3342441" y="2610035"/>
            <a:ext cx="4851647" cy="1035038"/>
          </a:xfrm>
          <a:prstGeom prst="bevel">
            <a:avLst/>
          </a:prstGeom>
          <a:solidFill>
            <a:srgbClr val="06446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UV Radiation </a:t>
            </a:r>
          </a:p>
        </p:txBody>
      </p:sp>
      <p:sp>
        <p:nvSpPr>
          <p:cNvPr id="6" name="Rectangle: Beveled 5">
            <a:hlinkClick r:id="rId4"/>
            <a:extLst>
              <a:ext uri="{FF2B5EF4-FFF2-40B4-BE49-F238E27FC236}">
                <a16:creationId xmlns:a16="http://schemas.microsoft.com/office/drawing/2014/main" id="{1ADF785D-5832-361D-4E9D-8A18A74AFC88}"/>
              </a:ext>
            </a:extLst>
          </p:cNvPr>
          <p:cNvSpPr/>
          <p:nvPr/>
        </p:nvSpPr>
        <p:spPr>
          <a:xfrm>
            <a:off x="3342441" y="4101484"/>
            <a:ext cx="4851647" cy="1091954"/>
          </a:xfrm>
          <a:prstGeom prst="bevel">
            <a:avLst/>
          </a:prstGeom>
          <a:solidFill>
            <a:srgbClr val="06446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The sun and your skin </a:t>
            </a:r>
          </a:p>
        </p:txBody>
      </p:sp>
    </p:spTree>
    <p:extLst>
      <p:ext uri="{BB962C8B-B14F-4D97-AF65-F5344CB8AC3E}">
        <p14:creationId xmlns:p14="http://schemas.microsoft.com/office/powerpoint/2010/main" val="28950796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1C54110-AD70-B498-BF61-3BBBBBDC49F8}"/>
              </a:ext>
            </a:extLst>
          </p:cNvPr>
          <p:cNvPicPr>
            <a:picLocks noGrp="1" noChangeAspect="1"/>
          </p:cNvPicPr>
          <p:nvPr>
            <p:ph idx="1"/>
          </p:nvPr>
        </p:nvPicPr>
        <p:blipFill>
          <a:blip r:embed="rId2"/>
          <a:stretch>
            <a:fillRect/>
          </a:stretch>
        </p:blipFill>
        <p:spPr>
          <a:xfrm>
            <a:off x="773747" y="551657"/>
            <a:ext cx="3970973" cy="2378000"/>
          </a:xfrm>
        </p:spPr>
      </p:pic>
      <p:pic>
        <p:nvPicPr>
          <p:cNvPr id="7" name="Picture 6">
            <a:extLst>
              <a:ext uri="{FF2B5EF4-FFF2-40B4-BE49-F238E27FC236}">
                <a16:creationId xmlns:a16="http://schemas.microsoft.com/office/drawing/2014/main" id="{0870581B-E47D-88A5-3DE9-53B86ECD0554}"/>
              </a:ext>
            </a:extLst>
          </p:cNvPr>
          <p:cNvPicPr>
            <a:picLocks noChangeAspect="1"/>
          </p:cNvPicPr>
          <p:nvPr/>
        </p:nvPicPr>
        <p:blipFill>
          <a:blip r:embed="rId3"/>
          <a:stretch>
            <a:fillRect/>
          </a:stretch>
        </p:blipFill>
        <p:spPr>
          <a:xfrm>
            <a:off x="773747" y="3429000"/>
            <a:ext cx="4113213" cy="2343113"/>
          </a:xfrm>
          <a:prstGeom prst="rect">
            <a:avLst/>
          </a:prstGeom>
        </p:spPr>
      </p:pic>
      <p:sp>
        <p:nvSpPr>
          <p:cNvPr id="9" name="TextBox 8">
            <a:extLst>
              <a:ext uri="{FF2B5EF4-FFF2-40B4-BE49-F238E27FC236}">
                <a16:creationId xmlns:a16="http://schemas.microsoft.com/office/drawing/2014/main" id="{D3EBAE56-2104-0E17-0433-41FAE956D8E8}"/>
              </a:ext>
            </a:extLst>
          </p:cNvPr>
          <p:cNvSpPr txBox="1"/>
          <p:nvPr/>
        </p:nvSpPr>
        <p:spPr>
          <a:xfrm>
            <a:off x="5671127" y="1678685"/>
            <a:ext cx="6096000" cy="4093428"/>
          </a:xfrm>
          <a:prstGeom prst="rect">
            <a:avLst/>
          </a:prstGeom>
          <a:noFill/>
        </p:spPr>
        <p:txBody>
          <a:bodyPr wrap="square">
            <a:spAutoFit/>
          </a:bodyPr>
          <a:lstStyle/>
          <a:p>
            <a:r>
              <a:rPr lang="en-US" sz="2800" dirty="0"/>
              <a:t>A</a:t>
            </a:r>
            <a:r>
              <a:rPr lang="en-US" sz="2800" dirty="0">
                <a:effectLst/>
              </a:rPr>
              <a:t>lso known as </a:t>
            </a:r>
            <a:r>
              <a:rPr lang="en-US" sz="2800" i="1" dirty="0">
                <a:effectLst/>
              </a:rPr>
              <a:t>birthmark,</a:t>
            </a:r>
            <a:r>
              <a:rPr lang="en-US" sz="2800" dirty="0">
                <a:effectLst/>
              </a:rPr>
              <a:t> is a malformation of the skin from abnormal pigmentation or dilated capillaries that is present at birth or appears shortly after birth. A </a:t>
            </a:r>
            <a:r>
              <a:rPr lang="en-US" sz="2800" i="1" dirty="0">
                <a:effectLst/>
              </a:rPr>
              <a:t>port wine stain</a:t>
            </a:r>
            <a:r>
              <a:rPr lang="en-US" sz="2800" dirty="0">
                <a:effectLst/>
              </a:rPr>
              <a:t> is a vascular type of nevus. </a:t>
            </a:r>
            <a:r>
              <a:rPr lang="en-US" sz="2800" u="sng" dirty="0">
                <a:effectLst/>
              </a:rPr>
              <a:t>Figure 4–12a</a:t>
            </a:r>
            <a:r>
              <a:rPr lang="en-US" sz="2800" dirty="0">
                <a:effectLst/>
              </a:rPr>
              <a:t> is an example of a pigmented nevus. </a:t>
            </a:r>
            <a:r>
              <a:rPr lang="en-US" sz="2800" u="sng" dirty="0">
                <a:effectLst/>
              </a:rPr>
              <a:t>Figure 4–12b</a:t>
            </a:r>
            <a:r>
              <a:rPr lang="en-US" sz="2800" dirty="0">
                <a:effectLst/>
              </a:rPr>
              <a:t> is an example of a vascular nevus.</a:t>
            </a:r>
          </a:p>
          <a:p>
            <a:br>
              <a:rPr lang="en-US" b="1" i="0" dirty="0">
                <a:solidFill>
                  <a:srgbClr val="C15827"/>
                </a:solidFill>
                <a:effectLst/>
                <a:latin typeface="open-sans"/>
              </a:rPr>
            </a:br>
            <a:endParaRPr lang="en-US" dirty="0"/>
          </a:p>
        </p:txBody>
      </p:sp>
    </p:spTree>
    <p:extLst>
      <p:ext uri="{BB962C8B-B14F-4D97-AF65-F5344CB8AC3E}">
        <p14:creationId xmlns:p14="http://schemas.microsoft.com/office/powerpoint/2010/main" val="24959044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8" name="Picture 4" descr="Poikiloderma of Civatte Clinical Presentation: Physical Examination, Causes">
            <a:extLst>
              <a:ext uri="{FF2B5EF4-FFF2-40B4-BE49-F238E27FC236}">
                <a16:creationId xmlns:a16="http://schemas.microsoft.com/office/drawing/2014/main" id="{71339F68-1C6E-9CAD-2B11-2AE49C457B2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627" r="15867" b="1"/>
          <a:stretch/>
        </p:blipFill>
        <p:spPr bwMode="auto">
          <a:xfrm>
            <a:off x="1160155" y="1690688"/>
            <a:ext cx="4059477" cy="41585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752C092-A65F-C0EB-E687-506960392EAB}"/>
              </a:ext>
            </a:extLst>
          </p:cNvPr>
          <p:cNvSpPr>
            <a:spLocks noGrp="1"/>
          </p:cNvSpPr>
          <p:nvPr>
            <p:ph type="title"/>
          </p:nvPr>
        </p:nvSpPr>
        <p:spPr>
          <a:xfrm>
            <a:off x="546378" y="681037"/>
            <a:ext cx="10515600" cy="1325563"/>
          </a:xfrm>
        </p:spPr>
        <p:txBody>
          <a:bodyPr>
            <a:normAutofit/>
          </a:bodyPr>
          <a:lstStyle/>
          <a:p>
            <a:r>
              <a:rPr lang="en-US" sz="4000" b="1" i="0" dirty="0">
                <a:effectLst/>
                <a:latin typeface="Futura PT Demi" panose="020B0702020204020303" pitchFamily="34" charset="0"/>
              </a:rPr>
              <a:t>Poikiloderma of </a:t>
            </a:r>
            <a:r>
              <a:rPr lang="en-US" sz="4000" b="1" i="0" dirty="0" err="1">
                <a:effectLst/>
                <a:latin typeface="Futura PT Demi" panose="020B0702020204020303" pitchFamily="34" charset="0"/>
              </a:rPr>
              <a:t>Civatte</a:t>
            </a:r>
            <a:br>
              <a:rPr lang="en-US" sz="4000" b="1" i="0" dirty="0">
                <a:effectLst/>
                <a:latin typeface="Futura PT Demi" panose="020B0702020204020303" pitchFamily="34" charset="0"/>
              </a:rPr>
            </a:br>
            <a:endParaRPr lang="en-US" sz="4000" dirty="0">
              <a:latin typeface="Futura PT Demi" panose="020B0702020204020303" pitchFamily="34" charset="0"/>
            </a:endParaRPr>
          </a:p>
        </p:txBody>
      </p:sp>
      <p:sp>
        <p:nvSpPr>
          <p:cNvPr id="1030" name="Content Placeholder 1029">
            <a:extLst>
              <a:ext uri="{FF2B5EF4-FFF2-40B4-BE49-F238E27FC236}">
                <a16:creationId xmlns:a16="http://schemas.microsoft.com/office/drawing/2014/main" id="{B8E9A688-66CC-6639-0342-9214012DA8E3}"/>
              </a:ext>
            </a:extLst>
          </p:cNvPr>
          <p:cNvSpPr>
            <a:spLocks noGrp="1"/>
          </p:cNvSpPr>
          <p:nvPr>
            <p:ph idx="1"/>
          </p:nvPr>
        </p:nvSpPr>
        <p:spPr>
          <a:xfrm>
            <a:off x="5951466" y="1914115"/>
            <a:ext cx="4556760" cy="4351338"/>
          </a:xfrm>
        </p:spPr>
        <p:txBody>
          <a:bodyPr anchor="t">
            <a:noAutofit/>
          </a:bodyPr>
          <a:lstStyle/>
          <a:p>
            <a:pPr marL="0" indent="0">
              <a:buNone/>
            </a:pPr>
            <a:r>
              <a:rPr lang="en-US" sz="2000" dirty="0"/>
              <a:t>A </a:t>
            </a:r>
            <a:r>
              <a:rPr lang="en-US" sz="2000" b="0" i="0" dirty="0">
                <a:effectLst/>
              </a:rPr>
              <a:t>skin condition caused by actinic bronzing (chronic sun exposure) to the sides of the face and neck. The skin turns a reddish-brown hue with a distinct white patch under the chin. Poikiloderma is benign, meaning it is not cancerous. Treatment can be a combination of melanocyte-inhibiting skin care, chemical peels, advanced treatments with lasers and IPLs, consistent sunscreen protection, and avoiding irritants, such as heavy fragrances, on the skin.</a:t>
            </a:r>
            <a:endParaRPr lang="en-US" sz="2000" dirty="0"/>
          </a:p>
        </p:txBody>
      </p:sp>
    </p:spTree>
    <p:extLst>
      <p:ext uri="{BB962C8B-B14F-4D97-AF65-F5344CB8AC3E}">
        <p14:creationId xmlns:p14="http://schemas.microsoft.com/office/powerpoint/2010/main" val="1494223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close up of a person's face&#10;&#10;Description automatically generated with medium confidence">
            <a:extLst>
              <a:ext uri="{FF2B5EF4-FFF2-40B4-BE49-F238E27FC236}">
                <a16:creationId xmlns:a16="http://schemas.microsoft.com/office/drawing/2014/main" id="{D5571FF1-36F0-9A32-7CAC-3ECB153B8F77}"/>
              </a:ext>
            </a:extLst>
          </p:cNvPr>
          <p:cNvPicPr>
            <a:picLocks noChangeAspect="1"/>
          </p:cNvPicPr>
          <p:nvPr/>
        </p:nvPicPr>
        <p:blipFill rotWithShape="1">
          <a:blip r:embed="rId2"/>
          <a:srcRect l="1146" r="28324" b="-2"/>
          <a:stretch/>
        </p:blipFill>
        <p:spPr>
          <a:xfrm>
            <a:off x="916385" y="1661191"/>
            <a:ext cx="4300609" cy="4405532"/>
          </a:xfrm>
          <a:prstGeom prst="rect">
            <a:avLst/>
          </a:prstGeom>
        </p:spPr>
      </p:pic>
      <p:sp>
        <p:nvSpPr>
          <p:cNvPr id="2" name="Title 1">
            <a:extLst>
              <a:ext uri="{FF2B5EF4-FFF2-40B4-BE49-F238E27FC236}">
                <a16:creationId xmlns:a16="http://schemas.microsoft.com/office/drawing/2014/main" id="{A55A613B-9352-A6BB-804A-4A774A3F2F57}"/>
              </a:ext>
            </a:extLst>
          </p:cNvPr>
          <p:cNvSpPr>
            <a:spLocks noGrp="1"/>
          </p:cNvSpPr>
          <p:nvPr>
            <p:ph type="title"/>
          </p:nvPr>
        </p:nvSpPr>
        <p:spPr>
          <a:xfrm>
            <a:off x="614680" y="500062"/>
            <a:ext cx="10515600" cy="1325563"/>
          </a:xfrm>
        </p:spPr>
        <p:txBody>
          <a:bodyPr>
            <a:normAutofit/>
          </a:bodyPr>
          <a:lstStyle/>
          <a:p>
            <a:r>
              <a:rPr lang="en-US" sz="4000" b="1" i="0" dirty="0">
                <a:effectLst/>
              </a:rPr>
              <a:t>Post-inflammatory Hyperpigmentation</a:t>
            </a:r>
            <a:br>
              <a:rPr lang="en-US" sz="4000" b="1" i="0" dirty="0">
                <a:effectLst/>
              </a:rPr>
            </a:br>
            <a:endParaRPr lang="en-US" sz="4000" dirty="0"/>
          </a:p>
        </p:txBody>
      </p:sp>
      <p:sp>
        <p:nvSpPr>
          <p:cNvPr id="9" name="Content Placeholder 8">
            <a:extLst>
              <a:ext uri="{FF2B5EF4-FFF2-40B4-BE49-F238E27FC236}">
                <a16:creationId xmlns:a16="http://schemas.microsoft.com/office/drawing/2014/main" id="{729265ED-BF4E-11AA-094F-3602BE6ADA38}"/>
              </a:ext>
            </a:extLst>
          </p:cNvPr>
          <p:cNvSpPr>
            <a:spLocks noGrp="1"/>
          </p:cNvSpPr>
          <p:nvPr>
            <p:ph idx="1"/>
          </p:nvPr>
        </p:nvSpPr>
        <p:spPr>
          <a:xfrm>
            <a:off x="6096000" y="1825625"/>
            <a:ext cx="4953000" cy="4351338"/>
          </a:xfrm>
        </p:spPr>
        <p:txBody>
          <a:bodyPr anchor="t">
            <a:noAutofit/>
          </a:bodyPr>
          <a:lstStyle/>
          <a:p>
            <a:pPr marL="0" indent="0">
              <a:buNone/>
            </a:pPr>
            <a:r>
              <a:rPr lang="en-US" dirty="0"/>
              <a:t>D</a:t>
            </a:r>
            <a:r>
              <a:rPr lang="en-US" dirty="0">
                <a:effectLst/>
              </a:rPr>
              <a:t>arkened pigmentation due to an injury to the skin or the residual healing after an acne lesion has resolved . It is often deep red, purple, or brown in appearance.</a:t>
            </a:r>
            <a:br>
              <a:rPr lang="en-US" b="1" i="0" dirty="0">
                <a:solidFill>
                  <a:srgbClr val="C15827"/>
                </a:solidFill>
                <a:effectLst/>
                <a:latin typeface="open-sans"/>
              </a:rPr>
            </a:br>
            <a:endParaRPr lang="en-US" dirty="0"/>
          </a:p>
        </p:txBody>
      </p:sp>
    </p:spTree>
    <p:extLst>
      <p:ext uri="{BB962C8B-B14F-4D97-AF65-F5344CB8AC3E}">
        <p14:creationId xmlns:p14="http://schemas.microsoft.com/office/powerpoint/2010/main" val="4332275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2" descr="How to get rid of sun damage on skin - Reviewed">
            <a:extLst>
              <a:ext uri="{FF2B5EF4-FFF2-40B4-BE49-F238E27FC236}">
                <a16:creationId xmlns:a16="http://schemas.microsoft.com/office/drawing/2014/main" id="{6EEDCE41-9973-8DA3-1C47-71D84672BE1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978" r="23378" b="9091"/>
          <a:stretch/>
        </p:blipFill>
        <p:spPr bwMode="auto">
          <a:xfrm>
            <a:off x="5158301" y="1555530"/>
            <a:ext cx="5719906" cy="452470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DEDB3DF-C07E-3C1C-F459-4916CFC19489}"/>
              </a:ext>
            </a:extLst>
          </p:cNvPr>
          <p:cNvSpPr>
            <a:spLocks noGrp="1"/>
          </p:cNvSpPr>
          <p:nvPr>
            <p:ph type="title"/>
          </p:nvPr>
        </p:nvSpPr>
        <p:spPr/>
        <p:txBody>
          <a:bodyPr/>
          <a:lstStyle/>
          <a:p>
            <a:r>
              <a:rPr lang="en-US" dirty="0">
                <a:solidFill>
                  <a:schemeClr val="bg1"/>
                </a:solidFill>
              </a:rPr>
              <a:t>Tan</a:t>
            </a:r>
            <a:br>
              <a:rPr lang="en-US" dirty="0"/>
            </a:br>
            <a:endParaRPr lang="en-US" dirty="0"/>
          </a:p>
        </p:txBody>
      </p:sp>
      <p:sp>
        <p:nvSpPr>
          <p:cNvPr id="2054" name="Content Placeholder 2053">
            <a:extLst>
              <a:ext uri="{FF2B5EF4-FFF2-40B4-BE49-F238E27FC236}">
                <a16:creationId xmlns:a16="http://schemas.microsoft.com/office/drawing/2014/main" id="{80596D6E-7D8C-7F5A-F197-08355549A646}"/>
              </a:ext>
            </a:extLst>
          </p:cNvPr>
          <p:cNvSpPr>
            <a:spLocks noGrp="1"/>
          </p:cNvSpPr>
          <p:nvPr>
            <p:ph idx="1"/>
          </p:nvPr>
        </p:nvSpPr>
        <p:spPr>
          <a:xfrm>
            <a:off x="838200" y="1825625"/>
            <a:ext cx="3786352" cy="4351338"/>
          </a:xfrm>
        </p:spPr>
        <p:txBody>
          <a:bodyPr/>
          <a:lstStyle/>
          <a:p>
            <a:r>
              <a:rPr lang="en-US" dirty="0">
                <a:solidFill>
                  <a:schemeClr val="bg1"/>
                </a:solidFill>
              </a:rPr>
              <a:t>Results from exposure to the sun. Tanning is a change in pigmentation due to melanin production as a defense against UV radiation that damages the skin. A tan is basically visible skin and cell damage.</a:t>
            </a:r>
          </a:p>
        </p:txBody>
      </p:sp>
    </p:spTree>
    <p:extLst>
      <p:ext uri="{BB962C8B-B14F-4D97-AF65-F5344CB8AC3E}">
        <p14:creationId xmlns:p14="http://schemas.microsoft.com/office/powerpoint/2010/main" val="822502708"/>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3DF32-A736-5CED-078C-3CB025940D88}"/>
              </a:ext>
            </a:extLst>
          </p:cNvPr>
          <p:cNvSpPr>
            <a:spLocks noGrp="1"/>
          </p:cNvSpPr>
          <p:nvPr>
            <p:ph type="title"/>
          </p:nvPr>
        </p:nvSpPr>
        <p:spPr>
          <a:xfrm>
            <a:off x="444230" y="-8899"/>
            <a:ext cx="6586491" cy="1286160"/>
          </a:xfrm>
        </p:spPr>
        <p:txBody>
          <a:bodyPr anchor="b">
            <a:normAutofit/>
          </a:bodyPr>
          <a:lstStyle/>
          <a:p>
            <a:r>
              <a:rPr lang="en-US" b="1" i="0" dirty="0">
                <a:effectLst/>
              </a:rPr>
              <a:t>Hypopigmentation</a:t>
            </a:r>
            <a:endParaRPr lang="en-US" dirty="0"/>
          </a:p>
        </p:txBody>
      </p:sp>
      <p:sp>
        <p:nvSpPr>
          <p:cNvPr id="3" name="Content Placeholder 2">
            <a:extLst>
              <a:ext uri="{FF2B5EF4-FFF2-40B4-BE49-F238E27FC236}">
                <a16:creationId xmlns:a16="http://schemas.microsoft.com/office/drawing/2014/main" id="{AE1623F9-19F7-1FEE-0458-36C5CA031B0E}"/>
              </a:ext>
            </a:extLst>
          </p:cNvPr>
          <p:cNvSpPr>
            <a:spLocks noGrp="1"/>
          </p:cNvSpPr>
          <p:nvPr>
            <p:ph idx="1"/>
          </p:nvPr>
        </p:nvSpPr>
        <p:spPr>
          <a:xfrm>
            <a:off x="782321" y="2438400"/>
            <a:ext cx="10769600" cy="3785419"/>
          </a:xfrm>
        </p:spPr>
        <p:txBody>
          <a:bodyPr>
            <a:normAutofit/>
          </a:bodyPr>
          <a:lstStyle/>
          <a:p>
            <a:pPr marL="0" indent="0">
              <a:buNone/>
            </a:pPr>
            <a:r>
              <a:rPr lang="en-US" sz="3200" b="0" i="0" dirty="0">
                <a:effectLst/>
              </a:rPr>
              <a:t>Hypopigmentation occurs in various forms. It is seen less commonly than hyperpigmentation disorders</a:t>
            </a:r>
            <a:r>
              <a:rPr lang="en-US" sz="4000" b="0" i="0" dirty="0">
                <a:effectLst/>
              </a:rPr>
              <a:t>.</a:t>
            </a:r>
            <a:endParaRPr lang="en-US" sz="4000" dirty="0"/>
          </a:p>
        </p:txBody>
      </p:sp>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8DEC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89379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10002-9DC7-C692-2D39-673400A9A429}"/>
              </a:ext>
            </a:extLst>
          </p:cNvPr>
          <p:cNvSpPr>
            <a:spLocks noGrp="1"/>
          </p:cNvSpPr>
          <p:nvPr>
            <p:ph type="title"/>
          </p:nvPr>
        </p:nvSpPr>
        <p:spPr/>
        <p:txBody>
          <a:bodyPr>
            <a:normAutofit/>
          </a:bodyPr>
          <a:lstStyle/>
          <a:p>
            <a:r>
              <a:rPr lang="en-US" sz="4000" i="0" dirty="0">
                <a:solidFill>
                  <a:schemeClr val="bg1"/>
                </a:solidFill>
                <a:effectLst/>
              </a:rPr>
              <a:t>Leukoderma</a:t>
            </a:r>
            <a:br>
              <a:rPr lang="en-US" sz="4000" i="0" dirty="0">
                <a:solidFill>
                  <a:schemeClr val="bg1"/>
                </a:solidFill>
                <a:effectLst/>
              </a:rPr>
            </a:br>
            <a:endParaRPr lang="en-US" sz="4000" dirty="0">
              <a:solidFill>
                <a:schemeClr val="bg1"/>
              </a:solidFill>
            </a:endParaRPr>
          </a:p>
        </p:txBody>
      </p:sp>
      <p:sp>
        <p:nvSpPr>
          <p:cNvPr id="3078" name="Content Placeholder 3077">
            <a:extLst>
              <a:ext uri="{FF2B5EF4-FFF2-40B4-BE49-F238E27FC236}">
                <a16:creationId xmlns:a16="http://schemas.microsoft.com/office/drawing/2014/main" id="{6C1062A2-9EE0-AA08-3FC6-A749A98C283A}"/>
              </a:ext>
            </a:extLst>
          </p:cNvPr>
          <p:cNvSpPr>
            <a:spLocks noGrp="1"/>
          </p:cNvSpPr>
          <p:nvPr>
            <p:ph idx="1"/>
          </p:nvPr>
        </p:nvSpPr>
        <p:spPr/>
        <p:txBody>
          <a:bodyPr anchor="t">
            <a:noAutofit/>
          </a:bodyPr>
          <a:lstStyle/>
          <a:p>
            <a:pPr marL="0" indent="0">
              <a:buNone/>
            </a:pPr>
            <a:r>
              <a:rPr lang="en-US" b="0" i="0" dirty="0">
                <a:effectLst/>
              </a:rPr>
              <a:t> </a:t>
            </a:r>
            <a:r>
              <a:rPr lang="en-US" dirty="0">
                <a:solidFill>
                  <a:schemeClr val="bg1"/>
                </a:solidFill>
              </a:rPr>
              <a:t>A </a:t>
            </a:r>
            <a:r>
              <a:rPr lang="en-US" b="0" i="0" dirty="0">
                <a:solidFill>
                  <a:schemeClr val="bg1"/>
                </a:solidFill>
                <a:effectLst/>
              </a:rPr>
              <a:t>loss of pigmentation leading to light, abnormal patches of depigmented skin. It is a congenital disorder acquired due to immunological and post-inflammatory causes. Vitiligo and albinism are leukodermas</a:t>
            </a:r>
            <a:r>
              <a:rPr lang="en-US" b="0" i="0" dirty="0">
                <a:effectLst/>
              </a:rPr>
              <a:t>.</a:t>
            </a:r>
            <a:endParaRPr lang="en-US" dirty="0"/>
          </a:p>
        </p:txBody>
      </p:sp>
      <p:pic>
        <p:nvPicPr>
          <p:cNvPr id="3074" name="Picture 2" descr="Leukoderma | DermNet">
            <a:extLst>
              <a:ext uri="{FF2B5EF4-FFF2-40B4-BE49-F238E27FC236}">
                <a16:creationId xmlns:a16="http://schemas.microsoft.com/office/drawing/2014/main" id="{7871A483-D612-5753-4759-265DDEA967F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689" r="12579" b="1"/>
          <a:stretch/>
        </p:blipFill>
        <p:spPr bwMode="auto">
          <a:xfrm>
            <a:off x="8668385" y="3614957"/>
            <a:ext cx="2465468" cy="2562006"/>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466427"/>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B9588-E6C4-43EF-40D5-E9407E201F69}"/>
              </a:ext>
            </a:extLst>
          </p:cNvPr>
          <p:cNvSpPr>
            <a:spLocks noGrp="1"/>
          </p:cNvSpPr>
          <p:nvPr>
            <p:ph type="title"/>
          </p:nvPr>
        </p:nvSpPr>
        <p:spPr>
          <a:xfrm>
            <a:off x="697927" y="500061"/>
            <a:ext cx="10515600" cy="1325563"/>
          </a:xfrm>
        </p:spPr>
        <p:txBody>
          <a:bodyPr>
            <a:normAutofit/>
          </a:bodyPr>
          <a:lstStyle/>
          <a:p>
            <a:r>
              <a:rPr lang="en-US" sz="4000" i="0" dirty="0">
                <a:solidFill>
                  <a:schemeClr val="bg1"/>
                </a:solidFill>
                <a:effectLst/>
              </a:rPr>
              <a:t>Albinism</a:t>
            </a:r>
            <a:br>
              <a:rPr lang="en-US" sz="4000" i="0" dirty="0">
                <a:solidFill>
                  <a:schemeClr val="bg1"/>
                </a:solidFill>
                <a:effectLst/>
              </a:rPr>
            </a:br>
            <a:endParaRPr lang="en-US" sz="4000" dirty="0">
              <a:solidFill>
                <a:schemeClr val="bg1"/>
              </a:solidFill>
            </a:endParaRPr>
          </a:p>
        </p:txBody>
      </p:sp>
      <p:sp>
        <p:nvSpPr>
          <p:cNvPr id="4102" name="Content Placeholder 4101">
            <a:extLst>
              <a:ext uri="{FF2B5EF4-FFF2-40B4-BE49-F238E27FC236}">
                <a16:creationId xmlns:a16="http://schemas.microsoft.com/office/drawing/2014/main" id="{A30EC7F7-4751-2299-E2F0-C1F5A9BBFBA0}"/>
              </a:ext>
            </a:extLst>
          </p:cNvPr>
          <p:cNvSpPr>
            <a:spLocks noGrp="1"/>
          </p:cNvSpPr>
          <p:nvPr>
            <p:ph idx="1"/>
          </p:nvPr>
        </p:nvSpPr>
        <p:spPr>
          <a:xfrm>
            <a:off x="5031494" y="1825625"/>
            <a:ext cx="6191865" cy="4351338"/>
          </a:xfrm>
        </p:spPr>
        <p:txBody>
          <a:bodyPr anchor="t">
            <a:noAutofit/>
          </a:bodyPr>
          <a:lstStyle/>
          <a:p>
            <a:pPr marL="0" indent="0">
              <a:buNone/>
            </a:pPr>
            <a:r>
              <a:rPr lang="en-US" dirty="0">
                <a:solidFill>
                  <a:schemeClr val="bg1"/>
                </a:solidFill>
              </a:rPr>
              <a:t>A</a:t>
            </a:r>
            <a:r>
              <a:rPr lang="en-US" b="0" i="0" dirty="0">
                <a:solidFill>
                  <a:schemeClr val="bg1"/>
                </a:solidFill>
                <a:effectLst/>
              </a:rPr>
              <a:t> rare genetic condition characterized by a lack of melanin pigment in the body, including the skin, hair, and eyes. The person is at risk for skin cancer, is sensitive to light, and ages early without normal melanin protection. The technical term for albinism is </a:t>
            </a:r>
            <a:r>
              <a:rPr lang="en-US" b="0" i="1" dirty="0">
                <a:solidFill>
                  <a:schemeClr val="bg1"/>
                </a:solidFill>
                <a:effectLst/>
              </a:rPr>
              <a:t>congenital leukoderma or congenital hypopigmentation</a:t>
            </a:r>
            <a:r>
              <a:rPr lang="en-US" b="0" i="0" dirty="0">
                <a:solidFill>
                  <a:schemeClr val="bg1"/>
                </a:solidFill>
                <a:effectLst/>
              </a:rPr>
              <a:t>.</a:t>
            </a:r>
            <a:endParaRPr lang="en-US" dirty="0">
              <a:solidFill>
                <a:schemeClr val="bg1"/>
              </a:solidFill>
            </a:endParaRPr>
          </a:p>
        </p:txBody>
      </p:sp>
      <p:pic>
        <p:nvPicPr>
          <p:cNvPr id="4098" name="Picture 2" descr="Persons with albinism in the MENA region fight for their rights - The  Jerusalem Post">
            <a:extLst>
              <a:ext uri="{FF2B5EF4-FFF2-40B4-BE49-F238E27FC236}">
                <a16:creationId xmlns:a16="http://schemas.microsoft.com/office/drawing/2014/main" id="{EFF6514C-7CF1-BF98-3DB8-EA283A693A1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240" r="22286" b="2"/>
          <a:stretch/>
        </p:blipFill>
        <p:spPr bwMode="auto">
          <a:xfrm>
            <a:off x="0" y="1825624"/>
            <a:ext cx="4187378" cy="4351339"/>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0909955"/>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F87A5-667C-6FAA-0FC1-8E84CAF72D3A}"/>
              </a:ext>
            </a:extLst>
          </p:cNvPr>
          <p:cNvSpPr>
            <a:spLocks noGrp="1"/>
          </p:cNvSpPr>
          <p:nvPr>
            <p:ph type="title"/>
          </p:nvPr>
        </p:nvSpPr>
        <p:spPr>
          <a:xfrm>
            <a:off x="602225" y="601099"/>
            <a:ext cx="10515600" cy="1325563"/>
          </a:xfrm>
          <a:noFill/>
        </p:spPr>
        <p:txBody>
          <a:bodyPr>
            <a:normAutofit/>
          </a:bodyPr>
          <a:lstStyle/>
          <a:p>
            <a:r>
              <a:rPr lang="en-US" b="1" i="0" dirty="0">
                <a:solidFill>
                  <a:schemeClr val="bg1"/>
                </a:solidFill>
                <a:effectLst/>
              </a:rPr>
              <a:t>Vitiligo</a:t>
            </a:r>
            <a:br>
              <a:rPr lang="en-US" b="1" i="0" dirty="0">
                <a:effectLst/>
                <a:latin typeface="open-sans"/>
              </a:rPr>
            </a:br>
            <a:endParaRPr lang="en-US" dirty="0"/>
          </a:p>
        </p:txBody>
      </p:sp>
      <p:sp>
        <p:nvSpPr>
          <p:cNvPr id="5126" name="Content Placeholder 5125">
            <a:extLst>
              <a:ext uri="{FF2B5EF4-FFF2-40B4-BE49-F238E27FC236}">
                <a16:creationId xmlns:a16="http://schemas.microsoft.com/office/drawing/2014/main" id="{1798FC64-ED87-C812-5E9E-55323CC545CB}"/>
              </a:ext>
            </a:extLst>
          </p:cNvPr>
          <p:cNvSpPr>
            <a:spLocks noGrp="1"/>
          </p:cNvSpPr>
          <p:nvPr>
            <p:ph idx="1"/>
          </p:nvPr>
        </p:nvSpPr>
        <p:spPr>
          <a:xfrm>
            <a:off x="5397910" y="1825625"/>
            <a:ext cx="5955890" cy="4351338"/>
          </a:xfrm>
          <a:noFill/>
        </p:spPr>
        <p:txBody>
          <a:bodyPr anchor="t">
            <a:noAutofit/>
          </a:bodyPr>
          <a:lstStyle/>
          <a:p>
            <a:pPr marL="0" indent="0">
              <a:buNone/>
            </a:pPr>
            <a:r>
              <a:rPr lang="en-US" b="0" i="0" dirty="0">
                <a:solidFill>
                  <a:schemeClr val="bg1"/>
                </a:solidFill>
                <a:effectLst/>
              </a:rPr>
              <a:t>Is a pigmentation disorder characterized by white irregular patches of skin that are totally lacking pigment . The condition can worsen with time and sunlight. The disorder can occur at any age and is believed to be an autoimmune disorder causing an absence of melanocytes.</a:t>
            </a:r>
            <a:endParaRPr lang="en-US" dirty="0">
              <a:solidFill>
                <a:schemeClr val="bg1"/>
              </a:solidFill>
            </a:endParaRPr>
          </a:p>
        </p:txBody>
      </p:sp>
      <p:pic>
        <p:nvPicPr>
          <p:cNvPr id="5122" name="Picture 2" descr="Vitiligo: Causes, Treatments, and More | POPSUGAR Beauty">
            <a:extLst>
              <a:ext uri="{FF2B5EF4-FFF2-40B4-BE49-F238E27FC236}">
                <a16:creationId xmlns:a16="http://schemas.microsoft.com/office/drawing/2014/main" id="{F631D7BB-C168-1ED6-C45E-57F22C79CF42}"/>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8451" r="10200" b="-1"/>
          <a:stretch/>
        </p:blipFill>
        <p:spPr bwMode="auto">
          <a:xfrm>
            <a:off x="0" y="1690688"/>
            <a:ext cx="4258820" cy="4425578"/>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8393295"/>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8DC9B1-BB0A-4B2A-273C-F19A877958D9}"/>
              </a:ext>
            </a:extLst>
          </p:cNvPr>
          <p:cNvPicPr>
            <a:picLocks noChangeAspect="1"/>
          </p:cNvPicPr>
          <p:nvPr/>
        </p:nvPicPr>
        <p:blipFill rotWithShape="1">
          <a:blip r:embed="rId2"/>
          <a:srcRect l="8104" r="28933"/>
          <a:stretch/>
        </p:blipFill>
        <p:spPr>
          <a:xfrm>
            <a:off x="881433" y="1459646"/>
            <a:ext cx="4604968" cy="4717317"/>
          </a:xfrm>
          <a:prstGeom prst="rect">
            <a:avLst/>
          </a:prstGeom>
        </p:spPr>
      </p:pic>
      <p:sp>
        <p:nvSpPr>
          <p:cNvPr id="2" name="Title 1">
            <a:extLst>
              <a:ext uri="{FF2B5EF4-FFF2-40B4-BE49-F238E27FC236}">
                <a16:creationId xmlns:a16="http://schemas.microsoft.com/office/drawing/2014/main" id="{67D12578-1B43-947F-99D8-5695D2030568}"/>
              </a:ext>
            </a:extLst>
          </p:cNvPr>
          <p:cNvSpPr>
            <a:spLocks noGrp="1"/>
          </p:cNvSpPr>
          <p:nvPr>
            <p:ph type="title"/>
          </p:nvPr>
        </p:nvSpPr>
        <p:spPr>
          <a:xfrm>
            <a:off x="662890" y="551938"/>
            <a:ext cx="10515600" cy="1325563"/>
          </a:xfrm>
        </p:spPr>
        <p:txBody>
          <a:bodyPr>
            <a:normAutofit fontScale="90000"/>
          </a:bodyPr>
          <a:lstStyle/>
          <a:p>
            <a:r>
              <a:rPr lang="en-US" sz="4600" b="1" i="0" dirty="0">
                <a:effectLst/>
              </a:rPr>
              <a:t>Tinea Versicolor</a:t>
            </a:r>
            <a:br>
              <a:rPr lang="en-US" sz="4600" b="1" i="0" dirty="0">
                <a:effectLst/>
                <a:latin typeface="open-sans"/>
              </a:rPr>
            </a:br>
            <a:endParaRPr lang="en-US" sz="4600" dirty="0"/>
          </a:p>
        </p:txBody>
      </p:sp>
      <p:sp>
        <p:nvSpPr>
          <p:cNvPr id="9" name="Content Placeholder 8">
            <a:extLst>
              <a:ext uri="{FF2B5EF4-FFF2-40B4-BE49-F238E27FC236}">
                <a16:creationId xmlns:a16="http://schemas.microsoft.com/office/drawing/2014/main" id="{C9C9E36B-D4A2-7755-AA13-77B37EE5AC8B}"/>
              </a:ext>
            </a:extLst>
          </p:cNvPr>
          <p:cNvSpPr>
            <a:spLocks noGrp="1"/>
          </p:cNvSpPr>
          <p:nvPr>
            <p:ph idx="1"/>
          </p:nvPr>
        </p:nvSpPr>
        <p:spPr>
          <a:xfrm>
            <a:off x="6597445" y="1459646"/>
            <a:ext cx="4471875" cy="4351338"/>
          </a:xfrm>
        </p:spPr>
        <p:txBody>
          <a:bodyPr anchor="t">
            <a:noAutofit/>
          </a:bodyPr>
          <a:lstStyle/>
          <a:p>
            <a:pPr marL="0" indent="0">
              <a:buNone/>
            </a:pPr>
            <a:r>
              <a:rPr lang="en-US" sz="2000" i="1" dirty="0"/>
              <a:t>P</a:t>
            </a:r>
            <a:r>
              <a:rPr lang="en-US" sz="2000" b="0" i="1" dirty="0">
                <a:effectLst/>
              </a:rPr>
              <a:t>ityriasis versicolor</a:t>
            </a:r>
            <a:r>
              <a:rPr lang="en-US" sz="2000" b="0" i="0" dirty="0">
                <a:effectLst/>
              </a:rPr>
              <a:t>, is a fungal condition that inhibits melanin production. It is not contagious because it is caused by yeast, a normal part of the human skin. It is characterized by white, brown, or salmon-colored flaky patches. Sun exposure can stimulate the growth of the fungus. This fungus can be treated with antifungal cream or other medication. Selenium sulfide shampoos can also treat the condition. High humidity and summer heat stimulate the condition. It usually fades in the cold winter season and recurs with warmer weather. To the layperson, tinea versicolor can be misinterpreted as vitiligo, so referral to a medical professional is important.</a:t>
            </a:r>
            <a:endParaRPr lang="en-US" sz="2000" dirty="0"/>
          </a:p>
        </p:txBody>
      </p:sp>
    </p:spTree>
    <p:extLst>
      <p:ext uri="{BB962C8B-B14F-4D97-AF65-F5344CB8AC3E}">
        <p14:creationId xmlns:p14="http://schemas.microsoft.com/office/powerpoint/2010/main" val="36780161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ECBC6-84AB-C8CD-D20C-20F429F47417}"/>
              </a:ext>
            </a:extLst>
          </p:cNvPr>
          <p:cNvSpPr>
            <a:spLocks noGrp="1"/>
          </p:cNvSpPr>
          <p:nvPr>
            <p:ph type="title"/>
          </p:nvPr>
        </p:nvSpPr>
        <p:spPr/>
        <p:txBody>
          <a:bodyPr/>
          <a:lstStyle/>
          <a:p>
            <a:r>
              <a:rPr lang="en-US" dirty="0"/>
              <a:t>Free Radical Damage</a:t>
            </a:r>
          </a:p>
        </p:txBody>
      </p:sp>
      <p:sp>
        <p:nvSpPr>
          <p:cNvPr id="4" name="Rectangle: Beveled 3">
            <a:hlinkClick r:id="rId2"/>
            <a:extLst>
              <a:ext uri="{FF2B5EF4-FFF2-40B4-BE49-F238E27FC236}">
                <a16:creationId xmlns:a16="http://schemas.microsoft.com/office/drawing/2014/main" id="{E6D31805-E7C4-CA10-18F5-27F208A2EE8B}"/>
              </a:ext>
            </a:extLst>
          </p:cNvPr>
          <p:cNvSpPr/>
          <p:nvPr/>
        </p:nvSpPr>
        <p:spPr>
          <a:xfrm>
            <a:off x="3204839" y="2547891"/>
            <a:ext cx="5095782" cy="1624614"/>
          </a:xfrm>
          <a:prstGeom prst="bevel">
            <a:avLst/>
          </a:prstGeom>
          <a:solidFill>
            <a:srgbClr val="06446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Oxidation and Antioxidants </a:t>
            </a:r>
          </a:p>
        </p:txBody>
      </p:sp>
    </p:spTree>
    <p:extLst>
      <p:ext uri="{BB962C8B-B14F-4D97-AF65-F5344CB8AC3E}">
        <p14:creationId xmlns:p14="http://schemas.microsoft.com/office/powerpoint/2010/main" val="2126837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CEF793C-8DBE-AFF5-926D-A7E1AC8D202E}"/>
              </a:ext>
            </a:extLst>
          </p:cNvPr>
          <p:cNvPicPr>
            <a:picLocks noChangeAspect="1"/>
          </p:cNvPicPr>
          <p:nvPr/>
        </p:nvPicPr>
        <p:blipFill rotWithShape="1">
          <a:blip r:embed="rId2"/>
          <a:srcRect t="19810" r="-1" b="2220"/>
          <a:stretch/>
        </p:blipFill>
        <p:spPr>
          <a:xfrm>
            <a:off x="1404750" y="643467"/>
            <a:ext cx="3769099" cy="5571066"/>
          </a:xfrm>
          <a:prstGeom prst="rect">
            <a:avLst/>
          </a:prstGeom>
        </p:spPr>
      </p:pic>
      <p:pic>
        <p:nvPicPr>
          <p:cNvPr id="7" name="Content Placeholder 6">
            <a:extLst>
              <a:ext uri="{FF2B5EF4-FFF2-40B4-BE49-F238E27FC236}">
                <a16:creationId xmlns:a16="http://schemas.microsoft.com/office/drawing/2014/main" id="{76086612-BBB8-19E6-6A0A-DECC55E12C1E}"/>
              </a:ext>
            </a:extLst>
          </p:cNvPr>
          <p:cNvPicPr>
            <a:picLocks noGrp="1" noChangeAspect="1"/>
          </p:cNvPicPr>
          <p:nvPr>
            <p:ph idx="1"/>
          </p:nvPr>
        </p:nvPicPr>
        <p:blipFill>
          <a:blip r:embed="rId3"/>
          <a:stretch>
            <a:fillRect/>
          </a:stretch>
        </p:blipFill>
        <p:spPr>
          <a:xfrm>
            <a:off x="6894345" y="815177"/>
            <a:ext cx="3892905" cy="5399356"/>
          </a:xfrm>
          <a:prstGeom prst="rect">
            <a:avLst/>
          </a:prstGeom>
        </p:spPr>
      </p:pic>
    </p:spTree>
    <p:extLst>
      <p:ext uri="{BB962C8B-B14F-4D97-AF65-F5344CB8AC3E}">
        <p14:creationId xmlns:p14="http://schemas.microsoft.com/office/powerpoint/2010/main" val="23363662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A05E6-F375-7C41-4719-D1A4AA62C856}"/>
              </a:ext>
            </a:extLst>
          </p:cNvPr>
          <p:cNvSpPr>
            <a:spLocks noGrp="1"/>
          </p:cNvSpPr>
          <p:nvPr>
            <p:ph type="title"/>
          </p:nvPr>
        </p:nvSpPr>
        <p:spPr/>
        <p:txBody>
          <a:bodyPr>
            <a:normAutofit/>
          </a:bodyPr>
          <a:lstStyle/>
          <a:p>
            <a:r>
              <a:rPr lang="en-US" sz="4000" dirty="0"/>
              <a:t>Skin Health and the Environment</a:t>
            </a:r>
          </a:p>
        </p:txBody>
      </p:sp>
      <p:sp>
        <p:nvSpPr>
          <p:cNvPr id="3" name="Content Placeholder 2">
            <a:extLst>
              <a:ext uri="{FF2B5EF4-FFF2-40B4-BE49-F238E27FC236}">
                <a16:creationId xmlns:a16="http://schemas.microsoft.com/office/drawing/2014/main" id="{121C655F-F430-DB0A-7860-4C3FAAE7FE42}"/>
              </a:ext>
            </a:extLst>
          </p:cNvPr>
          <p:cNvSpPr>
            <a:spLocks noGrp="1"/>
          </p:cNvSpPr>
          <p:nvPr>
            <p:ph idx="1"/>
          </p:nvPr>
        </p:nvSpPr>
        <p:spPr>
          <a:xfrm>
            <a:off x="838200" y="1825625"/>
            <a:ext cx="4469524" cy="4351338"/>
          </a:xfrm>
        </p:spPr>
        <p:txBody>
          <a:bodyPr>
            <a:normAutofit/>
          </a:bodyPr>
          <a:lstStyle/>
          <a:p>
            <a:r>
              <a:rPr lang="en-US" sz="2000" dirty="0"/>
              <a:t>Climate, humidity levels, and other environmental factors also affect the skin</a:t>
            </a:r>
          </a:p>
          <a:p>
            <a:r>
              <a:rPr lang="en-US" sz="2000" dirty="0"/>
              <a:t>Routine cleansing at night helps to remove the buildup of pollutants that have settled on the skin’s surface throughout the day</a:t>
            </a:r>
          </a:p>
          <a:p>
            <a:r>
              <a:rPr lang="en-US" sz="2000" dirty="0"/>
              <a:t> Applying daily moisturizers, antioxidants, growth factor serums, pep-tides, sunscreen, and even foundation products helps to protect the skin from airborne pollutants and the environment.</a:t>
            </a:r>
          </a:p>
          <a:p>
            <a:endParaRPr lang="en-US" sz="2000" dirty="0"/>
          </a:p>
        </p:txBody>
      </p:sp>
      <p:pic>
        <p:nvPicPr>
          <p:cNvPr id="5" name="Picture 4" descr="Plant growing in a concrete crack">
            <a:extLst>
              <a:ext uri="{FF2B5EF4-FFF2-40B4-BE49-F238E27FC236}">
                <a16:creationId xmlns:a16="http://schemas.microsoft.com/office/drawing/2014/main" id="{1A84B13D-573E-A630-8CBD-14A2519246A2}"/>
              </a:ext>
            </a:extLst>
          </p:cNvPr>
          <p:cNvPicPr>
            <a:picLocks noChangeAspect="1"/>
          </p:cNvPicPr>
          <p:nvPr/>
        </p:nvPicPr>
        <p:blipFill rotWithShape="1">
          <a:blip r:embed="rId2"/>
          <a:srcRect l="11469" r="30103" b="-1"/>
          <a:stretch/>
        </p:blipFill>
        <p:spPr>
          <a:xfrm>
            <a:off x="6632026" y="1385887"/>
            <a:ext cx="3808755" cy="4351337"/>
          </a:xfrm>
          <a:prstGeom prst="rect">
            <a:avLst/>
          </a:prstGeom>
          <a:effectLst/>
        </p:spPr>
      </p:pic>
    </p:spTree>
    <p:extLst>
      <p:ext uri="{BB962C8B-B14F-4D97-AF65-F5344CB8AC3E}">
        <p14:creationId xmlns:p14="http://schemas.microsoft.com/office/powerpoint/2010/main" val="42816604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2676A-C312-6928-A2B9-5F44D9D788AF}"/>
              </a:ext>
            </a:extLst>
          </p:cNvPr>
          <p:cNvSpPr>
            <a:spLocks noGrp="1"/>
          </p:cNvSpPr>
          <p:nvPr>
            <p:ph type="title"/>
          </p:nvPr>
        </p:nvSpPr>
        <p:spPr/>
        <p:txBody>
          <a:bodyPr anchor="ctr">
            <a:normAutofit/>
          </a:bodyPr>
          <a:lstStyle/>
          <a:p>
            <a:r>
              <a:rPr lang="en-US" sz="4800"/>
              <a:t>Skin Health and Lifestyle Choices</a:t>
            </a:r>
          </a:p>
        </p:txBody>
      </p:sp>
      <p:graphicFrame>
        <p:nvGraphicFramePr>
          <p:cNvPr id="5" name="Content Placeholder 2">
            <a:extLst>
              <a:ext uri="{FF2B5EF4-FFF2-40B4-BE49-F238E27FC236}">
                <a16:creationId xmlns:a16="http://schemas.microsoft.com/office/drawing/2014/main" id="{26FECC72-70D2-1C2B-9FB5-990491D9DC67}"/>
              </a:ext>
            </a:extLst>
          </p:cNvPr>
          <p:cNvGraphicFramePr>
            <a:graphicFrameLocks noGrp="1"/>
          </p:cNvGraphicFramePr>
          <p:nvPr>
            <p:ph idx="1"/>
            <p:extLst>
              <p:ext uri="{D42A27DB-BD31-4B8C-83A1-F6EECF244321}">
                <p14:modId xmlns:p14="http://schemas.microsoft.com/office/powerpoint/2010/main" val="177609681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72079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EC84FA8-A123-AD60-A11A-969C16536E29}"/>
              </a:ext>
            </a:extLst>
          </p:cNvPr>
          <p:cNvPicPr>
            <a:picLocks noGrp="1" noChangeAspect="1"/>
          </p:cNvPicPr>
          <p:nvPr>
            <p:ph idx="1"/>
          </p:nvPr>
        </p:nvPicPr>
        <p:blipFill>
          <a:blip r:embed="rId2"/>
          <a:stretch>
            <a:fillRect/>
          </a:stretch>
        </p:blipFill>
        <p:spPr>
          <a:xfrm>
            <a:off x="3869497" y="1880051"/>
            <a:ext cx="3611898" cy="3097897"/>
          </a:xfrm>
          <a:prstGeom prst="rect">
            <a:avLst/>
          </a:prstGeom>
        </p:spPr>
      </p:pic>
    </p:spTree>
    <p:extLst>
      <p:ext uri="{BB962C8B-B14F-4D97-AF65-F5344CB8AC3E}">
        <p14:creationId xmlns:p14="http://schemas.microsoft.com/office/powerpoint/2010/main" val="23129698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4A88D35-934D-8F8C-57D0-B063FC682EBD}"/>
              </a:ext>
            </a:extLst>
          </p:cNvPr>
          <p:cNvPicPr>
            <a:picLocks noGrp="1" noChangeAspect="1"/>
          </p:cNvPicPr>
          <p:nvPr>
            <p:ph idx="1"/>
          </p:nvPr>
        </p:nvPicPr>
        <p:blipFill>
          <a:blip r:embed="rId2"/>
          <a:stretch>
            <a:fillRect/>
          </a:stretch>
        </p:blipFill>
        <p:spPr>
          <a:xfrm>
            <a:off x="2838066" y="643466"/>
            <a:ext cx="6515867" cy="5571067"/>
          </a:xfrm>
          <a:prstGeom prst="rect">
            <a:avLst/>
          </a:prstGeom>
        </p:spPr>
      </p:pic>
    </p:spTree>
    <p:extLst>
      <p:ext uri="{BB962C8B-B14F-4D97-AF65-F5344CB8AC3E}">
        <p14:creationId xmlns:p14="http://schemas.microsoft.com/office/powerpoint/2010/main" val="28947317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DD30A4-6429-DFEC-7DC3-7DBBAB659AEB}"/>
              </a:ext>
            </a:extLst>
          </p:cNvPr>
          <p:cNvSpPr>
            <a:spLocks noGrp="1"/>
          </p:cNvSpPr>
          <p:nvPr>
            <p:ph idx="1"/>
          </p:nvPr>
        </p:nvSpPr>
        <p:spPr>
          <a:xfrm>
            <a:off x="470338" y="974287"/>
            <a:ext cx="10515600" cy="4351338"/>
          </a:xfrm>
        </p:spPr>
        <p:txBody>
          <a:bodyPr anchor="ctr">
            <a:normAutofit/>
          </a:bodyPr>
          <a:lstStyle/>
          <a:p>
            <a:r>
              <a:rPr lang="en-US" sz="2400" dirty="0"/>
              <a:t>Using some prescription or illegal drugs also affects the skin. </a:t>
            </a:r>
          </a:p>
          <a:p>
            <a:r>
              <a:rPr lang="en-US" sz="2400" dirty="0"/>
              <a:t>Certain drugs have been shown to interfere with the body’s intake of oxygen, thus affecting healthy cell growth. </a:t>
            </a:r>
          </a:p>
          <a:p>
            <a:r>
              <a:rPr lang="en-US" sz="2400" dirty="0"/>
              <a:t>Some drugs can even aggravate serious skin conditions, such as acne. Other effects include dryness and allergic reactions on the skin’s surface. </a:t>
            </a:r>
          </a:p>
          <a:p>
            <a:r>
              <a:rPr lang="en-US" sz="2400" dirty="0"/>
              <a:t> The effects of inhaled cannabis should be a consideration in the skin’s aging processes as well.</a:t>
            </a:r>
          </a:p>
          <a:p>
            <a:endParaRPr lang="en-US" sz="1900" dirty="0"/>
          </a:p>
        </p:txBody>
      </p:sp>
    </p:spTree>
    <p:extLst>
      <p:ext uri="{BB962C8B-B14F-4D97-AF65-F5344CB8AC3E}">
        <p14:creationId xmlns:p14="http://schemas.microsoft.com/office/powerpoint/2010/main" val="41074083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D996D-0E6A-EFC8-DC48-1BDAC0002868}"/>
              </a:ext>
            </a:extLst>
          </p:cNvPr>
          <p:cNvSpPr>
            <a:spLocks noGrp="1"/>
          </p:cNvSpPr>
          <p:nvPr>
            <p:ph type="title"/>
          </p:nvPr>
        </p:nvSpPr>
        <p:spPr/>
        <p:txBody>
          <a:bodyPr>
            <a:normAutofit/>
          </a:bodyPr>
          <a:lstStyle/>
          <a:p>
            <a:r>
              <a:rPr lang="en-US" sz="4000" dirty="0"/>
              <a:t>Drinking and smoking </a:t>
            </a:r>
          </a:p>
        </p:txBody>
      </p:sp>
      <p:sp>
        <p:nvSpPr>
          <p:cNvPr id="3" name="Content Placeholder 2">
            <a:extLst>
              <a:ext uri="{FF2B5EF4-FFF2-40B4-BE49-F238E27FC236}">
                <a16:creationId xmlns:a16="http://schemas.microsoft.com/office/drawing/2014/main" id="{D6EDD2F3-CD76-5AAF-731B-B814BE00A4BF}"/>
              </a:ext>
            </a:extLst>
          </p:cNvPr>
          <p:cNvSpPr>
            <a:spLocks noGrp="1"/>
          </p:cNvSpPr>
          <p:nvPr>
            <p:ph idx="1"/>
          </p:nvPr>
        </p:nvSpPr>
        <p:spPr/>
        <p:txBody>
          <a:bodyPr anchor="t">
            <a:normAutofit/>
          </a:bodyPr>
          <a:lstStyle/>
          <a:p>
            <a:r>
              <a:rPr lang="en-US" sz="2400" dirty="0"/>
              <a:t>Both smoking and drinking contribute to the aging process on their own, but the combination of the two can be even more damaging to the tissues. The constant dilation and contraction of the tiny capillaries and other blood vessels, as well as the constant deprivation of oxygen and water to the tissues, quickly makes the skin appear lifeless and dull. It is very difficult for the skin to adjust and repair itself from this assault. Damage done by our habits can be hard to reverse or even diminished</a:t>
            </a:r>
          </a:p>
        </p:txBody>
      </p:sp>
    </p:spTree>
    <p:extLst>
      <p:ext uri="{BB962C8B-B14F-4D97-AF65-F5344CB8AC3E}">
        <p14:creationId xmlns:p14="http://schemas.microsoft.com/office/powerpoint/2010/main" val="31570045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D5931-55C6-E4EA-A653-171A0D252EE9}"/>
              </a:ext>
            </a:extLst>
          </p:cNvPr>
          <p:cNvSpPr>
            <a:spLocks noGrp="1"/>
          </p:cNvSpPr>
          <p:nvPr>
            <p:ph type="title"/>
          </p:nvPr>
        </p:nvSpPr>
        <p:spPr/>
        <p:txBody>
          <a:bodyPr>
            <a:normAutofit/>
          </a:bodyPr>
          <a:lstStyle/>
          <a:p>
            <a:r>
              <a:rPr lang="en-US" sz="4000" dirty="0"/>
              <a:t>Glycation</a:t>
            </a:r>
          </a:p>
        </p:txBody>
      </p:sp>
      <p:sp>
        <p:nvSpPr>
          <p:cNvPr id="3" name="Content Placeholder 2">
            <a:extLst>
              <a:ext uri="{FF2B5EF4-FFF2-40B4-BE49-F238E27FC236}">
                <a16:creationId xmlns:a16="http://schemas.microsoft.com/office/drawing/2014/main" id="{33A3CFA3-9E50-4449-D53F-55D3DBBE422E}"/>
              </a:ext>
            </a:extLst>
          </p:cNvPr>
          <p:cNvSpPr>
            <a:spLocks noGrp="1"/>
          </p:cNvSpPr>
          <p:nvPr>
            <p:ph idx="1"/>
          </p:nvPr>
        </p:nvSpPr>
        <p:spPr/>
        <p:txBody>
          <a:bodyPr anchor="t">
            <a:normAutofit/>
          </a:bodyPr>
          <a:lstStyle/>
          <a:p>
            <a:r>
              <a:rPr lang="en-US" sz="1900" dirty="0"/>
              <a:t>Recent research indicates that an intrinsic part of the aging process involves damaged structures and tissues that gradually accumulate in the body through a destructive process called glycation</a:t>
            </a:r>
          </a:p>
          <a:p>
            <a:r>
              <a:rPr lang="en-US" sz="1900" dirty="0"/>
              <a:t> Glycation is the binding of a protein molecule to a glucose molecule ( sugar ), resulting in the formation of damaged, nonfunctioning structures known as advanced glycation end products. </a:t>
            </a:r>
          </a:p>
          <a:p>
            <a:r>
              <a:rPr lang="en-US" sz="1900" dirty="0"/>
              <a:t>Glycation contributes to the aging of skin, contributing to wrinkles and hyperpigmentation.</a:t>
            </a:r>
          </a:p>
          <a:p>
            <a:r>
              <a:rPr lang="en-US" sz="1900" dirty="0"/>
              <a:t>Many age-related diseases such as arterial stiffening, cataracts, and neurological impairment are partially attributed to glycation. </a:t>
            </a:r>
          </a:p>
          <a:p>
            <a:r>
              <a:rPr lang="en-US" sz="1900" dirty="0"/>
              <a:t>Scientists have established that anything that causes a rise in our blood sugar results in inflammation on a cellular level. When blood sugar goes up rapidly and continually, the sugar can actually attach to the collagen in the skin, making it stiff and inflexible. This is glycation. When collagen is cross-linked by sugar, it leads to stiff and sagging skin.</a:t>
            </a:r>
          </a:p>
        </p:txBody>
      </p:sp>
    </p:spTree>
    <p:extLst>
      <p:ext uri="{BB962C8B-B14F-4D97-AF65-F5344CB8AC3E}">
        <p14:creationId xmlns:p14="http://schemas.microsoft.com/office/powerpoint/2010/main" val="29841985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AC059-6E01-5841-1F45-B700BD3C87FF}"/>
              </a:ext>
            </a:extLst>
          </p:cNvPr>
          <p:cNvSpPr>
            <a:spLocks noGrp="1"/>
          </p:cNvSpPr>
          <p:nvPr>
            <p:ph type="title"/>
          </p:nvPr>
        </p:nvSpPr>
        <p:spPr/>
        <p:txBody>
          <a:bodyPr>
            <a:normAutofit/>
          </a:bodyPr>
          <a:lstStyle/>
          <a:p>
            <a:r>
              <a:rPr lang="en-US" sz="4000" dirty="0"/>
              <a:t>Other Factors that age Skin</a:t>
            </a:r>
          </a:p>
        </p:txBody>
      </p:sp>
      <p:sp>
        <p:nvSpPr>
          <p:cNvPr id="3" name="Content Placeholder 2">
            <a:extLst>
              <a:ext uri="{FF2B5EF4-FFF2-40B4-BE49-F238E27FC236}">
                <a16:creationId xmlns:a16="http://schemas.microsoft.com/office/drawing/2014/main" id="{76050D6D-AD25-AE1C-9783-BD87AC8CA32F}"/>
              </a:ext>
            </a:extLst>
          </p:cNvPr>
          <p:cNvSpPr>
            <a:spLocks noGrp="1"/>
          </p:cNvSpPr>
          <p:nvPr>
            <p:ph idx="1"/>
          </p:nvPr>
        </p:nvSpPr>
        <p:spPr/>
        <p:txBody>
          <a:bodyPr anchor="t">
            <a:normAutofit/>
          </a:bodyPr>
          <a:lstStyle/>
          <a:p>
            <a:r>
              <a:rPr lang="en-US" sz="2400" dirty="0"/>
              <a:t>Too much cortisol ( stress hormone)</a:t>
            </a:r>
          </a:p>
          <a:p>
            <a:r>
              <a:rPr lang="en-US" sz="2400" dirty="0"/>
              <a:t>Lack of sleep</a:t>
            </a:r>
          </a:p>
          <a:p>
            <a:r>
              <a:rPr lang="en-US" sz="2400" dirty="0"/>
              <a:t>Hormonal imbalances</a:t>
            </a:r>
          </a:p>
          <a:p>
            <a:r>
              <a:rPr lang="en-US" sz="2400" dirty="0"/>
              <a:t>Poor diet</a:t>
            </a:r>
          </a:p>
          <a:p>
            <a:r>
              <a:rPr lang="en-US" sz="2400" dirty="0"/>
              <a:t>Poor Microcirculation in the blood vessels </a:t>
            </a:r>
          </a:p>
        </p:txBody>
      </p:sp>
    </p:spTree>
    <p:extLst>
      <p:ext uri="{BB962C8B-B14F-4D97-AF65-F5344CB8AC3E}">
        <p14:creationId xmlns:p14="http://schemas.microsoft.com/office/powerpoint/2010/main" val="10411460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BEF79DE-36B8-B19E-BC03-24002BB428CF}"/>
              </a:ext>
            </a:extLst>
          </p:cNvPr>
          <p:cNvPicPr>
            <a:picLocks noGrp="1" noChangeAspect="1"/>
          </p:cNvPicPr>
          <p:nvPr>
            <p:ph idx="1"/>
          </p:nvPr>
        </p:nvPicPr>
        <p:blipFill>
          <a:blip r:embed="rId2"/>
          <a:stretch>
            <a:fillRect/>
          </a:stretch>
        </p:blipFill>
        <p:spPr>
          <a:xfrm>
            <a:off x="2524803" y="643466"/>
            <a:ext cx="7142393" cy="5571067"/>
          </a:xfrm>
          <a:prstGeom prst="rect">
            <a:avLst/>
          </a:prstGeom>
        </p:spPr>
      </p:pic>
    </p:spTree>
    <p:extLst>
      <p:ext uri="{BB962C8B-B14F-4D97-AF65-F5344CB8AC3E}">
        <p14:creationId xmlns:p14="http://schemas.microsoft.com/office/powerpoint/2010/main" val="27311746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73A76-7DD3-6EFE-21A4-07BE1C176BEA}"/>
              </a:ext>
            </a:extLst>
          </p:cNvPr>
          <p:cNvSpPr>
            <a:spLocks noGrp="1"/>
          </p:cNvSpPr>
          <p:nvPr>
            <p:ph type="title"/>
          </p:nvPr>
        </p:nvSpPr>
        <p:spPr/>
        <p:txBody>
          <a:bodyPr>
            <a:normAutofit/>
          </a:bodyPr>
          <a:lstStyle/>
          <a:p>
            <a:r>
              <a:rPr lang="en-US" sz="3700" dirty="0"/>
              <a:t>Hormone Replacement Therapy</a:t>
            </a:r>
            <a:br>
              <a:rPr lang="en-US" sz="3700" dirty="0"/>
            </a:br>
            <a:endParaRPr lang="en-US" sz="3700" dirty="0"/>
          </a:p>
        </p:txBody>
      </p:sp>
      <p:sp>
        <p:nvSpPr>
          <p:cNvPr id="3" name="Content Placeholder 2">
            <a:extLst>
              <a:ext uri="{FF2B5EF4-FFF2-40B4-BE49-F238E27FC236}">
                <a16:creationId xmlns:a16="http://schemas.microsoft.com/office/drawing/2014/main" id="{13F8F685-9E43-4312-0131-E1E1C053D6F5}"/>
              </a:ext>
            </a:extLst>
          </p:cNvPr>
          <p:cNvSpPr>
            <a:spLocks noGrp="1"/>
          </p:cNvSpPr>
          <p:nvPr>
            <p:ph idx="1"/>
          </p:nvPr>
        </p:nvSpPr>
        <p:spPr/>
        <p:txBody>
          <a:bodyPr anchor="t">
            <a:normAutofit/>
          </a:bodyPr>
          <a:lstStyle/>
          <a:p>
            <a:r>
              <a:rPr lang="en-US" sz="2400" dirty="0"/>
              <a:t>Hormone replacement therapy (HRT) is often suggested to balance estrogen for women experiencing menopause; however, some HRT may be linked to breast cancer.</a:t>
            </a:r>
          </a:p>
          <a:p>
            <a:r>
              <a:rPr lang="en-US" sz="2400" dirty="0"/>
              <a:t> It is not within the scope of practice of an esthetician to make recommendations.</a:t>
            </a:r>
          </a:p>
          <a:p>
            <a:r>
              <a:rPr lang="en-US" sz="2400" dirty="0"/>
              <a:t> In addition to hormone balancing, sustaining good nutrition, the use of good skin care products and treatments, exercise, and a positive outlook can help keep skin looking radiant at any age.</a:t>
            </a:r>
          </a:p>
        </p:txBody>
      </p:sp>
    </p:spTree>
    <p:extLst>
      <p:ext uri="{BB962C8B-B14F-4D97-AF65-F5344CB8AC3E}">
        <p14:creationId xmlns:p14="http://schemas.microsoft.com/office/powerpoint/2010/main" val="15923484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54530-8410-F736-54E4-77117ECDBE86}"/>
              </a:ext>
            </a:extLst>
          </p:cNvPr>
          <p:cNvSpPr>
            <a:spLocks noGrp="1"/>
          </p:cNvSpPr>
          <p:nvPr>
            <p:ph type="title"/>
          </p:nvPr>
        </p:nvSpPr>
        <p:spPr>
          <a:xfrm>
            <a:off x="838200" y="340252"/>
            <a:ext cx="10515599" cy="932688"/>
          </a:xfrm>
        </p:spPr>
        <p:txBody>
          <a:bodyPr vert="horz" lIns="91440" tIns="45720" rIns="91440" bIns="45720" rtlCol="0" anchor="b">
            <a:normAutofit/>
          </a:bodyPr>
          <a:lstStyle/>
          <a:p>
            <a:r>
              <a:rPr lang="en-US" sz="4000" kern="1200">
                <a:solidFill>
                  <a:schemeClr val="tx1"/>
                </a:solidFill>
                <a:latin typeface="+mj-lt"/>
                <a:ea typeface="+mj-ea"/>
                <a:cs typeface="+mj-cs"/>
              </a:rPr>
              <a:t>Research Time </a:t>
            </a:r>
          </a:p>
        </p:txBody>
      </p:sp>
      <p:pic>
        <p:nvPicPr>
          <p:cNvPr id="5" name="Content Placeholder 4">
            <a:extLst>
              <a:ext uri="{FF2B5EF4-FFF2-40B4-BE49-F238E27FC236}">
                <a16:creationId xmlns:a16="http://schemas.microsoft.com/office/drawing/2014/main" id="{D88C0FB0-23E3-798A-00CA-30CAF83BD6EB}"/>
              </a:ext>
            </a:extLst>
          </p:cNvPr>
          <p:cNvPicPr>
            <a:picLocks noGrp="1" noChangeAspect="1"/>
          </p:cNvPicPr>
          <p:nvPr>
            <p:ph idx="1"/>
          </p:nvPr>
        </p:nvPicPr>
        <p:blipFill>
          <a:blip r:embed="rId2"/>
          <a:stretch>
            <a:fillRect/>
          </a:stretch>
        </p:blipFill>
        <p:spPr>
          <a:xfrm>
            <a:off x="1397876" y="1925478"/>
            <a:ext cx="9239358" cy="3926727"/>
          </a:xfrm>
          <a:prstGeom prst="rect">
            <a:avLst/>
          </a:prstGeom>
        </p:spPr>
      </p:pic>
    </p:spTree>
    <p:extLst>
      <p:ext uri="{BB962C8B-B14F-4D97-AF65-F5344CB8AC3E}">
        <p14:creationId xmlns:p14="http://schemas.microsoft.com/office/powerpoint/2010/main" val="20901144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796B327-90AC-6CC8-D2B5-45BB58611500}"/>
              </a:ext>
            </a:extLst>
          </p:cNvPr>
          <p:cNvPicPr>
            <a:picLocks noGrp="1" noChangeAspect="1"/>
          </p:cNvPicPr>
          <p:nvPr>
            <p:ph idx="1"/>
          </p:nvPr>
        </p:nvPicPr>
        <p:blipFill>
          <a:blip r:embed="rId2"/>
          <a:stretch>
            <a:fillRect/>
          </a:stretch>
        </p:blipFill>
        <p:spPr>
          <a:xfrm>
            <a:off x="1807779" y="1321070"/>
            <a:ext cx="8889442" cy="4463688"/>
          </a:xfrm>
        </p:spPr>
      </p:pic>
    </p:spTree>
    <p:extLst>
      <p:ext uri="{BB962C8B-B14F-4D97-AF65-F5344CB8AC3E}">
        <p14:creationId xmlns:p14="http://schemas.microsoft.com/office/powerpoint/2010/main" val="17734446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8321</TotalTime>
  <Words>1443</Words>
  <Application>Microsoft Office PowerPoint</Application>
  <PresentationFormat>Widescreen</PresentationFormat>
  <Paragraphs>66</Paragraphs>
  <Slides>32</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32</vt:i4>
      </vt:variant>
    </vt:vector>
  </HeadingPairs>
  <TitlesOfParts>
    <vt:vector size="39" baseType="lpstr">
      <vt:lpstr>Arial</vt:lpstr>
      <vt:lpstr>Calibri</vt:lpstr>
      <vt:lpstr>Futura PT Book</vt:lpstr>
      <vt:lpstr>Futura PT Demi</vt:lpstr>
      <vt:lpstr>open-sans</vt:lpstr>
      <vt:lpstr>Custom Design</vt:lpstr>
      <vt:lpstr>Office Theme</vt:lpstr>
      <vt:lpstr>PowerPoint Presentation</vt:lpstr>
      <vt:lpstr>PowerPoint Presentation</vt:lpstr>
      <vt:lpstr>Hyperpigmentation</vt:lpstr>
      <vt:lpstr>Melasma </vt:lpstr>
      <vt:lpstr>PowerPoint Presentation</vt:lpstr>
      <vt:lpstr>Lentigo </vt:lpstr>
      <vt:lpstr>Ephelids </vt:lpstr>
      <vt:lpstr>PowerPoint Presentation</vt:lpstr>
      <vt:lpstr>PowerPoint Presentation</vt:lpstr>
      <vt:lpstr>Poikiloderma of Civatte </vt:lpstr>
      <vt:lpstr>Post-inflammatory Hyperpigmentation </vt:lpstr>
      <vt:lpstr>Tan </vt:lpstr>
      <vt:lpstr>Hypopigmentation</vt:lpstr>
      <vt:lpstr>Leukoderma </vt:lpstr>
      <vt:lpstr>Albinism </vt:lpstr>
      <vt:lpstr>Vitiligo </vt:lpstr>
      <vt:lpstr>Tinea Versicolor </vt:lpstr>
      <vt:lpstr>Free Radical Damage</vt:lpstr>
      <vt:lpstr>PowerPoint Presentation</vt:lpstr>
      <vt:lpstr>Skin Health and the Environment</vt:lpstr>
      <vt:lpstr>Skin Health and Lifestyle Choices</vt:lpstr>
      <vt:lpstr>PowerPoint Presentation</vt:lpstr>
      <vt:lpstr>PowerPoint Presentation</vt:lpstr>
      <vt:lpstr>PowerPoint Presentation</vt:lpstr>
      <vt:lpstr>Drinking and smoking </vt:lpstr>
      <vt:lpstr>Glycation</vt:lpstr>
      <vt:lpstr>Other Factors that age Skin</vt:lpstr>
      <vt:lpstr>PowerPoint Presentation</vt:lpstr>
      <vt:lpstr>Hormone Replacement Therapy </vt:lpstr>
      <vt:lpstr>Research Time </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2023-01-25T16:44:27Z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