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4"/>
    <p:sldMasterId id="2147483684" r:id="rId5"/>
  </p:sldMasterIdLst>
  <p:notesMasterIdLst>
    <p:notesMasterId r:id="rId51"/>
  </p:notesMasterIdLst>
  <p:handoutMasterIdLst>
    <p:handoutMasterId r:id="rId52"/>
  </p:handoutMasterIdLst>
  <p:sldIdLst>
    <p:sldId id="269" r:id="rId6"/>
    <p:sldId id="311" r:id="rId7"/>
    <p:sldId id="312" r:id="rId8"/>
    <p:sldId id="281" r:id="rId9"/>
    <p:sldId id="292" r:id="rId10"/>
    <p:sldId id="293" r:id="rId11"/>
    <p:sldId id="285" r:id="rId12"/>
    <p:sldId id="344" r:id="rId13"/>
    <p:sldId id="294" r:id="rId14"/>
    <p:sldId id="287" r:id="rId15"/>
    <p:sldId id="288" r:id="rId16"/>
    <p:sldId id="290" r:id="rId17"/>
    <p:sldId id="291" r:id="rId18"/>
    <p:sldId id="286" r:id="rId19"/>
    <p:sldId id="296" r:id="rId20"/>
    <p:sldId id="297" r:id="rId21"/>
    <p:sldId id="298" r:id="rId22"/>
    <p:sldId id="309" r:id="rId23"/>
    <p:sldId id="319" r:id="rId24"/>
    <p:sldId id="320" r:id="rId25"/>
    <p:sldId id="321" r:id="rId26"/>
    <p:sldId id="322" r:id="rId27"/>
    <p:sldId id="308" r:id="rId28"/>
    <p:sldId id="313" r:id="rId29"/>
    <p:sldId id="314" r:id="rId30"/>
    <p:sldId id="315" r:id="rId31"/>
    <p:sldId id="324" r:id="rId32"/>
    <p:sldId id="330" r:id="rId33"/>
    <p:sldId id="299" r:id="rId34"/>
    <p:sldId id="301" r:id="rId35"/>
    <p:sldId id="345" r:id="rId36"/>
    <p:sldId id="346" r:id="rId37"/>
    <p:sldId id="304" r:id="rId38"/>
    <p:sldId id="303" r:id="rId39"/>
    <p:sldId id="300" r:id="rId40"/>
    <p:sldId id="332" r:id="rId41"/>
    <p:sldId id="333" r:id="rId42"/>
    <p:sldId id="334" r:id="rId43"/>
    <p:sldId id="335" r:id="rId44"/>
    <p:sldId id="336" r:id="rId45"/>
    <p:sldId id="337" r:id="rId46"/>
    <p:sldId id="329" r:id="rId47"/>
    <p:sldId id="343" r:id="rId48"/>
    <p:sldId id="340" r:id="rId49"/>
    <p:sldId id="341" r:id="rId50"/>
  </p:sldIdLst>
  <p:sldSz cx="12192000" cy="6858000"/>
  <p:notesSz cx="7023100" cy="9309100"/>
  <p:custDataLst>
    <p:tags r:id="rId5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269"/>
            <p14:sldId id="311"/>
            <p14:sldId id="312"/>
          </p14:sldIdLst>
        </p14:section>
        <p14:section name="Untitled Section" id="{BAB5FE1B-4910-480F-9285-3B3D14DFD513}">
          <p14:sldIdLst>
            <p14:sldId id="281"/>
            <p14:sldId id="292"/>
            <p14:sldId id="293"/>
            <p14:sldId id="285"/>
            <p14:sldId id="344"/>
            <p14:sldId id="294"/>
            <p14:sldId id="287"/>
            <p14:sldId id="288"/>
            <p14:sldId id="290"/>
            <p14:sldId id="291"/>
            <p14:sldId id="286"/>
            <p14:sldId id="296"/>
            <p14:sldId id="297"/>
            <p14:sldId id="298"/>
            <p14:sldId id="309"/>
            <p14:sldId id="319"/>
            <p14:sldId id="320"/>
            <p14:sldId id="321"/>
            <p14:sldId id="322"/>
            <p14:sldId id="308"/>
            <p14:sldId id="313"/>
            <p14:sldId id="314"/>
            <p14:sldId id="315"/>
            <p14:sldId id="324"/>
            <p14:sldId id="330"/>
            <p14:sldId id="299"/>
            <p14:sldId id="301"/>
            <p14:sldId id="345"/>
            <p14:sldId id="346"/>
            <p14:sldId id="304"/>
            <p14:sldId id="303"/>
            <p14:sldId id="300"/>
            <p14:sldId id="332"/>
            <p14:sldId id="333"/>
            <p14:sldId id="334"/>
            <p14:sldId id="335"/>
            <p14:sldId id="336"/>
            <p14:sldId id="337"/>
            <p14:sldId id="329"/>
            <p14:sldId id="343"/>
            <p14:sldId id="340"/>
            <p14:sldId id="341"/>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1" autoAdjust="0"/>
    <p:restoredTop sz="88493" autoAdjust="0"/>
  </p:normalViewPr>
  <p:slideViewPr>
    <p:cSldViewPr snapToGrid="0">
      <p:cViewPr varScale="1">
        <p:scale>
          <a:sx n="99" d="100"/>
          <a:sy n="99" d="100"/>
        </p:scale>
        <p:origin x="1140" y="78"/>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gs" Target="tags/tag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2/6/2025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2/6/2025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F1AA2EC-018E-495A-975D-CC074962699C}" type="slidenum">
              <a:rPr lang="en-US" smtClean="0"/>
              <a:pPr/>
              <a:t>1</a:t>
            </a:fld>
            <a:endParaRPr lang="en-US"/>
          </a:p>
        </p:txBody>
      </p:sp>
    </p:spTree>
    <p:extLst>
      <p:ext uri="{BB962C8B-B14F-4D97-AF65-F5344CB8AC3E}">
        <p14:creationId xmlns:p14="http://schemas.microsoft.com/office/powerpoint/2010/main" val="905603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290513" y="107950"/>
            <a:ext cx="6096000" cy="3429000"/>
          </a:xfrm>
          <a:ln/>
        </p:spPr>
      </p:sp>
      <p:sp>
        <p:nvSpPr>
          <p:cNvPr id="18435" name="Notes Placeholder 2"/>
          <p:cNvSpPr>
            <a:spLocks noGrp="1"/>
          </p:cNvSpPr>
          <p:nvPr>
            <p:ph type="body" idx="1"/>
          </p:nvPr>
        </p:nvSpPr>
        <p:spPr>
          <a:xfrm>
            <a:off x="115888" y="3563938"/>
            <a:ext cx="6626225" cy="48942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eaLnBrk="1" hangingPunct="1">
              <a:spcBef>
                <a:spcPts val="600"/>
              </a:spcBef>
              <a:buClr>
                <a:srgbClr val="4A5A7A"/>
              </a:buClr>
            </a:pPr>
            <a:endParaRPr lang="en-US" altLang="en-US" sz="3600" dirty="0">
              <a:latin typeface="Arial" panose="020B0604020202020204" pitchFamily="34" charset="0"/>
              <a:cs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426CD64-627F-48EA-8982-E69FD78C3DA6}" type="slidenum">
              <a:rPr lang="en-US" altLang="en-US" smtClean="0"/>
              <a:pPr>
                <a:spcBef>
                  <a:spcPct val="0"/>
                </a:spcBef>
              </a:pPr>
              <a:t>3</a:t>
            </a:fld>
            <a:endParaRPr lang="en-US" altLang="en-US"/>
          </a:p>
        </p:txBody>
      </p:sp>
    </p:spTree>
    <p:extLst>
      <p:ext uri="{BB962C8B-B14F-4D97-AF65-F5344CB8AC3E}">
        <p14:creationId xmlns:p14="http://schemas.microsoft.com/office/powerpoint/2010/main" val="2306850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13</a:t>
            </a:fld>
            <a:endParaRPr lang="en-US"/>
          </a:p>
        </p:txBody>
      </p:sp>
    </p:spTree>
    <p:extLst>
      <p:ext uri="{BB962C8B-B14F-4D97-AF65-F5344CB8AC3E}">
        <p14:creationId xmlns:p14="http://schemas.microsoft.com/office/powerpoint/2010/main" val="7799339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
        <p:nvSpPr>
          <p:cNvPr id="9" name="TextBox 8">
            <a:extLst>
              <a:ext uri="{FF2B5EF4-FFF2-40B4-BE49-F238E27FC236}">
                <a16:creationId xmlns:a16="http://schemas.microsoft.com/office/drawing/2014/main" id="{16F6CEE6-04FD-4562-BD46-1D408EDE73D0}"/>
              </a:ext>
            </a:extLst>
          </p:cNvPr>
          <p:cNvSpPr txBox="1"/>
          <p:nvPr/>
        </p:nvSpPr>
        <p:spPr>
          <a:xfrm>
            <a:off x="4631239" y="4915592"/>
            <a:ext cx="7244944" cy="107721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200" dirty="0">
                <a:solidFill>
                  <a:schemeClr val="bg1"/>
                </a:solidFill>
                <a:latin typeface="+mn-lt"/>
              </a:rPr>
              <a:t>MRT Program</a:t>
            </a:r>
          </a:p>
          <a:p>
            <a:r>
              <a:rPr lang="en-CA" sz="3200" dirty="0">
                <a:solidFill>
                  <a:schemeClr val="bg1"/>
                </a:solidFill>
                <a:latin typeface="+mn-lt"/>
              </a:rPr>
              <a:t>Anderson College</a:t>
            </a:r>
          </a:p>
        </p:txBody>
      </p:sp>
    </p:spTree>
    <p:extLst>
      <p:ext uri="{BB962C8B-B14F-4D97-AF65-F5344CB8AC3E}">
        <p14:creationId xmlns:p14="http://schemas.microsoft.com/office/powerpoint/2010/main" val="3953779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p:txBody>
          <a:bodyPr/>
          <a:lstStyle>
            <a:lvl1pPr>
              <a:defRPr baseline="0">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pPr>
              <a:defRPr/>
            </a:pPr>
            <a:endParaRPr lang="en-CA" alt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pPr>
              <a:defRPr/>
            </a:pPr>
            <a:endParaRPr lang="en-CA" alt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pPr>
              <a:defRPr/>
            </a:pPr>
            <a:fld id="{F63BE7E7-CC54-43ED-AD9D-6087CC42946D}" type="slidenum">
              <a:rPr lang="en-CA" altLang="en-US" smtClean="0"/>
              <a:pPr>
                <a:defRPr/>
              </a:pPr>
              <a:t>‹#›</a:t>
            </a:fld>
            <a:endParaRPr lang="en-CA" alt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1413949200"/>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72014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hasCustomPrompt="1"/>
          </p:nvPr>
        </p:nvSpPr>
        <p:spPr/>
        <p:txBody>
          <a:bodyPr/>
          <a:lstStyle>
            <a:lvl1pPr>
              <a:defRPr>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6409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57103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2492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2822519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8709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64757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14453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048405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cSld>
  <p:clrMapOvr>
    <a:masterClrMapping/>
  </p:clrMapOvr>
  <p:extLst>
    <p:ext uri="{DCECCB84-F9BA-43D5-87BE-67443E8EF086}">
      <p15:sldGuideLst xmlns:p15="http://schemas.microsoft.com/office/powerpoint/2012/main">
        <p15:guide id="1" orient="horz" pos="936"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67400980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endParaRPr lang="en-CA" noProof="0" dirty="0"/>
          </a:p>
        </p:txBody>
      </p:sp>
    </p:spTree>
    <p:extLst>
      <p:ext uri="{BB962C8B-B14F-4D97-AF65-F5344CB8AC3E}">
        <p14:creationId xmlns:p14="http://schemas.microsoft.com/office/powerpoint/2010/main" val="296262697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686758168"/>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95531047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356846997"/>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03100533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066744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811719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52489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491476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2025-02-06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64391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2025-02-06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578873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2025-02-06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208376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190921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17035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363337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11225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
        <p:nvSpPr>
          <p:cNvPr id="7" name="Rectangle 4">
            <a:extLst>
              <a:ext uri="{FF2B5EF4-FFF2-40B4-BE49-F238E27FC236}">
                <a16:creationId xmlns:a16="http://schemas.microsoft.com/office/drawing/2014/main" id="{D731AAF1-AA2F-6870-20D6-BA2C48E75D7A}"/>
              </a:ext>
            </a:extLst>
          </p:cNvPr>
          <p:cNvSpPr>
            <a:spLocks noChangeArrowheads="1"/>
          </p:cNvSpPr>
          <p:nvPr/>
        </p:nvSpPr>
        <p:spPr bwMode="auto">
          <a:xfrm>
            <a:off x="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8" name="Rectangle 5">
            <a:extLst>
              <a:ext uri="{FF2B5EF4-FFF2-40B4-BE49-F238E27FC236}">
                <a16:creationId xmlns:a16="http://schemas.microsoft.com/office/drawing/2014/main" id="{5B350F5A-C862-41BB-DF52-28173542BFBC}"/>
              </a:ext>
            </a:extLst>
          </p:cNvPr>
          <p:cNvSpPr>
            <a:spLocks noChangeArrowheads="1"/>
          </p:cNvSpPr>
          <p:nvPr/>
        </p:nvSpPr>
        <p:spPr bwMode="auto">
          <a:xfrm>
            <a:off x="0" y="318702"/>
            <a:ext cx="227948" cy="2769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2">
            <a:extLst>
              <a:ext uri="{FF2B5EF4-FFF2-40B4-BE49-F238E27FC236}">
                <a16:creationId xmlns:a16="http://schemas.microsoft.com/office/drawing/2014/main" id="{7351E504-6577-EDA9-5D1E-A07638CF6761}"/>
              </a:ext>
            </a:extLst>
          </p:cNvPr>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2" name="Rectangle 4">
            <a:extLst>
              <a:ext uri="{FF2B5EF4-FFF2-40B4-BE49-F238E27FC236}">
                <a16:creationId xmlns:a16="http://schemas.microsoft.com/office/drawing/2014/main" id="{EF901DCF-4B2E-2F59-8502-D8B402A59860}"/>
              </a:ext>
            </a:extLst>
          </p:cNvPr>
          <p:cNvSpPr>
            <a:spLocks noChangeArrowheads="1"/>
          </p:cNvSpPr>
          <p:nvPr userDrawn="1"/>
        </p:nvSpPr>
        <p:spPr bwMode="auto">
          <a:xfrm>
            <a:off x="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13" name="Rectangle 5">
            <a:extLst>
              <a:ext uri="{FF2B5EF4-FFF2-40B4-BE49-F238E27FC236}">
                <a16:creationId xmlns:a16="http://schemas.microsoft.com/office/drawing/2014/main" id="{E947D69B-E017-3C78-DBA8-F48B74D5EA66}"/>
              </a:ext>
            </a:extLst>
          </p:cNvPr>
          <p:cNvSpPr>
            <a:spLocks noChangeArrowheads="1"/>
          </p:cNvSpPr>
          <p:nvPr userDrawn="1"/>
        </p:nvSpPr>
        <p:spPr bwMode="auto">
          <a:xfrm>
            <a:off x="0" y="318702"/>
            <a:ext cx="227948"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Rectangle 2">
            <a:extLst>
              <a:ext uri="{FF2B5EF4-FFF2-40B4-BE49-F238E27FC236}">
                <a16:creationId xmlns:a16="http://schemas.microsoft.com/office/drawing/2014/main" id="{DCC43231-E476-F7D6-BFF9-64BA89C6946D}"/>
              </a:ext>
            </a:extLst>
          </p:cNvPr>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372397333"/>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49" r:id="rId12"/>
    <p:sldLayoutId id="2147483650" r:id="rId13"/>
    <p:sldLayoutId id="2147483653" r:id="rId14"/>
    <p:sldLayoutId id="2147483651" r:id="rId15"/>
    <p:sldLayoutId id="2147483656" r:id="rId16"/>
    <p:sldLayoutId id="2147483652" r:id="rId17"/>
    <p:sldLayoutId id="214748365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2025-02-06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4128974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812630" y="2422186"/>
            <a:ext cx="5983705" cy="1873839"/>
          </a:xfrm>
        </p:spPr>
        <p:txBody>
          <a:bodyPr>
            <a:normAutofit/>
          </a:bodyPr>
          <a:lstStyle/>
          <a:p>
            <a:pPr algn="l"/>
            <a:r>
              <a:rPr lang="en-US" sz="3600" dirty="0"/>
              <a:t>APPH 226: </a:t>
            </a:r>
            <a:r>
              <a:rPr lang="en-US" sz="4800" b="1" dirty="0"/>
              <a:t>Generators and the X-Ray Circuit</a:t>
            </a:r>
          </a:p>
        </p:txBody>
      </p:sp>
      <p:sp>
        <p:nvSpPr>
          <p:cNvPr id="10" name="Text Placeholder 9"/>
          <p:cNvSpPr>
            <a:spLocks noGrp="1"/>
          </p:cNvSpPr>
          <p:nvPr>
            <p:ph type="subTitle" idx="1"/>
          </p:nvPr>
        </p:nvSpPr>
        <p:spPr>
          <a:xfrm>
            <a:off x="4066161" y="4480852"/>
            <a:ext cx="5389123" cy="762357"/>
          </a:xfrm>
        </p:spPr>
        <p:txBody>
          <a:bodyPr>
            <a:normAutofit/>
          </a:bodyPr>
          <a:lstStyle/>
          <a:p>
            <a:r>
              <a:rPr lang="en-US" dirty="0"/>
              <a:t>Objectives:1.2, 1.3, 1.5, 2.1</a:t>
            </a:r>
          </a:p>
        </p:txBody>
      </p:sp>
    </p:spTree>
    <p:extLst>
      <p:ext uri="{BB962C8B-B14F-4D97-AF65-F5344CB8AC3E}">
        <p14:creationId xmlns:p14="http://schemas.microsoft.com/office/powerpoint/2010/main" val="3650231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Electrodynamics Terminology</a:t>
            </a:r>
          </a:p>
        </p:txBody>
      </p:sp>
      <p:sp>
        <p:nvSpPr>
          <p:cNvPr id="3" name="Content Placeholder 2"/>
          <p:cNvSpPr>
            <a:spLocks noGrp="1"/>
          </p:cNvSpPr>
          <p:nvPr>
            <p:ph idx="1"/>
          </p:nvPr>
        </p:nvSpPr>
        <p:spPr/>
        <p:txBody>
          <a:bodyPr>
            <a:normAutofit lnSpcReduction="10000"/>
          </a:bodyPr>
          <a:lstStyle/>
          <a:p>
            <a:r>
              <a:rPr lang="en-US" dirty="0"/>
              <a:t>Electrodynamics</a:t>
            </a:r>
          </a:p>
          <a:p>
            <a:pPr lvl="1"/>
            <a:r>
              <a:rPr lang="en-US" dirty="0"/>
              <a:t>Study of electric charges in motion</a:t>
            </a:r>
          </a:p>
          <a:p>
            <a:r>
              <a:rPr lang="en-US" dirty="0"/>
              <a:t>Electricity</a:t>
            </a:r>
          </a:p>
          <a:p>
            <a:pPr lvl="1"/>
            <a:r>
              <a:rPr lang="en-US" dirty="0"/>
              <a:t>When an electric potential is applied to a wire, allowing the flow of electrons</a:t>
            </a:r>
          </a:p>
          <a:p>
            <a:r>
              <a:rPr lang="en-US" dirty="0"/>
              <a:t>Electric Circuit</a:t>
            </a:r>
          </a:p>
          <a:p>
            <a:pPr lvl="1"/>
            <a:r>
              <a:rPr lang="en-US" dirty="0"/>
              <a:t>Path of electron flow from a source, through various components and back to the source</a:t>
            </a:r>
          </a:p>
          <a:p>
            <a:endParaRPr lang="en-US" dirty="0"/>
          </a:p>
          <a:p>
            <a:r>
              <a:rPr lang="en-US" dirty="0"/>
              <a:t>Flow of electrical current is in the opposite direction of the flow of electrons</a:t>
            </a:r>
          </a:p>
        </p:txBody>
      </p:sp>
    </p:spTree>
    <p:extLst>
      <p:ext uri="{BB962C8B-B14F-4D97-AF65-F5344CB8AC3E}">
        <p14:creationId xmlns:p14="http://schemas.microsoft.com/office/powerpoint/2010/main" val="791176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
          <p:cNvSpPr>
            <a:spLocks noGrp="1"/>
          </p:cNvSpPr>
          <p:nvPr>
            <p:ph type="title"/>
          </p:nvPr>
        </p:nvSpPr>
        <p:spPr/>
        <p:txBody>
          <a:bodyPr anchor="ctr"/>
          <a:lstStyle/>
          <a:p>
            <a:r>
              <a:rPr lang="en-US" altLang="en-US">
                <a:cs typeface="Arial" panose="020B0604020202020204" pitchFamily="34" charset="0"/>
              </a:rPr>
              <a:t>Electrodynamics </a:t>
            </a:r>
          </a:p>
        </p:txBody>
      </p:sp>
      <p:sp>
        <p:nvSpPr>
          <p:cNvPr id="2" name="Content Placeholder 1"/>
          <p:cNvSpPr>
            <a:spLocks noGrp="1"/>
          </p:cNvSpPr>
          <p:nvPr>
            <p:ph idx="1"/>
          </p:nvPr>
        </p:nvSpPr>
        <p:spPr>
          <a:prstGeom prst="rect">
            <a:avLst/>
          </a:prstGeom>
        </p:spPr>
        <p:txBody>
          <a:bodyPr>
            <a:noAutofit/>
          </a:bodyPr>
          <a:lstStyle/>
          <a:p>
            <a:pPr>
              <a:buClrTx/>
              <a:buSzPct val="100000"/>
              <a:buFont typeface="Arial" panose="020B0604020202020204" pitchFamily="34" charset="0"/>
              <a:buChar char="•"/>
              <a:defRPr/>
            </a:pPr>
            <a:r>
              <a:rPr lang="en-US" sz="3200" dirty="0">
                <a:solidFill>
                  <a:schemeClr val="tx1"/>
                </a:solidFill>
              </a:rPr>
              <a:t>Two types of Electric Current</a:t>
            </a:r>
          </a:p>
          <a:p>
            <a:pPr lvl="1">
              <a:buSzPct val="100000"/>
              <a:buFont typeface="Arial" panose="020B0604020202020204" pitchFamily="34" charset="0"/>
              <a:buChar char="•"/>
              <a:defRPr/>
            </a:pPr>
            <a:r>
              <a:rPr lang="en-US" sz="2800" dirty="0">
                <a:cs typeface="Arial" pitchFamily="34" charset="0"/>
              </a:rPr>
              <a:t>Alternating Current (AC)- changes direction in cycles as the electric potential changes (negative and positive)</a:t>
            </a:r>
          </a:p>
          <a:p>
            <a:pPr lvl="1">
              <a:buSzPct val="100000"/>
              <a:buFont typeface="Arial" panose="020B0604020202020204" pitchFamily="34" charset="0"/>
              <a:buChar char="•"/>
              <a:defRPr/>
            </a:pPr>
            <a:r>
              <a:rPr lang="en-US" sz="2800" dirty="0">
                <a:cs typeface="Arial" pitchFamily="34" charset="0"/>
              </a:rPr>
              <a:t>Direct Current (DC) – flows only in one direction (from positive to negative, opposite the direction of electron flow)</a:t>
            </a:r>
            <a:endParaRPr lang="en-US" sz="1400" dirty="0">
              <a:cs typeface="Arial" pitchFamily="34" charset="0"/>
            </a:endParaRPr>
          </a:p>
        </p:txBody>
      </p:sp>
    </p:spTree>
    <p:extLst>
      <p:ext uri="{BB962C8B-B14F-4D97-AF65-F5344CB8AC3E}">
        <p14:creationId xmlns:p14="http://schemas.microsoft.com/office/powerpoint/2010/main" val="20350422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50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grpId="0" nodeType="withEffect">
                                  <p:stCondLst>
                                    <p:cond delay="50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X-Ray Circuit</a:t>
            </a:r>
          </a:p>
        </p:txBody>
      </p:sp>
      <p:sp>
        <p:nvSpPr>
          <p:cNvPr id="3" name="Content Placeholder 2"/>
          <p:cNvSpPr>
            <a:spLocks noGrp="1"/>
          </p:cNvSpPr>
          <p:nvPr>
            <p:ph idx="1"/>
          </p:nvPr>
        </p:nvSpPr>
        <p:spPr/>
        <p:txBody>
          <a:bodyPr/>
          <a:lstStyle/>
          <a:p>
            <a:r>
              <a:rPr lang="en-US" sz="3600" dirty="0"/>
              <a:t>Basic X-ray Circuit can be divided into:</a:t>
            </a:r>
          </a:p>
          <a:p>
            <a:pPr lvl="1"/>
            <a:r>
              <a:rPr lang="en-US" sz="3200" u="sng" dirty="0"/>
              <a:t>Main X-Ray Circuit</a:t>
            </a:r>
          </a:p>
          <a:p>
            <a:pPr lvl="2"/>
            <a:r>
              <a:rPr lang="en-US" sz="2800" dirty="0"/>
              <a:t>Purpose: to produce x-rays</a:t>
            </a:r>
          </a:p>
          <a:p>
            <a:pPr lvl="2"/>
            <a:r>
              <a:rPr lang="en-US" sz="2800" dirty="0"/>
              <a:t>Supplies x-ray tube with properly modified power so that it can produce x-rays</a:t>
            </a:r>
          </a:p>
          <a:p>
            <a:pPr lvl="1"/>
            <a:r>
              <a:rPr lang="en-US" sz="3200" u="sng" dirty="0"/>
              <a:t>Filament Circuit</a:t>
            </a:r>
          </a:p>
          <a:p>
            <a:pPr lvl="2"/>
            <a:r>
              <a:rPr lang="en-US" sz="2800" dirty="0"/>
              <a:t>Purpose: to produce appropriate electron cloud</a:t>
            </a:r>
          </a:p>
          <a:p>
            <a:pPr lvl="2"/>
            <a:r>
              <a:rPr lang="en-US" sz="2800" dirty="0"/>
              <a:t>Supplies filament of x-ray tube with properly modified power to produce appropriate thermionic cloud</a:t>
            </a:r>
          </a:p>
          <a:p>
            <a:pPr marL="0" indent="0">
              <a:buNone/>
            </a:pPr>
            <a:endParaRPr lang="en-US" dirty="0"/>
          </a:p>
        </p:txBody>
      </p:sp>
    </p:spTree>
    <p:extLst>
      <p:ext uri="{BB962C8B-B14F-4D97-AF65-F5344CB8AC3E}">
        <p14:creationId xmlns:p14="http://schemas.microsoft.com/office/powerpoint/2010/main" val="1584628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General X-ray Circuit</a:t>
            </a:r>
          </a:p>
        </p:txBody>
      </p:sp>
      <p:sp>
        <p:nvSpPr>
          <p:cNvPr id="3" name="Content Placeholder 2"/>
          <p:cNvSpPr>
            <a:spLocks noGrp="1"/>
          </p:cNvSpPr>
          <p:nvPr>
            <p:ph idx="1"/>
          </p:nvPr>
        </p:nvSpPr>
        <p:spPr/>
        <p:txBody>
          <a:bodyPr/>
          <a:lstStyle/>
          <a:p>
            <a:r>
              <a:rPr lang="en-US" sz="3200" u="sng" dirty="0"/>
              <a:t>Main X-Ray Circuit</a:t>
            </a:r>
          </a:p>
          <a:p>
            <a:pPr lvl="1"/>
            <a:r>
              <a:rPr lang="en-US" sz="2800" dirty="0"/>
              <a:t>Primary Side/Circuit </a:t>
            </a:r>
          </a:p>
          <a:p>
            <a:pPr lvl="2"/>
            <a:r>
              <a:rPr lang="en-US" sz="2400" dirty="0"/>
              <a:t>Main power switch, circuit breakers, autotransformer, timer circuit and primary side of the step up transformer</a:t>
            </a:r>
          </a:p>
          <a:p>
            <a:pPr lvl="1"/>
            <a:r>
              <a:rPr lang="en-US" sz="2800" dirty="0"/>
              <a:t>Secondary Side/Circuit</a:t>
            </a:r>
          </a:p>
          <a:p>
            <a:pPr lvl="2"/>
            <a:r>
              <a:rPr lang="en-US" sz="2400" dirty="0"/>
              <a:t>Secondary side of step up transformer, mA meter, rectifier bank, x-ray tube (except filaments)</a:t>
            </a:r>
            <a:endParaRPr lang="en-US" dirty="0"/>
          </a:p>
          <a:p>
            <a:r>
              <a:rPr lang="en-US" u="sng" dirty="0"/>
              <a:t>Filament Circuit</a:t>
            </a:r>
          </a:p>
          <a:p>
            <a:pPr lvl="1"/>
            <a:r>
              <a:rPr lang="en-US" dirty="0"/>
              <a:t>Rheostat, step down transformer, filaments</a:t>
            </a:r>
          </a:p>
          <a:p>
            <a:pPr lvl="1"/>
            <a:endParaRPr lang="en-US" dirty="0"/>
          </a:p>
        </p:txBody>
      </p:sp>
    </p:spTree>
    <p:extLst>
      <p:ext uri="{BB962C8B-B14F-4D97-AF65-F5344CB8AC3E}">
        <p14:creationId xmlns:p14="http://schemas.microsoft.com/office/powerpoint/2010/main" val="1646285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Main X-Ray Circuit</a:t>
            </a:r>
          </a:p>
        </p:txBody>
      </p:sp>
      <p:sp>
        <p:nvSpPr>
          <p:cNvPr id="3" name="Content Placeholder 2"/>
          <p:cNvSpPr>
            <a:spLocks noGrp="1"/>
          </p:cNvSpPr>
          <p:nvPr>
            <p:ph idx="1"/>
          </p:nvPr>
        </p:nvSpPr>
        <p:spPr/>
        <p:txBody>
          <a:bodyPr/>
          <a:lstStyle/>
          <a:p>
            <a:r>
              <a:rPr lang="en-US" sz="3200" dirty="0"/>
              <a:t>Modifies the incoming line power to produce x-rays</a:t>
            </a:r>
          </a:p>
          <a:p>
            <a:r>
              <a:rPr lang="en-US" sz="3200" dirty="0"/>
              <a:t>Achieves this with a sequence of devices</a:t>
            </a:r>
          </a:p>
          <a:p>
            <a:r>
              <a:rPr lang="en-US" sz="3200" dirty="0"/>
              <a:t>Circuit needs to boost the voltage up to the range required to produce x-rays</a:t>
            </a:r>
          </a:p>
          <a:p>
            <a:r>
              <a:rPr lang="en-US" sz="3200" dirty="0"/>
              <a:t>Must permit the technologist to adjust the amperage, voltage and length of exposure </a:t>
            </a:r>
          </a:p>
        </p:txBody>
      </p:sp>
    </p:spTree>
    <p:extLst>
      <p:ext uri="{BB962C8B-B14F-4D97-AF65-F5344CB8AC3E}">
        <p14:creationId xmlns:p14="http://schemas.microsoft.com/office/powerpoint/2010/main" val="891460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Circuit</a:t>
            </a:r>
          </a:p>
        </p:txBody>
      </p:sp>
      <p:sp>
        <p:nvSpPr>
          <p:cNvPr id="3" name="Content Placeholder 2"/>
          <p:cNvSpPr>
            <a:spLocks noGrp="1"/>
          </p:cNvSpPr>
          <p:nvPr>
            <p:ph idx="1"/>
          </p:nvPr>
        </p:nvSpPr>
        <p:spPr/>
        <p:txBody>
          <a:bodyPr>
            <a:normAutofit lnSpcReduction="10000"/>
          </a:bodyPr>
          <a:lstStyle/>
          <a:p>
            <a:r>
              <a:rPr lang="en-US" sz="3200" dirty="0"/>
              <a:t>Main power switch:</a:t>
            </a:r>
          </a:p>
          <a:p>
            <a:pPr lvl="1"/>
            <a:r>
              <a:rPr lang="en-US" sz="2800" dirty="0"/>
              <a:t>An on-off switch for the unit that is connected to the power supply of the facility</a:t>
            </a:r>
          </a:p>
          <a:p>
            <a:r>
              <a:rPr lang="en-US" sz="3200" dirty="0"/>
              <a:t>Line compensator</a:t>
            </a:r>
          </a:p>
          <a:p>
            <a:pPr lvl="1"/>
            <a:r>
              <a:rPr lang="en-US" sz="2800" dirty="0"/>
              <a:t>Used because the incoming power isn’t a consistent 220 volts</a:t>
            </a:r>
          </a:p>
          <a:p>
            <a:pPr lvl="1"/>
            <a:r>
              <a:rPr lang="en-US" sz="2800" dirty="0"/>
              <a:t>Usually wired to the autotransformer</a:t>
            </a:r>
          </a:p>
          <a:p>
            <a:pPr lvl="1"/>
            <a:r>
              <a:rPr lang="en-US" sz="2800" dirty="0"/>
              <a:t>Automatically adjusts the power supply to precisely 220 volts – must stay constant</a:t>
            </a:r>
          </a:p>
          <a:p>
            <a:r>
              <a:rPr lang="en-US" sz="3200" dirty="0"/>
              <a:t>Circuit breakers</a:t>
            </a:r>
          </a:p>
          <a:p>
            <a:pPr lvl="1"/>
            <a:r>
              <a:rPr lang="en-US" sz="2800" dirty="0"/>
              <a:t>Protect against short circuits and electric shock</a:t>
            </a:r>
          </a:p>
        </p:txBody>
      </p:sp>
    </p:spTree>
    <p:extLst>
      <p:ext uri="{BB962C8B-B14F-4D97-AF65-F5344CB8AC3E}">
        <p14:creationId xmlns:p14="http://schemas.microsoft.com/office/powerpoint/2010/main" val="2360661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Circuit</a:t>
            </a:r>
          </a:p>
        </p:txBody>
      </p:sp>
      <p:sp>
        <p:nvSpPr>
          <p:cNvPr id="3" name="Content Placeholder 2"/>
          <p:cNvSpPr>
            <a:spLocks noGrp="1"/>
          </p:cNvSpPr>
          <p:nvPr>
            <p:ph idx="1"/>
          </p:nvPr>
        </p:nvSpPr>
        <p:spPr/>
        <p:txBody>
          <a:bodyPr/>
          <a:lstStyle/>
          <a:p>
            <a:r>
              <a:rPr lang="en-US" sz="3200" dirty="0"/>
              <a:t>Autotransformer </a:t>
            </a:r>
          </a:p>
          <a:p>
            <a:pPr lvl="1"/>
            <a:r>
              <a:rPr lang="en-US" sz="2800" dirty="0"/>
              <a:t>Operates on the principle of self induction</a:t>
            </a:r>
          </a:p>
          <a:p>
            <a:pPr lvl="1"/>
            <a:r>
              <a:rPr lang="en-US" sz="2800" dirty="0"/>
              <a:t>Only has one coil of wire around a central magnetic coil</a:t>
            </a:r>
          </a:p>
          <a:p>
            <a:pPr lvl="1"/>
            <a:r>
              <a:rPr lang="en-US" sz="2800" dirty="0"/>
              <a:t>This coil is used as the primary and secondary coil</a:t>
            </a:r>
          </a:p>
          <a:p>
            <a:pPr lvl="1"/>
            <a:r>
              <a:rPr lang="en-US" sz="2800" dirty="0"/>
              <a:t>Outside wires are attached at different points along the coil, and the induced voltage is adjustable depending on where the connections are made.</a:t>
            </a:r>
            <a:endParaRPr lang="en-US" dirty="0"/>
          </a:p>
        </p:txBody>
      </p:sp>
    </p:spTree>
    <p:extLst>
      <p:ext uri="{BB962C8B-B14F-4D97-AF65-F5344CB8AC3E}">
        <p14:creationId xmlns:p14="http://schemas.microsoft.com/office/powerpoint/2010/main" val="165700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Autotransformer</a:t>
            </a:r>
          </a:p>
        </p:txBody>
      </p:sp>
      <p:sp>
        <p:nvSpPr>
          <p:cNvPr id="7" name="Content Placeholder 6"/>
          <p:cNvSpPr>
            <a:spLocks noGrp="1"/>
          </p:cNvSpPr>
          <p:nvPr>
            <p:ph idx="1"/>
          </p:nvPr>
        </p:nvSpPr>
        <p:spPr/>
        <p:txBody>
          <a:bodyPr/>
          <a:lstStyle/>
          <a:p>
            <a:r>
              <a:rPr lang="en-US" dirty="0"/>
              <a:t>Only one core</a:t>
            </a:r>
          </a:p>
          <a:p>
            <a:r>
              <a:rPr lang="en-US" dirty="0"/>
              <a:t>Power brought in on one side -“primary connections”</a:t>
            </a:r>
          </a:p>
          <a:p>
            <a:r>
              <a:rPr lang="en-US" dirty="0"/>
              <a:t>Depending on the </a:t>
            </a:r>
            <a:r>
              <a:rPr lang="en-US" dirty="0" err="1"/>
              <a:t>kVp</a:t>
            </a:r>
            <a:r>
              <a:rPr lang="en-US" dirty="0"/>
              <a:t> set, different combinations of the secondary connections can increase or decrease the voltage</a:t>
            </a:r>
          </a:p>
        </p:txBody>
      </p:sp>
    </p:spTree>
    <p:extLst>
      <p:ext uri="{BB962C8B-B14F-4D97-AF65-F5344CB8AC3E}">
        <p14:creationId xmlns:p14="http://schemas.microsoft.com/office/powerpoint/2010/main" val="2595907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Autotransformer</a:t>
            </a:r>
          </a:p>
        </p:txBody>
      </p:sp>
      <p:sp>
        <p:nvSpPr>
          <p:cNvPr id="3" name="Content Placeholder 2"/>
          <p:cNvSpPr>
            <a:spLocks noGrp="1"/>
          </p:cNvSpPr>
          <p:nvPr>
            <p:ph idx="1"/>
          </p:nvPr>
        </p:nvSpPr>
        <p:spPr/>
        <p:txBody>
          <a:bodyPr/>
          <a:lstStyle/>
          <a:p>
            <a:r>
              <a:rPr lang="en-US" dirty="0"/>
              <a:t>Adjustable transformer controlled by </a:t>
            </a:r>
            <a:r>
              <a:rPr lang="en-US" dirty="0" err="1"/>
              <a:t>kVp</a:t>
            </a:r>
            <a:r>
              <a:rPr lang="en-US" dirty="0"/>
              <a:t> selector on control panel</a:t>
            </a:r>
          </a:p>
          <a:p>
            <a:r>
              <a:rPr lang="en-US" dirty="0"/>
              <a:t>When a tech selects the </a:t>
            </a:r>
            <a:r>
              <a:rPr lang="en-US" dirty="0" err="1"/>
              <a:t>kVp</a:t>
            </a:r>
            <a:r>
              <a:rPr lang="en-US" dirty="0"/>
              <a:t> setting, they are controlling this transformer</a:t>
            </a:r>
          </a:p>
          <a:p>
            <a:pPr lvl="1"/>
            <a:r>
              <a:rPr lang="en-US" sz="2000" dirty="0"/>
              <a:t>Determines # of turns on the secondary side to be included – which controls the output voltage</a:t>
            </a:r>
          </a:p>
          <a:p>
            <a:r>
              <a:rPr lang="en-US" dirty="0"/>
              <a:t>Sometimes called </a:t>
            </a:r>
            <a:r>
              <a:rPr lang="en-US" dirty="0" err="1"/>
              <a:t>kVp</a:t>
            </a:r>
            <a:r>
              <a:rPr lang="en-US" dirty="0"/>
              <a:t> selector</a:t>
            </a:r>
          </a:p>
          <a:p>
            <a:r>
              <a:rPr lang="en-US" dirty="0"/>
              <a:t>Primary purpose is to provide a voltage that will be increased by the step up transformer to produce the </a:t>
            </a:r>
            <a:r>
              <a:rPr lang="en-US" dirty="0" err="1"/>
              <a:t>kilovoltage</a:t>
            </a:r>
            <a:r>
              <a:rPr lang="en-US" dirty="0"/>
              <a:t> selected at the operating console</a:t>
            </a:r>
          </a:p>
          <a:p>
            <a:pPr marL="0" indent="0">
              <a:buNone/>
            </a:pPr>
            <a:endParaRPr lang="en-US" dirty="0"/>
          </a:p>
        </p:txBody>
      </p:sp>
    </p:spTree>
    <p:extLst>
      <p:ext uri="{BB962C8B-B14F-4D97-AF65-F5344CB8AC3E}">
        <p14:creationId xmlns:p14="http://schemas.microsoft.com/office/powerpoint/2010/main" val="1785153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Circuit</a:t>
            </a:r>
          </a:p>
        </p:txBody>
      </p:sp>
      <p:sp>
        <p:nvSpPr>
          <p:cNvPr id="3" name="Content Placeholder 2"/>
          <p:cNvSpPr>
            <a:spLocks noGrp="1"/>
          </p:cNvSpPr>
          <p:nvPr>
            <p:ph idx="1"/>
          </p:nvPr>
        </p:nvSpPr>
        <p:spPr/>
        <p:txBody>
          <a:bodyPr/>
          <a:lstStyle/>
          <a:p>
            <a:r>
              <a:rPr lang="en-US" sz="3200" dirty="0"/>
              <a:t>Step up Transformer</a:t>
            </a:r>
          </a:p>
          <a:p>
            <a:pPr lvl="1"/>
            <a:r>
              <a:rPr lang="en-US" sz="2800" dirty="0"/>
              <a:t>Dividing line between primary and secondary circuits</a:t>
            </a:r>
          </a:p>
          <a:p>
            <a:pPr lvl="1"/>
            <a:r>
              <a:rPr lang="en-US" sz="2800" dirty="0"/>
              <a:t>Increases voltage from the autotransformer to the kV required for x-ray production</a:t>
            </a:r>
          </a:p>
          <a:p>
            <a:pPr lvl="2"/>
            <a:r>
              <a:rPr lang="en-US" sz="2400" dirty="0"/>
              <a:t>Not adjustable , increases kV by a fixed amount</a:t>
            </a:r>
          </a:p>
          <a:p>
            <a:pPr lvl="1"/>
            <a:r>
              <a:rPr lang="en-US" sz="2800" dirty="0"/>
              <a:t>Primary coil is in primary circuit, secondary coil in secondary circuit</a:t>
            </a:r>
          </a:p>
          <a:p>
            <a:pPr lvl="1"/>
            <a:endParaRPr lang="en-US" dirty="0"/>
          </a:p>
          <a:p>
            <a:endParaRPr lang="en-US" dirty="0"/>
          </a:p>
        </p:txBody>
      </p:sp>
    </p:spTree>
    <p:extLst>
      <p:ext uri="{BB962C8B-B14F-4D97-AF65-F5344CB8AC3E}">
        <p14:creationId xmlns:p14="http://schemas.microsoft.com/office/powerpoint/2010/main" val="514717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Circuit</a:t>
            </a:r>
          </a:p>
        </p:txBody>
      </p:sp>
      <p:sp>
        <p:nvSpPr>
          <p:cNvPr id="3" name="Content Placeholder 2"/>
          <p:cNvSpPr>
            <a:spLocks noGrp="1"/>
          </p:cNvSpPr>
          <p:nvPr>
            <p:ph idx="1"/>
          </p:nvPr>
        </p:nvSpPr>
        <p:spPr/>
        <p:txBody>
          <a:bodyPr/>
          <a:lstStyle/>
          <a:p>
            <a:r>
              <a:rPr lang="en-US" sz="3200" dirty="0"/>
              <a:t>Timer circuit (exposure timer)</a:t>
            </a:r>
          </a:p>
          <a:p>
            <a:pPr lvl="1"/>
            <a:r>
              <a:rPr lang="en-US" sz="2800" dirty="0"/>
              <a:t>Located in the primary circuit because it’s easier to control a low voltage vs a very high one (secondary circuit)</a:t>
            </a:r>
          </a:p>
          <a:p>
            <a:pPr lvl="1"/>
            <a:r>
              <a:rPr lang="en-US" sz="2800" dirty="0"/>
              <a:t>Purpose of the device is to ‘make or break’ the voltage across the tube</a:t>
            </a:r>
          </a:p>
          <a:p>
            <a:pPr lvl="1"/>
            <a:r>
              <a:rPr lang="en-US" sz="2800" dirty="0"/>
              <a:t>Four types:</a:t>
            </a:r>
          </a:p>
          <a:p>
            <a:pPr lvl="2"/>
            <a:r>
              <a:rPr lang="en-US" sz="2400" dirty="0"/>
              <a:t>Synchronous timer</a:t>
            </a:r>
          </a:p>
          <a:p>
            <a:pPr lvl="2"/>
            <a:r>
              <a:rPr lang="en-US" sz="2400" dirty="0"/>
              <a:t>Electronic timers</a:t>
            </a:r>
          </a:p>
          <a:p>
            <a:pPr lvl="2"/>
            <a:r>
              <a:rPr lang="en-US" sz="2400" dirty="0" err="1"/>
              <a:t>mAs</a:t>
            </a:r>
            <a:r>
              <a:rPr lang="en-US" sz="2400" dirty="0"/>
              <a:t> timers</a:t>
            </a:r>
          </a:p>
          <a:p>
            <a:pPr lvl="2"/>
            <a:r>
              <a:rPr lang="en-US" sz="2400" dirty="0"/>
              <a:t>AEC</a:t>
            </a:r>
          </a:p>
          <a:p>
            <a:pPr lvl="1"/>
            <a:endParaRPr lang="en-US" dirty="0"/>
          </a:p>
          <a:p>
            <a:endParaRPr lang="en-US" dirty="0"/>
          </a:p>
        </p:txBody>
      </p:sp>
    </p:spTree>
    <p:extLst>
      <p:ext uri="{BB962C8B-B14F-4D97-AF65-F5344CB8AC3E}">
        <p14:creationId xmlns:p14="http://schemas.microsoft.com/office/powerpoint/2010/main" val="4211672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Secondary Circuit</a:t>
            </a:r>
          </a:p>
        </p:txBody>
      </p:sp>
      <p:sp>
        <p:nvSpPr>
          <p:cNvPr id="3" name="Content Placeholder 2"/>
          <p:cNvSpPr>
            <a:spLocks noGrp="1"/>
          </p:cNvSpPr>
          <p:nvPr>
            <p:ph idx="1"/>
          </p:nvPr>
        </p:nvSpPr>
        <p:spPr/>
        <p:txBody>
          <a:bodyPr/>
          <a:lstStyle/>
          <a:p>
            <a:r>
              <a:rPr lang="en-US" sz="3200" dirty="0"/>
              <a:t>Begins with other side of step up transformer</a:t>
            </a:r>
          </a:p>
          <a:p>
            <a:r>
              <a:rPr lang="en-US" sz="3200" dirty="0"/>
              <a:t>An mA meter is there to monitor x-ray tube current</a:t>
            </a:r>
          </a:p>
          <a:p>
            <a:r>
              <a:rPr lang="en-US" sz="3200" dirty="0"/>
              <a:t>AC is required for the transformers to work properly, but the x-ray tube requires DC</a:t>
            </a:r>
          </a:p>
          <a:p>
            <a:pPr lvl="1"/>
            <a:r>
              <a:rPr lang="en-US" sz="2800" dirty="0"/>
              <a:t>In the tube, electrons must </a:t>
            </a:r>
            <a:r>
              <a:rPr lang="en-US" sz="2800" u="sng" dirty="0"/>
              <a:t>always</a:t>
            </a:r>
            <a:r>
              <a:rPr lang="en-US" sz="2800" dirty="0"/>
              <a:t> flow cathode to anode </a:t>
            </a:r>
          </a:p>
          <a:p>
            <a:pPr marL="342900" lvl="1" indent="0">
              <a:buNone/>
            </a:pPr>
            <a:endParaRPr lang="en-US" sz="2800" dirty="0"/>
          </a:p>
          <a:p>
            <a:pPr marL="0" indent="0">
              <a:buNone/>
            </a:pPr>
            <a:endParaRPr lang="en-US" dirty="0"/>
          </a:p>
        </p:txBody>
      </p:sp>
    </p:spTree>
    <p:extLst>
      <p:ext uri="{BB962C8B-B14F-4D97-AF65-F5344CB8AC3E}">
        <p14:creationId xmlns:p14="http://schemas.microsoft.com/office/powerpoint/2010/main" val="41293402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Rectifiers</a:t>
            </a:r>
          </a:p>
        </p:txBody>
      </p:sp>
      <p:sp>
        <p:nvSpPr>
          <p:cNvPr id="3" name="Content Placeholder 2"/>
          <p:cNvSpPr>
            <a:spLocks noGrp="1"/>
          </p:cNvSpPr>
          <p:nvPr>
            <p:ph idx="1"/>
          </p:nvPr>
        </p:nvSpPr>
        <p:spPr/>
        <p:txBody>
          <a:bodyPr>
            <a:normAutofit lnSpcReduction="10000"/>
          </a:bodyPr>
          <a:lstStyle/>
          <a:p>
            <a:r>
              <a:rPr lang="en-US" sz="3200" dirty="0"/>
              <a:t>Purpose: to convert AC (alternating current) to DC (direct current)</a:t>
            </a:r>
          </a:p>
          <a:p>
            <a:r>
              <a:rPr lang="en-US" sz="3200" dirty="0"/>
              <a:t>Solid state rectifier commonly used</a:t>
            </a:r>
          </a:p>
          <a:p>
            <a:r>
              <a:rPr lang="en-US" sz="3200" dirty="0"/>
              <a:t>Consists of two semiconducting crystals joined together to form a solid state diode</a:t>
            </a:r>
          </a:p>
          <a:p>
            <a:pPr lvl="1"/>
            <a:r>
              <a:rPr lang="en-US" sz="2800" dirty="0"/>
              <a:t>P-type crystal</a:t>
            </a:r>
          </a:p>
          <a:p>
            <a:pPr lvl="2"/>
            <a:r>
              <a:rPr lang="en-US" sz="2400" dirty="0"/>
              <a:t>‘electron traps/holes’</a:t>
            </a:r>
          </a:p>
          <a:p>
            <a:pPr lvl="2"/>
            <a:r>
              <a:rPr lang="en-US" sz="2400" dirty="0"/>
              <a:t>Traps are mobile</a:t>
            </a:r>
          </a:p>
          <a:p>
            <a:pPr lvl="1"/>
            <a:r>
              <a:rPr lang="en-US" sz="2800" dirty="0"/>
              <a:t>N-type crystal</a:t>
            </a:r>
          </a:p>
          <a:p>
            <a:pPr lvl="2"/>
            <a:r>
              <a:rPr lang="en-US" sz="2400" dirty="0"/>
              <a:t>Abundance of freely moving electrons</a:t>
            </a:r>
          </a:p>
        </p:txBody>
      </p:sp>
    </p:spTree>
    <p:extLst>
      <p:ext uri="{BB962C8B-B14F-4D97-AF65-F5344CB8AC3E}">
        <p14:creationId xmlns:p14="http://schemas.microsoft.com/office/powerpoint/2010/main" val="2703010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Rectifiers</a:t>
            </a:r>
          </a:p>
        </p:txBody>
      </p:sp>
      <p:sp>
        <p:nvSpPr>
          <p:cNvPr id="3" name="Content Placeholder 2"/>
          <p:cNvSpPr>
            <a:spLocks noGrp="1"/>
          </p:cNvSpPr>
          <p:nvPr>
            <p:ph idx="1"/>
          </p:nvPr>
        </p:nvSpPr>
        <p:spPr/>
        <p:txBody>
          <a:bodyPr/>
          <a:lstStyle/>
          <a:p>
            <a:r>
              <a:rPr lang="en-US" dirty="0"/>
              <a:t>When a positive charge is placed on the p-type crystal, and negative charge on the n-type crystal, the diode will conduct electricity</a:t>
            </a:r>
          </a:p>
          <a:p>
            <a:r>
              <a:rPr lang="en-US" dirty="0"/>
              <a:t>Both the traps and the electrons will move across the PN junction allowing current to flow</a:t>
            </a:r>
          </a:p>
          <a:p>
            <a:endParaRPr lang="en-US" dirty="0"/>
          </a:p>
        </p:txBody>
      </p:sp>
    </p:spTree>
    <p:extLst>
      <p:ext uri="{BB962C8B-B14F-4D97-AF65-F5344CB8AC3E}">
        <p14:creationId xmlns:p14="http://schemas.microsoft.com/office/powerpoint/2010/main" val="1178788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Rectifiers</a:t>
            </a:r>
          </a:p>
        </p:txBody>
      </p:sp>
      <p:sp>
        <p:nvSpPr>
          <p:cNvPr id="3" name="Content Placeholder 2"/>
          <p:cNvSpPr>
            <a:spLocks noGrp="1"/>
          </p:cNvSpPr>
          <p:nvPr>
            <p:ph idx="1"/>
          </p:nvPr>
        </p:nvSpPr>
        <p:spPr/>
        <p:txBody>
          <a:bodyPr/>
          <a:lstStyle/>
          <a:p>
            <a:r>
              <a:rPr lang="en-US" dirty="0"/>
              <a:t>When AC cycle reverses, the diode will not conduct</a:t>
            </a:r>
          </a:p>
          <a:p>
            <a:r>
              <a:rPr lang="en-US" dirty="0"/>
              <a:t>The traps and electrons do not move to the junction and no current is conducted</a:t>
            </a:r>
          </a:p>
        </p:txBody>
      </p:sp>
    </p:spTree>
    <p:extLst>
      <p:ext uri="{BB962C8B-B14F-4D97-AF65-F5344CB8AC3E}">
        <p14:creationId xmlns:p14="http://schemas.microsoft.com/office/powerpoint/2010/main" val="811666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Rectifiers</a:t>
            </a:r>
          </a:p>
        </p:txBody>
      </p:sp>
      <p:sp>
        <p:nvSpPr>
          <p:cNvPr id="3" name="Content Placeholder 2"/>
          <p:cNvSpPr>
            <a:spLocks noGrp="1"/>
          </p:cNvSpPr>
          <p:nvPr>
            <p:ph idx="1"/>
          </p:nvPr>
        </p:nvSpPr>
        <p:spPr/>
        <p:txBody>
          <a:bodyPr/>
          <a:lstStyle/>
          <a:p>
            <a:r>
              <a:rPr lang="en-US" dirty="0"/>
              <a:t>Solid state p-n junction conducts electricity in only one direction</a:t>
            </a:r>
          </a:p>
          <a:p>
            <a:pPr lvl="1"/>
            <a:r>
              <a:rPr lang="en-US" dirty="0"/>
              <a:t>Junction is called diode</a:t>
            </a:r>
          </a:p>
          <a:p>
            <a:r>
              <a:rPr lang="en-US" dirty="0"/>
              <a:t>Solid state diodes are rectifiers because they conduct electric current in one direction</a:t>
            </a:r>
          </a:p>
          <a:p>
            <a:pPr lvl="1"/>
            <a:r>
              <a:rPr lang="en-US" u="sng" dirty="0"/>
              <a:t>One way valve</a:t>
            </a:r>
          </a:p>
          <a:p>
            <a:pPr lvl="1"/>
            <a:r>
              <a:rPr lang="en-US" dirty="0"/>
              <a:t>Necessary to route the electricity through the x-ray tube correctly</a:t>
            </a:r>
          </a:p>
          <a:p>
            <a:r>
              <a:rPr lang="en-US" dirty="0"/>
              <a:t>Arrowhead in the diode symbol indicates direction of conventional electric current, which is opposite to the flow of electrons</a:t>
            </a:r>
          </a:p>
          <a:p>
            <a:endParaRPr lang="en-US" dirty="0"/>
          </a:p>
        </p:txBody>
      </p:sp>
    </p:spTree>
    <p:extLst>
      <p:ext uri="{BB962C8B-B14F-4D97-AF65-F5344CB8AC3E}">
        <p14:creationId xmlns:p14="http://schemas.microsoft.com/office/powerpoint/2010/main" val="3814006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do we need rectifiers?</a:t>
            </a:r>
          </a:p>
        </p:txBody>
      </p:sp>
      <p:sp>
        <p:nvSpPr>
          <p:cNvPr id="3" name="Content Placeholder 2"/>
          <p:cNvSpPr>
            <a:spLocks noGrp="1"/>
          </p:cNvSpPr>
          <p:nvPr>
            <p:ph idx="1"/>
          </p:nvPr>
        </p:nvSpPr>
        <p:spPr/>
        <p:txBody>
          <a:bodyPr/>
          <a:lstStyle/>
          <a:p>
            <a:pPr>
              <a:buSzPct val="100000"/>
            </a:pPr>
            <a:r>
              <a:rPr lang="en-CA" altLang="en-US" sz="3200" dirty="0"/>
              <a:t>When the cathode is negative and the anode is positive</a:t>
            </a:r>
          </a:p>
          <a:p>
            <a:pPr lvl="1">
              <a:buSzPct val="100000"/>
            </a:pPr>
            <a:r>
              <a:rPr lang="en-CA" altLang="en-US" sz="2800" dirty="0"/>
              <a:t>Electrons will move across and x-rays will be produced</a:t>
            </a:r>
          </a:p>
          <a:p>
            <a:pPr>
              <a:buSzPct val="100000"/>
            </a:pPr>
            <a:r>
              <a:rPr lang="en-CA" altLang="en-US" sz="3200" dirty="0"/>
              <a:t>If the anode of the x-ray tube is negative and the cathode positive </a:t>
            </a:r>
          </a:p>
          <a:p>
            <a:pPr lvl="1">
              <a:buSzPct val="100000"/>
            </a:pPr>
            <a:r>
              <a:rPr lang="en-CA" altLang="en-US" sz="2800" dirty="0"/>
              <a:t>X-rays will not be produced</a:t>
            </a:r>
          </a:p>
          <a:p>
            <a:pPr lvl="1">
              <a:buSzPct val="100000"/>
            </a:pPr>
            <a:r>
              <a:rPr lang="en-CA" altLang="en-US" sz="2800" dirty="0"/>
              <a:t>Anode is not constructed to emit electrons, so there will be no electrons moving to the cathode</a:t>
            </a:r>
          </a:p>
          <a:p>
            <a:endParaRPr lang="en-US" dirty="0"/>
          </a:p>
        </p:txBody>
      </p:sp>
    </p:spTree>
    <p:extLst>
      <p:ext uri="{BB962C8B-B14F-4D97-AF65-F5344CB8AC3E}">
        <p14:creationId xmlns:p14="http://schemas.microsoft.com/office/powerpoint/2010/main" val="3992761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Unrectified Voltage</a:t>
            </a:r>
          </a:p>
        </p:txBody>
      </p:sp>
      <p:sp>
        <p:nvSpPr>
          <p:cNvPr id="3" name="Content Placeholder 2"/>
          <p:cNvSpPr>
            <a:spLocks noGrp="1"/>
          </p:cNvSpPr>
          <p:nvPr>
            <p:ph idx="1"/>
          </p:nvPr>
        </p:nvSpPr>
        <p:spPr/>
        <p:txBody>
          <a:bodyPr/>
          <a:lstStyle/>
          <a:p>
            <a:r>
              <a:rPr lang="en-US" dirty="0"/>
              <a:t>Current that passes through the x-ray tube exists only during the positive half of the cycle, when the cathode is negative and anode is positive</a:t>
            </a:r>
          </a:p>
          <a:p>
            <a:r>
              <a:rPr lang="en-US" dirty="0"/>
              <a:t>During the negative half of the cycle, current flows from anode to cathode, but this is not possible as the anode cannot emit electrons</a:t>
            </a:r>
          </a:p>
        </p:txBody>
      </p:sp>
    </p:spTree>
    <p:extLst>
      <p:ext uri="{BB962C8B-B14F-4D97-AF65-F5344CB8AC3E}">
        <p14:creationId xmlns:p14="http://schemas.microsoft.com/office/powerpoint/2010/main" val="2255693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Half Wave Rectification</a:t>
            </a:r>
          </a:p>
        </p:txBody>
      </p:sp>
      <p:sp>
        <p:nvSpPr>
          <p:cNvPr id="3" name="Content Placeholder 2"/>
          <p:cNvSpPr>
            <a:spLocks noGrp="1"/>
          </p:cNvSpPr>
          <p:nvPr>
            <p:ph idx="1"/>
          </p:nvPr>
        </p:nvSpPr>
        <p:spPr/>
        <p:txBody>
          <a:bodyPr/>
          <a:lstStyle/>
          <a:p>
            <a:r>
              <a:rPr lang="en-US" dirty="0"/>
              <a:t>Inverse voltage is removed from the supply to the x-ray tube by rectification</a:t>
            </a:r>
          </a:p>
          <a:p>
            <a:r>
              <a:rPr lang="en-US" dirty="0"/>
              <a:t>Done through the arrangement of rectifiers to convert AC to DC</a:t>
            </a:r>
          </a:p>
          <a:p>
            <a:pPr lvl="1"/>
            <a:r>
              <a:rPr lang="en-US" dirty="0"/>
              <a:t>Need DC for x-ray tube to operate</a:t>
            </a:r>
          </a:p>
          <a:p>
            <a:r>
              <a:rPr lang="en-US" dirty="0"/>
              <a:t>During positive portion of AC waveform, the rectifier allows electric current to pass through tube</a:t>
            </a:r>
          </a:p>
          <a:p>
            <a:r>
              <a:rPr lang="en-US" dirty="0"/>
              <a:t>During negative portion of AC waveform, the rectifier does not conduct, no electric current is allowed</a:t>
            </a:r>
          </a:p>
          <a:p>
            <a:endParaRPr lang="en-US" dirty="0"/>
          </a:p>
        </p:txBody>
      </p:sp>
    </p:spTree>
    <p:extLst>
      <p:ext uri="{BB962C8B-B14F-4D97-AF65-F5344CB8AC3E}">
        <p14:creationId xmlns:p14="http://schemas.microsoft.com/office/powerpoint/2010/main" val="2155114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Half Wave Rectification</a:t>
            </a:r>
          </a:p>
        </p:txBody>
      </p:sp>
      <p:sp>
        <p:nvSpPr>
          <p:cNvPr id="3" name="Content Placeholder 2"/>
          <p:cNvSpPr>
            <a:spLocks noGrp="1"/>
          </p:cNvSpPr>
          <p:nvPr>
            <p:ph idx="1"/>
          </p:nvPr>
        </p:nvSpPr>
        <p:spPr/>
        <p:txBody>
          <a:bodyPr/>
          <a:lstStyle/>
          <a:p>
            <a:r>
              <a:rPr lang="en-US" sz="3200" dirty="0"/>
              <a:t>Result is positive pulses with gaps when current is not being conducted</a:t>
            </a:r>
          </a:p>
          <a:p>
            <a:r>
              <a:rPr lang="en-US" sz="3200" dirty="0"/>
              <a:t>Resultant electric current is rectified because the electrons flow in only one direction</a:t>
            </a:r>
          </a:p>
          <a:p>
            <a:r>
              <a:rPr lang="en-US" sz="3200" dirty="0"/>
              <a:t>Called half wave rectification because only one half of the AC waveform appears in the output</a:t>
            </a:r>
          </a:p>
          <a:p>
            <a:pPr marL="0" indent="0">
              <a:buNone/>
            </a:pPr>
            <a:endParaRPr lang="en-US" dirty="0"/>
          </a:p>
        </p:txBody>
      </p:sp>
    </p:spTree>
    <p:extLst>
      <p:ext uri="{BB962C8B-B14F-4D97-AF65-F5344CB8AC3E}">
        <p14:creationId xmlns:p14="http://schemas.microsoft.com/office/powerpoint/2010/main" val="2394897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Full Wave Rectification</a:t>
            </a:r>
          </a:p>
        </p:txBody>
      </p:sp>
      <p:sp>
        <p:nvSpPr>
          <p:cNvPr id="3" name="Content Placeholder 2"/>
          <p:cNvSpPr>
            <a:spLocks noGrp="1"/>
          </p:cNvSpPr>
          <p:nvPr>
            <p:ph idx="1"/>
          </p:nvPr>
        </p:nvSpPr>
        <p:spPr/>
        <p:txBody>
          <a:bodyPr/>
          <a:lstStyle/>
          <a:p>
            <a:r>
              <a:rPr lang="en-US" sz="3200" dirty="0"/>
              <a:t>Major shortcoming of half wave rectification is that it wastes half of the power supply, and thus requires double the exposure time</a:t>
            </a:r>
          </a:p>
          <a:p>
            <a:r>
              <a:rPr lang="en-US" sz="3200" dirty="0"/>
              <a:t>When 4 rectifiers are used, able to utilize the negative half cycle</a:t>
            </a:r>
          </a:p>
          <a:p>
            <a:r>
              <a:rPr lang="en-US" sz="3200" dirty="0"/>
              <a:t>Inverts the negative half so that the anode is always positive</a:t>
            </a:r>
          </a:p>
          <a:p>
            <a:endParaRPr lang="en-US" dirty="0"/>
          </a:p>
        </p:txBody>
      </p:sp>
    </p:spTree>
    <p:extLst>
      <p:ext uri="{BB962C8B-B14F-4D97-AF65-F5344CB8AC3E}">
        <p14:creationId xmlns:p14="http://schemas.microsoft.com/office/powerpoint/2010/main" val="1174503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Full Wave Rectification</a:t>
            </a:r>
          </a:p>
        </p:txBody>
      </p:sp>
      <p:sp>
        <p:nvSpPr>
          <p:cNvPr id="3" name="Content Placeholder 2"/>
          <p:cNvSpPr>
            <a:spLocks noGrp="1"/>
          </p:cNvSpPr>
          <p:nvPr>
            <p:ph idx="1"/>
          </p:nvPr>
        </p:nvSpPr>
        <p:spPr/>
        <p:txBody>
          <a:bodyPr/>
          <a:lstStyle/>
          <a:p>
            <a:r>
              <a:rPr lang="en-US" dirty="0"/>
              <a:t>Energy fluctuates from maximum voltage to zero – 100% ripple</a:t>
            </a:r>
          </a:p>
          <a:p>
            <a:r>
              <a:rPr lang="en-US" dirty="0"/>
              <a:t>This is a problem for x-ray production</a:t>
            </a:r>
          </a:p>
          <a:p>
            <a:r>
              <a:rPr lang="en-US" dirty="0"/>
              <a:t>X-rays produced will vary from zero to </a:t>
            </a:r>
            <a:r>
              <a:rPr lang="en-US" dirty="0" err="1"/>
              <a:t>kVp</a:t>
            </a:r>
            <a:r>
              <a:rPr lang="en-US" dirty="0"/>
              <a:t> selected on console </a:t>
            </a:r>
          </a:p>
          <a:p>
            <a:endParaRPr lang="en-US" dirty="0"/>
          </a:p>
        </p:txBody>
      </p:sp>
    </p:spTree>
    <p:extLst>
      <p:ext uri="{BB962C8B-B14F-4D97-AF65-F5344CB8AC3E}">
        <p14:creationId xmlns:p14="http://schemas.microsoft.com/office/powerpoint/2010/main" val="557586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Rectification</a:t>
            </a:r>
          </a:p>
        </p:txBody>
      </p:sp>
      <p:sp>
        <p:nvSpPr>
          <p:cNvPr id="3" name="Content Placeholder 2"/>
          <p:cNvSpPr>
            <a:spLocks noGrp="1"/>
          </p:cNvSpPr>
          <p:nvPr>
            <p:ph idx="1"/>
          </p:nvPr>
        </p:nvSpPr>
        <p:spPr/>
        <p:txBody>
          <a:bodyPr/>
          <a:lstStyle/>
          <a:p>
            <a:r>
              <a:rPr lang="en-US" dirty="0"/>
              <a:t>Not very effective when the energy level drops to zero</a:t>
            </a:r>
          </a:p>
          <a:p>
            <a:r>
              <a:rPr lang="en-US" dirty="0"/>
              <a:t>One solution is to use 3 AC waveforms at the same time, but slightly out of phase or synchronized</a:t>
            </a:r>
          </a:p>
          <a:p>
            <a:r>
              <a:rPr lang="en-US" dirty="0"/>
              <a:t>Each is generated independently and then phased so they are 120 degrees out of step with the next (out of step by 1/3)</a:t>
            </a:r>
          </a:p>
        </p:txBody>
      </p:sp>
    </p:spTree>
    <p:extLst>
      <p:ext uri="{BB962C8B-B14F-4D97-AF65-F5344CB8AC3E}">
        <p14:creationId xmlns:p14="http://schemas.microsoft.com/office/powerpoint/2010/main" val="40540658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Three phase power</a:t>
            </a:r>
          </a:p>
        </p:txBody>
      </p:sp>
      <p:sp>
        <p:nvSpPr>
          <p:cNvPr id="3" name="Content Placeholder 2"/>
          <p:cNvSpPr>
            <a:spLocks noGrp="1"/>
          </p:cNvSpPr>
          <p:nvPr>
            <p:ph idx="1"/>
          </p:nvPr>
        </p:nvSpPr>
        <p:spPr/>
        <p:txBody>
          <a:bodyPr/>
          <a:lstStyle/>
          <a:p>
            <a:r>
              <a:rPr lang="en-US" dirty="0"/>
              <a:t>After rectifying, called three phase power</a:t>
            </a:r>
          </a:p>
          <a:p>
            <a:r>
              <a:rPr lang="en-US" dirty="0"/>
              <a:t>Depending on the number of rectifiers and engineering, can have ripple anywhere from 4-14%</a:t>
            </a:r>
          </a:p>
        </p:txBody>
      </p:sp>
    </p:spTree>
    <p:extLst>
      <p:ext uri="{BB962C8B-B14F-4D97-AF65-F5344CB8AC3E}">
        <p14:creationId xmlns:p14="http://schemas.microsoft.com/office/powerpoint/2010/main" val="487047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Three Phase Power</a:t>
            </a:r>
          </a:p>
        </p:txBody>
      </p:sp>
      <p:sp>
        <p:nvSpPr>
          <p:cNvPr id="3" name="Content Placeholder 2"/>
          <p:cNvSpPr>
            <a:spLocks noGrp="1"/>
          </p:cNvSpPr>
          <p:nvPr>
            <p:ph idx="1"/>
          </p:nvPr>
        </p:nvSpPr>
        <p:spPr/>
        <p:txBody>
          <a:bodyPr/>
          <a:lstStyle/>
          <a:p>
            <a:r>
              <a:rPr lang="en-US" dirty="0"/>
              <a:t>Major improvement over the single phase generator where 100% ripple meant voltage supply to the tube would produce x-rays between 0-100% of the </a:t>
            </a:r>
            <a:r>
              <a:rPr lang="en-US" dirty="0" err="1"/>
              <a:t>kVp</a:t>
            </a:r>
            <a:r>
              <a:rPr lang="en-US" dirty="0"/>
              <a:t> set</a:t>
            </a:r>
          </a:p>
          <a:p>
            <a:r>
              <a:rPr lang="en-US" dirty="0"/>
              <a:t>3 phase 6 pulse</a:t>
            </a:r>
          </a:p>
          <a:p>
            <a:pPr lvl="1"/>
            <a:r>
              <a:rPr lang="en-US" dirty="0"/>
              <a:t>14% ripple</a:t>
            </a:r>
          </a:p>
          <a:p>
            <a:pPr lvl="1"/>
            <a:r>
              <a:rPr lang="en-US" dirty="0"/>
              <a:t>Voltage supply to x-ray tube never falls below 86%</a:t>
            </a:r>
          </a:p>
          <a:p>
            <a:r>
              <a:rPr lang="en-US" dirty="0"/>
              <a:t>3 phase 12 pulse</a:t>
            </a:r>
          </a:p>
          <a:p>
            <a:pPr lvl="1"/>
            <a:r>
              <a:rPr lang="en-US" dirty="0"/>
              <a:t>4% ripple</a:t>
            </a:r>
          </a:p>
          <a:p>
            <a:pPr lvl="1"/>
            <a:r>
              <a:rPr lang="en-US" dirty="0"/>
              <a:t>Voltage supply to x-ray tube never falls below 96%</a:t>
            </a:r>
          </a:p>
        </p:txBody>
      </p:sp>
    </p:spTree>
    <p:extLst>
      <p:ext uri="{BB962C8B-B14F-4D97-AF65-F5344CB8AC3E}">
        <p14:creationId xmlns:p14="http://schemas.microsoft.com/office/powerpoint/2010/main" val="35572015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High Frequency Generators</a:t>
            </a:r>
          </a:p>
        </p:txBody>
      </p:sp>
      <p:sp>
        <p:nvSpPr>
          <p:cNvPr id="3" name="Content Placeholder 2"/>
          <p:cNvSpPr>
            <a:spLocks noGrp="1"/>
          </p:cNvSpPr>
          <p:nvPr>
            <p:ph idx="1"/>
          </p:nvPr>
        </p:nvSpPr>
        <p:spPr/>
        <p:txBody>
          <a:bodyPr/>
          <a:lstStyle/>
          <a:p>
            <a:r>
              <a:rPr lang="en-CA" dirty="0"/>
              <a:t>The next step in improving the waveform is the use of HF generators</a:t>
            </a:r>
          </a:p>
          <a:p>
            <a:r>
              <a:rPr lang="en-CA" dirty="0"/>
              <a:t>Takes the regular 60 Hz and converts it to higher frequency and transfers it to high voltage</a:t>
            </a:r>
          </a:p>
          <a:p>
            <a:pPr lvl="1"/>
            <a:r>
              <a:rPr lang="en-CA" dirty="0"/>
              <a:t>Using capacitors, rectifiers, transformers</a:t>
            </a:r>
          </a:p>
          <a:p>
            <a:r>
              <a:rPr lang="en-CA" dirty="0"/>
              <a:t>Major advantages:</a:t>
            </a:r>
          </a:p>
          <a:p>
            <a:pPr lvl="1"/>
            <a:r>
              <a:rPr lang="en-CA" dirty="0"/>
              <a:t>Smaller size</a:t>
            </a:r>
          </a:p>
          <a:p>
            <a:pPr lvl="1"/>
            <a:r>
              <a:rPr lang="en-CA" dirty="0"/>
              <a:t>Less costly to produce</a:t>
            </a:r>
          </a:p>
          <a:p>
            <a:pPr lvl="1"/>
            <a:r>
              <a:rPr lang="en-CA" dirty="0"/>
              <a:t>Produces a nearly constant voltage</a:t>
            </a:r>
          </a:p>
          <a:p>
            <a:pPr lvl="2"/>
            <a:r>
              <a:rPr lang="en-CA" dirty="0"/>
              <a:t>Minimal ripple – less than 1%</a:t>
            </a:r>
          </a:p>
        </p:txBody>
      </p:sp>
    </p:spTree>
    <p:extLst>
      <p:ext uri="{BB962C8B-B14F-4D97-AF65-F5344CB8AC3E}">
        <p14:creationId xmlns:p14="http://schemas.microsoft.com/office/powerpoint/2010/main" val="1247361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Efficiency	</a:t>
            </a:r>
          </a:p>
        </p:txBody>
      </p:sp>
      <p:sp>
        <p:nvSpPr>
          <p:cNvPr id="3" name="Content Placeholder 2"/>
          <p:cNvSpPr>
            <a:spLocks noGrp="1"/>
          </p:cNvSpPr>
          <p:nvPr>
            <p:ph idx="1"/>
          </p:nvPr>
        </p:nvSpPr>
        <p:spPr/>
        <p:txBody>
          <a:bodyPr/>
          <a:lstStyle/>
          <a:p>
            <a:r>
              <a:rPr lang="en-CA" sz="3200" dirty="0"/>
              <a:t>Advantages of having less ripple are:</a:t>
            </a:r>
          </a:p>
          <a:p>
            <a:pPr lvl="1"/>
            <a:r>
              <a:rPr lang="en-CA" sz="2800" dirty="0"/>
              <a:t>Greater radiation quantity and quality produced from the more constant voltage supplied to the tube</a:t>
            </a:r>
          </a:p>
          <a:p>
            <a:pPr lvl="1"/>
            <a:r>
              <a:rPr lang="en-CA" sz="2800" dirty="0"/>
              <a:t>Quantity of photons is higher because the efficiency of x-ray production is higher when the tube voltage is high</a:t>
            </a:r>
          </a:p>
          <a:p>
            <a:pPr lvl="2"/>
            <a:r>
              <a:rPr lang="en-CA" dirty="0"/>
              <a:t>Reproducibility of exposure</a:t>
            </a:r>
          </a:p>
          <a:p>
            <a:pPr lvl="1"/>
            <a:r>
              <a:rPr lang="en-CA" sz="2800" dirty="0"/>
              <a:t>Fewer low energy photons</a:t>
            </a:r>
          </a:p>
        </p:txBody>
      </p:sp>
    </p:spTree>
    <p:extLst>
      <p:ext uri="{BB962C8B-B14F-4D97-AF65-F5344CB8AC3E}">
        <p14:creationId xmlns:p14="http://schemas.microsoft.com/office/powerpoint/2010/main" val="3594667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the secondary circuit</a:t>
            </a:r>
          </a:p>
        </p:txBody>
      </p:sp>
      <p:sp>
        <p:nvSpPr>
          <p:cNvPr id="3" name="Content Placeholder 2"/>
          <p:cNvSpPr>
            <a:spLocks noGrp="1"/>
          </p:cNvSpPr>
          <p:nvPr>
            <p:ph idx="1"/>
          </p:nvPr>
        </p:nvSpPr>
        <p:spPr/>
        <p:txBody>
          <a:bodyPr/>
          <a:lstStyle/>
          <a:p>
            <a:r>
              <a:rPr lang="en-US" dirty="0"/>
              <a:t>When the exposure switch is pressed, let’s summarize what happens in the primary circuit:</a:t>
            </a:r>
          </a:p>
          <a:p>
            <a:pPr lvl="1"/>
            <a:r>
              <a:rPr lang="en-US" dirty="0"/>
              <a:t>Voltage goes through step up transformer, to increase to the </a:t>
            </a:r>
            <a:r>
              <a:rPr lang="en-US" dirty="0" err="1"/>
              <a:t>kilovoltage</a:t>
            </a:r>
            <a:r>
              <a:rPr lang="en-US" dirty="0"/>
              <a:t> selected on control panel</a:t>
            </a:r>
          </a:p>
          <a:p>
            <a:pPr lvl="1"/>
            <a:r>
              <a:rPr lang="en-US" dirty="0"/>
              <a:t>kV goes through rectifiers so that it travels through the tube correctly to produce x-rays</a:t>
            </a:r>
          </a:p>
          <a:p>
            <a:pPr lvl="2"/>
            <a:r>
              <a:rPr lang="en-US" dirty="0"/>
              <a:t>Large positive charge on anode</a:t>
            </a:r>
          </a:p>
          <a:p>
            <a:pPr lvl="2"/>
            <a:r>
              <a:rPr lang="en-US" dirty="0"/>
              <a:t>Large negative charge on cathode </a:t>
            </a:r>
          </a:p>
          <a:p>
            <a:r>
              <a:rPr lang="en-US" dirty="0"/>
              <a:t>To create x-rays, need one more thing: </a:t>
            </a:r>
          </a:p>
          <a:p>
            <a:pPr marL="0" indent="0">
              <a:buNone/>
            </a:pPr>
            <a:r>
              <a:rPr lang="en-US" dirty="0"/>
              <a:t>	electrons</a:t>
            </a:r>
          </a:p>
        </p:txBody>
      </p:sp>
    </p:spTree>
    <p:extLst>
      <p:ext uri="{BB962C8B-B14F-4D97-AF65-F5344CB8AC3E}">
        <p14:creationId xmlns:p14="http://schemas.microsoft.com/office/powerpoint/2010/main" val="166601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Filament Circuit</a:t>
            </a:r>
          </a:p>
        </p:txBody>
      </p:sp>
      <p:sp>
        <p:nvSpPr>
          <p:cNvPr id="3" name="Content Placeholder 2"/>
          <p:cNvSpPr>
            <a:spLocks noGrp="1"/>
          </p:cNvSpPr>
          <p:nvPr>
            <p:ph idx="1"/>
          </p:nvPr>
        </p:nvSpPr>
        <p:spPr/>
        <p:txBody>
          <a:bodyPr>
            <a:normAutofit/>
          </a:bodyPr>
          <a:lstStyle/>
          <a:p>
            <a:r>
              <a:rPr lang="en-US" dirty="0"/>
              <a:t>Goal: to boil electrons out of the filament wire</a:t>
            </a:r>
          </a:p>
          <a:p>
            <a:r>
              <a:rPr lang="en-US" dirty="0"/>
              <a:t>The filament is a very small wire</a:t>
            </a:r>
          </a:p>
          <a:p>
            <a:pPr lvl="1"/>
            <a:r>
              <a:rPr lang="en-US" dirty="0"/>
              <a:t>Must control the current that goes through it or else it could be damaged or destroyed</a:t>
            </a:r>
          </a:p>
          <a:p>
            <a:pPr lvl="1"/>
            <a:r>
              <a:rPr lang="en-US" dirty="0"/>
              <a:t>Filament temperature is controlled by the filament current – measured in amperes</a:t>
            </a:r>
          </a:p>
          <a:p>
            <a:pPr lvl="1"/>
            <a:r>
              <a:rPr lang="en-US" dirty="0"/>
              <a:t>A step-down transformer is used to reduce the voltage applied to the filament</a:t>
            </a:r>
          </a:p>
          <a:p>
            <a:r>
              <a:rPr lang="en-US" dirty="0"/>
              <a:t>mA parameter is called tube current because it reflects the rate of flow of electrons through the tube during an exposure</a:t>
            </a:r>
          </a:p>
          <a:p>
            <a:endParaRPr lang="en-US" dirty="0"/>
          </a:p>
        </p:txBody>
      </p:sp>
    </p:spTree>
    <p:extLst>
      <p:ext uri="{BB962C8B-B14F-4D97-AF65-F5344CB8AC3E}">
        <p14:creationId xmlns:p14="http://schemas.microsoft.com/office/powerpoint/2010/main" val="3479532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Filament Circuit - Rheostat</a:t>
            </a:r>
          </a:p>
        </p:txBody>
      </p:sp>
      <p:sp>
        <p:nvSpPr>
          <p:cNvPr id="3" name="Content Placeholder 2"/>
          <p:cNvSpPr>
            <a:spLocks noGrp="1"/>
          </p:cNvSpPr>
          <p:nvPr>
            <p:ph idx="1"/>
          </p:nvPr>
        </p:nvSpPr>
        <p:spPr/>
        <p:txBody>
          <a:bodyPr/>
          <a:lstStyle/>
          <a:p>
            <a:r>
              <a:rPr lang="en-US" dirty="0"/>
              <a:t>This circuit begins with the rheostat</a:t>
            </a:r>
          </a:p>
          <a:p>
            <a:pPr lvl="1"/>
            <a:r>
              <a:rPr lang="en-US" dirty="0"/>
              <a:t>Controlled by the mA selector on the console</a:t>
            </a:r>
          </a:p>
          <a:p>
            <a:pPr lvl="1"/>
            <a:r>
              <a:rPr lang="en-US" dirty="0"/>
              <a:t>As adjustments are made to the mA on the console, the tech is actually making adjustments to the rheostat which adjusts the amount of resistance in the filament circuit, and ultimately the amount of current applied to the filament. </a:t>
            </a:r>
          </a:p>
          <a:p>
            <a:pPr lvl="1"/>
            <a:r>
              <a:rPr lang="en-US" dirty="0"/>
              <a:t>Rheostat – variable resistor</a:t>
            </a:r>
          </a:p>
          <a:p>
            <a:pPr lvl="2"/>
            <a:r>
              <a:rPr lang="en-US" dirty="0"/>
              <a:t>Controls filament temperature and the rate at which electrons are boiled off the filament</a:t>
            </a:r>
          </a:p>
          <a:p>
            <a:pPr lvl="1"/>
            <a:r>
              <a:rPr lang="en-US" dirty="0"/>
              <a:t>Adjustments in mA = adjusting the resistance of the current in the filament circuit</a:t>
            </a:r>
          </a:p>
          <a:p>
            <a:pPr lvl="2"/>
            <a:r>
              <a:rPr lang="en-US" dirty="0"/>
              <a:t>The higher the mA, the lower the resistance</a:t>
            </a:r>
          </a:p>
        </p:txBody>
      </p:sp>
    </p:spTree>
    <p:extLst>
      <p:ext uri="{BB962C8B-B14F-4D97-AF65-F5344CB8AC3E}">
        <p14:creationId xmlns:p14="http://schemas.microsoft.com/office/powerpoint/2010/main" val="643454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Filament Circuit</a:t>
            </a:r>
          </a:p>
        </p:txBody>
      </p:sp>
      <p:sp>
        <p:nvSpPr>
          <p:cNvPr id="3" name="Content Placeholder 2"/>
          <p:cNvSpPr>
            <a:spLocks noGrp="1"/>
          </p:cNvSpPr>
          <p:nvPr>
            <p:ph idx="1"/>
          </p:nvPr>
        </p:nvSpPr>
        <p:spPr/>
        <p:txBody>
          <a:bodyPr/>
          <a:lstStyle/>
          <a:p>
            <a:r>
              <a:rPr lang="en-US" dirty="0"/>
              <a:t>To provide voltage for the filament circuit, there are connections on the autotransformer </a:t>
            </a:r>
          </a:p>
          <a:p>
            <a:pPr lvl="1"/>
            <a:r>
              <a:rPr lang="en-US" dirty="0"/>
              <a:t>From the autotransformer, the voltage goes to the rheostat, and then a step down transformer</a:t>
            </a:r>
          </a:p>
          <a:p>
            <a:r>
              <a:rPr lang="en-US" dirty="0"/>
              <a:t>Resistors are used to reduce the voltage to correspond with the selected mA</a:t>
            </a:r>
          </a:p>
          <a:p>
            <a:pPr lvl="1"/>
            <a:r>
              <a:rPr lang="en-US" dirty="0"/>
              <a:t>Resistors are in fixed stations to provide specific mA ‘stations’ – example…100, 200, 300 mA etc…</a:t>
            </a:r>
          </a:p>
          <a:p>
            <a:endParaRPr lang="en-US" dirty="0"/>
          </a:p>
        </p:txBody>
      </p:sp>
    </p:spTree>
    <p:extLst>
      <p:ext uri="{BB962C8B-B14F-4D97-AF65-F5344CB8AC3E}">
        <p14:creationId xmlns:p14="http://schemas.microsoft.com/office/powerpoint/2010/main" val="15655859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Filament Circuit</a:t>
            </a:r>
          </a:p>
        </p:txBody>
      </p:sp>
      <p:sp>
        <p:nvSpPr>
          <p:cNvPr id="3" name="Content Placeholder 2"/>
          <p:cNvSpPr>
            <a:spLocks noGrp="1"/>
          </p:cNvSpPr>
          <p:nvPr>
            <p:ph idx="1"/>
          </p:nvPr>
        </p:nvSpPr>
        <p:spPr/>
        <p:txBody>
          <a:bodyPr/>
          <a:lstStyle/>
          <a:p>
            <a:r>
              <a:rPr lang="en-US" dirty="0"/>
              <a:t>Rheostat works together with the exposure timer </a:t>
            </a:r>
          </a:p>
          <a:p>
            <a:r>
              <a:rPr lang="en-US" dirty="0"/>
              <a:t>Rheostat controls filament temperature and the electrons being emitted, and the timer determines the duration of this process</a:t>
            </a:r>
          </a:p>
          <a:p>
            <a:r>
              <a:rPr lang="en-US" dirty="0"/>
              <a:t>Together they determine the quantity of electrons boiled off and available to produce x-rays</a:t>
            </a:r>
          </a:p>
          <a:p>
            <a:r>
              <a:rPr lang="en-US" dirty="0"/>
              <a:t>Step down transformer is used to reduce the voltage applied to the filament</a:t>
            </a:r>
          </a:p>
          <a:p>
            <a:endParaRPr lang="en-US" dirty="0"/>
          </a:p>
        </p:txBody>
      </p:sp>
    </p:spTree>
    <p:extLst>
      <p:ext uri="{BB962C8B-B14F-4D97-AF65-F5344CB8AC3E}">
        <p14:creationId xmlns:p14="http://schemas.microsoft.com/office/powerpoint/2010/main" val="40098455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Filament Circuit Summary</a:t>
            </a:r>
          </a:p>
        </p:txBody>
      </p:sp>
      <p:sp>
        <p:nvSpPr>
          <p:cNvPr id="3" name="Content Placeholder 2"/>
          <p:cNvSpPr>
            <a:spLocks noGrp="1"/>
          </p:cNvSpPr>
          <p:nvPr>
            <p:ph idx="1"/>
          </p:nvPr>
        </p:nvSpPr>
        <p:spPr/>
        <p:txBody>
          <a:bodyPr/>
          <a:lstStyle/>
          <a:p>
            <a:r>
              <a:rPr lang="en-US" dirty="0"/>
              <a:t>When exposure button is pressed, voltage and current is sent through the filament circuit</a:t>
            </a:r>
          </a:p>
          <a:p>
            <a:r>
              <a:rPr lang="en-US" dirty="0"/>
              <a:t>Quantity is controlled by rheostat to reflect the mA selected</a:t>
            </a:r>
          </a:p>
          <a:p>
            <a:r>
              <a:rPr lang="en-US" dirty="0"/>
              <a:t>Step down transformer is used to reduce the voltage and increase current (inverse relationship)</a:t>
            </a:r>
          </a:p>
          <a:p>
            <a:r>
              <a:rPr lang="en-US" dirty="0"/>
              <a:t>Current heats the selected filament and begins boiling off electrons</a:t>
            </a:r>
          </a:p>
          <a:p>
            <a:r>
              <a:rPr lang="en-US" dirty="0"/>
              <a:t>Time selected controls how long the voltage and current is applied to the tube</a:t>
            </a:r>
          </a:p>
        </p:txBody>
      </p:sp>
    </p:spTree>
    <p:extLst>
      <p:ext uri="{BB962C8B-B14F-4D97-AF65-F5344CB8AC3E}">
        <p14:creationId xmlns:p14="http://schemas.microsoft.com/office/powerpoint/2010/main" val="16642619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of Circuit Operation</a:t>
            </a:r>
          </a:p>
        </p:txBody>
      </p:sp>
      <p:sp>
        <p:nvSpPr>
          <p:cNvPr id="3" name="Content Placeholder 2"/>
          <p:cNvSpPr>
            <a:spLocks noGrp="1"/>
          </p:cNvSpPr>
          <p:nvPr>
            <p:ph idx="1"/>
          </p:nvPr>
        </p:nvSpPr>
        <p:spPr/>
        <p:txBody>
          <a:bodyPr/>
          <a:lstStyle/>
          <a:p>
            <a:r>
              <a:rPr lang="en-US" dirty="0"/>
              <a:t>On the console, select the </a:t>
            </a:r>
            <a:r>
              <a:rPr lang="en-US" dirty="0" err="1"/>
              <a:t>kVp</a:t>
            </a:r>
            <a:r>
              <a:rPr lang="en-US" dirty="0"/>
              <a:t>, mA, exposure time and focal spot size</a:t>
            </a:r>
          </a:p>
          <a:p>
            <a:r>
              <a:rPr lang="en-US" dirty="0"/>
              <a:t>Follow voltage through the primary and secondary circuit</a:t>
            </a:r>
          </a:p>
          <a:p>
            <a:r>
              <a:rPr lang="en-US" dirty="0"/>
              <a:t>Follow current through the filament circuit</a:t>
            </a:r>
          </a:p>
        </p:txBody>
      </p:sp>
    </p:spTree>
    <p:extLst>
      <p:ext uri="{BB962C8B-B14F-4D97-AF65-F5344CB8AC3E}">
        <p14:creationId xmlns:p14="http://schemas.microsoft.com/office/powerpoint/2010/main" val="7035332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a:t>
            </a:r>
          </a:p>
        </p:txBody>
      </p:sp>
      <p:sp>
        <p:nvSpPr>
          <p:cNvPr id="3" name="Content Placeholder 2"/>
          <p:cNvSpPr>
            <a:spLocks noGrp="1"/>
          </p:cNvSpPr>
          <p:nvPr>
            <p:ph idx="1"/>
          </p:nvPr>
        </p:nvSpPr>
        <p:spPr/>
        <p:txBody>
          <a:bodyPr/>
          <a:lstStyle/>
          <a:p>
            <a:r>
              <a:rPr lang="en-US" dirty="0"/>
              <a:t>1. </a:t>
            </a:r>
            <a:r>
              <a:rPr lang="en-US" dirty="0" err="1"/>
              <a:t>kVp</a:t>
            </a:r>
            <a:r>
              <a:rPr lang="en-US" dirty="0"/>
              <a:t> selected adjusts the autotransformer</a:t>
            </a:r>
          </a:p>
          <a:p>
            <a:pPr lvl="1"/>
            <a:r>
              <a:rPr lang="en-US" dirty="0"/>
              <a:t>Determines the number of turns on the secondary side necessary to produce a voltage to send to the step up transformer</a:t>
            </a:r>
          </a:p>
          <a:p>
            <a:pPr lvl="1"/>
            <a:r>
              <a:rPr lang="en-US" dirty="0"/>
              <a:t>Step up transformer increase this voltage by a fixed amount and produces the kV selected on the console</a:t>
            </a:r>
          </a:p>
          <a:p>
            <a:pPr lvl="1"/>
            <a:r>
              <a:rPr lang="en-US" dirty="0"/>
              <a:t>This transformer represents the transition from the primary (low voltage) to the secondary (high voltage) circuit</a:t>
            </a:r>
          </a:p>
          <a:p>
            <a:pPr marL="0" indent="0">
              <a:buNone/>
            </a:pPr>
            <a:endParaRPr lang="en-US" dirty="0"/>
          </a:p>
        </p:txBody>
      </p:sp>
    </p:spTree>
    <p:extLst>
      <p:ext uri="{BB962C8B-B14F-4D97-AF65-F5344CB8AC3E}">
        <p14:creationId xmlns:p14="http://schemas.microsoft.com/office/powerpoint/2010/main" val="3630249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 </a:t>
            </a:r>
          </a:p>
        </p:txBody>
      </p:sp>
      <p:sp>
        <p:nvSpPr>
          <p:cNvPr id="3" name="Content Placeholder 2"/>
          <p:cNvSpPr>
            <a:spLocks noGrp="1"/>
          </p:cNvSpPr>
          <p:nvPr>
            <p:ph idx="1"/>
          </p:nvPr>
        </p:nvSpPr>
        <p:spPr/>
        <p:txBody>
          <a:bodyPr/>
          <a:lstStyle/>
          <a:p>
            <a:r>
              <a:rPr lang="en-US" dirty="0"/>
              <a:t>2. kV is created, now it must be rectified for the x-ray tube</a:t>
            </a:r>
          </a:p>
          <a:p>
            <a:pPr lvl="1"/>
            <a:r>
              <a:rPr lang="en-US" dirty="0"/>
              <a:t>Electrons must flow from cathode to anode</a:t>
            </a:r>
          </a:p>
          <a:p>
            <a:pPr lvl="1"/>
            <a:r>
              <a:rPr lang="en-US" dirty="0"/>
              <a:t>Rectifiers (one way valves) will route the electricity through the tube correctly</a:t>
            </a:r>
          </a:p>
          <a:p>
            <a:pPr lvl="1"/>
            <a:r>
              <a:rPr lang="en-US" dirty="0"/>
              <a:t>After passing through the rectifiers, the electricity will create a large positive charge on the anode, and a large negative charge on the cathode (focusing cup)</a:t>
            </a:r>
          </a:p>
        </p:txBody>
      </p:sp>
    </p:spTree>
    <p:extLst>
      <p:ext uri="{BB962C8B-B14F-4D97-AF65-F5344CB8AC3E}">
        <p14:creationId xmlns:p14="http://schemas.microsoft.com/office/powerpoint/2010/main" val="19729263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 (Filament)</a:t>
            </a:r>
          </a:p>
        </p:txBody>
      </p:sp>
      <p:sp>
        <p:nvSpPr>
          <p:cNvPr id="3" name="Content Placeholder 2"/>
          <p:cNvSpPr>
            <a:spLocks noGrp="1"/>
          </p:cNvSpPr>
          <p:nvPr>
            <p:ph idx="1"/>
          </p:nvPr>
        </p:nvSpPr>
        <p:spPr/>
        <p:txBody>
          <a:bodyPr/>
          <a:lstStyle/>
          <a:p>
            <a:r>
              <a:rPr lang="en-US" dirty="0"/>
              <a:t>Filament circuit draws electricity from the autotransformer to the rheostat</a:t>
            </a:r>
          </a:p>
          <a:p>
            <a:r>
              <a:rPr lang="en-US" dirty="0"/>
              <a:t>Rheostat is controlled by mA selector on the console and is connected to the focal spots</a:t>
            </a:r>
          </a:p>
          <a:p>
            <a:r>
              <a:rPr lang="en-US" dirty="0"/>
              <a:t>Focal spot selector represents the filaments in the tube</a:t>
            </a:r>
          </a:p>
          <a:p>
            <a:r>
              <a:rPr lang="en-US" dirty="0"/>
              <a:t>mA station selection will also determine which filament is selected</a:t>
            </a:r>
          </a:p>
        </p:txBody>
      </p:sp>
    </p:spTree>
    <p:extLst>
      <p:ext uri="{BB962C8B-B14F-4D97-AF65-F5344CB8AC3E}">
        <p14:creationId xmlns:p14="http://schemas.microsoft.com/office/powerpoint/2010/main" val="2352722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 (Filament)</a:t>
            </a:r>
          </a:p>
        </p:txBody>
      </p:sp>
      <p:sp>
        <p:nvSpPr>
          <p:cNvPr id="3" name="Content Placeholder 2"/>
          <p:cNvSpPr>
            <a:spLocks noGrp="1"/>
          </p:cNvSpPr>
          <p:nvPr>
            <p:ph idx="1"/>
          </p:nvPr>
        </p:nvSpPr>
        <p:spPr/>
        <p:txBody>
          <a:bodyPr/>
          <a:lstStyle/>
          <a:p>
            <a:r>
              <a:rPr lang="en-US" dirty="0"/>
              <a:t>Selected mA sets the resistance in the filament circuit</a:t>
            </a:r>
          </a:p>
          <a:p>
            <a:r>
              <a:rPr lang="en-US" dirty="0"/>
              <a:t>From the rheostat, electricity travels to the step down transformer</a:t>
            </a:r>
          </a:p>
          <a:p>
            <a:r>
              <a:rPr lang="en-US" dirty="0"/>
              <a:t>Adjusted current travels to the filament </a:t>
            </a:r>
          </a:p>
          <a:p>
            <a:r>
              <a:rPr lang="en-US" dirty="0"/>
              <a:t>Filament is heated up and thermionic emission occurs</a:t>
            </a:r>
          </a:p>
        </p:txBody>
      </p:sp>
    </p:spTree>
    <p:extLst>
      <p:ext uri="{BB962C8B-B14F-4D97-AF65-F5344CB8AC3E}">
        <p14:creationId xmlns:p14="http://schemas.microsoft.com/office/powerpoint/2010/main" val="31606190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a:t>
            </a:r>
          </a:p>
        </p:txBody>
      </p:sp>
      <p:sp>
        <p:nvSpPr>
          <p:cNvPr id="3" name="Content Placeholder 2"/>
          <p:cNvSpPr>
            <a:spLocks noGrp="1"/>
          </p:cNvSpPr>
          <p:nvPr>
            <p:ph idx="1"/>
          </p:nvPr>
        </p:nvSpPr>
        <p:spPr/>
        <p:txBody>
          <a:bodyPr/>
          <a:lstStyle/>
          <a:p>
            <a:r>
              <a:rPr lang="en-US" dirty="0"/>
              <a:t>Now the paths join</a:t>
            </a:r>
          </a:p>
          <a:p>
            <a:r>
              <a:rPr lang="en-US" dirty="0"/>
              <a:t>Electron cloud created by the filament is ready and waiting</a:t>
            </a:r>
          </a:p>
          <a:p>
            <a:r>
              <a:rPr lang="en-US" dirty="0"/>
              <a:t>kV applied to the x-ray tube creates a large positive charge on the anode and a large negative charge on the cathode (focusing cup)</a:t>
            </a:r>
          </a:p>
          <a:p>
            <a:r>
              <a:rPr lang="en-US" dirty="0"/>
              <a:t>Positive charge on anode draws the electrons over, giving them tremendous kinetic energy in the process</a:t>
            </a:r>
          </a:p>
          <a:p>
            <a:endParaRPr lang="en-US" dirty="0"/>
          </a:p>
        </p:txBody>
      </p:sp>
    </p:spTree>
    <p:extLst>
      <p:ext uri="{BB962C8B-B14F-4D97-AF65-F5344CB8AC3E}">
        <p14:creationId xmlns:p14="http://schemas.microsoft.com/office/powerpoint/2010/main" val="32478989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Path of Circuit</a:t>
            </a:r>
          </a:p>
        </p:txBody>
      </p:sp>
      <p:sp>
        <p:nvSpPr>
          <p:cNvPr id="3" name="Content Placeholder 2"/>
          <p:cNvSpPr>
            <a:spLocks noGrp="1"/>
          </p:cNvSpPr>
          <p:nvPr>
            <p:ph idx="1"/>
          </p:nvPr>
        </p:nvSpPr>
        <p:spPr/>
        <p:txBody>
          <a:bodyPr/>
          <a:lstStyle/>
          <a:p>
            <a:r>
              <a:rPr lang="en-US" dirty="0"/>
              <a:t>Opposites attract and in the short 1-3 cm gap between cathode and anode the electrons reach speeds of up to ½ the speed of light</a:t>
            </a:r>
          </a:p>
          <a:p>
            <a:r>
              <a:rPr lang="en-US" dirty="0"/>
              <a:t>Negative charge on cathode serves to keep electrons crowded together</a:t>
            </a:r>
          </a:p>
          <a:p>
            <a:r>
              <a:rPr lang="en-US" dirty="0"/>
              <a:t>Electrons travel to the anode and interact there to produce x-rays until the timer circuit terminates the process</a:t>
            </a:r>
          </a:p>
        </p:txBody>
      </p:sp>
    </p:spTree>
    <p:extLst>
      <p:ext uri="{BB962C8B-B14F-4D97-AF65-F5344CB8AC3E}">
        <p14:creationId xmlns:p14="http://schemas.microsoft.com/office/powerpoint/2010/main" val="3007260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Falling Load Generator</a:t>
            </a:r>
          </a:p>
        </p:txBody>
      </p:sp>
      <p:sp>
        <p:nvSpPr>
          <p:cNvPr id="3" name="Content Placeholder 2"/>
          <p:cNvSpPr>
            <a:spLocks noGrp="1"/>
          </p:cNvSpPr>
          <p:nvPr>
            <p:ph idx="1"/>
          </p:nvPr>
        </p:nvSpPr>
        <p:spPr/>
        <p:txBody>
          <a:bodyPr/>
          <a:lstStyle/>
          <a:p>
            <a:r>
              <a:rPr lang="en-CA" sz="3200" dirty="0"/>
              <a:t>Uses the shortest exposure time possible</a:t>
            </a:r>
          </a:p>
          <a:p>
            <a:r>
              <a:rPr lang="en-CA" sz="3200" dirty="0"/>
              <a:t>Method:  initial tube loading is higher, and drops during exposure</a:t>
            </a:r>
          </a:p>
          <a:p>
            <a:r>
              <a:rPr lang="en-CA" sz="3200" dirty="0"/>
              <a:t>Results in achieving the set </a:t>
            </a:r>
            <a:r>
              <a:rPr lang="en-CA" sz="3200" dirty="0" err="1"/>
              <a:t>mAs</a:t>
            </a:r>
            <a:r>
              <a:rPr lang="en-CA" sz="3200" dirty="0"/>
              <a:t>, in a shorter exposure time</a:t>
            </a:r>
          </a:p>
          <a:p>
            <a:r>
              <a:rPr lang="en-CA" sz="3200" dirty="0"/>
              <a:t>Principal use in areas where the shorter the exposure time, the better</a:t>
            </a:r>
          </a:p>
          <a:p>
            <a:pPr lvl="1"/>
            <a:r>
              <a:rPr lang="en-CA" sz="2800" dirty="0"/>
              <a:t>Interventional radiology</a:t>
            </a:r>
          </a:p>
        </p:txBody>
      </p:sp>
    </p:spTree>
    <p:extLst>
      <p:ext uri="{BB962C8B-B14F-4D97-AF65-F5344CB8AC3E}">
        <p14:creationId xmlns:p14="http://schemas.microsoft.com/office/powerpoint/2010/main" val="24761381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Emission Spectrum and Generator</a:t>
            </a:r>
          </a:p>
        </p:txBody>
      </p:sp>
      <p:sp>
        <p:nvSpPr>
          <p:cNvPr id="5" name="Content Placeholder 4"/>
          <p:cNvSpPr>
            <a:spLocks noGrp="1"/>
          </p:cNvSpPr>
          <p:nvPr>
            <p:ph idx="1"/>
          </p:nvPr>
        </p:nvSpPr>
        <p:spPr/>
        <p:txBody>
          <a:bodyPr/>
          <a:lstStyle/>
          <a:p>
            <a:r>
              <a:rPr lang="en-US" dirty="0"/>
              <a:t>X-ray production varies at different part of the voltage cycle</a:t>
            </a:r>
          </a:p>
          <a:p>
            <a:r>
              <a:rPr lang="en-US" dirty="0"/>
              <a:t>Quantity of x-rays is greater at peak voltages than at lower voltages</a:t>
            </a:r>
          </a:p>
          <a:p>
            <a:r>
              <a:rPr lang="en-US" dirty="0"/>
              <a:t>Results in considerably higher x-ray emission for 3 phase or HF waveforms </a:t>
            </a:r>
          </a:p>
        </p:txBody>
      </p:sp>
    </p:spTree>
    <p:extLst>
      <p:ext uri="{BB962C8B-B14F-4D97-AF65-F5344CB8AC3E}">
        <p14:creationId xmlns:p14="http://schemas.microsoft.com/office/powerpoint/2010/main" val="13212004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Emission Spectrum and Generators</a:t>
            </a:r>
          </a:p>
        </p:txBody>
      </p:sp>
      <p:sp>
        <p:nvSpPr>
          <p:cNvPr id="3" name="Content Placeholder 2"/>
          <p:cNvSpPr>
            <a:spLocks noGrp="1"/>
          </p:cNvSpPr>
          <p:nvPr>
            <p:ph idx="1"/>
          </p:nvPr>
        </p:nvSpPr>
        <p:spPr/>
        <p:txBody>
          <a:bodyPr/>
          <a:lstStyle/>
          <a:p>
            <a:r>
              <a:rPr lang="en-US" dirty="0"/>
              <a:t>As the efficiency of the voltage wave form increases, the efficiency of x-ray production increases also</a:t>
            </a:r>
          </a:p>
          <a:p>
            <a:r>
              <a:rPr lang="en-US" dirty="0"/>
              <a:t>High frequency generators have the lowest ripple, so they will be at peak voltage for most of the duration of the exposure</a:t>
            </a:r>
          </a:p>
          <a:p>
            <a:pPr lvl="1"/>
            <a:r>
              <a:rPr lang="en-US" dirty="0"/>
              <a:t>Meaning more efficient production of x-rays (quantity) and higher energy x-rays produced (higher average)</a:t>
            </a:r>
          </a:p>
          <a:p>
            <a:r>
              <a:rPr lang="en-US" dirty="0"/>
              <a:t> Single phase generators have the most ripple</a:t>
            </a:r>
          </a:p>
          <a:p>
            <a:pPr lvl="1"/>
            <a:r>
              <a:rPr lang="en-US" dirty="0"/>
              <a:t>Less efficient production of x-rays, lower average energy</a:t>
            </a:r>
          </a:p>
        </p:txBody>
      </p:sp>
    </p:spTree>
    <p:extLst>
      <p:ext uri="{BB962C8B-B14F-4D97-AF65-F5344CB8AC3E}">
        <p14:creationId xmlns:p14="http://schemas.microsoft.com/office/powerpoint/2010/main" val="38352767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Readings </a:t>
            </a:r>
          </a:p>
        </p:txBody>
      </p:sp>
      <p:sp>
        <p:nvSpPr>
          <p:cNvPr id="3" name="Content Placeholder 2"/>
          <p:cNvSpPr>
            <a:spLocks noGrp="1"/>
          </p:cNvSpPr>
          <p:nvPr>
            <p:ph idx="1"/>
          </p:nvPr>
        </p:nvSpPr>
        <p:spPr/>
        <p:txBody>
          <a:bodyPr/>
          <a:lstStyle/>
          <a:p>
            <a:r>
              <a:rPr lang="en-US" dirty="0" err="1"/>
              <a:t>Bushong</a:t>
            </a:r>
            <a:r>
              <a:rPr lang="en-US" dirty="0"/>
              <a:t>: Radiologic Science for Technologists 11</a:t>
            </a:r>
            <a:r>
              <a:rPr lang="en-US" baseline="30000" dirty="0"/>
              <a:t>th</a:t>
            </a:r>
            <a:r>
              <a:rPr lang="en-US" dirty="0"/>
              <a:t> Edition</a:t>
            </a:r>
          </a:p>
          <a:p>
            <a:pPr lvl="1"/>
            <a:r>
              <a:rPr lang="en-US" dirty="0" err="1"/>
              <a:t>Pg</a:t>
            </a:r>
            <a:r>
              <a:rPr lang="en-US" dirty="0"/>
              <a:t> 86-102</a:t>
            </a:r>
          </a:p>
          <a:p>
            <a:pPr lvl="1"/>
            <a:r>
              <a:rPr lang="en-US" dirty="0"/>
              <a:t>If you would like to review Electricity, Magnetism and Electromagnetism : Read over Chapter 4 </a:t>
            </a:r>
            <a:r>
              <a:rPr lang="en-US" dirty="0" err="1"/>
              <a:t>pg</a:t>
            </a:r>
            <a:r>
              <a:rPr lang="en-US" dirty="0"/>
              <a:t> 61-81</a:t>
            </a:r>
          </a:p>
          <a:p>
            <a:endParaRPr lang="en-US" dirty="0"/>
          </a:p>
        </p:txBody>
      </p:sp>
    </p:spTree>
    <p:extLst>
      <p:ext uri="{BB962C8B-B14F-4D97-AF65-F5344CB8AC3E}">
        <p14:creationId xmlns:p14="http://schemas.microsoft.com/office/powerpoint/2010/main" val="15648688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derson MRT" id="{F99F4232-7B69-4F25-BBF6-77D0241BB894}" vid="{BAAB4B47-E4A7-4362-993E-D4F184A6C1E1}"/>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F2EB08-20F9-478B-96AD-BBAB282B69C3}">
  <ds:schemaRefs>
    <ds:schemaRef ds:uri="http://schemas.microsoft.com/sharepoint/v3/contenttype/forms"/>
  </ds:schemaRefs>
</ds:datastoreItem>
</file>

<file path=customXml/itemProps2.xml><?xml version="1.0" encoding="utf-8"?>
<ds:datastoreItem xmlns:ds="http://schemas.openxmlformats.org/officeDocument/2006/customXml" ds:itemID="{9657FC8E-9208-4A86-A101-B5CD932BE5FC}">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3.xml><?xml version="1.0" encoding="utf-8"?>
<ds:datastoreItem xmlns:ds="http://schemas.openxmlformats.org/officeDocument/2006/customXml" ds:itemID="{06D4C25A-6BFF-41E0-8DA8-C657E43F90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MRT</Template>
  <TotalTime>15218</TotalTime>
  <Words>2420</Words>
  <Application>Microsoft Office PowerPoint</Application>
  <PresentationFormat>Widescreen</PresentationFormat>
  <Paragraphs>255</Paragraphs>
  <Slides>45</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45</vt:i4>
      </vt:variant>
    </vt:vector>
  </HeadingPairs>
  <TitlesOfParts>
    <vt:vector size="54" baseType="lpstr">
      <vt:lpstr>Arial</vt:lpstr>
      <vt:lpstr>Calibri</vt:lpstr>
      <vt:lpstr>Calibri Light</vt:lpstr>
      <vt:lpstr>Futura PT Book</vt:lpstr>
      <vt:lpstr>Futura PT Demi</vt:lpstr>
      <vt:lpstr>Impact</vt:lpstr>
      <vt:lpstr>Wingdings</vt:lpstr>
      <vt:lpstr>Anderson MRT</vt:lpstr>
      <vt:lpstr>Custom Design</vt:lpstr>
      <vt:lpstr>APPH 226: Generators and the X-Ray Circuit</vt:lpstr>
      <vt:lpstr>Electrodynamics Terminology</vt:lpstr>
      <vt:lpstr>Electrodynamics </vt:lpstr>
      <vt:lpstr>General X-Ray Circuit</vt:lpstr>
      <vt:lpstr>Components of General X-ray Circuit</vt:lpstr>
      <vt:lpstr>Main X-Ray Circuit</vt:lpstr>
      <vt:lpstr>Primary Circuit</vt:lpstr>
      <vt:lpstr>Primary Circuit</vt:lpstr>
      <vt:lpstr>Autotransformer</vt:lpstr>
      <vt:lpstr>Autotransformer</vt:lpstr>
      <vt:lpstr>Primary Circuit</vt:lpstr>
      <vt:lpstr>Primary Circuit</vt:lpstr>
      <vt:lpstr>Secondary Circuit</vt:lpstr>
      <vt:lpstr>Rectifiers</vt:lpstr>
      <vt:lpstr>Rectifiers</vt:lpstr>
      <vt:lpstr>Rectifiers</vt:lpstr>
      <vt:lpstr>Rectifiers</vt:lpstr>
      <vt:lpstr>Why do we need rectifiers?</vt:lpstr>
      <vt:lpstr>Unrectified Voltage</vt:lpstr>
      <vt:lpstr>Half Wave Rectification</vt:lpstr>
      <vt:lpstr>Half Wave Rectification</vt:lpstr>
      <vt:lpstr>Full Wave Rectification</vt:lpstr>
      <vt:lpstr>Full Wave Rectification</vt:lpstr>
      <vt:lpstr>Rectification</vt:lpstr>
      <vt:lpstr>Three phase power</vt:lpstr>
      <vt:lpstr>Three Phase Power</vt:lpstr>
      <vt:lpstr>High Frequency Generators</vt:lpstr>
      <vt:lpstr>Efficiency </vt:lpstr>
      <vt:lpstr>In the secondary circuit</vt:lpstr>
      <vt:lpstr>Filament Circuit</vt:lpstr>
      <vt:lpstr>Filament Circuit - Rheostat</vt:lpstr>
      <vt:lpstr>Filament Circuit</vt:lpstr>
      <vt:lpstr>Filament Circuit</vt:lpstr>
      <vt:lpstr>Filament Circuit Summary</vt:lpstr>
      <vt:lpstr>Summary of Circuit Operation</vt:lpstr>
      <vt:lpstr>Path of Circuit</vt:lpstr>
      <vt:lpstr>Path of Circuit </vt:lpstr>
      <vt:lpstr>Path of Circuit (Filament)</vt:lpstr>
      <vt:lpstr>Path of Circuit (Filament)</vt:lpstr>
      <vt:lpstr>Path of Circuit</vt:lpstr>
      <vt:lpstr>Path of Circuit</vt:lpstr>
      <vt:lpstr>Falling Load Generator</vt:lpstr>
      <vt:lpstr>Emission Spectrum and Generator</vt:lpstr>
      <vt:lpstr>Emission Spectrum and Generators</vt:lpstr>
      <vt:lpstr>Readings </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Catherine Theng</dc:creator>
  <cp:lastModifiedBy>Ailsa Trottier | Anderson College | Head Office</cp:lastModifiedBy>
  <cp:revision>388</cp:revision>
  <cp:lastPrinted>2024-03-14T14:49:49Z</cp:lastPrinted>
  <dcterms:created xsi:type="dcterms:W3CDTF">2009-04-06T17:04:40Z</dcterms:created>
  <dcterms:modified xsi:type="dcterms:W3CDTF">2025-02-06T13:17:26Z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y fmtid="{D5CDD505-2E9C-101B-9397-08002B2CF9AE}" pid="3" name="MediaServiceImageTags">
    <vt:lpwstr/>
  </property>
</Properties>
</file>