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9"/>
  </p:notesMasterIdLst>
  <p:handoutMasterIdLst>
    <p:handoutMasterId r:id="rId40"/>
  </p:handoutMasterIdLst>
  <p:sldIdLst>
    <p:sldId id="522" r:id="rId5"/>
    <p:sldId id="562" r:id="rId6"/>
    <p:sldId id="408" r:id="rId7"/>
    <p:sldId id="563" r:id="rId8"/>
    <p:sldId id="565" r:id="rId9"/>
    <p:sldId id="566" r:id="rId10"/>
    <p:sldId id="567" r:id="rId11"/>
    <p:sldId id="568" r:id="rId12"/>
    <p:sldId id="569" r:id="rId13"/>
    <p:sldId id="570" r:id="rId14"/>
    <p:sldId id="571" r:id="rId15"/>
    <p:sldId id="572" r:id="rId16"/>
    <p:sldId id="573" r:id="rId17"/>
    <p:sldId id="574" r:id="rId18"/>
    <p:sldId id="575" r:id="rId19"/>
    <p:sldId id="576" r:id="rId20"/>
    <p:sldId id="577" r:id="rId21"/>
    <p:sldId id="578" r:id="rId22"/>
    <p:sldId id="579" r:id="rId23"/>
    <p:sldId id="580" r:id="rId24"/>
    <p:sldId id="581" r:id="rId25"/>
    <p:sldId id="582" r:id="rId26"/>
    <p:sldId id="585" r:id="rId27"/>
    <p:sldId id="586" r:id="rId28"/>
    <p:sldId id="587" r:id="rId29"/>
    <p:sldId id="588" r:id="rId30"/>
    <p:sldId id="589" r:id="rId31"/>
    <p:sldId id="590" r:id="rId32"/>
    <p:sldId id="591" r:id="rId33"/>
    <p:sldId id="592" r:id="rId34"/>
    <p:sldId id="593" r:id="rId35"/>
    <p:sldId id="564" r:id="rId36"/>
    <p:sldId id="550" r:id="rId37"/>
    <p:sldId id="551" r:id="rId38"/>
  </p:sldIdLst>
  <p:sldSz cx="12192000" cy="6858000"/>
  <p:notesSz cx="7023100" cy="9309100"/>
  <p:custDataLst>
    <p:tags r:id="rId4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522"/>
          </p14:sldIdLst>
        </p14:section>
        <p14:section name="Untitled Section" id="{BAB5FE1B-4910-480F-9285-3B3D14DFD513}">
          <p14:sldIdLst>
            <p14:sldId id="562"/>
            <p14:sldId id="408"/>
            <p14:sldId id="563"/>
            <p14:sldId id="565"/>
            <p14:sldId id="566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64"/>
            <p14:sldId id="550"/>
            <p14:sldId id="55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DDDDDD"/>
    <a:srgbClr val="FF00FF"/>
    <a:srgbClr val="FF0000"/>
    <a:srgbClr val="000000"/>
    <a:srgbClr val="00B050"/>
    <a:srgbClr val="FF6600"/>
    <a:srgbClr val="92D050"/>
    <a:srgbClr val="FFFF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C26043-F007-96CA-231B-DDE759C7F633}" v="35" dt="2024-10-25T22:10:54.8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94" autoAdjust="0"/>
    <p:restoredTop sz="94249" autoAdjust="0"/>
  </p:normalViewPr>
  <p:slideViewPr>
    <p:cSldViewPr snapToGrid="0">
      <p:cViewPr varScale="1">
        <p:scale>
          <a:sx n="112" d="100"/>
          <a:sy n="112" d="100"/>
        </p:scale>
        <p:origin x="25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56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086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241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2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006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03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449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05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997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58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634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7370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89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925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6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3415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554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6817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3581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088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322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4334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7555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863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136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6715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6204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9811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086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8236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792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70891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042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799127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504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4135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4843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6011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4038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7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9445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940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1670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365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109FF66C-955F-98F8-639D-0B8126C319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74B0138-783E-C964-678F-089ABFD7C98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015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30.png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57932" y="2166425"/>
            <a:ext cx="6110068" cy="1343538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57932" y="3602038"/>
            <a:ext cx="6110068" cy="1655762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Image Critique – Wrist, Scaphoid, &amp; Forearm</a:t>
            </a:r>
          </a:p>
        </p:txBody>
      </p:sp>
    </p:spTree>
    <p:extLst>
      <p:ext uri="{BB962C8B-B14F-4D97-AF65-F5344CB8AC3E}">
        <p14:creationId xmlns:p14="http://schemas.microsoft.com/office/powerpoint/2010/main" val="172606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153→156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162-163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 in readings.</a:t>
            </a:r>
          </a:p>
        </p:txBody>
      </p:sp>
    </p:spTree>
    <p:extLst>
      <p:ext uri="{BB962C8B-B14F-4D97-AF65-F5344CB8AC3E}">
        <p14:creationId xmlns:p14="http://schemas.microsoft.com/office/powerpoint/2010/main" val="267394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3600" dirty="0"/>
              <a:t>Determining Diagnostic Quality - Review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Wrist – image critique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Scaphoid – image critique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Forearm – image critique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27502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Determining Diagnostic Quality - Review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3200" i="1" dirty="0"/>
              <a:t>For MRAD 204, an image is considered diagnostic </a:t>
            </a:r>
            <a:r>
              <a:rPr lang="en-US" sz="3200" i="1" u="sng" dirty="0"/>
              <a:t>unless</a:t>
            </a:r>
            <a:r>
              <a:rPr lang="en-US" sz="3200" i="1" dirty="0"/>
              <a:t>:</a:t>
            </a:r>
          </a:p>
          <a:p>
            <a:pPr marL="514350" indent="-514350">
              <a:spcBef>
                <a:spcPts val="24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US" dirty="0"/>
              <a:t>Anatomy is clipped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Positioning appears more similar to a different projection </a:t>
            </a:r>
          </a:p>
          <a:p>
            <a:pPr marL="1085850" lvl="2" indent="-514350">
              <a:buFont typeface="+mj-lt"/>
              <a:buAutoNum type="romanLcPeriod"/>
            </a:pPr>
            <a:r>
              <a:rPr lang="en-US" sz="2400" i="1" dirty="0"/>
              <a:t>Example: radiograph labelled as a PA projection, but the radiographic anatomy appears more similar to an oblique projection</a:t>
            </a:r>
          </a:p>
          <a:p>
            <a:pPr marL="514350" indent="-514350">
              <a:spcBef>
                <a:spcPts val="1200"/>
              </a:spcBef>
              <a:buFont typeface="+mj-lt"/>
              <a:buAutoNum type="arabicPeriod"/>
            </a:pPr>
            <a:r>
              <a:rPr lang="en-US" dirty="0"/>
              <a:t>Radiograph was labelled as underexposed</a:t>
            </a:r>
          </a:p>
          <a:p>
            <a:pPr marL="0" indent="0" algn="ctr">
              <a:spcBef>
                <a:spcPts val="2400"/>
              </a:spcBef>
              <a:buNone/>
            </a:pPr>
            <a:r>
              <a:rPr lang="en-US" sz="2400" i="1" dirty="0"/>
              <a:t>*reference your “Image Critique” Handout </a:t>
            </a:r>
          </a:p>
        </p:txBody>
      </p:sp>
    </p:spTree>
    <p:extLst>
      <p:ext uri="{BB962C8B-B14F-4D97-AF65-F5344CB8AC3E}">
        <p14:creationId xmlns:p14="http://schemas.microsoft.com/office/powerpoint/2010/main" val="1519963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– PA Wrist</a:t>
            </a:r>
          </a:p>
        </p:txBody>
      </p:sp>
      <p:sp>
        <p:nvSpPr>
          <p:cNvPr id="2" name="Rectangle 1"/>
          <p:cNvSpPr/>
          <p:nvPr/>
        </p:nvSpPr>
        <p:spPr>
          <a:xfrm>
            <a:off x="6717180" y="1755092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5205046" y="2594418"/>
            <a:ext cx="533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Ideally, you should visualize: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Proximal ½ of metacarpals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All 8 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2 inches of distal forearm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Soft-tissue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799002" y="1183961"/>
            <a:ext cx="3298222" cy="5301423"/>
            <a:chOff x="275002" y="1183960"/>
            <a:chExt cx="3298222" cy="530142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5002" y="1553292"/>
              <a:ext cx="3298222" cy="4932091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323628" y="1183960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/>
                <a:t>@ 55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9118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6297" y="1319842"/>
            <a:ext cx="3298222" cy="5334462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9705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Wrist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58543" y="845125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490527" y="2232599"/>
            <a:ext cx="461586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Long axis of wrist aligned with long axis of the IR</a:t>
            </a:r>
          </a:p>
        </p:txBody>
      </p:sp>
      <p:sp>
        <p:nvSpPr>
          <p:cNvPr id="6" name="Rectangle 5"/>
          <p:cNvSpPr/>
          <p:nvPr/>
        </p:nvSpPr>
        <p:spPr>
          <a:xfrm>
            <a:off x="5759837" y="110673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PA projection is evidenced by: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490527" y="3295939"/>
            <a:ext cx="461586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Equal concavity on metacarpal shafts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490527" y="4365535"/>
            <a:ext cx="461586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Near-equal distances between the metacarpals</a:t>
            </a: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5490527" y="5350220"/>
            <a:ext cx="461586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Minimal superimposition of the distal radioulnar joint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3293108" y="2356338"/>
            <a:ext cx="352301" cy="32744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V="1">
            <a:off x="3852670" y="2323594"/>
            <a:ext cx="352301" cy="32744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4420875" y="2323594"/>
            <a:ext cx="352301" cy="32744"/>
          </a:xfrm>
          <a:prstGeom prst="straightConnector1">
            <a:avLst/>
          </a:prstGeom>
          <a:ln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/>
          <p:cNvGrpSpPr/>
          <p:nvPr/>
        </p:nvGrpSpPr>
        <p:grpSpPr>
          <a:xfrm rot="757277">
            <a:off x="3565541" y="1953520"/>
            <a:ext cx="472495" cy="754795"/>
            <a:chOff x="1771941" y="4239491"/>
            <a:chExt cx="472495" cy="754795"/>
          </a:xfrm>
        </p:grpSpPr>
        <p:sp>
          <p:nvSpPr>
            <p:cNvPr id="46" name="Freeform 45"/>
            <p:cNvSpPr/>
            <p:nvPr/>
          </p:nvSpPr>
          <p:spPr>
            <a:xfrm>
              <a:off x="2042556" y="4239491"/>
              <a:ext cx="201880" cy="724395"/>
            </a:xfrm>
            <a:custGeom>
              <a:avLst/>
              <a:gdLst>
                <a:gd name="connsiteX0" fmla="*/ 0 w 201880"/>
                <a:gd name="connsiteY0" fmla="*/ 0 h 724395"/>
                <a:gd name="connsiteX1" fmla="*/ 35626 w 201880"/>
                <a:gd name="connsiteY1" fmla="*/ 190005 h 724395"/>
                <a:gd name="connsiteX2" fmla="*/ 59376 w 201880"/>
                <a:gd name="connsiteY2" fmla="*/ 261257 h 724395"/>
                <a:gd name="connsiteX3" fmla="*/ 83127 w 201880"/>
                <a:gd name="connsiteY3" fmla="*/ 356260 h 724395"/>
                <a:gd name="connsiteX4" fmla="*/ 95002 w 201880"/>
                <a:gd name="connsiteY4" fmla="*/ 403761 h 724395"/>
                <a:gd name="connsiteX5" fmla="*/ 106878 w 201880"/>
                <a:gd name="connsiteY5" fmla="*/ 463138 h 724395"/>
                <a:gd name="connsiteX6" fmla="*/ 130628 w 201880"/>
                <a:gd name="connsiteY6" fmla="*/ 534390 h 724395"/>
                <a:gd name="connsiteX7" fmla="*/ 166254 w 201880"/>
                <a:gd name="connsiteY7" fmla="*/ 641267 h 724395"/>
                <a:gd name="connsiteX8" fmla="*/ 178130 w 201880"/>
                <a:gd name="connsiteY8" fmla="*/ 676893 h 724395"/>
                <a:gd name="connsiteX9" fmla="*/ 190005 w 201880"/>
                <a:gd name="connsiteY9" fmla="*/ 712519 h 724395"/>
                <a:gd name="connsiteX10" fmla="*/ 201880 w 201880"/>
                <a:gd name="connsiteY10" fmla="*/ 724395 h 7243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01880" h="724395">
                  <a:moveTo>
                    <a:pt x="0" y="0"/>
                  </a:moveTo>
                  <a:cubicBezTo>
                    <a:pt x="9064" y="54388"/>
                    <a:pt x="17956" y="131106"/>
                    <a:pt x="35626" y="190005"/>
                  </a:cubicBezTo>
                  <a:cubicBezTo>
                    <a:pt x="42820" y="213984"/>
                    <a:pt x="53304" y="236969"/>
                    <a:pt x="59376" y="261257"/>
                  </a:cubicBezTo>
                  <a:lnTo>
                    <a:pt x="83127" y="356260"/>
                  </a:lnTo>
                  <a:cubicBezTo>
                    <a:pt x="87085" y="372094"/>
                    <a:pt x="91801" y="387757"/>
                    <a:pt x="95002" y="403761"/>
                  </a:cubicBezTo>
                  <a:cubicBezTo>
                    <a:pt x="98961" y="423553"/>
                    <a:pt x="101567" y="443665"/>
                    <a:pt x="106878" y="463138"/>
                  </a:cubicBezTo>
                  <a:cubicBezTo>
                    <a:pt x="113465" y="487291"/>
                    <a:pt x="122711" y="510639"/>
                    <a:pt x="130628" y="534390"/>
                  </a:cubicBezTo>
                  <a:lnTo>
                    <a:pt x="166254" y="641267"/>
                  </a:lnTo>
                  <a:lnTo>
                    <a:pt x="178130" y="676893"/>
                  </a:lnTo>
                  <a:cubicBezTo>
                    <a:pt x="182088" y="688768"/>
                    <a:pt x="181154" y="703667"/>
                    <a:pt x="190005" y="712519"/>
                  </a:cubicBezTo>
                  <a:lnTo>
                    <a:pt x="201880" y="724395"/>
                  </a:lnTo>
                </a:path>
              </a:pathLst>
            </a:custGeom>
            <a:noFill/>
            <a:ln>
              <a:solidFill>
                <a:srgbClr val="00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1771941" y="4329268"/>
              <a:ext cx="154380" cy="665018"/>
            </a:xfrm>
            <a:custGeom>
              <a:avLst/>
              <a:gdLst>
                <a:gd name="connsiteX0" fmla="*/ 0 w 154380"/>
                <a:gd name="connsiteY0" fmla="*/ 0 h 665018"/>
                <a:gd name="connsiteX1" fmla="*/ 23751 w 154380"/>
                <a:gd name="connsiteY1" fmla="*/ 59376 h 665018"/>
                <a:gd name="connsiteX2" fmla="*/ 47502 w 154380"/>
                <a:gd name="connsiteY2" fmla="*/ 95002 h 665018"/>
                <a:gd name="connsiteX3" fmla="*/ 59377 w 154380"/>
                <a:gd name="connsiteY3" fmla="*/ 154379 h 665018"/>
                <a:gd name="connsiteX4" fmla="*/ 83128 w 154380"/>
                <a:gd name="connsiteY4" fmla="*/ 225631 h 665018"/>
                <a:gd name="connsiteX5" fmla="*/ 106878 w 154380"/>
                <a:gd name="connsiteY5" fmla="*/ 296883 h 665018"/>
                <a:gd name="connsiteX6" fmla="*/ 130629 w 154380"/>
                <a:gd name="connsiteY6" fmla="*/ 380010 h 665018"/>
                <a:gd name="connsiteX7" fmla="*/ 154380 w 154380"/>
                <a:gd name="connsiteY7" fmla="*/ 451262 h 665018"/>
                <a:gd name="connsiteX8" fmla="*/ 154380 w 154380"/>
                <a:gd name="connsiteY8" fmla="*/ 665018 h 66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380" h="665018">
                  <a:moveTo>
                    <a:pt x="0" y="0"/>
                  </a:moveTo>
                  <a:cubicBezTo>
                    <a:pt x="7917" y="19792"/>
                    <a:pt x="14218" y="40310"/>
                    <a:pt x="23751" y="59376"/>
                  </a:cubicBezTo>
                  <a:cubicBezTo>
                    <a:pt x="30134" y="72142"/>
                    <a:pt x="42491" y="81638"/>
                    <a:pt x="47502" y="95002"/>
                  </a:cubicBezTo>
                  <a:cubicBezTo>
                    <a:pt x="54589" y="113901"/>
                    <a:pt x="54066" y="134906"/>
                    <a:pt x="59377" y="154379"/>
                  </a:cubicBezTo>
                  <a:cubicBezTo>
                    <a:pt x="65964" y="178532"/>
                    <a:pt x="75211" y="201880"/>
                    <a:pt x="83128" y="225631"/>
                  </a:cubicBezTo>
                  <a:lnTo>
                    <a:pt x="106878" y="296883"/>
                  </a:lnTo>
                  <a:cubicBezTo>
                    <a:pt x="146795" y="416634"/>
                    <a:pt x="85886" y="230869"/>
                    <a:pt x="130629" y="380010"/>
                  </a:cubicBezTo>
                  <a:cubicBezTo>
                    <a:pt x="137823" y="403990"/>
                    <a:pt x="154380" y="426227"/>
                    <a:pt x="154380" y="451262"/>
                  </a:cubicBezTo>
                  <a:lnTo>
                    <a:pt x="154380" y="665018"/>
                  </a:lnTo>
                </a:path>
              </a:pathLst>
            </a:custGeom>
            <a:noFill/>
            <a:ln>
              <a:solidFill>
                <a:srgbClr val="00FF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sp>
        <p:nvSpPr>
          <p:cNvPr id="11" name="Oval 10"/>
          <p:cNvSpPr/>
          <p:nvPr/>
        </p:nvSpPr>
        <p:spPr>
          <a:xfrm>
            <a:off x="3795912" y="4107421"/>
            <a:ext cx="914400" cy="914400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9017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134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298940" y="2871066"/>
            <a:ext cx="52578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87012" y="1723052"/>
            <a:ext cx="5228492" cy="102014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55-65</a:t>
            </a:r>
          </a:p>
          <a:p>
            <a:pPr marL="342900" lvl="1" indent="0">
              <a:buNone/>
            </a:pPr>
            <a:r>
              <a:rPr lang="en-US" dirty="0"/>
              <a:t>*Notes: Ideal for the patient = 55</a:t>
            </a:r>
          </a:p>
          <a:p>
            <a:pPr marL="342900" lvl="1" indent="0"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874" y="1417486"/>
            <a:ext cx="3298222" cy="533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542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404" y="2722575"/>
            <a:ext cx="2519100" cy="37209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3367" y="1455427"/>
            <a:ext cx="3241090" cy="5242058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29616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Wrist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753686" y="1825625"/>
            <a:ext cx="560011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midcarpal area</a:t>
            </a:r>
          </a:p>
        </p:txBody>
      </p:sp>
      <p:sp>
        <p:nvSpPr>
          <p:cNvPr id="2" name="Rectangle 1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1853368" y="1875693"/>
            <a:ext cx="3241090" cy="4496897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3621862" y="1893226"/>
            <a:ext cx="0" cy="442539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3" idx="3"/>
          </p:cNvCxnSpPr>
          <p:nvPr/>
        </p:nvCxnSpPr>
        <p:spPr>
          <a:xfrm>
            <a:off x="1853367" y="4007300"/>
            <a:ext cx="3241090" cy="6915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621864" y="4007300"/>
            <a:ext cx="4695975" cy="575772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4383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046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886066" y="1825625"/>
            <a:ext cx="546773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2796117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86066" y="2486330"/>
            <a:ext cx="4781935" cy="178600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on the lateral side,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1193" y="1503507"/>
            <a:ext cx="3211363" cy="5193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788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– PA Oblique Wrist</a:t>
            </a:r>
          </a:p>
        </p:txBody>
      </p:sp>
      <p:sp>
        <p:nvSpPr>
          <p:cNvPr id="2" name="Rectangle 1"/>
          <p:cNvSpPr/>
          <p:nvPr/>
        </p:nvSpPr>
        <p:spPr>
          <a:xfrm>
            <a:off x="6529466" y="150468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19" name="Rectangle 18"/>
          <p:cNvSpPr/>
          <p:nvPr/>
        </p:nvSpPr>
        <p:spPr>
          <a:xfrm>
            <a:off x="5637438" y="2588113"/>
            <a:ext cx="533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Ideally, you should visualize: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Proximal ½ of metacarpals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All 8 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2 inches of distal forearm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Soft-tissue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524001" y="1134382"/>
            <a:ext cx="3731075" cy="5521256"/>
            <a:chOff x="0" y="1134382"/>
            <a:chExt cx="3731075" cy="55212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1461396"/>
              <a:ext cx="3731075" cy="5194242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1265052" y="1134382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/>
                <a:t>@ 60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4554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024" y="1348305"/>
            <a:ext cx="3593522" cy="5349181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6832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Wrist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58543" y="845125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490526" y="2336246"/>
            <a:ext cx="4415474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Long axis of wrist aligned with long axis of the IR</a:t>
            </a:r>
          </a:p>
        </p:txBody>
      </p:sp>
      <p:sp>
        <p:nvSpPr>
          <p:cNvPr id="6" name="Rectangle 5"/>
          <p:cNvSpPr/>
          <p:nvPr/>
        </p:nvSpPr>
        <p:spPr>
          <a:xfrm>
            <a:off x="5512457" y="109977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</a:t>
            </a: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45</a:t>
            </a:r>
            <a:r>
              <a:rPr lang="en-CA" sz="2800" b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Oblique of the wrist is evidenced by: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490526" y="3577553"/>
            <a:ext cx="4415474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Ulnar head partially superimposed by distal radius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490526" y="5174388"/>
            <a:ext cx="4415474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3</a:t>
            </a:r>
            <a:r>
              <a:rPr lang="en-US" sz="2600" baseline="30000" dirty="0">
                <a:solidFill>
                  <a:schemeClr val="tx1"/>
                </a:solidFill>
              </a:rPr>
              <a:t>rd</a:t>
            </a:r>
            <a:r>
              <a:rPr lang="en-US" sz="2600" dirty="0">
                <a:solidFill>
                  <a:schemeClr val="tx1"/>
                </a:solidFill>
              </a:rPr>
              <a:t>→5</a:t>
            </a:r>
            <a:r>
              <a:rPr lang="en-US" sz="2600" baseline="30000" dirty="0">
                <a:solidFill>
                  <a:schemeClr val="tx1"/>
                </a:solidFill>
              </a:rPr>
              <a:t>th</a:t>
            </a:r>
            <a:r>
              <a:rPr lang="en-US" sz="2600" dirty="0">
                <a:solidFill>
                  <a:schemeClr val="tx1"/>
                </a:solidFill>
              </a:rPr>
              <a:t> metacarpal bases mostly superimposed</a:t>
            </a:r>
          </a:p>
        </p:txBody>
      </p:sp>
      <p:sp>
        <p:nvSpPr>
          <p:cNvPr id="11" name="Oval 10"/>
          <p:cNvSpPr/>
          <p:nvPr/>
        </p:nvSpPr>
        <p:spPr>
          <a:xfrm>
            <a:off x="3759165" y="4005501"/>
            <a:ext cx="914400" cy="914400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Oval 18"/>
          <p:cNvSpPr/>
          <p:nvPr/>
        </p:nvSpPr>
        <p:spPr>
          <a:xfrm>
            <a:off x="3552093" y="2241356"/>
            <a:ext cx="1307695" cy="914400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7933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287012" y="2775565"/>
            <a:ext cx="6066788" cy="340139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87012" y="1723052"/>
            <a:ext cx="5228492" cy="102014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60-70</a:t>
            </a:r>
          </a:p>
          <a:p>
            <a:pPr marL="342900" lvl="1" indent="0">
              <a:buNone/>
            </a:pPr>
            <a:r>
              <a:rPr lang="en-US" dirty="0"/>
              <a:t>*Notes: Ideal for the patient = 60</a:t>
            </a:r>
          </a:p>
          <a:p>
            <a:pPr marL="342900" lvl="1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4582" y="1503507"/>
            <a:ext cx="3452430" cy="51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37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952" y="2793573"/>
            <a:ext cx="2283833" cy="37769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6315" y="1533189"/>
            <a:ext cx="3508143" cy="5145470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773439" y="-39201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Wrist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628184" y="1825625"/>
            <a:ext cx="5725616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midcarpal area</a:t>
            </a:r>
          </a:p>
        </p:txBody>
      </p:sp>
      <p:sp>
        <p:nvSpPr>
          <p:cNvPr id="2" name="Rectangle 1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1853368" y="1875693"/>
            <a:ext cx="3241090" cy="4496897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3621862" y="1893226"/>
            <a:ext cx="0" cy="442539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3" idx="3"/>
          </p:cNvCxnSpPr>
          <p:nvPr/>
        </p:nvCxnSpPr>
        <p:spPr>
          <a:xfrm>
            <a:off x="1853367" y="4007300"/>
            <a:ext cx="3241090" cy="6915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621863" y="4007300"/>
            <a:ext cx="4818752" cy="67475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8580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284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PA Oblique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886066" y="1825625"/>
            <a:ext cx="546773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2796117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86066" y="2486330"/>
            <a:ext cx="4781935" cy="178600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on the lateral side,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0231" y="1503507"/>
            <a:ext cx="3450635" cy="514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057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2" name="Rectangle 1"/>
          <p:cNvSpPr/>
          <p:nvPr/>
        </p:nvSpPr>
        <p:spPr>
          <a:xfrm>
            <a:off x="6529466" y="150468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19" name="Rectangle 18"/>
          <p:cNvSpPr/>
          <p:nvPr/>
        </p:nvSpPr>
        <p:spPr>
          <a:xfrm>
            <a:off x="5205046" y="2594418"/>
            <a:ext cx="533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Ideally, you should visualize: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Proximal ½ of metacarpals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All 8 carpals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2 inches of distal forearm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prstClr val="black"/>
                </a:solidFill>
              </a:rPr>
              <a:t>Soft-tissue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027738" y="1134383"/>
            <a:ext cx="2948143" cy="5550663"/>
            <a:chOff x="503737" y="1134382"/>
            <a:chExt cx="2948143" cy="5550663"/>
          </a:xfrm>
        </p:grpSpPr>
        <p:grpSp>
          <p:nvGrpSpPr>
            <p:cNvPr id="10" name="Group 9"/>
            <p:cNvGrpSpPr/>
            <p:nvPr/>
          </p:nvGrpSpPr>
          <p:grpSpPr>
            <a:xfrm>
              <a:off x="503737" y="1504687"/>
              <a:ext cx="2948143" cy="5180358"/>
              <a:chOff x="4735767" y="911861"/>
              <a:chExt cx="2948143" cy="5180358"/>
            </a:xfrm>
          </p:grpSpPr>
          <p:sp>
            <p:nvSpPr>
              <p:cNvPr id="11" name="Text Placeholder 4"/>
              <p:cNvSpPr txBox="1">
                <a:spLocks/>
              </p:cNvSpPr>
              <p:nvPr/>
            </p:nvSpPr>
            <p:spPr>
              <a:xfrm>
                <a:off x="4735767" y="5742584"/>
                <a:ext cx="2171520" cy="349635"/>
              </a:xfrm>
              <a:prstGeom prst="rect">
                <a:avLst/>
              </a:prstGeom>
            </p:spPr>
            <p:txBody>
              <a:bodyPr/>
              <a:lstStyle>
                <a:lvl1pPr marL="0" indent="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None/>
                  <a:defRPr sz="2800" kern="1200" baseline="0">
                    <a:solidFill>
                      <a:schemeClr val="accent3"/>
                    </a:solidFill>
                    <a:latin typeface="Arial" pitchFamily="34" charset="0"/>
                    <a:ea typeface="+mn-ea"/>
                    <a:cs typeface="Arial" pitchFamily="34" charset="0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8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900" dirty="0"/>
                  <a:t>SAIT MRT Image Critique Handbook</a:t>
                </a:r>
                <a:endParaRPr lang="en-CA" dirty="0"/>
              </a:p>
            </p:txBody>
          </p:sp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3"/>
              <a:srcRect l="1880" r="2725"/>
              <a:stretch/>
            </p:blipFill>
            <p:spPr>
              <a:xfrm>
                <a:off x="4847804" y="911861"/>
                <a:ext cx="2836106" cy="4809830"/>
              </a:xfrm>
              <a:prstGeom prst="rect">
                <a:avLst/>
              </a:prstGeom>
            </p:spPr>
          </p:pic>
        </p:grpSp>
        <p:sp>
          <p:nvSpPr>
            <p:cNvPr id="13" name="TextBox 12"/>
            <p:cNvSpPr txBox="1"/>
            <p:nvPr/>
          </p:nvSpPr>
          <p:spPr>
            <a:xfrm>
              <a:off x="1335391" y="1134382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/>
                <a:t>@ 60 kVp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63544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500" y="1431127"/>
            <a:ext cx="2776911" cy="5266358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5808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58543" y="913278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240215" y="1913131"/>
            <a:ext cx="5029200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Long axis of wrist aligned with long axis of the IR</a:t>
            </a:r>
          </a:p>
        </p:txBody>
      </p:sp>
      <p:sp>
        <p:nvSpPr>
          <p:cNvPr id="6" name="Rectangle 5"/>
          <p:cNvSpPr/>
          <p:nvPr/>
        </p:nvSpPr>
        <p:spPr>
          <a:xfrm>
            <a:off x="5490526" y="95407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Lateral position is evidenced by: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40216" y="3019740"/>
            <a:ext cx="5016031" cy="95384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Ulnar head completely superimposed by distal radius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268510" y="5286410"/>
            <a:ext cx="501603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Proximal ½ of the 2</a:t>
            </a:r>
            <a:r>
              <a:rPr lang="en-US" sz="2600" baseline="30000" dirty="0">
                <a:solidFill>
                  <a:schemeClr val="tx1"/>
                </a:solidFill>
              </a:rPr>
              <a:t>nd</a:t>
            </a:r>
            <a:r>
              <a:rPr lang="en-US" sz="2600" dirty="0">
                <a:solidFill>
                  <a:schemeClr val="tx1"/>
                </a:solidFill>
              </a:rPr>
              <a:t>→5</a:t>
            </a:r>
            <a:r>
              <a:rPr lang="en-US" sz="2600" baseline="30000" dirty="0">
                <a:solidFill>
                  <a:schemeClr val="tx1"/>
                </a:solidFill>
              </a:rPr>
              <a:t>th</a:t>
            </a:r>
            <a:r>
              <a:rPr lang="en-US" sz="2600" dirty="0">
                <a:solidFill>
                  <a:schemeClr val="tx1"/>
                </a:solidFill>
              </a:rPr>
              <a:t> metacarpals superimposed</a:t>
            </a:r>
          </a:p>
        </p:txBody>
      </p:sp>
      <p:sp>
        <p:nvSpPr>
          <p:cNvPr id="19" name="Oval 18"/>
          <p:cNvSpPr/>
          <p:nvPr/>
        </p:nvSpPr>
        <p:spPr>
          <a:xfrm>
            <a:off x="2836986" y="2105340"/>
            <a:ext cx="985981" cy="914400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268510" y="4140653"/>
            <a:ext cx="5016033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Lunate has a cup or “half-moon” shape</a:t>
            </a:r>
          </a:p>
        </p:txBody>
      </p:sp>
      <p:sp>
        <p:nvSpPr>
          <p:cNvPr id="7" name="Freeform 6"/>
          <p:cNvSpPr/>
          <p:nvPr/>
        </p:nvSpPr>
        <p:spPr>
          <a:xfrm>
            <a:off x="3140527" y="3514694"/>
            <a:ext cx="575689" cy="448212"/>
          </a:xfrm>
          <a:custGeom>
            <a:avLst/>
            <a:gdLst>
              <a:gd name="connsiteX0" fmla="*/ 48151 w 575689"/>
              <a:gd name="connsiteY0" fmla="*/ 2229 h 448212"/>
              <a:gd name="connsiteX1" fmla="*/ 118489 w 575689"/>
              <a:gd name="connsiteY1" fmla="*/ 13952 h 448212"/>
              <a:gd name="connsiteX2" fmla="*/ 188828 w 575689"/>
              <a:gd name="connsiteY2" fmla="*/ 72568 h 448212"/>
              <a:gd name="connsiteX3" fmla="*/ 317782 w 575689"/>
              <a:gd name="connsiteY3" fmla="*/ 107737 h 448212"/>
              <a:gd name="connsiteX4" fmla="*/ 493628 w 575689"/>
              <a:gd name="connsiteY4" fmla="*/ 72568 h 448212"/>
              <a:gd name="connsiteX5" fmla="*/ 517074 w 575689"/>
              <a:gd name="connsiteY5" fmla="*/ 49121 h 448212"/>
              <a:gd name="connsiteX6" fmla="*/ 552243 w 575689"/>
              <a:gd name="connsiteY6" fmla="*/ 60844 h 448212"/>
              <a:gd name="connsiteX7" fmla="*/ 575689 w 575689"/>
              <a:gd name="connsiteY7" fmla="*/ 131183 h 448212"/>
              <a:gd name="connsiteX8" fmla="*/ 563966 w 575689"/>
              <a:gd name="connsiteY8" fmla="*/ 248414 h 448212"/>
              <a:gd name="connsiteX9" fmla="*/ 505351 w 575689"/>
              <a:gd name="connsiteY9" fmla="*/ 353921 h 448212"/>
              <a:gd name="connsiteX10" fmla="*/ 446736 w 575689"/>
              <a:gd name="connsiteY10" fmla="*/ 412537 h 448212"/>
              <a:gd name="connsiteX11" fmla="*/ 411566 w 575689"/>
              <a:gd name="connsiteY11" fmla="*/ 424260 h 448212"/>
              <a:gd name="connsiteX12" fmla="*/ 376397 w 575689"/>
              <a:gd name="connsiteY12" fmla="*/ 447706 h 448212"/>
              <a:gd name="connsiteX13" fmla="*/ 177105 w 575689"/>
              <a:gd name="connsiteY13" fmla="*/ 424260 h 448212"/>
              <a:gd name="connsiteX14" fmla="*/ 141936 w 575689"/>
              <a:gd name="connsiteY14" fmla="*/ 400814 h 448212"/>
              <a:gd name="connsiteX15" fmla="*/ 118489 w 575689"/>
              <a:gd name="connsiteY15" fmla="*/ 377368 h 448212"/>
              <a:gd name="connsiteX16" fmla="*/ 71597 w 575689"/>
              <a:gd name="connsiteY16" fmla="*/ 318752 h 448212"/>
              <a:gd name="connsiteX17" fmla="*/ 36428 w 575689"/>
              <a:gd name="connsiteY17" fmla="*/ 248414 h 448212"/>
              <a:gd name="connsiteX18" fmla="*/ 12982 w 575689"/>
              <a:gd name="connsiteY18" fmla="*/ 213244 h 448212"/>
              <a:gd name="connsiteX19" fmla="*/ 12982 w 575689"/>
              <a:gd name="connsiteY19" fmla="*/ 2229 h 448212"/>
              <a:gd name="connsiteX20" fmla="*/ 48151 w 575689"/>
              <a:gd name="connsiteY20" fmla="*/ 2229 h 44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75689" h="448212">
                <a:moveTo>
                  <a:pt x="48151" y="2229"/>
                </a:moveTo>
                <a:cubicBezTo>
                  <a:pt x="65735" y="4183"/>
                  <a:pt x="95939" y="6436"/>
                  <a:pt x="118489" y="13952"/>
                </a:cubicBezTo>
                <a:cubicBezTo>
                  <a:pt x="170723" y="31363"/>
                  <a:pt x="139850" y="45357"/>
                  <a:pt x="188828" y="72568"/>
                </a:cubicBezTo>
                <a:cubicBezTo>
                  <a:pt x="222293" y="91160"/>
                  <a:pt x="279900" y="100161"/>
                  <a:pt x="317782" y="107737"/>
                </a:cubicBezTo>
                <a:cubicBezTo>
                  <a:pt x="426315" y="98693"/>
                  <a:pt x="433136" y="120963"/>
                  <a:pt x="493628" y="72568"/>
                </a:cubicBezTo>
                <a:cubicBezTo>
                  <a:pt x="502259" y="65663"/>
                  <a:pt x="509259" y="56937"/>
                  <a:pt x="517074" y="49121"/>
                </a:cubicBezTo>
                <a:cubicBezTo>
                  <a:pt x="528797" y="53029"/>
                  <a:pt x="545061" y="50789"/>
                  <a:pt x="552243" y="60844"/>
                </a:cubicBezTo>
                <a:cubicBezTo>
                  <a:pt x="566608" y="80955"/>
                  <a:pt x="575689" y="131183"/>
                  <a:pt x="575689" y="131183"/>
                </a:cubicBezTo>
                <a:cubicBezTo>
                  <a:pt x="571781" y="170260"/>
                  <a:pt x="569938" y="209599"/>
                  <a:pt x="563966" y="248414"/>
                </a:cubicBezTo>
                <a:cubicBezTo>
                  <a:pt x="557776" y="288650"/>
                  <a:pt x="526161" y="322706"/>
                  <a:pt x="505351" y="353921"/>
                </a:cubicBezTo>
                <a:cubicBezTo>
                  <a:pt x="481905" y="389091"/>
                  <a:pt x="485814" y="392998"/>
                  <a:pt x="446736" y="412537"/>
                </a:cubicBezTo>
                <a:cubicBezTo>
                  <a:pt x="435683" y="418063"/>
                  <a:pt x="423289" y="420352"/>
                  <a:pt x="411566" y="424260"/>
                </a:cubicBezTo>
                <a:cubicBezTo>
                  <a:pt x="399843" y="432075"/>
                  <a:pt x="390462" y="446879"/>
                  <a:pt x="376397" y="447706"/>
                </a:cubicBezTo>
                <a:cubicBezTo>
                  <a:pt x="356509" y="448876"/>
                  <a:pt x="229033" y="450224"/>
                  <a:pt x="177105" y="424260"/>
                </a:cubicBezTo>
                <a:cubicBezTo>
                  <a:pt x="164503" y="417959"/>
                  <a:pt x="152938" y="409615"/>
                  <a:pt x="141936" y="400814"/>
                </a:cubicBezTo>
                <a:cubicBezTo>
                  <a:pt x="133305" y="393909"/>
                  <a:pt x="126305" y="385183"/>
                  <a:pt x="118489" y="377368"/>
                </a:cubicBezTo>
                <a:cubicBezTo>
                  <a:pt x="95667" y="308900"/>
                  <a:pt x="124623" y="371778"/>
                  <a:pt x="71597" y="318752"/>
                </a:cubicBezTo>
                <a:cubicBezTo>
                  <a:pt x="38001" y="285156"/>
                  <a:pt x="55497" y="286552"/>
                  <a:pt x="36428" y="248414"/>
                </a:cubicBezTo>
                <a:cubicBezTo>
                  <a:pt x="30127" y="235812"/>
                  <a:pt x="20797" y="224967"/>
                  <a:pt x="12982" y="213244"/>
                </a:cubicBezTo>
                <a:cubicBezTo>
                  <a:pt x="-838" y="116502"/>
                  <a:pt x="-7501" y="114889"/>
                  <a:pt x="12982" y="2229"/>
                </a:cubicBezTo>
                <a:cubicBezTo>
                  <a:pt x="13681" y="-1616"/>
                  <a:pt x="30567" y="275"/>
                  <a:pt x="48151" y="2229"/>
                </a:cubicBezTo>
                <a:close/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Freeform 7"/>
          <p:cNvSpPr/>
          <p:nvPr/>
        </p:nvSpPr>
        <p:spPr>
          <a:xfrm>
            <a:off x="3024555" y="3985846"/>
            <a:ext cx="515815" cy="914400"/>
          </a:xfrm>
          <a:custGeom>
            <a:avLst/>
            <a:gdLst>
              <a:gd name="connsiteX0" fmla="*/ 93784 w 515815"/>
              <a:gd name="connsiteY0" fmla="*/ 879231 h 914400"/>
              <a:gd name="connsiteX1" fmla="*/ 105508 w 515815"/>
              <a:gd name="connsiteY1" fmla="*/ 609600 h 914400"/>
              <a:gd name="connsiteX2" fmla="*/ 58615 w 515815"/>
              <a:gd name="connsiteY2" fmla="*/ 539262 h 914400"/>
              <a:gd name="connsiteX3" fmla="*/ 23446 w 515815"/>
              <a:gd name="connsiteY3" fmla="*/ 281354 h 914400"/>
              <a:gd name="connsiteX4" fmla="*/ 11723 w 515815"/>
              <a:gd name="connsiteY4" fmla="*/ 246185 h 914400"/>
              <a:gd name="connsiteX5" fmla="*/ 0 w 515815"/>
              <a:gd name="connsiteY5" fmla="*/ 199292 h 914400"/>
              <a:gd name="connsiteX6" fmla="*/ 23446 w 515815"/>
              <a:gd name="connsiteY6" fmla="*/ 93785 h 914400"/>
              <a:gd name="connsiteX7" fmla="*/ 58615 w 515815"/>
              <a:gd name="connsiteY7" fmla="*/ 58616 h 914400"/>
              <a:gd name="connsiteX8" fmla="*/ 105508 w 515815"/>
              <a:gd name="connsiteY8" fmla="*/ 0 h 914400"/>
              <a:gd name="connsiteX9" fmla="*/ 128954 w 515815"/>
              <a:gd name="connsiteY9" fmla="*/ 35169 h 914400"/>
              <a:gd name="connsiteX10" fmla="*/ 140677 w 515815"/>
              <a:gd name="connsiteY10" fmla="*/ 117231 h 914400"/>
              <a:gd name="connsiteX11" fmla="*/ 211015 w 515815"/>
              <a:gd name="connsiteY11" fmla="*/ 140677 h 914400"/>
              <a:gd name="connsiteX12" fmla="*/ 339969 w 515815"/>
              <a:gd name="connsiteY12" fmla="*/ 105508 h 914400"/>
              <a:gd name="connsiteX13" fmla="*/ 375138 w 515815"/>
              <a:gd name="connsiteY13" fmla="*/ 93785 h 914400"/>
              <a:gd name="connsiteX14" fmla="*/ 480646 w 515815"/>
              <a:gd name="connsiteY14" fmla="*/ 117231 h 914400"/>
              <a:gd name="connsiteX15" fmla="*/ 515815 w 515815"/>
              <a:gd name="connsiteY15" fmla="*/ 140677 h 914400"/>
              <a:gd name="connsiteX16" fmla="*/ 492369 w 515815"/>
              <a:gd name="connsiteY16" fmla="*/ 316523 h 914400"/>
              <a:gd name="connsiteX17" fmla="*/ 468923 w 515815"/>
              <a:gd name="connsiteY17" fmla="*/ 351692 h 914400"/>
              <a:gd name="connsiteX18" fmla="*/ 445477 w 515815"/>
              <a:gd name="connsiteY18" fmla="*/ 422031 h 914400"/>
              <a:gd name="connsiteX19" fmla="*/ 433754 w 515815"/>
              <a:gd name="connsiteY19" fmla="*/ 457200 h 914400"/>
              <a:gd name="connsiteX20" fmla="*/ 422031 w 515815"/>
              <a:gd name="connsiteY20" fmla="*/ 562708 h 914400"/>
              <a:gd name="connsiteX21" fmla="*/ 410308 w 515815"/>
              <a:gd name="connsiteY21" fmla="*/ 644769 h 914400"/>
              <a:gd name="connsiteX22" fmla="*/ 422031 w 515815"/>
              <a:gd name="connsiteY22" fmla="*/ 867508 h 914400"/>
              <a:gd name="connsiteX23" fmla="*/ 422031 w 515815"/>
              <a:gd name="connsiteY23" fmla="*/ 9144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15815" h="914400">
                <a:moveTo>
                  <a:pt x="93784" y="879231"/>
                </a:moveTo>
                <a:cubicBezTo>
                  <a:pt x="136433" y="772614"/>
                  <a:pt x="141708" y="783356"/>
                  <a:pt x="105508" y="609600"/>
                </a:cubicBezTo>
                <a:cubicBezTo>
                  <a:pt x="99761" y="582014"/>
                  <a:pt x="58615" y="539262"/>
                  <a:pt x="58615" y="539262"/>
                </a:cubicBezTo>
                <a:cubicBezTo>
                  <a:pt x="10126" y="393793"/>
                  <a:pt x="49975" y="533384"/>
                  <a:pt x="23446" y="281354"/>
                </a:cubicBezTo>
                <a:cubicBezTo>
                  <a:pt x="22152" y="269065"/>
                  <a:pt x="15118" y="258067"/>
                  <a:pt x="11723" y="246185"/>
                </a:cubicBezTo>
                <a:cubicBezTo>
                  <a:pt x="7297" y="230693"/>
                  <a:pt x="3908" y="214923"/>
                  <a:pt x="0" y="199292"/>
                </a:cubicBezTo>
                <a:cubicBezTo>
                  <a:pt x="1418" y="190781"/>
                  <a:pt x="10620" y="113025"/>
                  <a:pt x="23446" y="93785"/>
                </a:cubicBezTo>
                <a:cubicBezTo>
                  <a:pt x="32642" y="79991"/>
                  <a:pt x="48002" y="71352"/>
                  <a:pt x="58615" y="58616"/>
                </a:cubicBezTo>
                <a:cubicBezTo>
                  <a:pt x="132548" y="-30104"/>
                  <a:pt x="37302" y="68203"/>
                  <a:pt x="105508" y="0"/>
                </a:cubicBezTo>
                <a:cubicBezTo>
                  <a:pt x="113323" y="11723"/>
                  <a:pt x="124906" y="21674"/>
                  <a:pt x="128954" y="35169"/>
                </a:cubicBezTo>
                <a:cubicBezTo>
                  <a:pt x="136894" y="61635"/>
                  <a:pt x="123713" y="95420"/>
                  <a:pt x="140677" y="117231"/>
                </a:cubicBezTo>
                <a:cubicBezTo>
                  <a:pt x="155850" y="136739"/>
                  <a:pt x="211015" y="140677"/>
                  <a:pt x="211015" y="140677"/>
                </a:cubicBezTo>
                <a:cubicBezTo>
                  <a:pt x="293865" y="124107"/>
                  <a:pt x="250728" y="135255"/>
                  <a:pt x="339969" y="105508"/>
                </a:cubicBezTo>
                <a:lnTo>
                  <a:pt x="375138" y="93785"/>
                </a:lnTo>
                <a:cubicBezTo>
                  <a:pt x="402153" y="98287"/>
                  <a:pt x="451786" y="102801"/>
                  <a:pt x="480646" y="117231"/>
                </a:cubicBezTo>
                <a:cubicBezTo>
                  <a:pt x="493248" y="123532"/>
                  <a:pt x="504092" y="132862"/>
                  <a:pt x="515815" y="140677"/>
                </a:cubicBezTo>
                <a:cubicBezTo>
                  <a:pt x="513196" y="172106"/>
                  <a:pt x="516312" y="268637"/>
                  <a:pt x="492369" y="316523"/>
                </a:cubicBezTo>
                <a:cubicBezTo>
                  <a:pt x="486068" y="329125"/>
                  <a:pt x="476738" y="339969"/>
                  <a:pt x="468923" y="351692"/>
                </a:cubicBezTo>
                <a:lnTo>
                  <a:pt x="445477" y="422031"/>
                </a:lnTo>
                <a:lnTo>
                  <a:pt x="433754" y="457200"/>
                </a:lnTo>
                <a:cubicBezTo>
                  <a:pt x="429846" y="492369"/>
                  <a:pt x="426420" y="527595"/>
                  <a:pt x="422031" y="562708"/>
                </a:cubicBezTo>
                <a:cubicBezTo>
                  <a:pt x="418604" y="590126"/>
                  <a:pt x="410308" y="617138"/>
                  <a:pt x="410308" y="644769"/>
                </a:cubicBezTo>
                <a:cubicBezTo>
                  <a:pt x="410308" y="719118"/>
                  <a:pt x="418802" y="793229"/>
                  <a:pt x="422031" y="867508"/>
                </a:cubicBezTo>
                <a:cubicBezTo>
                  <a:pt x="422710" y="883124"/>
                  <a:pt x="422031" y="898769"/>
                  <a:pt x="422031" y="914400"/>
                </a:cubicBezTo>
              </a:path>
            </a:pathLst>
          </a:custGeom>
          <a:noFill/>
          <a:ln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4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134708" y="3428999"/>
            <a:ext cx="6219092" cy="2747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1625493" y="980287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87012" y="1929367"/>
            <a:ext cx="5228492" cy="102014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60-70</a:t>
            </a:r>
          </a:p>
          <a:p>
            <a:pPr marL="342900" lvl="1" indent="0">
              <a:buNone/>
            </a:pPr>
            <a:r>
              <a:rPr lang="en-US" dirty="0"/>
              <a:t>*Notes: Ideal for the patient = 60</a:t>
            </a:r>
          </a:p>
          <a:p>
            <a:pPr marL="342900" lvl="1" indent="0"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852" y="1503508"/>
            <a:ext cx="2823384" cy="535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65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698" y="2808106"/>
            <a:ext cx="2106553" cy="35272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12504"/>
          <a:stretch/>
        </p:blipFill>
        <p:spPr>
          <a:xfrm>
            <a:off x="1955569" y="1447765"/>
            <a:ext cx="2828789" cy="4683405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4625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120640" y="1825625"/>
            <a:ext cx="623316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midcarpal area</a:t>
            </a:r>
          </a:p>
        </p:txBody>
      </p:sp>
      <p:sp>
        <p:nvSpPr>
          <p:cNvPr id="2" name="Rectangle 1"/>
          <p:cNvSpPr/>
          <p:nvPr/>
        </p:nvSpPr>
        <p:spPr>
          <a:xfrm>
            <a:off x="1910500" y="94974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2051539" y="1875693"/>
            <a:ext cx="2732819" cy="4255476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336651" y="1875693"/>
            <a:ext cx="33310" cy="4255477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2003553" y="3936321"/>
            <a:ext cx="2732819" cy="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353307" y="3906949"/>
            <a:ext cx="4688725" cy="79651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4"/>
          <p:cNvSpPr txBox="1">
            <a:spLocks/>
          </p:cNvSpPr>
          <p:nvPr/>
        </p:nvSpPr>
        <p:spPr>
          <a:xfrm>
            <a:off x="2250891" y="6160542"/>
            <a:ext cx="2171520" cy="34963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MRT Image Critique Handbook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257108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628158" y="1825625"/>
            <a:ext cx="5725642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2796117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628158" y="2381917"/>
            <a:ext cx="4781935" cy="178600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on the </a:t>
            </a:r>
            <a:r>
              <a:rPr lang="en-US" dirty="0">
                <a:solidFill>
                  <a:srgbClr val="FF00FF"/>
                </a:solidFill>
              </a:rPr>
              <a:t>anterior</a:t>
            </a:r>
            <a:r>
              <a:rPr lang="en-US" dirty="0">
                <a:solidFill>
                  <a:schemeClr val="tx1"/>
                </a:solidFill>
              </a:rPr>
              <a:t> side,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745" y="1503507"/>
            <a:ext cx="2744881" cy="5193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030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765216" y="-1860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Scaphoid</a:t>
            </a:r>
          </a:p>
        </p:txBody>
      </p:sp>
      <p:sp>
        <p:nvSpPr>
          <p:cNvPr id="2" name="Rectangle 1"/>
          <p:cNvSpPr/>
          <p:nvPr/>
        </p:nvSpPr>
        <p:spPr>
          <a:xfrm>
            <a:off x="4993223" y="3001687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2607685" y="922082"/>
            <a:ext cx="70104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>
                <a:solidFill>
                  <a:prstClr val="black"/>
                </a:solidFill>
              </a:rPr>
              <a:t>Ideally, both projections should include: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Base of 1</a:t>
            </a:r>
            <a:r>
              <a:rPr lang="en-US" sz="2400" i="1" baseline="30000" dirty="0">
                <a:solidFill>
                  <a:prstClr val="black"/>
                </a:solidFill>
              </a:rPr>
              <a:t>st</a:t>
            </a:r>
            <a:r>
              <a:rPr 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sz="2400" i="1" dirty="0">
                <a:solidFill>
                  <a:prstClr val="black"/>
                </a:solidFill>
              </a:rPr>
              <a:t>3</a:t>
            </a:r>
            <a:r>
              <a:rPr lang="en-US" sz="2400" i="1" baseline="30000" dirty="0">
                <a:solidFill>
                  <a:prstClr val="black"/>
                </a:solidFill>
              </a:rPr>
              <a:t>rd</a:t>
            </a:r>
            <a:r>
              <a:rPr lang="en-US" sz="2400" i="1" dirty="0">
                <a:solidFill>
                  <a:prstClr val="black"/>
                </a:solidFill>
              </a:rPr>
              <a:t> metacarpals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Small amount of distal radius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Scaphoid without foreshortening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All joint spaces surrounding the scaphoid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87"/>
          <a:stretch/>
        </p:blipFill>
        <p:spPr>
          <a:xfrm>
            <a:off x="2321169" y="3128647"/>
            <a:ext cx="2317177" cy="34418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9157" y="3128647"/>
            <a:ext cx="2445035" cy="354627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278302" y="4664920"/>
            <a:ext cx="1739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Both @ 55 kVp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18085" y="6074237"/>
            <a:ext cx="5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15</a:t>
            </a:r>
            <a:r>
              <a:rPr lang="en-CA" baseline="30000" dirty="0">
                <a:solidFill>
                  <a:schemeClr val="bg1"/>
                </a:solidFill>
              </a:rPr>
              <a:t>0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65784" y="49883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2155" y="480368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L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872689" y="3009487"/>
            <a:ext cx="1130100" cy="1011529"/>
            <a:chOff x="6586158" y="1910841"/>
            <a:chExt cx="1130100" cy="1268676"/>
          </a:xfrm>
        </p:grpSpPr>
        <p:cxnSp>
          <p:nvCxnSpPr>
            <p:cNvPr id="18" name="Straight Arrow Connector 17"/>
            <p:cNvCxnSpPr/>
            <p:nvPr/>
          </p:nvCxnSpPr>
          <p:spPr>
            <a:xfrm flipH="1">
              <a:off x="6586158" y="1949142"/>
              <a:ext cx="521142" cy="1230375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7116097" y="1910841"/>
              <a:ext cx="0" cy="901094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7116097" y="1910841"/>
              <a:ext cx="600161" cy="428524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2349656" y="2862948"/>
            <a:ext cx="1130100" cy="1011529"/>
            <a:chOff x="6586158" y="1910841"/>
            <a:chExt cx="1130100" cy="1268676"/>
          </a:xfrm>
        </p:grpSpPr>
        <p:cxnSp>
          <p:nvCxnSpPr>
            <p:cNvPr id="25" name="Straight Arrow Connector 24"/>
            <p:cNvCxnSpPr/>
            <p:nvPr/>
          </p:nvCxnSpPr>
          <p:spPr>
            <a:xfrm flipH="1">
              <a:off x="6586158" y="1949142"/>
              <a:ext cx="521142" cy="1230375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7116097" y="1910841"/>
              <a:ext cx="0" cy="901094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7116097" y="1910841"/>
              <a:ext cx="600161" cy="428524"/>
            </a:xfrm>
            <a:prstGeom prst="straightConnector1">
              <a:avLst/>
            </a:prstGeom>
            <a:ln w="28575">
              <a:solidFill>
                <a:srgbClr val="00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Straight Arrow Connector 29"/>
          <p:cNvCxnSpPr/>
          <p:nvPr/>
        </p:nvCxnSpPr>
        <p:spPr>
          <a:xfrm>
            <a:off x="3950677" y="5871211"/>
            <a:ext cx="4144678" cy="203027"/>
          </a:xfrm>
          <a:prstGeom prst="straightConnector1">
            <a:avLst/>
          </a:prstGeom>
          <a:ln w="38100">
            <a:solidFill>
              <a:srgbClr val="00FF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52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90290" y="-1197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Scaphoid PA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25039" y="883200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751165" y="3318125"/>
            <a:ext cx="4776158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1</a:t>
            </a:r>
            <a:r>
              <a:rPr lang="en-US" sz="2600" baseline="30000" dirty="0">
                <a:solidFill>
                  <a:schemeClr val="tx1"/>
                </a:solidFill>
              </a:rPr>
              <a:t>st</a:t>
            </a:r>
            <a:r>
              <a:rPr lang="en-US" sz="2600" dirty="0">
                <a:solidFill>
                  <a:schemeClr val="tx1"/>
                </a:solidFill>
              </a:rPr>
              <a:t> metacarpal aligned with radius</a:t>
            </a:r>
          </a:p>
        </p:txBody>
      </p:sp>
      <p:sp>
        <p:nvSpPr>
          <p:cNvPr id="6" name="Rectangle 5"/>
          <p:cNvSpPr/>
          <p:nvPr/>
        </p:nvSpPr>
        <p:spPr>
          <a:xfrm>
            <a:off x="1524001" y="1415220"/>
            <a:ext cx="90033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PA position, with ulnar deviation is evidenced by: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2283601" y="5993527"/>
            <a:ext cx="7728979" cy="45004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000" i="1" dirty="0">
                <a:solidFill>
                  <a:schemeClr val="tx1"/>
                </a:solidFill>
              </a:rPr>
              <a:t>If included: minimal superimposition of the distal radioulnar joint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751165" y="2305230"/>
            <a:ext cx="3307868" cy="57342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Wrist parallel to IR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730624" y="4529720"/>
            <a:ext cx="4821126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Radio-scaphoid joint </a:t>
            </a:r>
            <a:r>
              <a:rPr lang="en-US" sz="2600" dirty="0">
                <a:solidFill>
                  <a:srgbClr val="FF00FF"/>
                </a:solidFill>
              </a:rPr>
              <a:t>superimposition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1687"/>
          <a:stretch/>
        </p:blipFill>
        <p:spPr>
          <a:xfrm>
            <a:off x="2576678" y="2126234"/>
            <a:ext cx="2641439" cy="39235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156625" y="1799219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55 kVp</a:t>
            </a:r>
          </a:p>
        </p:txBody>
      </p:sp>
      <p:sp>
        <p:nvSpPr>
          <p:cNvPr id="9" name="Freeform 8"/>
          <p:cNvSpPr/>
          <p:nvPr/>
        </p:nvSpPr>
        <p:spPr>
          <a:xfrm>
            <a:off x="3653529" y="4734200"/>
            <a:ext cx="451346" cy="341892"/>
          </a:xfrm>
          <a:custGeom>
            <a:avLst/>
            <a:gdLst>
              <a:gd name="connsiteX0" fmla="*/ 4071 w 451346"/>
              <a:gd name="connsiteY0" fmla="*/ 236385 h 341892"/>
              <a:gd name="connsiteX1" fmla="*/ 50963 w 451346"/>
              <a:gd name="connsiteY1" fmla="*/ 330169 h 341892"/>
              <a:gd name="connsiteX2" fmla="*/ 86133 w 451346"/>
              <a:gd name="connsiteY2" fmla="*/ 341892 h 341892"/>
              <a:gd name="connsiteX3" fmla="*/ 226809 w 451346"/>
              <a:gd name="connsiteY3" fmla="*/ 330169 h 341892"/>
              <a:gd name="connsiteX4" fmla="*/ 297148 w 451346"/>
              <a:gd name="connsiteY4" fmla="*/ 306723 h 341892"/>
              <a:gd name="connsiteX5" fmla="*/ 332317 w 451346"/>
              <a:gd name="connsiteY5" fmla="*/ 271554 h 341892"/>
              <a:gd name="connsiteX6" fmla="*/ 379209 w 451346"/>
              <a:gd name="connsiteY6" fmla="*/ 212938 h 341892"/>
              <a:gd name="connsiteX7" fmla="*/ 426102 w 451346"/>
              <a:gd name="connsiteY7" fmla="*/ 72262 h 341892"/>
              <a:gd name="connsiteX8" fmla="*/ 437825 w 451346"/>
              <a:gd name="connsiteY8" fmla="*/ 37092 h 341892"/>
              <a:gd name="connsiteX9" fmla="*/ 449548 w 451346"/>
              <a:gd name="connsiteY9" fmla="*/ 1923 h 341892"/>
              <a:gd name="connsiteX10" fmla="*/ 426102 w 451346"/>
              <a:gd name="connsiteY10" fmla="*/ 37092 h 341892"/>
              <a:gd name="connsiteX11" fmla="*/ 402656 w 451346"/>
              <a:gd name="connsiteY11" fmla="*/ 83985 h 341892"/>
              <a:gd name="connsiteX12" fmla="*/ 379209 w 451346"/>
              <a:gd name="connsiteY12" fmla="*/ 107431 h 341892"/>
              <a:gd name="connsiteX13" fmla="*/ 355763 w 451346"/>
              <a:gd name="connsiteY13" fmla="*/ 142600 h 341892"/>
              <a:gd name="connsiteX14" fmla="*/ 320594 w 451346"/>
              <a:gd name="connsiteY14" fmla="*/ 154323 h 341892"/>
              <a:gd name="connsiteX15" fmla="*/ 285425 w 451346"/>
              <a:gd name="connsiteY15" fmla="*/ 177769 h 341892"/>
              <a:gd name="connsiteX16" fmla="*/ 250256 w 451346"/>
              <a:gd name="connsiteY16" fmla="*/ 189492 h 341892"/>
              <a:gd name="connsiteX17" fmla="*/ 215086 w 451346"/>
              <a:gd name="connsiteY17" fmla="*/ 212938 h 341892"/>
              <a:gd name="connsiteX18" fmla="*/ 156471 w 451346"/>
              <a:gd name="connsiteY18" fmla="*/ 224662 h 341892"/>
              <a:gd name="connsiteX19" fmla="*/ 4071 w 451346"/>
              <a:gd name="connsiteY19" fmla="*/ 236385 h 341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1346" h="341892">
                <a:moveTo>
                  <a:pt x="4071" y="236385"/>
                </a:moveTo>
                <a:cubicBezTo>
                  <a:pt x="-13514" y="253969"/>
                  <a:pt x="30305" y="313643"/>
                  <a:pt x="50963" y="330169"/>
                </a:cubicBezTo>
                <a:cubicBezTo>
                  <a:pt x="60613" y="337889"/>
                  <a:pt x="74410" y="337984"/>
                  <a:pt x="86133" y="341892"/>
                </a:cubicBezTo>
                <a:cubicBezTo>
                  <a:pt x="133025" y="337984"/>
                  <a:pt x="180395" y="337905"/>
                  <a:pt x="226809" y="330169"/>
                </a:cubicBezTo>
                <a:cubicBezTo>
                  <a:pt x="251187" y="326106"/>
                  <a:pt x="297148" y="306723"/>
                  <a:pt x="297148" y="306723"/>
                </a:cubicBezTo>
                <a:cubicBezTo>
                  <a:pt x="308871" y="295000"/>
                  <a:pt x="321703" y="284290"/>
                  <a:pt x="332317" y="271554"/>
                </a:cubicBezTo>
                <a:cubicBezTo>
                  <a:pt x="406269" y="182812"/>
                  <a:pt x="310989" y="281161"/>
                  <a:pt x="379209" y="212938"/>
                </a:cubicBezTo>
                <a:lnTo>
                  <a:pt x="426102" y="72262"/>
                </a:lnTo>
                <a:lnTo>
                  <a:pt x="437825" y="37092"/>
                </a:lnTo>
                <a:cubicBezTo>
                  <a:pt x="441733" y="25369"/>
                  <a:pt x="456403" y="-8359"/>
                  <a:pt x="449548" y="1923"/>
                </a:cubicBezTo>
                <a:cubicBezTo>
                  <a:pt x="441733" y="13646"/>
                  <a:pt x="433092" y="24859"/>
                  <a:pt x="426102" y="37092"/>
                </a:cubicBezTo>
                <a:cubicBezTo>
                  <a:pt x="417432" y="52265"/>
                  <a:pt x="412350" y="69444"/>
                  <a:pt x="402656" y="83985"/>
                </a:cubicBezTo>
                <a:cubicBezTo>
                  <a:pt x="396525" y="93181"/>
                  <a:pt x="386114" y="98800"/>
                  <a:pt x="379209" y="107431"/>
                </a:cubicBezTo>
                <a:cubicBezTo>
                  <a:pt x="370407" y="118433"/>
                  <a:pt x="366765" y="133798"/>
                  <a:pt x="355763" y="142600"/>
                </a:cubicBezTo>
                <a:cubicBezTo>
                  <a:pt x="346114" y="150319"/>
                  <a:pt x="331647" y="148797"/>
                  <a:pt x="320594" y="154323"/>
                </a:cubicBezTo>
                <a:cubicBezTo>
                  <a:pt x="307992" y="160624"/>
                  <a:pt x="298027" y="171468"/>
                  <a:pt x="285425" y="177769"/>
                </a:cubicBezTo>
                <a:cubicBezTo>
                  <a:pt x="274372" y="183295"/>
                  <a:pt x="261309" y="183966"/>
                  <a:pt x="250256" y="189492"/>
                </a:cubicBezTo>
                <a:cubicBezTo>
                  <a:pt x="237654" y="195793"/>
                  <a:pt x="228278" y="207991"/>
                  <a:pt x="215086" y="212938"/>
                </a:cubicBezTo>
                <a:cubicBezTo>
                  <a:pt x="196429" y="219934"/>
                  <a:pt x="176125" y="221386"/>
                  <a:pt x="156471" y="224662"/>
                </a:cubicBezTo>
                <a:cubicBezTo>
                  <a:pt x="62926" y="240253"/>
                  <a:pt x="21656" y="218801"/>
                  <a:pt x="4071" y="236385"/>
                </a:cubicBezTo>
                <a:close/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4957304" y="3017042"/>
            <a:ext cx="50997" cy="2368991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8740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315" y="2142780"/>
            <a:ext cx="2653177" cy="3850746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767861" y="-19887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Scaphoid 15</a:t>
            </a:r>
            <a:r>
              <a:rPr lang="en-US" sz="2800" baseline="30000" dirty="0"/>
              <a:t>0</a:t>
            </a:r>
            <a:r>
              <a:rPr lang="en-US" sz="2800" dirty="0"/>
              <a:t> PA Axial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25039" y="883200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730624" y="2905601"/>
            <a:ext cx="4776158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1</a:t>
            </a:r>
            <a:r>
              <a:rPr lang="en-US" sz="2600" baseline="30000" dirty="0">
                <a:solidFill>
                  <a:schemeClr val="tx1"/>
                </a:solidFill>
              </a:rPr>
              <a:t>st</a:t>
            </a:r>
            <a:r>
              <a:rPr lang="en-US" sz="2600" dirty="0">
                <a:solidFill>
                  <a:schemeClr val="tx1"/>
                </a:solidFill>
              </a:rPr>
              <a:t> metacarpal aligned with radius</a:t>
            </a:r>
          </a:p>
        </p:txBody>
      </p:sp>
      <p:sp>
        <p:nvSpPr>
          <p:cNvPr id="6" name="Rectangle 5"/>
          <p:cNvSpPr/>
          <p:nvPr/>
        </p:nvSpPr>
        <p:spPr>
          <a:xfrm>
            <a:off x="1524001" y="1415221"/>
            <a:ext cx="90033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</a:t>
            </a:r>
            <a:r>
              <a:rPr lang="en-CA" sz="24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en-CA" sz="2400" baseline="300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sz="2400" dirty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Axial 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projection, with ulnar deviation is evidenced by: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2283601" y="5993527"/>
            <a:ext cx="7728979" cy="45004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000" i="1" dirty="0">
                <a:solidFill>
                  <a:schemeClr val="tx1"/>
                </a:solidFill>
              </a:rPr>
              <a:t>If included: minimal superimposition of the distal radioulnar joint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751165" y="2184689"/>
            <a:ext cx="3307868" cy="57342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Wrist parallel to IR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730624" y="4818839"/>
            <a:ext cx="4821126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Radio-scaphoid joint free of superimposition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56625" y="1799219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55 kVp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925040" y="3175424"/>
            <a:ext cx="2547" cy="2368990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4"/>
          <p:cNvSpPr/>
          <p:nvPr/>
        </p:nvSpPr>
        <p:spPr>
          <a:xfrm>
            <a:off x="3515844" y="4677509"/>
            <a:ext cx="655531" cy="386861"/>
          </a:xfrm>
          <a:custGeom>
            <a:avLst/>
            <a:gdLst>
              <a:gd name="connsiteX0" fmla="*/ 118311 w 655531"/>
              <a:gd name="connsiteY0" fmla="*/ 199292 h 386861"/>
              <a:gd name="connsiteX1" fmla="*/ 188649 w 655531"/>
              <a:gd name="connsiteY1" fmla="*/ 328246 h 386861"/>
              <a:gd name="connsiteX2" fmla="*/ 223819 w 655531"/>
              <a:gd name="connsiteY2" fmla="*/ 339969 h 386861"/>
              <a:gd name="connsiteX3" fmla="*/ 317603 w 655531"/>
              <a:gd name="connsiteY3" fmla="*/ 328246 h 386861"/>
              <a:gd name="connsiteX4" fmla="*/ 352772 w 655531"/>
              <a:gd name="connsiteY4" fmla="*/ 304800 h 386861"/>
              <a:gd name="connsiteX5" fmla="*/ 387942 w 655531"/>
              <a:gd name="connsiteY5" fmla="*/ 293077 h 386861"/>
              <a:gd name="connsiteX6" fmla="*/ 470003 w 655531"/>
              <a:gd name="connsiteY6" fmla="*/ 199292 h 386861"/>
              <a:gd name="connsiteX7" fmla="*/ 493449 w 655531"/>
              <a:gd name="connsiteY7" fmla="*/ 128954 h 386861"/>
              <a:gd name="connsiteX8" fmla="*/ 505172 w 655531"/>
              <a:gd name="connsiteY8" fmla="*/ 93784 h 386861"/>
              <a:gd name="connsiteX9" fmla="*/ 528619 w 655531"/>
              <a:gd name="connsiteY9" fmla="*/ 70338 h 386861"/>
              <a:gd name="connsiteX10" fmla="*/ 552065 w 655531"/>
              <a:gd name="connsiteY10" fmla="*/ 35169 h 386861"/>
              <a:gd name="connsiteX11" fmla="*/ 622403 w 655531"/>
              <a:gd name="connsiteY11" fmla="*/ 0 h 386861"/>
              <a:gd name="connsiteX12" fmla="*/ 634126 w 655531"/>
              <a:gd name="connsiteY12" fmla="*/ 152400 h 386861"/>
              <a:gd name="connsiteX13" fmla="*/ 598957 w 655531"/>
              <a:gd name="connsiteY13" fmla="*/ 175846 h 386861"/>
              <a:gd name="connsiteX14" fmla="*/ 505172 w 655531"/>
              <a:gd name="connsiteY14" fmla="*/ 269630 h 386861"/>
              <a:gd name="connsiteX15" fmla="*/ 481726 w 655531"/>
              <a:gd name="connsiteY15" fmla="*/ 293077 h 386861"/>
              <a:gd name="connsiteX16" fmla="*/ 446557 w 655531"/>
              <a:gd name="connsiteY16" fmla="*/ 304800 h 386861"/>
              <a:gd name="connsiteX17" fmla="*/ 411388 w 655531"/>
              <a:gd name="connsiteY17" fmla="*/ 328246 h 386861"/>
              <a:gd name="connsiteX18" fmla="*/ 387942 w 655531"/>
              <a:gd name="connsiteY18" fmla="*/ 363415 h 386861"/>
              <a:gd name="connsiteX19" fmla="*/ 317603 w 655531"/>
              <a:gd name="connsiteY19" fmla="*/ 386861 h 386861"/>
              <a:gd name="connsiteX20" fmla="*/ 47972 w 655531"/>
              <a:gd name="connsiteY20" fmla="*/ 375138 h 386861"/>
              <a:gd name="connsiteX21" fmla="*/ 1080 w 655531"/>
              <a:gd name="connsiteY21" fmla="*/ 363415 h 386861"/>
              <a:gd name="connsiteX22" fmla="*/ 36249 w 655531"/>
              <a:gd name="connsiteY22" fmla="*/ 293077 h 386861"/>
              <a:gd name="connsiteX23" fmla="*/ 71419 w 655531"/>
              <a:gd name="connsiteY23" fmla="*/ 269630 h 386861"/>
              <a:gd name="connsiteX24" fmla="*/ 118311 w 655531"/>
              <a:gd name="connsiteY24" fmla="*/ 199292 h 386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5531" h="386861">
                <a:moveTo>
                  <a:pt x="118311" y="199292"/>
                </a:moveTo>
                <a:cubicBezTo>
                  <a:pt x="128672" y="225195"/>
                  <a:pt x="161620" y="319237"/>
                  <a:pt x="188649" y="328246"/>
                </a:cubicBezTo>
                <a:lnTo>
                  <a:pt x="223819" y="339969"/>
                </a:lnTo>
                <a:cubicBezTo>
                  <a:pt x="255080" y="336061"/>
                  <a:pt x="287208" y="336535"/>
                  <a:pt x="317603" y="328246"/>
                </a:cubicBezTo>
                <a:cubicBezTo>
                  <a:pt x="331196" y="324539"/>
                  <a:pt x="340170" y="311101"/>
                  <a:pt x="352772" y="304800"/>
                </a:cubicBezTo>
                <a:cubicBezTo>
                  <a:pt x="363825" y="299274"/>
                  <a:pt x="376219" y="296985"/>
                  <a:pt x="387942" y="293077"/>
                </a:cubicBezTo>
                <a:cubicBezTo>
                  <a:pt x="410894" y="270124"/>
                  <a:pt x="454494" y="234187"/>
                  <a:pt x="470003" y="199292"/>
                </a:cubicBezTo>
                <a:cubicBezTo>
                  <a:pt x="480040" y="176708"/>
                  <a:pt x="485634" y="152400"/>
                  <a:pt x="493449" y="128954"/>
                </a:cubicBezTo>
                <a:cubicBezTo>
                  <a:pt x="497357" y="117231"/>
                  <a:pt x="496434" y="102522"/>
                  <a:pt x="505172" y="93784"/>
                </a:cubicBezTo>
                <a:cubicBezTo>
                  <a:pt x="512988" y="85969"/>
                  <a:pt x="521714" y="78969"/>
                  <a:pt x="528619" y="70338"/>
                </a:cubicBezTo>
                <a:cubicBezTo>
                  <a:pt x="537421" y="59336"/>
                  <a:pt x="542102" y="45132"/>
                  <a:pt x="552065" y="35169"/>
                </a:cubicBezTo>
                <a:cubicBezTo>
                  <a:pt x="574790" y="12444"/>
                  <a:pt x="593799" y="9535"/>
                  <a:pt x="622403" y="0"/>
                </a:cubicBezTo>
                <a:cubicBezTo>
                  <a:pt x="660308" y="56858"/>
                  <a:pt x="667668" y="51775"/>
                  <a:pt x="634126" y="152400"/>
                </a:cubicBezTo>
                <a:cubicBezTo>
                  <a:pt x="629671" y="165766"/>
                  <a:pt x="610680" y="168031"/>
                  <a:pt x="598957" y="175846"/>
                </a:cubicBezTo>
                <a:cubicBezTo>
                  <a:pt x="542371" y="260725"/>
                  <a:pt x="577269" y="233582"/>
                  <a:pt x="505172" y="269630"/>
                </a:cubicBezTo>
                <a:cubicBezTo>
                  <a:pt x="497357" y="277446"/>
                  <a:pt x="491204" y="287390"/>
                  <a:pt x="481726" y="293077"/>
                </a:cubicBezTo>
                <a:cubicBezTo>
                  <a:pt x="471130" y="299435"/>
                  <a:pt x="457610" y="299274"/>
                  <a:pt x="446557" y="304800"/>
                </a:cubicBezTo>
                <a:cubicBezTo>
                  <a:pt x="433955" y="311101"/>
                  <a:pt x="423111" y="320431"/>
                  <a:pt x="411388" y="328246"/>
                </a:cubicBezTo>
                <a:cubicBezTo>
                  <a:pt x="403573" y="339969"/>
                  <a:pt x="399890" y="355948"/>
                  <a:pt x="387942" y="363415"/>
                </a:cubicBezTo>
                <a:cubicBezTo>
                  <a:pt x="366984" y="376514"/>
                  <a:pt x="317603" y="386861"/>
                  <a:pt x="317603" y="386861"/>
                </a:cubicBezTo>
                <a:cubicBezTo>
                  <a:pt x="227726" y="382953"/>
                  <a:pt x="137688" y="381784"/>
                  <a:pt x="47972" y="375138"/>
                </a:cubicBezTo>
                <a:cubicBezTo>
                  <a:pt x="31904" y="373948"/>
                  <a:pt x="10747" y="376304"/>
                  <a:pt x="1080" y="363415"/>
                </a:cubicBezTo>
                <a:cubicBezTo>
                  <a:pt x="-7093" y="352518"/>
                  <a:pt x="33713" y="295613"/>
                  <a:pt x="36249" y="293077"/>
                </a:cubicBezTo>
                <a:cubicBezTo>
                  <a:pt x="46212" y="283114"/>
                  <a:pt x="59696" y="277446"/>
                  <a:pt x="71419" y="269630"/>
                </a:cubicBezTo>
                <a:cubicBezTo>
                  <a:pt x="84378" y="230754"/>
                  <a:pt x="70785" y="234461"/>
                  <a:pt x="118311" y="199292"/>
                </a:cubicBezTo>
                <a:close/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730624" y="4010986"/>
            <a:ext cx="4776158" cy="6478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Elongated scaphoid</a:t>
            </a:r>
          </a:p>
        </p:txBody>
      </p:sp>
    </p:spTree>
    <p:extLst>
      <p:ext uri="{BB962C8B-B14F-4D97-AF65-F5344CB8AC3E}">
        <p14:creationId xmlns:p14="http://schemas.microsoft.com/office/powerpoint/2010/main" val="3841766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140408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Scaphoid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598601" y="3693765"/>
            <a:ext cx="7755199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3632742" y="1332050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758312" y="2481136"/>
            <a:ext cx="3592236" cy="53570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55-65</a:t>
            </a:r>
          </a:p>
          <a:p>
            <a:pPr marL="342900" lvl="1" indent="0">
              <a:buNone/>
            </a:pP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1625493" y="2187962"/>
            <a:ext cx="1973108" cy="3201821"/>
            <a:chOff x="101493" y="2187961"/>
            <a:chExt cx="1973108" cy="3201821"/>
          </a:xfrm>
        </p:grpSpPr>
        <p:sp>
          <p:nvSpPr>
            <p:cNvPr id="8" name="TextBox 7"/>
            <p:cNvSpPr txBox="1"/>
            <p:nvPr/>
          </p:nvSpPr>
          <p:spPr>
            <a:xfrm>
              <a:off x="389979" y="2187961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/>
                <a:t>@ 55 kVp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493" y="2557293"/>
              <a:ext cx="1973108" cy="2832489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8285555" y="2210536"/>
            <a:ext cx="1962095" cy="3213075"/>
            <a:chOff x="6761554" y="2210535"/>
            <a:chExt cx="1962095" cy="321307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1554" y="2579867"/>
              <a:ext cx="1956776" cy="2843743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7139457" y="2210535"/>
              <a:ext cx="1200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/>
                <a:t>@ 55 kVp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36015" y="4990066"/>
              <a:ext cx="48763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1600" dirty="0">
                  <a:solidFill>
                    <a:schemeClr val="bg1"/>
                  </a:solidFill>
                </a:rPr>
                <a:t>15</a:t>
              </a:r>
              <a:r>
                <a:rPr lang="en-CA" sz="1600" baseline="30000" dirty="0">
                  <a:solidFill>
                    <a:schemeClr val="bg1"/>
                  </a:solidFill>
                </a:rPr>
                <a:t>0</a:t>
              </a:r>
              <a:endParaRPr lang="en-CA" sz="16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408084" y="407377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dirty="0">
                  <a:solidFill>
                    <a:schemeClr val="bg1"/>
                  </a:solidFill>
                </a:rPr>
                <a:t>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9320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717" y="2115443"/>
            <a:ext cx="1969179" cy="32372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6364" y="2658799"/>
            <a:ext cx="2317390" cy="2830254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11026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Scaphoid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scaphoid</a:t>
            </a:r>
          </a:p>
        </p:txBody>
      </p:sp>
      <p:sp>
        <p:nvSpPr>
          <p:cNvPr id="2" name="Rectangle 1"/>
          <p:cNvSpPr/>
          <p:nvPr/>
        </p:nvSpPr>
        <p:spPr>
          <a:xfrm>
            <a:off x="4289248" y="891177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2368717" y="2532185"/>
            <a:ext cx="1942716" cy="2614246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340075" y="2532185"/>
            <a:ext cx="0" cy="261424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368717" y="3816132"/>
            <a:ext cx="1969179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340075" y="3816132"/>
            <a:ext cx="2940144" cy="359938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8686" y="2115442"/>
            <a:ext cx="2128668" cy="3438122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6260749" y="3968532"/>
            <a:ext cx="2847081" cy="207538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8058685" y="2532185"/>
            <a:ext cx="1993016" cy="282051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9107830" y="2532185"/>
            <a:ext cx="12725" cy="282051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123240" y="3968532"/>
            <a:ext cx="1969179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50190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2382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Wrist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2796117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2291519"/>
            <a:ext cx="7567910" cy="1034666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on the lateral side,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7293" y="3140217"/>
            <a:ext cx="2016220" cy="3314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1198" y="3140216"/>
            <a:ext cx="2011854" cy="324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477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53183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Forearm</a:t>
            </a:r>
          </a:p>
        </p:txBody>
      </p:sp>
      <p:sp>
        <p:nvSpPr>
          <p:cNvPr id="2" name="Rectangle 1"/>
          <p:cNvSpPr/>
          <p:nvPr/>
        </p:nvSpPr>
        <p:spPr>
          <a:xfrm>
            <a:off x="5122177" y="928195"/>
            <a:ext cx="2309735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#1. Anatomy</a:t>
            </a:r>
            <a:endParaRPr lang="en-CA" b="1" dirty="0"/>
          </a:p>
        </p:txBody>
      </p:sp>
      <p:sp>
        <p:nvSpPr>
          <p:cNvPr id="20" name="Rectangle 19"/>
          <p:cNvSpPr/>
          <p:nvPr/>
        </p:nvSpPr>
        <p:spPr>
          <a:xfrm>
            <a:off x="4173416" y="1867488"/>
            <a:ext cx="4407878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800" dirty="0">
                <a:solidFill>
                  <a:prstClr val="black"/>
                </a:solidFill>
              </a:rPr>
              <a:t>Ideally, both projections should include: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Proximal row of carpals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½ inch proximal to humeral epicondyles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Entire radius &amp; ulna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Elbow joint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400" i="1" dirty="0">
                <a:solidFill>
                  <a:prstClr val="black"/>
                </a:solidFill>
              </a:rPr>
              <a:t>Soft-tissue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07254" y="6033388"/>
            <a:ext cx="1739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Both @ 65 kVp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18085" y="6074237"/>
            <a:ext cx="5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15</a:t>
            </a:r>
            <a:r>
              <a:rPr lang="en-CA" baseline="30000" dirty="0">
                <a:solidFill>
                  <a:schemeClr val="bg1"/>
                </a:solidFill>
              </a:rPr>
              <a:t>0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765784" y="49883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42155" y="480368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846" y="1021617"/>
            <a:ext cx="2176461" cy="56758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4873" y="1198417"/>
            <a:ext cx="2328874" cy="532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18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853" y="779762"/>
            <a:ext cx="2182557" cy="6078239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92924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AP Forearm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48090" y="895969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630846" y="2868888"/>
            <a:ext cx="5344376" cy="1322117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Slight superimposition of radial head, neck, &amp; tuberosity, over the proximal ulna</a:t>
            </a:r>
          </a:p>
        </p:txBody>
      </p:sp>
      <p:sp>
        <p:nvSpPr>
          <p:cNvPr id="6" name="Rectangle 5"/>
          <p:cNvSpPr/>
          <p:nvPr/>
        </p:nvSpPr>
        <p:spPr>
          <a:xfrm>
            <a:off x="4443047" y="1415220"/>
            <a:ext cx="60842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AP position, is evidenced by: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4630846" y="2175993"/>
            <a:ext cx="5344376" cy="55123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Forearm parallel to length of IR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630846" y="4332660"/>
            <a:ext cx="5344376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No distortion of humeral epicondyles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4630846" y="5347354"/>
            <a:ext cx="5344376" cy="101469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Partially open wrist &amp; elbow joint spaces</a:t>
            </a:r>
          </a:p>
        </p:txBody>
      </p:sp>
      <p:sp>
        <p:nvSpPr>
          <p:cNvPr id="3" name="Freeform 2"/>
          <p:cNvSpPr/>
          <p:nvPr/>
        </p:nvSpPr>
        <p:spPr>
          <a:xfrm>
            <a:off x="2696309" y="4865078"/>
            <a:ext cx="515815" cy="949569"/>
          </a:xfrm>
          <a:custGeom>
            <a:avLst/>
            <a:gdLst>
              <a:gd name="connsiteX0" fmla="*/ 386861 w 515815"/>
              <a:gd name="connsiteY0" fmla="*/ 0 h 949569"/>
              <a:gd name="connsiteX1" fmla="*/ 398584 w 515815"/>
              <a:gd name="connsiteY1" fmla="*/ 140677 h 949569"/>
              <a:gd name="connsiteX2" fmla="*/ 410307 w 515815"/>
              <a:gd name="connsiteY2" fmla="*/ 175846 h 949569"/>
              <a:gd name="connsiteX3" fmla="*/ 468923 w 515815"/>
              <a:gd name="connsiteY3" fmla="*/ 234461 h 949569"/>
              <a:gd name="connsiteX4" fmla="*/ 504092 w 515815"/>
              <a:gd name="connsiteY4" fmla="*/ 339969 h 949569"/>
              <a:gd name="connsiteX5" fmla="*/ 515815 w 515815"/>
              <a:gd name="connsiteY5" fmla="*/ 375138 h 949569"/>
              <a:gd name="connsiteX6" fmla="*/ 504092 w 515815"/>
              <a:gd name="connsiteY6" fmla="*/ 480646 h 949569"/>
              <a:gd name="connsiteX7" fmla="*/ 468923 w 515815"/>
              <a:gd name="connsiteY7" fmla="*/ 515815 h 949569"/>
              <a:gd name="connsiteX8" fmla="*/ 422030 w 515815"/>
              <a:gd name="connsiteY8" fmla="*/ 574431 h 949569"/>
              <a:gd name="connsiteX9" fmla="*/ 422030 w 515815"/>
              <a:gd name="connsiteY9" fmla="*/ 762000 h 949569"/>
              <a:gd name="connsiteX10" fmla="*/ 445477 w 515815"/>
              <a:gd name="connsiteY10" fmla="*/ 832338 h 949569"/>
              <a:gd name="connsiteX11" fmla="*/ 457200 w 515815"/>
              <a:gd name="connsiteY11" fmla="*/ 867508 h 949569"/>
              <a:gd name="connsiteX12" fmla="*/ 468923 w 515815"/>
              <a:gd name="connsiteY12" fmla="*/ 937846 h 949569"/>
              <a:gd name="connsiteX13" fmla="*/ 433754 w 515815"/>
              <a:gd name="connsiteY13" fmla="*/ 949569 h 949569"/>
              <a:gd name="connsiteX14" fmla="*/ 304800 w 515815"/>
              <a:gd name="connsiteY14" fmla="*/ 890954 h 949569"/>
              <a:gd name="connsiteX15" fmla="*/ 269630 w 515815"/>
              <a:gd name="connsiteY15" fmla="*/ 879231 h 949569"/>
              <a:gd name="connsiteX16" fmla="*/ 82061 w 515815"/>
              <a:gd name="connsiteY16" fmla="*/ 890954 h 949569"/>
              <a:gd name="connsiteX17" fmla="*/ 11723 w 515815"/>
              <a:gd name="connsiteY17" fmla="*/ 879231 h 949569"/>
              <a:gd name="connsiteX18" fmla="*/ 0 w 515815"/>
              <a:gd name="connsiteY18" fmla="*/ 844061 h 949569"/>
              <a:gd name="connsiteX19" fmla="*/ 46892 w 515815"/>
              <a:gd name="connsiteY19" fmla="*/ 785446 h 949569"/>
              <a:gd name="connsiteX20" fmla="*/ 117230 w 515815"/>
              <a:gd name="connsiteY20" fmla="*/ 762000 h 949569"/>
              <a:gd name="connsiteX21" fmla="*/ 175846 w 515815"/>
              <a:gd name="connsiteY21" fmla="*/ 656492 h 949569"/>
              <a:gd name="connsiteX22" fmla="*/ 187569 w 515815"/>
              <a:gd name="connsiteY22" fmla="*/ 562708 h 949569"/>
              <a:gd name="connsiteX23" fmla="*/ 199292 w 515815"/>
              <a:gd name="connsiteY23" fmla="*/ 527538 h 949569"/>
              <a:gd name="connsiteX24" fmla="*/ 199292 w 515815"/>
              <a:gd name="connsiteY24" fmla="*/ 164123 h 9495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515815" h="949569">
                <a:moveTo>
                  <a:pt x="386861" y="0"/>
                </a:moveTo>
                <a:cubicBezTo>
                  <a:pt x="390769" y="46892"/>
                  <a:pt x="392365" y="94035"/>
                  <a:pt x="398584" y="140677"/>
                </a:cubicBezTo>
                <a:cubicBezTo>
                  <a:pt x="400217" y="152926"/>
                  <a:pt x="402893" y="165960"/>
                  <a:pt x="410307" y="175846"/>
                </a:cubicBezTo>
                <a:cubicBezTo>
                  <a:pt x="426886" y="197951"/>
                  <a:pt x="468923" y="234461"/>
                  <a:pt x="468923" y="234461"/>
                </a:cubicBezTo>
                <a:lnTo>
                  <a:pt x="504092" y="339969"/>
                </a:lnTo>
                <a:lnTo>
                  <a:pt x="515815" y="375138"/>
                </a:lnTo>
                <a:cubicBezTo>
                  <a:pt x="511907" y="410307"/>
                  <a:pt x="515282" y="447076"/>
                  <a:pt x="504092" y="480646"/>
                </a:cubicBezTo>
                <a:cubicBezTo>
                  <a:pt x="498849" y="496374"/>
                  <a:pt x="479536" y="503079"/>
                  <a:pt x="468923" y="515815"/>
                </a:cubicBezTo>
                <a:cubicBezTo>
                  <a:pt x="394990" y="604535"/>
                  <a:pt x="490236" y="506228"/>
                  <a:pt x="422030" y="574431"/>
                </a:cubicBezTo>
                <a:cubicBezTo>
                  <a:pt x="396390" y="651350"/>
                  <a:pt x="400308" y="624432"/>
                  <a:pt x="422030" y="762000"/>
                </a:cubicBezTo>
                <a:cubicBezTo>
                  <a:pt x="425885" y="786412"/>
                  <a:pt x="437662" y="808892"/>
                  <a:pt x="445477" y="832338"/>
                </a:cubicBezTo>
                <a:cubicBezTo>
                  <a:pt x="449385" y="844061"/>
                  <a:pt x="455168" y="855319"/>
                  <a:pt x="457200" y="867508"/>
                </a:cubicBezTo>
                <a:lnTo>
                  <a:pt x="468923" y="937846"/>
                </a:lnTo>
                <a:cubicBezTo>
                  <a:pt x="457200" y="941754"/>
                  <a:pt x="446111" y="949569"/>
                  <a:pt x="433754" y="949569"/>
                </a:cubicBezTo>
                <a:cubicBezTo>
                  <a:pt x="337791" y="949569"/>
                  <a:pt x="405456" y="924505"/>
                  <a:pt x="304800" y="890954"/>
                </a:cubicBezTo>
                <a:lnTo>
                  <a:pt x="269630" y="879231"/>
                </a:lnTo>
                <a:cubicBezTo>
                  <a:pt x="207107" y="883139"/>
                  <a:pt x="144706" y="890954"/>
                  <a:pt x="82061" y="890954"/>
                </a:cubicBezTo>
                <a:cubicBezTo>
                  <a:pt x="58292" y="890954"/>
                  <a:pt x="32361" y="891024"/>
                  <a:pt x="11723" y="879231"/>
                </a:cubicBezTo>
                <a:cubicBezTo>
                  <a:pt x="994" y="873100"/>
                  <a:pt x="3908" y="855784"/>
                  <a:pt x="0" y="844061"/>
                </a:cubicBezTo>
                <a:cubicBezTo>
                  <a:pt x="12712" y="805925"/>
                  <a:pt x="5393" y="803890"/>
                  <a:pt x="46892" y="785446"/>
                </a:cubicBezTo>
                <a:cubicBezTo>
                  <a:pt x="69476" y="775409"/>
                  <a:pt x="117230" y="762000"/>
                  <a:pt x="117230" y="762000"/>
                </a:cubicBezTo>
                <a:cubicBezTo>
                  <a:pt x="170978" y="681379"/>
                  <a:pt x="155212" y="718394"/>
                  <a:pt x="175846" y="656492"/>
                </a:cubicBezTo>
                <a:cubicBezTo>
                  <a:pt x="179754" y="625231"/>
                  <a:pt x="181933" y="593704"/>
                  <a:pt x="187569" y="562708"/>
                </a:cubicBezTo>
                <a:cubicBezTo>
                  <a:pt x="189780" y="550550"/>
                  <a:pt x="198929" y="539890"/>
                  <a:pt x="199292" y="527538"/>
                </a:cubicBezTo>
                <a:cubicBezTo>
                  <a:pt x="202853" y="406452"/>
                  <a:pt x="199292" y="285261"/>
                  <a:pt x="199292" y="164123"/>
                </a:cubicBezTo>
              </a:path>
            </a:pathLst>
          </a:custGeom>
          <a:noFill/>
          <a:ln w="3175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Freeform 4"/>
          <p:cNvSpPr/>
          <p:nvPr/>
        </p:nvSpPr>
        <p:spPr>
          <a:xfrm>
            <a:off x="3048001" y="4714960"/>
            <a:ext cx="551085" cy="1615503"/>
          </a:xfrm>
          <a:custGeom>
            <a:avLst/>
            <a:gdLst>
              <a:gd name="connsiteX0" fmla="*/ 328246 w 551085"/>
              <a:gd name="connsiteY0" fmla="*/ 712826 h 1615503"/>
              <a:gd name="connsiteX1" fmla="*/ 386862 w 551085"/>
              <a:gd name="connsiteY1" fmla="*/ 818333 h 1615503"/>
              <a:gd name="connsiteX2" fmla="*/ 398585 w 551085"/>
              <a:gd name="connsiteY2" fmla="*/ 853503 h 1615503"/>
              <a:gd name="connsiteX3" fmla="*/ 422031 w 551085"/>
              <a:gd name="connsiteY3" fmla="*/ 888672 h 1615503"/>
              <a:gd name="connsiteX4" fmla="*/ 468923 w 551085"/>
              <a:gd name="connsiteY4" fmla="*/ 994179 h 1615503"/>
              <a:gd name="connsiteX5" fmla="*/ 480646 w 551085"/>
              <a:gd name="connsiteY5" fmla="*/ 1029349 h 1615503"/>
              <a:gd name="connsiteX6" fmla="*/ 539262 w 551085"/>
              <a:gd name="connsiteY6" fmla="*/ 1087964 h 1615503"/>
              <a:gd name="connsiteX7" fmla="*/ 480646 w 551085"/>
              <a:gd name="connsiteY7" fmla="*/ 1134856 h 1615503"/>
              <a:gd name="connsiteX8" fmla="*/ 468923 w 551085"/>
              <a:gd name="connsiteY8" fmla="*/ 1170026 h 1615503"/>
              <a:gd name="connsiteX9" fmla="*/ 468923 w 551085"/>
              <a:gd name="connsiteY9" fmla="*/ 1334149 h 1615503"/>
              <a:gd name="connsiteX10" fmla="*/ 445477 w 551085"/>
              <a:gd name="connsiteY10" fmla="*/ 1451379 h 1615503"/>
              <a:gd name="connsiteX11" fmla="*/ 422031 w 551085"/>
              <a:gd name="connsiteY11" fmla="*/ 1545164 h 1615503"/>
              <a:gd name="connsiteX12" fmla="*/ 363415 w 551085"/>
              <a:gd name="connsiteY12" fmla="*/ 1603779 h 1615503"/>
              <a:gd name="connsiteX13" fmla="*/ 328246 w 551085"/>
              <a:gd name="connsiteY13" fmla="*/ 1615503 h 1615503"/>
              <a:gd name="connsiteX14" fmla="*/ 257908 w 551085"/>
              <a:gd name="connsiteY14" fmla="*/ 1603779 h 1615503"/>
              <a:gd name="connsiteX15" fmla="*/ 187569 w 551085"/>
              <a:gd name="connsiteY15" fmla="*/ 1556887 h 1615503"/>
              <a:gd name="connsiteX16" fmla="*/ 117231 w 551085"/>
              <a:gd name="connsiteY16" fmla="*/ 1533441 h 1615503"/>
              <a:gd name="connsiteX17" fmla="*/ 46892 w 551085"/>
              <a:gd name="connsiteY17" fmla="*/ 1498272 h 1615503"/>
              <a:gd name="connsiteX18" fmla="*/ 58615 w 551085"/>
              <a:gd name="connsiteY18" fmla="*/ 1451379 h 1615503"/>
              <a:gd name="connsiteX19" fmla="*/ 82062 w 551085"/>
              <a:gd name="connsiteY19" fmla="*/ 1381041 h 1615503"/>
              <a:gd name="connsiteX20" fmla="*/ 105508 w 551085"/>
              <a:gd name="connsiteY20" fmla="*/ 1298979 h 1615503"/>
              <a:gd name="connsiteX21" fmla="*/ 93785 w 551085"/>
              <a:gd name="connsiteY21" fmla="*/ 1111410 h 1615503"/>
              <a:gd name="connsiteX22" fmla="*/ 58615 w 551085"/>
              <a:gd name="connsiteY22" fmla="*/ 1099687 h 1615503"/>
              <a:gd name="connsiteX23" fmla="*/ 35169 w 551085"/>
              <a:gd name="connsiteY23" fmla="*/ 1052795 h 1615503"/>
              <a:gd name="connsiteX24" fmla="*/ 11723 w 551085"/>
              <a:gd name="connsiteY24" fmla="*/ 970733 h 1615503"/>
              <a:gd name="connsiteX25" fmla="*/ 0 w 551085"/>
              <a:gd name="connsiteY25" fmla="*/ 935564 h 1615503"/>
              <a:gd name="connsiteX26" fmla="*/ 11723 w 551085"/>
              <a:gd name="connsiteY26" fmla="*/ 794887 h 1615503"/>
              <a:gd name="connsiteX27" fmla="*/ 35169 w 551085"/>
              <a:gd name="connsiteY27" fmla="*/ 759718 h 1615503"/>
              <a:gd name="connsiteX28" fmla="*/ 46892 w 551085"/>
              <a:gd name="connsiteY28" fmla="*/ 712826 h 1615503"/>
              <a:gd name="connsiteX29" fmla="*/ 58615 w 551085"/>
              <a:gd name="connsiteY29" fmla="*/ 408026 h 1615503"/>
              <a:gd name="connsiteX30" fmla="*/ 70338 w 551085"/>
              <a:gd name="connsiteY30" fmla="*/ 372856 h 1615503"/>
              <a:gd name="connsiteX31" fmla="*/ 82062 w 551085"/>
              <a:gd name="connsiteY31" fmla="*/ 325964 h 1615503"/>
              <a:gd name="connsiteX32" fmla="*/ 93785 w 551085"/>
              <a:gd name="connsiteY32" fmla="*/ 68056 h 1615503"/>
              <a:gd name="connsiteX33" fmla="*/ 105508 w 551085"/>
              <a:gd name="connsiteY33" fmla="*/ 9441 h 1615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51085" h="1615503">
                <a:moveTo>
                  <a:pt x="328246" y="712826"/>
                </a:moveTo>
                <a:cubicBezTo>
                  <a:pt x="383095" y="877373"/>
                  <a:pt x="316667" y="713041"/>
                  <a:pt x="386862" y="818333"/>
                </a:cubicBezTo>
                <a:cubicBezTo>
                  <a:pt x="393717" y="828615"/>
                  <a:pt x="393059" y="842450"/>
                  <a:pt x="398585" y="853503"/>
                </a:cubicBezTo>
                <a:cubicBezTo>
                  <a:pt x="404886" y="866105"/>
                  <a:pt x="416309" y="875797"/>
                  <a:pt x="422031" y="888672"/>
                </a:cubicBezTo>
                <a:cubicBezTo>
                  <a:pt x="477834" y="1014228"/>
                  <a:pt x="415862" y="914587"/>
                  <a:pt x="468923" y="994179"/>
                </a:cubicBezTo>
                <a:cubicBezTo>
                  <a:pt x="472831" y="1005902"/>
                  <a:pt x="473232" y="1019463"/>
                  <a:pt x="480646" y="1029349"/>
                </a:cubicBezTo>
                <a:cubicBezTo>
                  <a:pt x="497225" y="1051454"/>
                  <a:pt x="539262" y="1087964"/>
                  <a:pt x="539262" y="1087964"/>
                </a:cubicBezTo>
                <a:cubicBezTo>
                  <a:pt x="563364" y="1160270"/>
                  <a:pt x="553821" y="1093042"/>
                  <a:pt x="480646" y="1134856"/>
                </a:cubicBezTo>
                <a:cubicBezTo>
                  <a:pt x="469917" y="1140987"/>
                  <a:pt x="472831" y="1158303"/>
                  <a:pt x="468923" y="1170026"/>
                </a:cubicBezTo>
                <a:cubicBezTo>
                  <a:pt x="492824" y="1241730"/>
                  <a:pt x="486902" y="1208299"/>
                  <a:pt x="468923" y="1334149"/>
                </a:cubicBezTo>
                <a:cubicBezTo>
                  <a:pt x="463287" y="1373599"/>
                  <a:pt x="453292" y="1412302"/>
                  <a:pt x="445477" y="1451379"/>
                </a:cubicBezTo>
                <a:cubicBezTo>
                  <a:pt x="444541" y="1456059"/>
                  <a:pt x="431862" y="1532056"/>
                  <a:pt x="422031" y="1545164"/>
                </a:cubicBezTo>
                <a:cubicBezTo>
                  <a:pt x="405452" y="1567269"/>
                  <a:pt x="389628" y="1595040"/>
                  <a:pt x="363415" y="1603779"/>
                </a:cubicBezTo>
                <a:lnTo>
                  <a:pt x="328246" y="1615503"/>
                </a:lnTo>
                <a:cubicBezTo>
                  <a:pt x="304800" y="1611595"/>
                  <a:pt x="279849" y="1612921"/>
                  <a:pt x="257908" y="1603779"/>
                </a:cubicBezTo>
                <a:cubicBezTo>
                  <a:pt x="231897" y="1592941"/>
                  <a:pt x="214302" y="1565798"/>
                  <a:pt x="187569" y="1556887"/>
                </a:cubicBezTo>
                <a:cubicBezTo>
                  <a:pt x="164123" y="1549072"/>
                  <a:pt x="137795" y="1547150"/>
                  <a:pt x="117231" y="1533441"/>
                </a:cubicBezTo>
                <a:cubicBezTo>
                  <a:pt x="71780" y="1503140"/>
                  <a:pt x="95428" y="1514450"/>
                  <a:pt x="46892" y="1498272"/>
                </a:cubicBezTo>
                <a:cubicBezTo>
                  <a:pt x="50800" y="1482641"/>
                  <a:pt x="53985" y="1466812"/>
                  <a:pt x="58615" y="1451379"/>
                </a:cubicBezTo>
                <a:cubicBezTo>
                  <a:pt x="65717" y="1427707"/>
                  <a:pt x="76068" y="1405017"/>
                  <a:pt x="82062" y="1381041"/>
                </a:cubicBezTo>
                <a:cubicBezTo>
                  <a:pt x="96782" y="1322161"/>
                  <a:pt x="88690" y="1349434"/>
                  <a:pt x="105508" y="1298979"/>
                </a:cubicBezTo>
                <a:cubicBezTo>
                  <a:pt x="101600" y="1236456"/>
                  <a:pt x="108133" y="1172390"/>
                  <a:pt x="93785" y="1111410"/>
                </a:cubicBezTo>
                <a:cubicBezTo>
                  <a:pt x="90955" y="1099381"/>
                  <a:pt x="67353" y="1108425"/>
                  <a:pt x="58615" y="1099687"/>
                </a:cubicBezTo>
                <a:cubicBezTo>
                  <a:pt x="46258" y="1087330"/>
                  <a:pt x="42053" y="1068858"/>
                  <a:pt x="35169" y="1052795"/>
                </a:cubicBezTo>
                <a:cubicBezTo>
                  <a:pt x="23122" y="1024686"/>
                  <a:pt x="20222" y="1000479"/>
                  <a:pt x="11723" y="970733"/>
                </a:cubicBezTo>
                <a:cubicBezTo>
                  <a:pt x="8328" y="958851"/>
                  <a:pt x="3908" y="947287"/>
                  <a:pt x="0" y="935564"/>
                </a:cubicBezTo>
                <a:cubicBezTo>
                  <a:pt x="3908" y="888672"/>
                  <a:pt x="2495" y="841028"/>
                  <a:pt x="11723" y="794887"/>
                </a:cubicBezTo>
                <a:cubicBezTo>
                  <a:pt x="14486" y="781071"/>
                  <a:pt x="29619" y="772668"/>
                  <a:pt x="35169" y="759718"/>
                </a:cubicBezTo>
                <a:cubicBezTo>
                  <a:pt x="41516" y="744909"/>
                  <a:pt x="42984" y="728457"/>
                  <a:pt x="46892" y="712826"/>
                </a:cubicBezTo>
                <a:cubicBezTo>
                  <a:pt x="50800" y="611226"/>
                  <a:pt x="51620" y="509460"/>
                  <a:pt x="58615" y="408026"/>
                </a:cubicBezTo>
                <a:cubicBezTo>
                  <a:pt x="59465" y="395698"/>
                  <a:pt x="66943" y="384738"/>
                  <a:pt x="70338" y="372856"/>
                </a:cubicBezTo>
                <a:cubicBezTo>
                  <a:pt x="74764" y="357364"/>
                  <a:pt x="78154" y="341595"/>
                  <a:pt x="82062" y="325964"/>
                </a:cubicBezTo>
                <a:cubicBezTo>
                  <a:pt x="85970" y="239995"/>
                  <a:pt x="86922" y="153840"/>
                  <a:pt x="93785" y="68056"/>
                </a:cubicBezTo>
                <a:cubicBezTo>
                  <a:pt x="107979" y="-109376"/>
                  <a:pt x="105508" y="130530"/>
                  <a:pt x="105508" y="9441"/>
                </a:cubicBezTo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9274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163" y="917977"/>
            <a:ext cx="2328874" cy="5779509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69154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Lateral Forearm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800962" y="978001"/>
            <a:ext cx="2201244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#2. Position</a:t>
            </a:r>
            <a:endParaRPr lang="en-CA" b="1" dirty="0"/>
          </a:p>
        </p:txBody>
      </p:sp>
      <p:sp>
        <p:nvSpPr>
          <p:cNvPr id="18" name="Rectangle 17"/>
          <p:cNvSpPr/>
          <p:nvPr/>
        </p:nvSpPr>
        <p:spPr>
          <a:xfrm>
            <a:off x="3974122" y="1486649"/>
            <a:ext cx="64280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algn="ctr">
              <a:spcBef>
                <a:spcPct val="20000"/>
              </a:spcBef>
              <a:spcAft>
                <a:spcPts val="1800"/>
              </a:spcAft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true lateral position, is evidenced by: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809999" y="2218228"/>
            <a:ext cx="6092148" cy="55123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Forearm parallel to length of IR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810000" y="2836214"/>
            <a:ext cx="6729047" cy="636567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Superimposition of the distal radius &amp; ulna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3823649" y="3508649"/>
            <a:ext cx="6729047" cy="947815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Superimposition of the radial head and coronoid process</a:t>
            </a: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810000" y="4475845"/>
            <a:ext cx="6342185" cy="52991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Superimposed humeral epicondyles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823649" y="5743865"/>
            <a:ext cx="6342185" cy="52991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90</a:t>
            </a:r>
            <a:r>
              <a:rPr lang="en-US" sz="2600" baseline="30000" dirty="0">
                <a:solidFill>
                  <a:schemeClr val="tx1"/>
                </a:solidFill>
              </a:rPr>
              <a:t>0</a:t>
            </a:r>
            <a:r>
              <a:rPr lang="en-US" sz="2600" dirty="0">
                <a:solidFill>
                  <a:schemeClr val="tx1"/>
                </a:solidFill>
              </a:rPr>
              <a:t> Elbow flexion</a:t>
            </a: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3823649" y="5141388"/>
            <a:ext cx="6342185" cy="52991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chemeClr val="tx1"/>
                </a:solidFill>
              </a:rPr>
              <a:t>Radial tuberosity facing anteriorly</a:t>
            </a:r>
          </a:p>
        </p:txBody>
      </p:sp>
      <p:sp>
        <p:nvSpPr>
          <p:cNvPr id="29" name="Oval 28"/>
          <p:cNvSpPr/>
          <p:nvPr/>
        </p:nvSpPr>
        <p:spPr>
          <a:xfrm>
            <a:off x="2696309" y="1579448"/>
            <a:ext cx="740825" cy="776891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0" name="Oval 29"/>
          <p:cNvSpPr/>
          <p:nvPr/>
        </p:nvSpPr>
        <p:spPr>
          <a:xfrm>
            <a:off x="2520463" y="5451233"/>
            <a:ext cx="916671" cy="822543"/>
          </a:xfrm>
          <a:prstGeom prst="ellipse">
            <a:avLst/>
          </a:prstGeom>
          <a:solidFill>
            <a:srgbClr val="00FF00">
              <a:alpha val="10196"/>
            </a:srgbClr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Freeform 7"/>
          <p:cNvSpPr/>
          <p:nvPr/>
        </p:nvSpPr>
        <p:spPr>
          <a:xfrm>
            <a:off x="2872154" y="5015928"/>
            <a:ext cx="175846" cy="318072"/>
          </a:xfrm>
          <a:custGeom>
            <a:avLst/>
            <a:gdLst>
              <a:gd name="connsiteX0" fmla="*/ 46892 w 175846"/>
              <a:gd name="connsiteY0" fmla="*/ 1549 h 318072"/>
              <a:gd name="connsiteX1" fmla="*/ 23446 w 175846"/>
              <a:gd name="connsiteY1" fmla="*/ 60164 h 318072"/>
              <a:gd name="connsiteX2" fmla="*/ 0 w 175846"/>
              <a:gd name="connsiteY2" fmla="*/ 130503 h 318072"/>
              <a:gd name="connsiteX3" fmla="*/ 58615 w 175846"/>
              <a:gd name="connsiteY3" fmla="*/ 306349 h 318072"/>
              <a:gd name="connsiteX4" fmla="*/ 93784 w 175846"/>
              <a:gd name="connsiteY4" fmla="*/ 318072 h 318072"/>
              <a:gd name="connsiteX5" fmla="*/ 140677 w 175846"/>
              <a:gd name="connsiteY5" fmla="*/ 294626 h 318072"/>
              <a:gd name="connsiteX6" fmla="*/ 152400 w 175846"/>
              <a:gd name="connsiteY6" fmla="*/ 259457 h 318072"/>
              <a:gd name="connsiteX7" fmla="*/ 175846 w 175846"/>
              <a:gd name="connsiteY7" fmla="*/ 236010 h 318072"/>
              <a:gd name="connsiteX8" fmla="*/ 152400 w 175846"/>
              <a:gd name="connsiteY8" fmla="*/ 142226 h 318072"/>
              <a:gd name="connsiteX9" fmla="*/ 140677 w 175846"/>
              <a:gd name="connsiteY9" fmla="*/ 95334 h 318072"/>
              <a:gd name="connsiteX10" fmla="*/ 117231 w 175846"/>
              <a:gd name="connsiteY10" fmla="*/ 24995 h 318072"/>
              <a:gd name="connsiteX11" fmla="*/ 46892 w 175846"/>
              <a:gd name="connsiteY11" fmla="*/ 1549 h 318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5846" h="318072">
                <a:moveTo>
                  <a:pt x="46892" y="1549"/>
                </a:moveTo>
                <a:cubicBezTo>
                  <a:pt x="31261" y="7410"/>
                  <a:pt x="30637" y="40388"/>
                  <a:pt x="23446" y="60164"/>
                </a:cubicBezTo>
                <a:cubicBezTo>
                  <a:pt x="15000" y="83391"/>
                  <a:pt x="0" y="130503"/>
                  <a:pt x="0" y="130503"/>
                </a:cubicBezTo>
                <a:cubicBezTo>
                  <a:pt x="10164" y="252478"/>
                  <a:pt x="-24600" y="258798"/>
                  <a:pt x="58615" y="306349"/>
                </a:cubicBezTo>
                <a:cubicBezTo>
                  <a:pt x="69344" y="312480"/>
                  <a:pt x="82061" y="314164"/>
                  <a:pt x="93784" y="318072"/>
                </a:cubicBezTo>
                <a:cubicBezTo>
                  <a:pt x="109415" y="310257"/>
                  <a:pt x="128320" y="306983"/>
                  <a:pt x="140677" y="294626"/>
                </a:cubicBezTo>
                <a:cubicBezTo>
                  <a:pt x="149415" y="285888"/>
                  <a:pt x="146042" y="270053"/>
                  <a:pt x="152400" y="259457"/>
                </a:cubicBezTo>
                <a:cubicBezTo>
                  <a:pt x="158087" y="249979"/>
                  <a:pt x="168031" y="243826"/>
                  <a:pt x="175846" y="236010"/>
                </a:cubicBezTo>
                <a:cubicBezTo>
                  <a:pt x="152012" y="116840"/>
                  <a:pt x="176432" y="226338"/>
                  <a:pt x="152400" y="142226"/>
                </a:cubicBezTo>
                <a:cubicBezTo>
                  <a:pt x="147974" y="126734"/>
                  <a:pt x="145307" y="110766"/>
                  <a:pt x="140677" y="95334"/>
                </a:cubicBezTo>
                <a:cubicBezTo>
                  <a:pt x="133575" y="71662"/>
                  <a:pt x="140677" y="32810"/>
                  <a:pt x="117231" y="24995"/>
                </a:cubicBezTo>
                <a:cubicBezTo>
                  <a:pt x="63525" y="7094"/>
                  <a:pt x="62523" y="-4312"/>
                  <a:pt x="46892" y="1549"/>
                </a:cubicBezTo>
                <a:close/>
              </a:path>
            </a:pathLst>
          </a:custGeom>
          <a:solidFill>
            <a:srgbClr val="00FF00">
              <a:alpha val="10196"/>
            </a:srgbClr>
          </a:solidFill>
          <a:ln w="3175">
            <a:solidFill>
              <a:srgbClr val="00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03703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8224570" y="937658"/>
            <a:ext cx="2328874" cy="5743542"/>
            <a:chOff x="6700570" y="937658"/>
            <a:chExt cx="2328874" cy="57435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00570" y="1358931"/>
              <a:ext cx="2328874" cy="5322269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7125201" y="937658"/>
              <a:ext cx="1200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CA" dirty="0"/>
                <a:t>@ 65 kVp</a:t>
              </a:r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185237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Forearm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877350" y="3084801"/>
            <a:ext cx="7476450" cy="3092161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" name="Rectangle 1"/>
          <p:cNvSpPr/>
          <p:nvPr/>
        </p:nvSpPr>
        <p:spPr>
          <a:xfrm>
            <a:off x="3877350" y="1257369"/>
            <a:ext cx="4652812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#3. Exposure &amp; Technique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061497" y="2330494"/>
            <a:ext cx="3592236" cy="53570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65-75</a:t>
            </a:r>
          </a:p>
          <a:p>
            <a:pPr marL="342900" lvl="1" indent="0">
              <a:buNone/>
            </a:pPr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1581852" y="814560"/>
            <a:ext cx="2176461" cy="6043440"/>
            <a:chOff x="57851" y="814560"/>
            <a:chExt cx="2176461" cy="6043440"/>
          </a:xfrm>
        </p:grpSpPr>
        <p:sp>
          <p:nvSpPr>
            <p:cNvPr id="3" name="Rectangle 2"/>
            <p:cNvSpPr/>
            <p:nvPr/>
          </p:nvSpPr>
          <p:spPr>
            <a:xfrm>
              <a:off x="500949" y="814560"/>
              <a:ext cx="1200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CA" dirty="0"/>
                <a:t>@ 65 kVp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851" y="1182132"/>
              <a:ext cx="2176461" cy="56758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40953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908" y="3558202"/>
            <a:ext cx="2206732" cy="23844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3796" y="1694721"/>
            <a:ext cx="2075838" cy="515155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422" y="3505200"/>
            <a:ext cx="1996491" cy="2490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1853" y="1794433"/>
            <a:ext cx="1855301" cy="5166858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98229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Forearm 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4154185" y="2113301"/>
            <a:ext cx="4153775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mid-forearm</a:t>
            </a:r>
          </a:p>
        </p:txBody>
      </p:sp>
      <p:sp>
        <p:nvSpPr>
          <p:cNvPr id="2" name="Rectangle 1"/>
          <p:cNvSpPr/>
          <p:nvPr/>
        </p:nvSpPr>
        <p:spPr>
          <a:xfrm>
            <a:off x="4446045" y="1171501"/>
            <a:ext cx="3717684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#4. CR &amp; Collimation</a:t>
            </a:r>
            <a:endParaRPr lang="en-CA" b="1" dirty="0"/>
          </a:p>
        </p:txBody>
      </p:sp>
      <p:sp>
        <p:nvSpPr>
          <p:cNvPr id="15" name="Rectangle 14"/>
          <p:cNvSpPr/>
          <p:nvPr/>
        </p:nvSpPr>
        <p:spPr>
          <a:xfrm>
            <a:off x="2171454" y="2133600"/>
            <a:ext cx="1732332" cy="452803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037620" y="2133600"/>
            <a:ext cx="0" cy="4528038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2171454" y="4397619"/>
            <a:ext cx="1732332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029496" y="4388843"/>
            <a:ext cx="2152105" cy="323834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7538623" y="4401993"/>
            <a:ext cx="1859620" cy="49656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8645547" y="2094943"/>
            <a:ext cx="1295622" cy="4446534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9293359" y="2098431"/>
            <a:ext cx="104885" cy="4443046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645547" y="4397619"/>
            <a:ext cx="1295622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61997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6730" y="1404188"/>
            <a:ext cx="2158062" cy="5355609"/>
          </a:xfrm>
          <a:prstGeom prst="rect">
            <a:avLst/>
          </a:prstGeom>
        </p:spPr>
      </p:pic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838200" y="-3882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– Forearm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630290" y="1825625"/>
            <a:ext cx="4655581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2" name="Rectangle 1"/>
          <p:cNvSpPr/>
          <p:nvPr/>
        </p:nvSpPr>
        <p:spPr>
          <a:xfrm>
            <a:off x="2796117" y="980287"/>
            <a:ext cx="6179897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#5. Marker Placement &amp;/or artifacts</a:t>
            </a:r>
            <a:endParaRPr lang="en-CA" b="1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30289" y="2853200"/>
            <a:ext cx="5345722" cy="229618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Marker placement is </a:t>
            </a:r>
            <a:r>
              <a:rPr lang="en-US" b="1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Lateral side for AP projection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Anterior for Lateral projection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1951" y="1404188"/>
            <a:ext cx="1958340" cy="545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1648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US" dirty="0"/>
              <a:t>Review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141853" y="1057479"/>
            <a:ext cx="823414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AP/PA projections</a:t>
            </a: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should demonstrate the most </a:t>
            </a:r>
            <a:r>
              <a:rPr lang="en-CA" sz="26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symmetry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Bones should appear the same size/shape</a:t>
            </a:r>
          </a:p>
          <a:p>
            <a:pPr marL="971550" lvl="1" indent="-5143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Soft-tissue margins should be even</a:t>
            </a:r>
          </a:p>
          <a:p>
            <a:r>
              <a:rPr lang="en-CA" sz="2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Oblique projections</a:t>
            </a: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usually demonstrate some superimposition or remove superimposition</a:t>
            </a:r>
          </a:p>
          <a:p>
            <a:pPr marL="971550" lvl="1" indent="-5143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Small portions of bones may superimpose one another or the patient rotation will eliminate the superimposition</a:t>
            </a:r>
          </a:p>
          <a:p>
            <a:r>
              <a:rPr lang="en-CA" sz="26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Lateral projections</a:t>
            </a: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 usually demonstrate the most superimposition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Bony edges should be superimposed, making displacements easier to identify</a:t>
            </a:r>
          </a:p>
        </p:txBody>
      </p:sp>
    </p:spTree>
    <p:extLst>
      <p:ext uri="{BB962C8B-B14F-4D97-AF65-F5344CB8AC3E}">
        <p14:creationId xmlns:p14="http://schemas.microsoft.com/office/powerpoint/2010/main" val="14362586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172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When evaluating </a:t>
            </a:r>
            <a:r>
              <a:rPr lang="en-CA" b="1" dirty="0"/>
              <a:t>Anatomy:</a:t>
            </a:r>
            <a:r>
              <a:rPr lang="en-CA" dirty="0"/>
              <a:t> </a:t>
            </a:r>
          </a:p>
          <a:p>
            <a:r>
              <a:rPr lang="en-CA" sz="2400" i="1" dirty="0"/>
              <a:t>Radiographically, if it isn’t clearly visualized in it’s entirety, it is considered clipped</a:t>
            </a:r>
          </a:p>
        </p:txBody>
      </p:sp>
      <p:sp>
        <p:nvSpPr>
          <p:cNvPr id="5" name="Rectangle 4"/>
          <p:cNvSpPr/>
          <p:nvPr/>
        </p:nvSpPr>
        <p:spPr>
          <a:xfrm>
            <a:off x="1922586" y="2287345"/>
            <a:ext cx="84406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When evaluating </a:t>
            </a: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your chart to determine if it was acceptable, underexposed, or overexposed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Remember underexposures render an image undiagnostic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Motion causes image blur, which obscures bony details</a:t>
            </a:r>
            <a:endParaRPr lang="en-CA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2586" y="4315734"/>
            <a:ext cx="8440614" cy="222214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When evaluating </a:t>
            </a: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 Artifacts: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/>
                <a:cs typeface="Arial"/>
              </a:rPr>
              <a:t>Memorize Anderson's marker rules 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 orientation as well as location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if the artifact can or cannot be removed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 if it is over anatomy of interest</a:t>
            </a:r>
          </a:p>
        </p:txBody>
      </p:sp>
    </p:spTree>
    <p:extLst>
      <p:ext uri="{BB962C8B-B14F-4D97-AF65-F5344CB8AC3E}">
        <p14:creationId xmlns:p14="http://schemas.microsoft.com/office/powerpoint/2010/main" val="226517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008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When evaluating </a:t>
            </a:r>
            <a:r>
              <a:rPr lang="en-CA" b="1" dirty="0"/>
              <a:t>CR and Collimation: </a:t>
            </a:r>
          </a:p>
          <a:p>
            <a:r>
              <a:rPr lang="en-CA" sz="2400" dirty="0"/>
              <a:t>Determine if the collimation/field size used, is appropriate </a:t>
            </a:r>
          </a:p>
          <a:p>
            <a:pPr lvl="1"/>
            <a:r>
              <a:rPr lang="en-CA" sz="2000" i="1" dirty="0"/>
              <a:t>if centered properly would all the required anatomy be included, or would you still clip/include too much?</a:t>
            </a:r>
          </a:p>
          <a:p>
            <a:pPr lvl="1"/>
            <a:r>
              <a:rPr lang="en-CA" sz="2000" i="1" dirty="0"/>
              <a:t>Remember collimation may be acceptable when CR centering isn’t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793631" y="3154990"/>
            <a:ext cx="8628183" cy="34348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dirty="0"/>
              <a:t>When evaluating </a:t>
            </a:r>
            <a:r>
              <a:rPr lang="en-CA" b="1" dirty="0"/>
              <a:t>Positioning: </a:t>
            </a:r>
          </a:p>
          <a:p>
            <a:r>
              <a:rPr lang="en-CA" sz="2400" dirty="0"/>
              <a:t>Recall the ideal radiographic appearance, to use as a comparison (i.e. if you know what the size/shape of “normal” anatomy should be, it is easier to identify when a positioning error has occurred, and how to correct it)</a:t>
            </a:r>
          </a:p>
          <a:p>
            <a:pPr lvl="1"/>
            <a:r>
              <a:rPr lang="en-CA" sz="2000" i="1" dirty="0"/>
              <a:t>Example: A PA Oblique hand appears to have superimposition of the 3</a:t>
            </a:r>
            <a:r>
              <a:rPr lang="en-CA" sz="2000" i="1" baseline="30000" dirty="0"/>
              <a:t>rd</a:t>
            </a:r>
            <a:r>
              <a:rPr lang="en-CA" sz="2000" i="1" dirty="0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CA" sz="2000" i="1" dirty="0"/>
              <a:t>5</a:t>
            </a:r>
            <a:r>
              <a:rPr lang="en-CA" sz="2000" i="1" baseline="30000" dirty="0"/>
              <a:t>th</a:t>
            </a:r>
            <a:r>
              <a:rPr lang="en-CA" sz="2000" i="1" dirty="0"/>
              <a:t> metacarpal bodies, which demonstrates more superimposition than expected. This suggests the patient was over-rotated in the lateral/external direction.</a:t>
            </a:r>
          </a:p>
        </p:txBody>
      </p:sp>
    </p:spTree>
    <p:extLst>
      <p:ext uri="{BB962C8B-B14F-4D97-AF65-F5344CB8AC3E}">
        <p14:creationId xmlns:p14="http://schemas.microsoft.com/office/powerpoint/2010/main" val="15656467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C9D0E8-1371-4AE4-8A4B-7B8990CBE6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A79BF2-BFE6-4BAA-93EA-B661D3A8BBEE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AF4F4C82-F8E4-4E9F-A162-43E4FE8766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36966</TotalTime>
  <Words>1451</Words>
  <Application>Microsoft Office PowerPoint</Application>
  <PresentationFormat>Widescreen</PresentationFormat>
  <Paragraphs>266</Paragraphs>
  <Slides>34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Determining Diagnostic Quality - Review</vt:lpstr>
      <vt:lpstr>Image Critique – PA Wrist</vt:lpstr>
      <vt:lpstr>Image Critique – PA Wrist</vt:lpstr>
      <vt:lpstr>Image Critique – PA Wrist</vt:lpstr>
      <vt:lpstr>Image Critique – PA Wrist</vt:lpstr>
      <vt:lpstr>Image Critique – PA Wrist</vt:lpstr>
      <vt:lpstr>Image Critique – PA Oblique Wrist</vt:lpstr>
      <vt:lpstr>Image Critique – PA Oblique Wrist</vt:lpstr>
      <vt:lpstr>Image Critique – PA Oblique Wrist</vt:lpstr>
      <vt:lpstr>Image Critique – PA Oblique Wrist</vt:lpstr>
      <vt:lpstr>Image Critique – PA Oblique Wrist</vt:lpstr>
      <vt:lpstr>Image Critique – Lateral Wrist</vt:lpstr>
      <vt:lpstr>Image Critique – Lateral Wrist</vt:lpstr>
      <vt:lpstr>Image Critique – Lateral Wrist</vt:lpstr>
      <vt:lpstr>Image Critique – Lateral Wrist</vt:lpstr>
      <vt:lpstr>Image Critique – Lateral Wrist</vt:lpstr>
      <vt:lpstr>Image Critique – Scaphoid</vt:lpstr>
      <vt:lpstr>Image Critique – Scaphoid PA</vt:lpstr>
      <vt:lpstr>Image Critique – Scaphoid 150 PA Axial</vt:lpstr>
      <vt:lpstr>Image Critique – Scaphoid</vt:lpstr>
      <vt:lpstr>Image Critique – Scaphoid</vt:lpstr>
      <vt:lpstr>Image Critique – Lateral Wrist</vt:lpstr>
      <vt:lpstr>Image Critique – Forearm</vt:lpstr>
      <vt:lpstr>Image Critique – AP Forearm</vt:lpstr>
      <vt:lpstr>Image Critique – Lateral Forearm</vt:lpstr>
      <vt:lpstr>Image Critique – Forearm</vt:lpstr>
      <vt:lpstr>Image Critique – Forearm </vt:lpstr>
      <vt:lpstr>Image Critique – Forearm</vt:lpstr>
      <vt:lpstr>Review</vt:lpstr>
      <vt:lpstr>Review</vt:lpstr>
      <vt:lpstr>Review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1806</cp:revision>
  <cp:lastPrinted>2024-03-14T18:04:46Z</cp:lastPrinted>
  <dcterms:created xsi:type="dcterms:W3CDTF">2009-04-06T17:04:40Z</dcterms:created>
  <dcterms:modified xsi:type="dcterms:W3CDTF">2025-02-07T14:34:05Z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