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572" y="510540"/>
            <a:ext cx="495299" cy="77571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609676"/>
            <a:ext cx="7535545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710429" y="2780570"/>
            <a:ext cx="6727825" cy="3145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2/7/2025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" TargetMode="External"/><Relationship Id="rId2" Type="http://schemas.openxmlformats.org/officeDocument/2006/relationships/hyperlink" Target="https://sketchfab.com/search?q=human%2Bforearm&amp;sort_by=-relevance&amp;type=model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ommons.wikimedia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808982" y="2333625"/>
            <a:ext cx="3115818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75" dirty="0">
                <a:solidFill>
                  <a:schemeClr val="tx1"/>
                </a:solidFill>
                <a:latin typeface="+mj-lt"/>
              </a:rPr>
              <a:t> </a:t>
            </a:r>
            <a:r>
              <a:rPr dirty="0">
                <a:solidFill>
                  <a:schemeClr val="tx1"/>
                </a:solidFill>
                <a:latin typeface="+mj-lt"/>
              </a:rPr>
              <a:t>204</a:t>
            </a:r>
            <a:r>
              <a:rPr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4724400" y="3024199"/>
            <a:ext cx="6727825" cy="3148939"/>
          </a:xfrm>
          <a:prstGeom prst="rect">
            <a:avLst/>
          </a:prstGeom>
        </p:spPr>
        <p:txBody>
          <a:bodyPr vert="horz" wrap="square" lIns="0" tIns="202565" rIns="0" bIns="0" rtlCol="0">
            <a:spAutoFit/>
          </a:bodyPr>
          <a:lstStyle/>
          <a:p>
            <a:pPr marL="111125">
              <a:lnSpc>
                <a:spcPct val="100000"/>
              </a:lnSpc>
              <a:spcBef>
                <a:spcPts val="1595"/>
              </a:spcBef>
            </a:pPr>
            <a:r>
              <a:rPr spc="-10" dirty="0">
                <a:solidFill>
                  <a:schemeClr val="tx1"/>
                </a:solidFill>
                <a:latin typeface="+mn-lt"/>
              </a:rPr>
              <a:t>Radiographic</a:t>
            </a:r>
            <a:r>
              <a:rPr spc="-15" dirty="0">
                <a:solidFill>
                  <a:schemeClr val="tx1"/>
                </a:solidFill>
                <a:latin typeface="+mn-lt"/>
              </a:rPr>
              <a:t> </a:t>
            </a:r>
            <a:r>
              <a:rPr spc="-35" dirty="0">
                <a:solidFill>
                  <a:schemeClr val="tx1"/>
                </a:solidFill>
                <a:latin typeface="+mn-lt"/>
              </a:rPr>
              <a:t>Technique</a:t>
            </a:r>
            <a:r>
              <a:rPr spc="-30" dirty="0">
                <a:solidFill>
                  <a:schemeClr val="tx1"/>
                </a:solidFill>
                <a:latin typeface="+mn-lt"/>
              </a:rPr>
              <a:t> </a:t>
            </a:r>
            <a:r>
              <a:rPr dirty="0">
                <a:solidFill>
                  <a:schemeClr val="tx1"/>
                </a:solidFill>
                <a:latin typeface="+mn-lt"/>
              </a:rPr>
              <a:t>1</a:t>
            </a:r>
          </a:p>
          <a:p>
            <a:pPr marL="111125">
              <a:lnSpc>
                <a:spcPct val="100000"/>
              </a:lnSpc>
              <a:spcBef>
                <a:spcPts val="1195"/>
              </a:spcBef>
            </a:pPr>
            <a:r>
              <a:rPr sz="2400" u="heavy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Outcome</a:t>
            </a:r>
            <a:r>
              <a:rPr sz="2400" u="heavy" spc="-5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 </a:t>
            </a:r>
            <a:r>
              <a:rPr sz="2400" u="heavy" spc="-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1-5:</a:t>
            </a:r>
            <a:endParaRPr sz="2400" dirty="0">
              <a:solidFill>
                <a:schemeClr val="tx1"/>
              </a:solidFill>
              <a:latin typeface="+mn-lt"/>
            </a:endParaRPr>
          </a:p>
          <a:p>
            <a:pPr marL="111125">
              <a:lnSpc>
                <a:spcPct val="100000"/>
              </a:lnSpc>
              <a:spcBef>
                <a:spcPts val="720"/>
              </a:spcBef>
            </a:pPr>
            <a:r>
              <a:rPr sz="2400" spc="-15" dirty="0">
                <a:solidFill>
                  <a:schemeClr val="tx1"/>
                </a:solidFill>
                <a:latin typeface="+mn-lt"/>
              </a:rPr>
              <a:t>Anatomy</a:t>
            </a:r>
            <a:r>
              <a:rPr sz="2400" spc="-20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spc="-5" dirty="0">
                <a:solidFill>
                  <a:schemeClr val="tx1"/>
                </a:solidFill>
                <a:latin typeface="+mn-lt"/>
              </a:rPr>
              <a:t>of</a:t>
            </a:r>
            <a:r>
              <a:rPr sz="2400" spc="-25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</a:rPr>
              <a:t>the</a:t>
            </a:r>
            <a:r>
              <a:rPr sz="2400" spc="-10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</a:rPr>
              <a:t>Radius</a:t>
            </a:r>
            <a:r>
              <a:rPr sz="2400" spc="-30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dirty="0">
                <a:solidFill>
                  <a:schemeClr val="tx1"/>
                </a:solidFill>
                <a:latin typeface="+mn-lt"/>
              </a:rPr>
              <a:t>and</a:t>
            </a:r>
            <a:r>
              <a:rPr sz="2400" spc="-10" dirty="0">
                <a:solidFill>
                  <a:schemeClr val="tx1"/>
                </a:solidFill>
                <a:latin typeface="+mn-lt"/>
              </a:rPr>
              <a:t> </a:t>
            </a:r>
            <a:r>
              <a:rPr sz="2400" spc="-5" dirty="0">
                <a:solidFill>
                  <a:schemeClr val="tx1"/>
                </a:solidFill>
                <a:latin typeface="+mn-lt"/>
              </a:rPr>
              <a:t>Ulna</a:t>
            </a:r>
            <a:endParaRPr sz="2400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350" dirty="0">
              <a:latin typeface="+mn-lt"/>
            </a:endParaRPr>
          </a:p>
          <a:p>
            <a:pPr marL="12700" marR="5080">
              <a:lnSpc>
                <a:spcPct val="100000"/>
              </a:lnSpc>
            </a:pPr>
            <a:r>
              <a:rPr sz="3200" b="1" spc="-5" dirty="0">
                <a:latin typeface="+mn-lt"/>
                <a:cs typeface="Calibri"/>
              </a:rPr>
              <a:t>M</a:t>
            </a:r>
            <a:r>
              <a:rPr lang="en-US" sz="3200" b="1" spc="-5" dirty="0">
                <a:latin typeface="+mn-lt"/>
                <a:cs typeface="Calibri"/>
              </a:rPr>
              <a:t>R</a:t>
            </a:r>
            <a:r>
              <a:rPr sz="3200" b="1" spc="-30" dirty="0">
                <a:latin typeface="+mn-lt"/>
                <a:cs typeface="Calibri"/>
              </a:rPr>
              <a:t>T</a:t>
            </a:r>
            <a:endParaRPr lang="en-US" sz="3200" b="1" spc="-30" dirty="0">
              <a:latin typeface="+mn-lt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3200" b="1" spc="-15" dirty="0">
                <a:latin typeface="+mn-lt"/>
                <a:cs typeface="Calibri"/>
              </a:rPr>
              <a:t>Program </a:t>
            </a:r>
            <a:r>
              <a:rPr sz="3200" b="1" spc="-710" dirty="0">
                <a:latin typeface="+mn-lt"/>
                <a:cs typeface="Calibri"/>
              </a:rPr>
              <a:t> </a:t>
            </a:r>
            <a:r>
              <a:rPr sz="3200" b="1" spc="-5" dirty="0">
                <a:latin typeface="+mn-lt"/>
                <a:cs typeface="Calibri"/>
              </a:rPr>
              <a:t>Anderson</a:t>
            </a:r>
            <a:r>
              <a:rPr sz="3200" b="1" spc="-35" dirty="0">
                <a:latin typeface="+mn-lt"/>
                <a:cs typeface="Calibri"/>
              </a:rPr>
              <a:t> </a:t>
            </a:r>
            <a:r>
              <a:rPr sz="3200" b="1" spc="-10" dirty="0">
                <a:latin typeface="+mn-lt"/>
                <a:cs typeface="Calibri"/>
              </a:rPr>
              <a:t>College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25640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>
                <a:latin typeface="+mn-lt"/>
              </a:rPr>
              <a:t>Affiliated</a:t>
            </a:r>
            <a:r>
              <a:rPr spc="-40" dirty="0">
                <a:latin typeface="+mn-lt"/>
              </a:rPr>
              <a:t> </a:t>
            </a:r>
            <a:r>
              <a:rPr spc="-5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1687830" cy="2266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" dirty="0">
                <a:cs typeface="Calibri"/>
              </a:rPr>
              <a:t>Module</a:t>
            </a:r>
            <a:r>
              <a:rPr sz="3200" b="1" spc="-60" dirty="0">
                <a:cs typeface="Calibri"/>
              </a:rPr>
              <a:t> </a:t>
            </a:r>
            <a:r>
              <a:rPr sz="3200" b="1" dirty="0">
                <a:cs typeface="Calibri"/>
              </a:rPr>
              <a:t>2</a:t>
            </a:r>
            <a:endParaRPr sz="32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950" dirty="0"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Bo</a:t>
            </a:r>
            <a:r>
              <a:rPr sz="3200" i="1" u="heavy" spc="-45" dirty="0">
                <a:uFill>
                  <a:solidFill>
                    <a:srgbClr val="000000"/>
                  </a:solidFill>
                </a:uFill>
                <a:cs typeface="Calibri"/>
              </a:rPr>
              <a:t>n</a:t>
            </a:r>
            <a:r>
              <a:rPr sz="3200" i="1" u="heavy" dirty="0">
                <a:uFill>
                  <a:solidFill>
                    <a:srgbClr val="000000"/>
                  </a:solidFill>
                </a:uFill>
                <a:cs typeface="Calibri"/>
              </a:rPr>
              <a:t>trager</a:t>
            </a:r>
            <a:endParaRPr sz="3200" dirty="0">
              <a:cs typeface="Calibri"/>
            </a:endParaRPr>
          </a:p>
          <a:p>
            <a:pPr marL="292100" indent="-28003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2735" algn="l"/>
              </a:tabLst>
            </a:pPr>
            <a:r>
              <a:rPr sz="2800" spc="-5" dirty="0">
                <a:cs typeface="Calibri"/>
              </a:rPr>
              <a:t>Pgs: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130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17932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44394"/>
            <a:ext cx="1475105" cy="2413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40" dirty="0">
                <a:cs typeface="Calibri"/>
              </a:rPr>
              <a:t>F</a:t>
            </a:r>
            <a:r>
              <a:rPr sz="2800" spc="-10" dirty="0">
                <a:cs typeface="Calibri"/>
              </a:rPr>
              <a:t>o</a:t>
            </a:r>
            <a:r>
              <a:rPr sz="2800" spc="-40" dirty="0">
                <a:cs typeface="Calibri"/>
              </a:rPr>
              <a:t>r</a:t>
            </a:r>
            <a:r>
              <a:rPr sz="2800" spc="-5" dirty="0">
                <a:cs typeface="Calibri"/>
              </a:rPr>
              <a:t>e</a:t>
            </a:r>
            <a:r>
              <a:rPr sz="2800" dirty="0">
                <a:cs typeface="Calibri"/>
              </a:rPr>
              <a:t>a</a:t>
            </a:r>
            <a:r>
              <a:rPr sz="2800" spc="-5" dirty="0">
                <a:cs typeface="Calibri"/>
              </a:rPr>
              <a:t>rm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35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Radius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5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Ulna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02750" y="899160"/>
            <a:ext cx="3376445" cy="554431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265179"/>
            <a:ext cx="1948814" cy="1127873"/>
          </a:xfrm>
          <a:prstGeom prst="rect">
            <a:avLst/>
          </a:prstGeom>
        </p:spPr>
        <p:txBody>
          <a:bodyPr vert="horz" wrap="square" lIns="0" tIns="3575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15"/>
              </a:spcBef>
            </a:pPr>
            <a:r>
              <a:rPr sz="3200" spc="-55" dirty="0">
                <a:latin typeface="+mn-lt"/>
              </a:rPr>
              <a:t>F</a:t>
            </a:r>
            <a:r>
              <a:rPr sz="3200" spc="-5" dirty="0">
                <a:latin typeface="+mn-lt"/>
              </a:rPr>
              <a:t>o</a:t>
            </a:r>
            <a:r>
              <a:rPr sz="3200" spc="-55" dirty="0">
                <a:latin typeface="+mn-lt"/>
              </a:rPr>
              <a:t>r</a:t>
            </a:r>
            <a:r>
              <a:rPr sz="3200" dirty="0">
                <a:latin typeface="+mn-lt"/>
              </a:rPr>
              <a:t>earm</a:t>
            </a:r>
          </a:p>
          <a:p>
            <a:pPr marR="57150" algn="r">
              <a:lnSpc>
                <a:spcPct val="100000"/>
              </a:lnSpc>
              <a:spcBef>
                <a:spcPts val="740"/>
              </a:spcBef>
            </a:pPr>
            <a:r>
              <a:rPr sz="1200" spc="-5" dirty="0">
                <a:solidFill>
                  <a:srgbClr val="000000"/>
                </a:solidFill>
                <a:latin typeface="+mn-lt"/>
              </a:rPr>
              <a:t>Humerus</a:t>
            </a:r>
            <a:endParaRPr sz="1200" dirty="0">
              <a:latin typeface="+mn-l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3095" y="1364360"/>
            <a:ext cx="4409440" cy="4050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9885" marR="480059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49885" algn="l"/>
                <a:tab pos="350520" algn="l"/>
              </a:tabLst>
            </a:pPr>
            <a:r>
              <a:rPr sz="2400" spc="-5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radius </a:t>
            </a:r>
            <a:r>
              <a:rPr sz="2400" dirty="0">
                <a:cs typeface="Calibri"/>
              </a:rPr>
              <a:t>and </a:t>
            </a:r>
            <a:r>
              <a:rPr sz="2400" spc="-5" dirty="0">
                <a:cs typeface="Calibri"/>
              </a:rPr>
              <a:t>ulna </a:t>
            </a:r>
            <a:r>
              <a:rPr sz="2400" spc="-20" dirty="0">
                <a:cs typeface="Calibri"/>
              </a:rPr>
              <a:t>form </a:t>
            </a:r>
            <a:r>
              <a:rPr sz="2400" dirty="0">
                <a:cs typeface="Calibri"/>
              </a:rPr>
              <a:t>the </a:t>
            </a:r>
            <a:r>
              <a:rPr sz="2400" spc="-5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 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forearm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350" dirty="0">
              <a:cs typeface="Calibri"/>
            </a:endParaRPr>
          </a:p>
          <a:p>
            <a:pPr marL="349885" marR="8826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49885" algn="l"/>
                <a:tab pos="350520" algn="l"/>
              </a:tabLst>
            </a:pPr>
            <a:r>
              <a:rPr sz="2400" dirty="0">
                <a:cs typeface="Calibri"/>
              </a:rPr>
              <a:t>In </a:t>
            </a:r>
            <a:r>
              <a:rPr sz="2400" spc="-10" dirty="0">
                <a:cs typeface="Calibri"/>
              </a:rPr>
              <a:t>anatomical </a:t>
            </a:r>
            <a:r>
              <a:rPr sz="2400" spc="-5" dirty="0">
                <a:cs typeface="Calibri"/>
              </a:rPr>
              <a:t>position,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radius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lateral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thumb </a:t>
            </a:r>
            <a:r>
              <a:rPr sz="2400" spc="-5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side, </a:t>
            </a:r>
            <a:r>
              <a:rPr sz="2400" dirty="0">
                <a:cs typeface="Calibri"/>
              </a:rPr>
              <a:t>and the </a:t>
            </a:r>
            <a:r>
              <a:rPr sz="2400" spc="-5" dirty="0">
                <a:cs typeface="Calibri"/>
              </a:rPr>
              <a:t>ulna </a:t>
            </a:r>
            <a:r>
              <a:rPr sz="2400" dirty="0">
                <a:cs typeface="Calibri"/>
              </a:rPr>
              <a:t>is </a:t>
            </a:r>
            <a:r>
              <a:rPr sz="2400" spc="-5" dirty="0">
                <a:cs typeface="Calibri"/>
              </a:rPr>
              <a:t>on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medial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5</a:t>
            </a:r>
            <a:r>
              <a:rPr sz="2400" spc="-7" baseline="24305" dirty="0">
                <a:cs typeface="Calibri"/>
              </a:rPr>
              <a:t>th</a:t>
            </a:r>
            <a:r>
              <a:rPr sz="2400" spc="247" baseline="2430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digit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side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350" dirty="0">
              <a:cs typeface="Calibri"/>
            </a:endParaRPr>
          </a:p>
          <a:p>
            <a:pPr marL="349885" marR="17780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49885" algn="l"/>
                <a:tab pos="350520" algn="l"/>
              </a:tabLst>
            </a:pPr>
            <a:r>
              <a:rPr sz="2400" spc="-30" dirty="0">
                <a:cs typeface="Calibri"/>
              </a:rPr>
              <a:t>At </a:t>
            </a:r>
            <a:r>
              <a:rPr sz="2400" dirty="0">
                <a:cs typeface="Calibri"/>
              </a:rPr>
              <a:t>their </a:t>
            </a:r>
            <a:r>
              <a:rPr sz="2400" spc="-15" dirty="0">
                <a:cs typeface="Calibri"/>
              </a:rPr>
              <a:t>proximal </a:t>
            </a:r>
            <a:r>
              <a:rPr sz="2400" dirty="0">
                <a:cs typeface="Calibri"/>
              </a:rPr>
              <a:t>end, </a:t>
            </a:r>
            <a:r>
              <a:rPr sz="2400" spc="-5" dirty="0">
                <a:cs typeface="Calibri"/>
              </a:rPr>
              <a:t>these </a:t>
            </a:r>
            <a:r>
              <a:rPr sz="2400" spc="-10" dirty="0">
                <a:cs typeface="Calibri"/>
              </a:rPr>
              <a:t>two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bones articulate </a:t>
            </a:r>
            <a:r>
              <a:rPr sz="2400" dirty="0">
                <a:cs typeface="Calibri"/>
              </a:rPr>
              <a:t>with the 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humerus</a:t>
            </a:r>
            <a:r>
              <a:rPr sz="2400" spc="-15" dirty="0">
                <a:cs typeface="Calibri"/>
              </a:rPr>
              <a:t> to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form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elbow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</a:t>
            </a:r>
            <a:endParaRPr sz="2400" dirty="0"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76069" y="6558483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130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4.13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948939" y="1488947"/>
            <a:ext cx="991869" cy="429895"/>
          </a:xfrm>
          <a:custGeom>
            <a:avLst/>
            <a:gdLst/>
            <a:ahLst/>
            <a:cxnLst/>
            <a:rect l="l" t="t" r="r" b="b"/>
            <a:pathLst>
              <a:path w="991870" h="429894">
                <a:moveTo>
                  <a:pt x="0" y="0"/>
                </a:moveTo>
                <a:lnTo>
                  <a:pt x="991362" y="429767"/>
                </a:lnTo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375029"/>
            <a:ext cx="1948814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5" dirty="0">
                <a:latin typeface="+mn-lt"/>
              </a:rPr>
              <a:t>F</a:t>
            </a:r>
            <a:r>
              <a:rPr sz="3200" spc="-5" dirty="0">
                <a:latin typeface="+mn-lt"/>
              </a:rPr>
              <a:t>o</a:t>
            </a:r>
            <a:r>
              <a:rPr sz="3200" spc="-55" dirty="0">
                <a:latin typeface="+mn-lt"/>
              </a:rPr>
              <a:t>r</a:t>
            </a:r>
            <a:r>
              <a:rPr sz="3200" dirty="0">
                <a:latin typeface="+mn-lt"/>
              </a:rPr>
              <a:t>earm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25470" y="1844347"/>
            <a:ext cx="2677038" cy="402469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12689" y="1347216"/>
            <a:ext cx="2970690" cy="478714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110098" y="1467992"/>
            <a:ext cx="2397125" cy="4050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cs typeface="Calibri"/>
              </a:rPr>
              <a:t>The </a:t>
            </a:r>
            <a:r>
              <a:rPr sz="2400" spc="-20" dirty="0">
                <a:cs typeface="Calibri"/>
              </a:rPr>
              <a:t>“ends”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 the </a:t>
            </a:r>
            <a:r>
              <a:rPr sz="2400" spc="-10" dirty="0">
                <a:cs typeface="Calibri"/>
              </a:rPr>
              <a:t>radius </a:t>
            </a:r>
            <a:r>
              <a:rPr sz="2400" dirty="0">
                <a:cs typeface="Calibri"/>
              </a:rPr>
              <a:t>and 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ulna </a:t>
            </a:r>
            <a:r>
              <a:rPr sz="2400" spc="-10" dirty="0">
                <a:cs typeface="Calibri"/>
              </a:rPr>
              <a:t>articulate 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with each </a:t>
            </a:r>
            <a:r>
              <a:rPr sz="2400" spc="-5" dirty="0">
                <a:cs typeface="Calibri"/>
              </a:rPr>
              <a:t>other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form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radioulnar</a:t>
            </a:r>
            <a:r>
              <a:rPr sz="2400" spc="-9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joints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350" dirty="0">
              <a:cs typeface="Calibri"/>
            </a:endParaRPr>
          </a:p>
          <a:p>
            <a:pPr marL="355600" marR="200025" indent="-342900">
              <a:lnSpc>
                <a:spcPct val="100000"/>
              </a:lnSpc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400" spc="-5" dirty="0">
                <a:cs typeface="Calibri"/>
              </a:rPr>
              <a:t>Radioulnar 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joints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allow</a:t>
            </a:r>
            <a:r>
              <a:rPr sz="2400" spc="-5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forearm 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</a:t>
            </a:r>
            <a:endParaRPr sz="2400" dirty="0"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09864" y="6410045"/>
            <a:ext cx="21082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130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134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4.14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4.25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4864" y="371001"/>
            <a:ext cx="1948814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5" dirty="0">
                <a:latin typeface="+mn-lt"/>
              </a:rPr>
              <a:t>F</a:t>
            </a:r>
            <a:r>
              <a:rPr sz="3200" spc="-5" dirty="0">
                <a:latin typeface="+mn-lt"/>
              </a:rPr>
              <a:t>o</a:t>
            </a:r>
            <a:r>
              <a:rPr sz="3200" spc="-55" dirty="0">
                <a:latin typeface="+mn-lt"/>
              </a:rPr>
              <a:t>r</a:t>
            </a:r>
            <a:r>
              <a:rPr sz="3200" dirty="0">
                <a:latin typeface="+mn-lt"/>
              </a:rPr>
              <a:t>earm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7559" y="1763666"/>
            <a:ext cx="2672238" cy="4026103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092198" y="6330188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134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4.25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38140" y="2094991"/>
            <a:ext cx="2538730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400" spc="-15" dirty="0">
                <a:cs typeface="Calibri"/>
              </a:rPr>
              <a:t>From </a:t>
            </a:r>
            <a:r>
              <a:rPr sz="2400" spc="-10" dirty="0">
                <a:cs typeface="Calibri"/>
              </a:rPr>
              <a:t>anatomic </a:t>
            </a:r>
            <a:r>
              <a:rPr sz="2400" spc="-5" dirty="0">
                <a:cs typeface="Calibri"/>
              </a:rPr>
              <a:t> position, </a:t>
            </a:r>
            <a:r>
              <a:rPr sz="2400" dirty="0">
                <a:cs typeface="Calibri"/>
              </a:rPr>
              <a:t>if the </a:t>
            </a:r>
            <a:r>
              <a:rPr sz="2400" spc="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hand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pronated: </a:t>
            </a:r>
            <a:r>
              <a:rPr sz="2400" spc="-525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5" dirty="0">
                <a:cs typeface="Calibri"/>
              </a:rPr>
              <a:t>proximal </a:t>
            </a:r>
            <a:r>
              <a:rPr sz="2400" spc="-10" dirty="0">
                <a:cs typeface="Calibri"/>
              </a:rPr>
              <a:t> radius </a:t>
            </a:r>
            <a:r>
              <a:rPr sz="2400" dirty="0">
                <a:cs typeface="Calibri"/>
              </a:rPr>
              <a:t>will </a:t>
            </a:r>
            <a:r>
              <a:rPr sz="2400" spc="-25" dirty="0">
                <a:cs typeface="Calibri"/>
              </a:rPr>
              <a:t>“cross- </a:t>
            </a:r>
            <a:r>
              <a:rPr sz="2400" spc="-530" dirty="0">
                <a:cs typeface="Calibri"/>
              </a:rPr>
              <a:t> </a:t>
            </a:r>
            <a:r>
              <a:rPr sz="2400" spc="10" dirty="0">
                <a:cs typeface="Calibri"/>
              </a:rPr>
              <a:t>over” </a:t>
            </a:r>
            <a:r>
              <a:rPr sz="2400" dirty="0">
                <a:cs typeface="Calibri"/>
              </a:rPr>
              <a:t>the </a:t>
            </a:r>
            <a:r>
              <a:rPr sz="2400" spc="5" dirty="0">
                <a:cs typeface="Calibri"/>
              </a:rPr>
              <a:t> </a:t>
            </a:r>
            <a:r>
              <a:rPr sz="2400" i="1" spc="-10" dirty="0">
                <a:solidFill>
                  <a:srgbClr val="FF0000"/>
                </a:solidFill>
                <a:cs typeface="Calibri"/>
              </a:rPr>
              <a:t>proximal</a:t>
            </a:r>
            <a:r>
              <a:rPr sz="2400" i="1" spc="-20" dirty="0">
                <a:solidFill>
                  <a:srgbClr val="FF0000"/>
                </a:solidFill>
                <a:cs typeface="Calibri"/>
              </a:rPr>
              <a:t> </a:t>
            </a:r>
            <a:r>
              <a:rPr sz="2400" spc="-5" dirty="0">
                <a:cs typeface="Calibri"/>
              </a:rPr>
              <a:t>ulna</a:t>
            </a:r>
            <a:endParaRPr sz="2400" dirty="0"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99247" y="917446"/>
            <a:ext cx="2767583" cy="58460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53289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Radius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02952" y="1494979"/>
            <a:ext cx="7584978" cy="49972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68307" y="246634"/>
            <a:ext cx="7894693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Radius</a:t>
            </a:r>
            <a:r>
              <a:rPr spc="-1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10" dirty="0">
                <a:latin typeface="+mn-lt"/>
              </a:rPr>
              <a:t> </a:t>
            </a:r>
            <a:r>
              <a:rPr spc="-5" dirty="0">
                <a:latin typeface="+mn-lt"/>
              </a:rPr>
              <a:t>Radiographic</a:t>
            </a:r>
            <a:r>
              <a:rPr spc="-25" dirty="0">
                <a:latin typeface="+mn-lt"/>
              </a:rPr>
              <a:t> </a:t>
            </a:r>
            <a:r>
              <a:rPr spc="-10" dirty="0">
                <a:latin typeface="+mn-lt"/>
              </a:rPr>
              <a:t>appearanc</a:t>
            </a:r>
            <a:r>
              <a:rPr lang="en-US" spc="-10" dirty="0">
                <a:latin typeface="+mn-lt"/>
              </a:rPr>
              <a:t>e</a:t>
            </a:r>
            <a:endParaRPr spc="-10" dirty="0">
              <a:latin typeface="+mn-l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1098803"/>
            <a:ext cx="7699375" cy="5366385"/>
            <a:chOff x="0" y="1098803"/>
            <a:chExt cx="7699375" cy="536638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52727"/>
              <a:ext cx="6095999" cy="52120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3916" y="1098803"/>
              <a:ext cx="2275332" cy="50292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6100064" y="6147308"/>
            <a:ext cx="10553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4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10016" y="958596"/>
            <a:ext cx="1533144" cy="545439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583294" y="6516725"/>
            <a:ext cx="14808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163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4.119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41498" y="6371031"/>
            <a:ext cx="9404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4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130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21361"/>
            <a:ext cx="107569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+mn-lt"/>
              </a:rPr>
              <a:t>Ulna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8657" y="269075"/>
            <a:ext cx="3428207" cy="2784187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0" y="917956"/>
            <a:ext cx="3538854" cy="5515610"/>
            <a:chOff x="0" y="990600"/>
            <a:chExt cx="3538854" cy="551561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990600"/>
              <a:ext cx="3538727" cy="551535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722120" y="1277111"/>
              <a:ext cx="984885" cy="4304030"/>
            </a:xfrm>
            <a:custGeom>
              <a:avLst/>
              <a:gdLst/>
              <a:ahLst/>
              <a:cxnLst/>
              <a:rect l="l" t="t" r="r" b="b"/>
              <a:pathLst>
                <a:path w="984885" h="4304030">
                  <a:moveTo>
                    <a:pt x="492252" y="0"/>
                  </a:moveTo>
                  <a:lnTo>
                    <a:pt x="441914" y="11109"/>
                  </a:lnTo>
                  <a:lnTo>
                    <a:pt x="393033" y="43718"/>
                  </a:lnTo>
                  <a:lnTo>
                    <a:pt x="361376" y="76866"/>
                  </a:lnTo>
                  <a:lnTo>
                    <a:pt x="330550" y="118768"/>
                  </a:lnTo>
                  <a:lnTo>
                    <a:pt x="300626" y="169104"/>
                  </a:lnTo>
                  <a:lnTo>
                    <a:pt x="271680" y="227552"/>
                  </a:lnTo>
                  <a:lnTo>
                    <a:pt x="243783" y="293793"/>
                  </a:lnTo>
                  <a:lnTo>
                    <a:pt x="230251" y="329735"/>
                  </a:lnTo>
                  <a:lnTo>
                    <a:pt x="217010" y="367505"/>
                  </a:lnTo>
                  <a:lnTo>
                    <a:pt x="204067" y="407063"/>
                  </a:lnTo>
                  <a:lnTo>
                    <a:pt x="191432" y="448369"/>
                  </a:lnTo>
                  <a:lnTo>
                    <a:pt x="179115" y="491383"/>
                  </a:lnTo>
                  <a:lnTo>
                    <a:pt x="167125" y="536064"/>
                  </a:lnTo>
                  <a:lnTo>
                    <a:pt x="155470" y="582372"/>
                  </a:lnTo>
                  <a:lnTo>
                    <a:pt x="144160" y="630269"/>
                  </a:lnTo>
                  <a:lnTo>
                    <a:pt x="133205" y="679713"/>
                  </a:lnTo>
                  <a:lnTo>
                    <a:pt x="122612" y="730664"/>
                  </a:lnTo>
                  <a:lnTo>
                    <a:pt x="112392" y="783082"/>
                  </a:lnTo>
                  <a:lnTo>
                    <a:pt x="102553" y="836928"/>
                  </a:lnTo>
                  <a:lnTo>
                    <a:pt x="93105" y="892161"/>
                  </a:lnTo>
                  <a:lnTo>
                    <a:pt x="84057" y="948742"/>
                  </a:lnTo>
                  <a:lnTo>
                    <a:pt x="75418" y="1006629"/>
                  </a:lnTo>
                  <a:lnTo>
                    <a:pt x="67197" y="1065783"/>
                  </a:lnTo>
                  <a:lnTo>
                    <a:pt x="59403" y="1126165"/>
                  </a:lnTo>
                  <a:lnTo>
                    <a:pt x="52046" y="1187733"/>
                  </a:lnTo>
                  <a:lnTo>
                    <a:pt x="45134" y="1250449"/>
                  </a:lnTo>
                  <a:lnTo>
                    <a:pt x="38677" y="1314271"/>
                  </a:lnTo>
                  <a:lnTo>
                    <a:pt x="32684" y="1379160"/>
                  </a:lnTo>
                  <a:lnTo>
                    <a:pt x="27164" y="1445075"/>
                  </a:lnTo>
                  <a:lnTo>
                    <a:pt x="22126" y="1511978"/>
                  </a:lnTo>
                  <a:lnTo>
                    <a:pt x="17580" y="1579827"/>
                  </a:lnTo>
                  <a:lnTo>
                    <a:pt x="13534" y="1648582"/>
                  </a:lnTo>
                  <a:lnTo>
                    <a:pt x="9999" y="1718204"/>
                  </a:lnTo>
                  <a:lnTo>
                    <a:pt x="6981" y="1788652"/>
                  </a:lnTo>
                  <a:lnTo>
                    <a:pt x="4492" y="1859887"/>
                  </a:lnTo>
                  <a:lnTo>
                    <a:pt x="2540" y="1931868"/>
                  </a:lnTo>
                  <a:lnTo>
                    <a:pt x="1135" y="2004555"/>
                  </a:lnTo>
                  <a:lnTo>
                    <a:pt x="285" y="2077908"/>
                  </a:lnTo>
                  <a:lnTo>
                    <a:pt x="0" y="2151888"/>
                  </a:lnTo>
                  <a:lnTo>
                    <a:pt x="285" y="2225867"/>
                  </a:lnTo>
                  <a:lnTo>
                    <a:pt x="1135" y="2299220"/>
                  </a:lnTo>
                  <a:lnTo>
                    <a:pt x="2540" y="2371907"/>
                  </a:lnTo>
                  <a:lnTo>
                    <a:pt x="4492" y="2443888"/>
                  </a:lnTo>
                  <a:lnTo>
                    <a:pt x="6981" y="2515123"/>
                  </a:lnTo>
                  <a:lnTo>
                    <a:pt x="9999" y="2585571"/>
                  </a:lnTo>
                  <a:lnTo>
                    <a:pt x="13534" y="2655193"/>
                  </a:lnTo>
                  <a:lnTo>
                    <a:pt x="17580" y="2723948"/>
                  </a:lnTo>
                  <a:lnTo>
                    <a:pt x="22126" y="2791797"/>
                  </a:lnTo>
                  <a:lnTo>
                    <a:pt x="27164" y="2858700"/>
                  </a:lnTo>
                  <a:lnTo>
                    <a:pt x="32684" y="2924615"/>
                  </a:lnTo>
                  <a:lnTo>
                    <a:pt x="38677" y="2989504"/>
                  </a:lnTo>
                  <a:lnTo>
                    <a:pt x="45134" y="3053326"/>
                  </a:lnTo>
                  <a:lnTo>
                    <a:pt x="52046" y="3116042"/>
                  </a:lnTo>
                  <a:lnTo>
                    <a:pt x="59403" y="3177610"/>
                  </a:lnTo>
                  <a:lnTo>
                    <a:pt x="67197" y="3237991"/>
                  </a:lnTo>
                  <a:lnTo>
                    <a:pt x="75418" y="3297146"/>
                  </a:lnTo>
                  <a:lnTo>
                    <a:pt x="84057" y="3355033"/>
                  </a:lnTo>
                  <a:lnTo>
                    <a:pt x="93105" y="3411614"/>
                  </a:lnTo>
                  <a:lnTo>
                    <a:pt x="102553" y="3466847"/>
                  </a:lnTo>
                  <a:lnTo>
                    <a:pt x="112392" y="3520693"/>
                  </a:lnTo>
                  <a:lnTo>
                    <a:pt x="122612" y="3573111"/>
                  </a:lnTo>
                  <a:lnTo>
                    <a:pt x="133205" y="3624062"/>
                  </a:lnTo>
                  <a:lnTo>
                    <a:pt x="144160" y="3673506"/>
                  </a:lnTo>
                  <a:lnTo>
                    <a:pt x="155470" y="3721403"/>
                  </a:lnTo>
                  <a:lnTo>
                    <a:pt x="167125" y="3767711"/>
                  </a:lnTo>
                  <a:lnTo>
                    <a:pt x="179115" y="3812392"/>
                  </a:lnTo>
                  <a:lnTo>
                    <a:pt x="191432" y="3855406"/>
                  </a:lnTo>
                  <a:lnTo>
                    <a:pt x="204067" y="3896712"/>
                  </a:lnTo>
                  <a:lnTo>
                    <a:pt x="217010" y="3936270"/>
                  </a:lnTo>
                  <a:lnTo>
                    <a:pt x="230251" y="3974040"/>
                  </a:lnTo>
                  <a:lnTo>
                    <a:pt x="243783" y="4009982"/>
                  </a:lnTo>
                  <a:lnTo>
                    <a:pt x="271680" y="4076223"/>
                  </a:lnTo>
                  <a:lnTo>
                    <a:pt x="300626" y="4134671"/>
                  </a:lnTo>
                  <a:lnTo>
                    <a:pt x="330550" y="4185007"/>
                  </a:lnTo>
                  <a:lnTo>
                    <a:pt x="361376" y="4226909"/>
                  </a:lnTo>
                  <a:lnTo>
                    <a:pt x="393033" y="4260057"/>
                  </a:lnTo>
                  <a:lnTo>
                    <a:pt x="425447" y="4284132"/>
                  </a:lnTo>
                  <a:lnTo>
                    <a:pt x="475326" y="4302528"/>
                  </a:lnTo>
                  <a:lnTo>
                    <a:pt x="492252" y="4303776"/>
                  </a:lnTo>
                  <a:lnTo>
                    <a:pt x="509177" y="4302528"/>
                  </a:lnTo>
                  <a:lnTo>
                    <a:pt x="559056" y="4284132"/>
                  </a:lnTo>
                  <a:lnTo>
                    <a:pt x="591470" y="4260057"/>
                  </a:lnTo>
                  <a:lnTo>
                    <a:pt x="623127" y="4226909"/>
                  </a:lnTo>
                  <a:lnTo>
                    <a:pt x="653953" y="4185007"/>
                  </a:lnTo>
                  <a:lnTo>
                    <a:pt x="683877" y="4134671"/>
                  </a:lnTo>
                  <a:lnTo>
                    <a:pt x="712823" y="4076223"/>
                  </a:lnTo>
                  <a:lnTo>
                    <a:pt x="740720" y="4009982"/>
                  </a:lnTo>
                  <a:lnTo>
                    <a:pt x="754252" y="3974040"/>
                  </a:lnTo>
                  <a:lnTo>
                    <a:pt x="767493" y="3936270"/>
                  </a:lnTo>
                  <a:lnTo>
                    <a:pt x="780436" y="3896712"/>
                  </a:lnTo>
                  <a:lnTo>
                    <a:pt x="793071" y="3855406"/>
                  </a:lnTo>
                  <a:lnTo>
                    <a:pt x="805388" y="3812392"/>
                  </a:lnTo>
                  <a:lnTo>
                    <a:pt x="817378" y="3767711"/>
                  </a:lnTo>
                  <a:lnTo>
                    <a:pt x="829033" y="3721403"/>
                  </a:lnTo>
                  <a:lnTo>
                    <a:pt x="840343" y="3673506"/>
                  </a:lnTo>
                  <a:lnTo>
                    <a:pt x="851298" y="3624062"/>
                  </a:lnTo>
                  <a:lnTo>
                    <a:pt x="861891" y="3573111"/>
                  </a:lnTo>
                  <a:lnTo>
                    <a:pt x="872111" y="3520693"/>
                  </a:lnTo>
                  <a:lnTo>
                    <a:pt x="881950" y="3466847"/>
                  </a:lnTo>
                  <a:lnTo>
                    <a:pt x="891398" y="3411614"/>
                  </a:lnTo>
                  <a:lnTo>
                    <a:pt x="900446" y="3355033"/>
                  </a:lnTo>
                  <a:lnTo>
                    <a:pt x="909085" y="3297146"/>
                  </a:lnTo>
                  <a:lnTo>
                    <a:pt x="917306" y="3237992"/>
                  </a:lnTo>
                  <a:lnTo>
                    <a:pt x="925100" y="3177610"/>
                  </a:lnTo>
                  <a:lnTo>
                    <a:pt x="932457" y="3116042"/>
                  </a:lnTo>
                  <a:lnTo>
                    <a:pt x="939369" y="3053326"/>
                  </a:lnTo>
                  <a:lnTo>
                    <a:pt x="945826" y="2989504"/>
                  </a:lnTo>
                  <a:lnTo>
                    <a:pt x="951819" y="2924615"/>
                  </a:lnTo>
                  <a:lnTo>
                    <a:pt x="957339" y="2858700"/>
                  </a:lnTo>
                  <a:lnTo>
                    <a:pt x="962377" y="2791797"/>
                  </a:lnTo>
                  <a:lnTo>
                    <a:pt x="966923" y="2723948"/>
                  </a:lnTo>
                  <a:lnTo>
                    <a:pt x="970969" y="2655193"/>
                  </a:lnTo>
                  <a:lnTo>
                    <a:pt x="974504" y="2585571"/>
                  </a:lnTo>
                  <a:lnTo>
                    <a:pt x="977522" y="2515123"/>
                  </a:lnTo>
                  <a:lnTo>
                    <a:pt x="980011" y="2443888"/>
                  </a:lnTo>
                  <a:lnTo>
                    <a:pt x="981963" y="2371907"/>
                  </a:lnTo>
                  <a:lnTo>
                    <a:pt x="983368" y="2299220"/>
                  </a:lnTo>
                  <a:lnTo>
                    <a:pt x="984218" y="2225867"/>
                  </a:lnTo>
                  <a:lnTo>
                    <a:pt x="984504" y="2151888"/>
                  </a:lnTo>
                  <a:lnTo>
                    <a:pt x="984218" y="2077908"/>
                  </a:lnTo>
                  <a:lnTo>
                    <a:pt x="983368" y="2004555"/>
                  </a:lnTo>
                  <a:lnTo>
                    <a:pt x="981963" y="1931868"/>
                  </a:lnTo>
                  <a:lnTo>
                    <a:pt x="980011" y="1859887"/>
                  </a:lnTo>
                  <a:lnTo>
                    <a:pt x="977522" y="1788652"/>
                  </a:lnTo>
                  <a:lnTo>
                    <a:pt x="974504" y="1718204"/>
                  </a:lnTo>
                  <a:lnTo>
                    <a:pt x="970969" y="1648582"/>
                  </a:lnTo>
                  <a:lnTo>
                    <a:pt x="966923" y="1579827"/>
                  </a:lnTo>
                  <a:lnTo>
                    <a:pt x="962377" y="1511978"/>
                  </a:lnTo>
                  <a:lnTo>
                    <a:pt x="957339" y="1445075"/>
                  </a:lnTo>
                  <a:lnTo>
                    <a:pt x="951819" y="1379160"/>
                  </a:lnTo>
                  <a:lnTo>
                    <a:pt x="945826" y="1314271"/>
                  </a:lnTo>
                  <a:lnTo>
                    <a:pt x="939369" y="1250449"/>
                  </a:lnTo>
                  <a:lnTo>
                    <a:pt x="932457" y="1187733"/>
                  </a:lnTo>
                  <a:lnTo>
                    <a:pt x="925100" y="1126165"/>
                  </a:lnTo>
                  <a:lnTo>
                    <a:pt x="917306" y="1065783"/>
                  </a:lnTo>
                  <a:lnTo>
                    <a:pt x="909085" y="1006629"/>
                  </a:lnTo>
                  <a:lnTo>
                    <a:pt x="900446" y="948742"/>
                  </a:lnTo>
                  <a:lnTo>
                    <a:pt x="891398" y="892161"/>
                  </a:lnTo>
                  <a:lnTo>
                    <a:pt x="881950" y="836928"/>
                  </a:lnTo>
                  <a:lnTo>
                    <a:pt x="872111" y="783082"/>
                  </a:lnTo>
                  <a:lnTo>
                    <a:pt x="861891" y="730664"/>
                  </a:lnTo>
                  <a:lnTo>
                    <a:pt x="851298" y="679713"/>
                  </a:lnTo>
                  <a:lnTo>
                    <a:pt x="840343" y="630269"/>
                  </a:lnTo>
                  <a:lnTo>
                    <a:pt x="829033" y="582372"/>
                  </a:lnTo>
                  <a:lnTo>
                    <a:pt x="817378" y="536064"/>
                  </a:lnTo>
                  <a:lnTo>
                    <a:pt x="805388" y="491383"/>
                  </a:lnTo>
                  <a:lnTo>
                    <a:pt x="793071" y="448369"/>
                  </a:lnTo>
                  <a:lnTo>
                    <a:pt x="780436" y="407063"/>
                  </a:lnTo>
                  <a:lnTo>
                    <a:pt x="767493" y="367505"/>
                  </a:lnTo>
                  <a:lnTo>
                    <a:pt x="754252" y="329735"/>
                  </a:lnTo>
                  <a:lnTo>
                    <a:pt x="740720" y="293793"/>
                  </a:lnTo>
                  <a:lnTo>
                    <a:pt x="712823" y="227552"/>
                  </a:lnTo>
                  <a:lnTo>
                    <a:pt x="683877" y="169104"/>
                  </a:lnTo>
                  <a:lnTo>
                    <a:pt x="653953" y="118768"/>
                  </a:lnTo>
                  <a:lnTo>
                    <a:pt x="623127" y="76866"/>
                  </a:lnTo>
                  <a:lnTo>
                    <a:pt x="591470" y="43718"/>
                  </a:lnTo>
                  <a:lnTo>
                    <a:pt x="559056" y="19643"/>
                  </a:lnTo>
                  <a:lnTo>
                    <a:pt x="509177" y="1247"/>
                  </a:lnTo>
                  <a:lnTo>
                    <a:pt x="492252" y="0"/>
                  </a:lnTo>
                  <a:close/>
                </a:path>
              </a:pathLst>
            </a:custGeom>
            <a:solidFill>
              <a:srgbClr val="00AF50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722120" y="1277111"/>
              <a:ext cx="984885" cy="4304030"/>
            </a:xfrm>
            <a:custGeom>
              <a:avLst/>
              <a:gdLst/>
              <a:ahLst/>
              <a:cxnLst/>
              <a:rect l="l" t="t" r="r" b="b"/>
              <a:pathLst>
                <a:path w="984885" h="4304030">
                  <a:moveTo>
                    <a:pt x="0" y="2151888"/>
                  </a:moveTo>
                  <a:lnTo>
                    <a:pt x="285" y="2077908"/>
                  </a:lnTo>
                  <a:lnTo>
                    <a:pt x="1135" y="2004555"/>
                  </a:lnTo>
                  <a:lnTo>
                    <a:pt x="2540" y="1931868"/>
                  </a:lnTo>
                  <a:lnTo>
                    <a:pt x="4492" y="1859887"/>
                  </a:lnTo>
                  <a:lnTo>
                    <a:pt x="6981" y="1788652"/>
                  </a:lnTo>
                  <a:lnTo>
                    <a:pt x="9999" y="1718204"/>
                  </a:lnTo>
                  <a:lnTo>
                    <a:pt x="13534" y="1648582"/>
                  </a:lnTo>
                  <a:lnTo>
                    <a:pt x="17580" y="1579827"/>
                  </a:lnTo>
                  <a:lnTo>
                    <a:pt x="22126" y="1511978"/>
                  </a:lnTo>
                  <a:lnTo>
                    <a:pt x="27164" y="1445075"/>
                  </a:lnTo>
                  <a:lnTo>
                    <a:pt x="32684" y="1379160"/>
                  </a:lnTo>
                  <a:lnTo>
                    <a:pt x="38677" y="1314271"/>
                  </a:lnTo>
                  <a:lnTo>
                    <a:pt x="45134" y="1250449"/>
                  </a:lnTo>
                  <a:lnTo>
                    <a:pt x="52046" y="1187733"/>
                  </a:lnTo>
                  <a:lnTo>
                    <a:pt x="59403" y="1126165"/>
                  </a:lnTo>
                  <a:lnTo>
                    <a:pt x="67197" y="1065783"/>
                  </a:lnTo>
                  <a:lnTo>
                    <a:pt x="75418" y="1006629"/>
                  </a:lnTo>
                  <a:lnTo>
                    <a:pt x="84057" y="948742"/>
                  </a:lnTo>
                  <a:lnTo>
                    <a:pt x="93105" y="892161"/>
                  </a:lnTo>
                  <a:lnTo>
                    <a:pt x="102553" y="836928"/>
                  </a:lnTo>
                  <a:lnTo>
                    <a:pt x="112392" y="783082"/>
                  </a:lnTo>
                  <a:lnTo>
                    <a:pt x="122612" y="730664"/>
                  </a:lnTo>
                  <a:lnTo>
                    <a:pt x="133205" y="679713"/>
                  </a:lnTo>
                  <a:lnTo>
                    <a:pt x="144160" y="630269"/>
                  </a:lnTo>
                  <a:lnTo>
                    <a:pt x="155470" y="582372"/>
                  </a:lnTo>
                  <a:lnTo>
                    <a:pt x="167125" y="536064"/>
                  </a:lnTo>
                  <a:lnTo>
                    <a:pt x="179115" y="491383"/>
                  </a:lnTo>
                  <a:lnTo>
                    <a:pt x="191432" y="448369"/>
                  </a:lnTo>
                  <a:lnTo>
                    <a:pt x="204067" y="407063"/>
                  </a:lnTo>
                  <a:lnTo>
                    <a:pt x="217010" y="367505"/>
                  </a:lnTo>
                  <a:lnTo>
                    <a:pt x="230251" y="329735"/>
                  </a:lnTo>
                  <a:lnTo>
                    <a:pt x="243783" y="293793"/>
                  </a:lnTo>
                  <a:lnTo>
                    <a:pt x="271680" y="227552"/>
                  </a:lnTo>
                  <a:lnTo>
                    <a:pt x="300626" y="169104"/>
                  </a:lnTo>
                  <a:lnTo>
                    <a:pt x="330550" y="118768"/>
                  </a:lnTo>
                  <a:lnTo>
                    <a:pt x="361376" y="76866"/>
                  </a:lnTo>
                  <a:lnTo>
                    <a:pt x="393033" y="43718"/>
                  </a:lnTo>
                  <a:lnTo>
                    <a:pt x="425447" y="19643"/>
                  </a:lnTo>
                  <a:lnTo>
                    <a:pt x="475326" y="1247"/>
                  </a:lnTo>
                  <a:lnTo>
                    <a:pt x="492252" y="0"/>
                  </a:lnTo>
                  <a:lnTo>
                    <a:pt x="509177" y="1247"/>
                  </a:lnTo>
                  <a:lnTo>
                    <a:pt x="559056" y="19643"/>
                  </a:lnTo>
                  <a:lnTo>
                    <a:pt x="591470" y="43718"/>
                  </a:lnTo>
                  <a:lnTo>
                    <a:pt x="623127" y="76866"/>
                  </a:lnTo>
                  <a:lnTo>
                    <a:pt x="653953" y="118768"/>
                  </a:lnTo>
                  <a:lnTo>
                    <a:pt x="683877" y="169104"/>
                  </a:lnTo>
                  <a:lnTo>
                    <a:pt x="712823" y="227552"/>
                  </a:lnTo>
                  <a:lnTo>
                    <a:pt x="740720" y="293793"/>
                  </a:lnTo>
                  <a:lnTo>
                    <a:pt x="754252" y="329735"/>
                  </a:lnTo>
                  <a:lnTo>
                    <a:pt x="767493" y="367505"/>
                  </a:lnTo>
                  <a:lnTo>
                    <a:pt x="780436" y="407063"/>
                  </a:lnTo>
                  <a:lnTo>
                    <a:pt x="793071" y="448369"/>
                  </a:lnTo>
                  <a:lnTo>
                    <a:pt x="805388" y="491383"/>
                  </a:lnTo>
                  <a:lnTo>
                    <a:pt x="817378" y="536064"/>
                  </a:lnTo>
                  <a:lnTo>
                    <a:pt x="829033" y="582372"/>
                  </a:lnTo>
                  <a:lnTo>
                    <a:pt x="840343" y="630269"/>
                  </a:lnTo>
                  <a:lnTo>
                    <a:pt x="851298" y="679713"/>
                  </a:lnTo>
                  <a:lnTo>
                    <a:pt x="861891" y="730664"/>
                  </a:lnTo>
                  <a:lnTo>
                    <a:pt x="872111" y="783082"/>
                  </a:lnTo>
                  <a:lnTo>
                    <a:pt x="881950" y="836928"/>
                  </a:lnTo>
                  <a:lnTo>
                    <a:pt x="891398" y="892161"/>
                  </a:lnTo>
                  <a:lnTo>
                    <a:pt x="900446" y="948742"/>
                  </a:lnTo>
                  <a:lnTo>
                    <a:pt x="909085" y="1006629"/>
                  </a:lnTo>
                  <a:lnTo>
                    <a:pt x="917306" y="1065783"/>
                  </a:lnTo>
                  <a:lnTo>
                    <a:pt x="925100" y="1126165"/>
                  </a:lnTo>
                  <a:lnTo>
                    <a:pt x="932457" y="1187733"/>
                  </a:lnTo>
                  <a:lnTo>
                    <a:pt x="939369" y="1250449"/>
                  </a:lnTo>
                  <a:lnTo>
                    <a:pt x="945826" y="1314271"/>
                  </a:lnTo>
                  <a:lnTo>
                    <a:pt x="951819" y="1379160"/>
                  </a:lnTo>
                  <a:lnTo>
                    <a:pt x="957339" y="1445075"/>
                  </a:lnTo>
                  <a:lnTo>
                    <a:pt x="962377" y="1511978"/>
                  </a:lnTo>
                  <a:lnTo>
                    <a:pt x="966923" y="1579827"/>
                  </a:lnTo>
                  <a:lnTo>
                    <a:pt x="970969" y="1648582"/>
                  </a:lnTo>
                  <a:lnTo>
                    <a:pt x="974504" y="1718204"/>
                  </a:lnTo>
                  <a:lnTo>
                    <a:pt x="977522" y="1788652"/>
                  </a:lnTo>
                  <a:lnTo>
                    <a:pt x="980011" y="1859887"/>
                  </a:lnTo>
                  <a:lnTo>
                    <a:pt x="981963" y="1931868"/>
                  </a:lnTo>
                  <a:lnTo>
                    <a:pt x="983368" y="2004555"/>
                  </a:lnTo>
                  <a:lnTo>
                    <a:pt x="984218" y="2077908"/>
                  </a:lnTo>
                  <a:lnTo>
                    <a:pt x="984504" y="2151888"/>
                  </a:lnTo>
                  <a:lnTo>
                    <a:pt x="984218" y="2225867"/>
                  </a:lnTo>
                  <a:lnTo>
                    <a:pt x="983368" y="2299220"/>
                  </a:lnTo>
                  <a:lnTo>
                    <a:pt x="981963" y="2371907"/>
                  </a:lnTo>
                  <a:lnTo>
                    <a:pt x="980011" y="2443888"/>
                  </a:lnTo>
                  <a:lnTo>
                    <a:pt x="977522" y="2515123"/>
                  </a:lnTo>
                  <a:lnTo>
                    <a:pt x="974504" y="2585571"/>
                  </a:lnTo>
                  <a:lnTo>
                    <a:pt x="970969" y="2655193"/>
                  </a:lnTo>
                  <a:lnTo>
                    <a:pt x="966923" y="2723948"/>
                  </a:lnTo>
                  <a:lnTo>
                    <a:pt x="962377" y="2791797"/>
                  </a:lnTo>
                  <a:lnTo>
                    <a:pt x="957339" y="2858700"/>
                  </a:lnTo>
                  <a:lnTo>
                    <a:pt x="951819" y="2924615"/>
                  </a:lnTo>
                  <a:lnTo>
                    <a:pt x="945826" y="2989504"/>
                  </a:lnTo>
                  <a:lnTo>
                    <a:pt x="939369" y="3053326"/>
                  </a:lnTo>
                  <a:lnTo>
                    <a:pt x="932457" y="3116042"/>
                  </a:lnTo>
                  <a:lnTo>
                    <a:pt x="925100" y="3177610"/>
                  </a:lnTo>
                  <a:lnTo>
                    <a:pt x="917306" y="3237992"/>
                  </a:lnTo>
                  <a:lnTo>
                    <a:pt x="909085" y="3297146"/>
                  </a:lnTo>
                  <a:lnTo>
                    <a:pt x="900446" y="3355033"/>
                  </a:lnTo>
                  <a:lnTo>
                    <a:pt x="891398" y="3411614"/>
                  </a:lnTo>
                  <a:lnTo>
                    <a:pt x="881950" y="3466847"/>
                  </a:lnTo>
                  <a:lnTo>
                    <a:pt x="872111" y="3520693"/>
                  </a:lnTo>
                  <a:lnTo>
                    <a:pt x="861891" y="3573111"/>
                  </a:lnTo>
                  <a:lnTo>
                    <a:pt x="851298" y="3624062"/>
                  </a:lnTo>
                  <a:lnTo>
                    <a:pt x="840343" y="3673506"/>
                  </a:lnTo>
                  <a:lnTo>
                    <a:pt x="829033" y="3721403"/>
                  </a:lnTo>
                  <a:lnTo>
                    <a:pt x="817378" y="3767711"/>
                  </a:lnTo>
                  <a:lnTo>
                    <a:pt x="805388" y="3812392"/>
                  </a:lnTo>
                  <a:lnTo>
                    <a:pt x="793071" y="3855406"/>
                  </a:lnTo>
                  <a:lnTo>
                    <a:pt x="780436" y="3896712"/>
                  </a:lnTo>
                  <a:lnTo>
                    <a:pt x="767493" y="3936270"/>
                  </a:lnTo>
                  <a:lnTo>
                    <a:pt x="754252" y="3974040"/>
                  </a:lnTo>
                  <a:lnTo>
                    <a:pt x="740720" y="4009982"/>
                  </a:lnTo>
                  <a:lnTo>
                    <a:pt x="712823" y="4076223"/>
                  </a:lnTo>
                  <a:lnTo>
                    <a:pt x="683877" y="4134671"/>
                  </a:lnTo>
                  <a:lnTo>
                    <a:pt x="653953" y="4185007"/>
                  </a:lnTo>
                  <a:lnTo>
                    <a:pt x="623127" y="4226909"/>
                  </a:lnTo>
                  <a:lnTo>
                    <a:pt x="591470" y="4260057"/>
                  </a:lnTo>
                  <a:lnTo>
                    <a:pt x="559056" y="4284132"/>
                  </a:lnTo>
                  <a:lnTo>
                    <a:pt x="509177" y="4302528"/>
                  </a:lnTo>
                  <a:lnTo>
                    <a:pt x="492252" y="4303776"/>
                  </a:lnTo>
                  <a:lnTo>
                    <a:pt x="475326" y="4302528"/>
                  </a:lnTo>
                  <a:lnTo>
                    <a:pt x="425447" y="4284132"/>
                  </a:lnTo>
                  <a:lnTo>
                    <a:pt x="393033" y="4260057"/>
                  </a:lnTo>
                  <a:lnTo>
                    <a:pt x="361376" y="4226909"/>
                  </a:lnTo>
                  <a:lnTo>
                    <a:pt x="330550" y="4185007"/>
                  </a:lnTo>
                  <a:lnTo>
                    <a:pt x="300626" y="4134671"/>
                  </a:lnTo>
                  <a:lnTo>
                    <a:pt x="271680" y="4076223"/>
                  </a:lnTo>
                  <a:lnTo>
                    <a:pt x="243783" y="4009982"/>
                  </a:lnTo>
                  <a:lnTo>
                    <a:pt x="230251" y="3974040"/>
                  </a:lnTo>
                  <a:lnTo>
                    <a:pt x="217010" y="3936270"/>
                  </a:lnTo>
                  <a:lnTo>
                    <a:pt x="204067" y="3896712"/>
                  </a:lnTo>
                  <a:lnTo>
                    <a:pt x="191432" y="3855406"/>
                  </a:lnTo>
                  <a:lnTo>
                    <a:pt x="179115" y="3812392"/>
                  </a:lnTo>
                  <a:lnTo>
                    <a:pt x="167125" y="3767711"/>
                  </a:lnTo>
                  <a:lnTo>
                    <a:pt x="155470" y="3721403"/>
                  </a:lnTo>
                  <a:lnTo>
                    <a:pt x="144160" y="3673506"/>
                  </a:lnTo>
                  <a:lnTo>
                    <a:pt x="133205" y="3624062"/>
                  </a:lnTo>
                  <a:lnTo>
                    <a:pt x="122612" y="3573111"/>
                  </a:lnTo>
                  <a:lnTo>
                    <a:pt x="112392" y="3520693"/>
                  </a:lnTo>
                  <a:lnTo>
                    <a:pt x="102553" y="3466847"/>
                  </a:lnTo>
                  <a:lnTo>
                    <a:pt x="93105" y="3411614"/>
                  </a:lnTo>
                  <a:lnTo>
                    <a:pt x="84057" y="3355033"/>
                  </a:lnTo>
                  <a:lnTo>
                    <a:pt x="75418" y="3297146"/>
                  </a:lnTo>
                  <a:lnTo>
                    <a:pt x="67197" y="3237991"/>
                  </a:lnTo>
                  <a:lnTo>
                    <a:pt x="59403" y="3177610"/>
                  </a:lnTo>
                  <a:lnTo>
                    <a:pt x="52046" y="3116042"/>
                  </a:lnTo>
                  <a:lnTo>
                    <a:pt x="45134" y="3053326"/>
                  </a:lnTo>
                  <a:lnTo>
                    <a:pt x="38677" y="2989504"/>
                  </a:lnTo>
                  <a:lnTo>
                    <a:pt x="32684" y="2924615"/>
                  </a:lnTo>
                  <a:lnTo>
                    <a:pt x="27164" y="2858700"/>
                  </a:lnTo>
                  <a:lnTo>
                    <a:pt x="22126" y="2791797"/>
                  </a:lnTo>
                  <a:lnTo>
                    <a:pt x="17580" y="2723948"/>
                  </a:lnTo>
                  <a:lnTo>
                    <a:pt x="13534" y="2655193"/>
                  </a:lnTo>
                  <a:lnTo>
                    <a:pt x="9999" y="2585571"/>
                  </a:lnTo>
                  <a:lnTo>
                    <a:pt x="6981" y="2515123"/>
                  </a:lnTo>
                  <a:lnTo>
                    <a:pt x="4492" y="2443888"/>
                  </a:lnTo>
                  <a:lnTo>
                    <a:pt x="2540" y="2371907"/>
                  </a:lnTo>
                  <a:lnTo>
                    <a:pt x="1135" y="2299220"/>
                  </a:lnTo>
                  <a:lnTo>
                    <a:pt x="285" y="2225867"/>
                  </a:lnTo>
                  <a:lnTo>
                    <a:pt x="0" y="2151888"/>
                  </a:lnTo>
                  <a:close/>
                </a:path>
              </a:pathLst>
            </a:custGeom>
            <a:ln w="12700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579357" y="6536842"/>
            <a:ext cx="180975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130 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4.14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4.15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26151" y="1593850"/>
            <a:ext cx="5460365" cy="4523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65045" marR="5080">
              <a:lnSpc>
                <a:spcPct val="100000"/>
              </a:lnSpc>
              <a:spcBef>
                <a:spcPts val="105"/>
              </a:spcBef>
            </a:pPr>
            <a:r>
              <a:rPr sz="2000" i="1" u="heavy" spc="-3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Teach </a:t>
            </a:r>
            <a:r>
              <a:rPr sz="2000" i="1" u="heavy" spc="-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cs typeface="Calibri"/>
              </a:rPr>
              <a:t>yourself</a:t>
            </a:r>
            <a:r>
              <a:rPr sz="2000" i="1" spc="-5" dirty="0">
                <a:solidFill>
                  <a:srgbClr val="FF0000"/>
                </a:solidFill>
                <a:cs typeface="Calibri"/>
              </a:rPr>
              <a:t> </a:t>
            </a:r>
            <a:r>
              <a:rPr sz="2000" spc="-15" dirty="0">
                <a:cs typeface="Calibri"/>
              </a:rPr>
              <a:t>to </a:t>
            </a:r>
            <a:r>
              <a:rPr sz="2000" spc="-10" dirty="0">
                <a:cs typeface="Calibri"/>
              </a:rPr>
              <a:t>recognize </a:t>
            </a:r>
            <a:r>
              <a:rPr sz="2000" dirty="0">
                <a:cs typeface="Calibri"/>
              </a:rPr>
              <a:t>the </a:t>
            </a:r>
            <a:r>
              <a:rPr sz="2000" spc="-44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following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parts of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the</a:t>
            </a:r>
            <a:r>
              <a:rPr sz="2000" spc="-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Ulna:</a:t>
            </a:r>
            <a:endParaRPr sz="20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76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10" dirty="0">
                <a:cs typeface="Calibri"/>
              </a:rPr>
              <a:t>Styloid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process</a:t>
            </a:r>
            <a:r>
              <a:rPr sz="1800" spc="-2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dirty="0">
                <a:cs typeface="Calibri"/>
              </a:rPr>
              <a:t> the</a:t>
            </a:r>
            <a:r>
              <a:rPr sz="1800" spc="-5" dirty="0">
                <a:cs typeface="Calibri"/>
              </a:rPr>
              <a:t> ulna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5" dirty="0">
                <a:cs typeface="Calibri"/>
              </a:rPr>
              <a:t>Head of </a:t>
            </a:r>
            <a:r>
              <a:rPr sz="1800" dirty="0">
                <a:cs typeface="Calibri"/>
              </a:rPr>
              <a:t>the</a:t>
            </a:r>
            <a:r>
              <a:rPr sz="1800" spc="-1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ulna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5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dirty="0">
                <a:cs typeface="Calibri"/>
              </a:rPr>
              <a:t>Body</a:t>
            </a:r>
            <a:r>
              <a:rPr sz="1800" spc="-4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4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ulna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5" dirty="0">
                <a:cs typeface="Calibri"/>
              </a:rPr>
              <a:t>Radial</a:t>
            </a:r>
            <a:r>
              <a:rPr sz="1800" spc="-7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notch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10" dirty="0">
                <a:cs typeface="Calibri"/>
              </a:rPr>
              <a:t>Coronoid tubercle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10" dirty="0">
                <a:cs typeface="Calibri"/>
              </a:rPr>
              <a:t>Coronoid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process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20" dirty="0">
                <a:cs typeface="Calibri"/>
              </a:rPr>
              <a:t>Trochlear</a:t>
            </a:r>
            <a:r>
              <a:rPr sz="1800" spc="-3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notch</a:t>
            </a:r>
            <a:endParaRPr sz="1800" dirty="0">
              <a:cs typeface="Calibri"/>
            </a:endParaRPr>
          </a:p>
          <a:p>
            <a:pPr marL="2607945" indent="-343535">
              <a:lnSpc>
                <a:spcPct val="100000"/>
              </a:lnSpc>
              <a:spcBef>
                <a:spcPts val="1080"/>
              </a:spcBef>
              <a:buAutoNum type="arabicPeriod"/>
              <a:tabLst>
                <a:tab pos="2607945" algn="l"/>
                <a:tab pos="2608580" algn="l"/>
              </a:tabLst>
            </a:pPr>
            <a:r>
              <a:rPr sz="1800" spc="-10" dirty="0">
                <a:cs typeface="Calibri"/>
              </a:rPr>
              <a:t>Olecranon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process</a:t>
            </a:r>
            <a:endParaRPr sz="1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1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i="1" spc="-5" dirty="0">
                <a:latin typeface="Calibri"/>
                <a:cs typeface="Calibri"/>
              </a:rPr>
              <a:t>Which</a:t>
            </a:r>
            <a:r>
              <a:rPr sz="2000" i="1" spc="-20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parts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are</a:t>
            </a:r>
            <a:r>
              <a:rPr sz="2000" i="1" spc="-2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typically</a:t>
            </a:r>
            <a:r>
              <a:rPr sz="2000" i="1" spc="10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palpated?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735647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Ulna</a:t>
            </a:r>
            <a:r>
              <a:rPr spc="-30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25" dirty="0">
                <a:latin typeface="+mn-lt"/>
              </a:rPr>
              <a:t> </a:t>
            </a:r>
            <a:r>
              <a:rPr spc="-5" dirty="0">
                <a:latin typeface="+mn-lt"/>
              </a:rPr>
              <a:t>Radiographic</a:t>
            </a:r>
            <a:r>
              <a:rPr spc="-35" dirty="0">
                <a:latin typeface="+mn-lt"/>
              </a:rPr>
              <a:t> </a:t>
            </a:r>
            <a:r>
              <a:rPr spc="-5" dirty="0">
                <a:latin typeface="+mn-lt"/>
              </a:rPr>
              <a:t>appearance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8890" y="1618726"/>
            <a:ext cx="2876773" cy="456179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44311" y="1341119"/>
            <a:ext cx="2154935" cy="47625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6107938" y="6136335"/>
            <a:ext cx="10560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4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10016" y="958596"/>
            <a:ext cx="1533144" cy="545439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841498" y="6371031"/>
            <a:ext cx="9404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4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130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83294" y="6516725"/>
            <a:ext cx="148082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163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4.119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40932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Helpful</a:t>
            </a:r>
            <a:r>
              <a:rPr spc="-55" dirty="0">
                <a:latin typeface="+mn-lt"/>
              </a:rPr>
              <a:t> </a:t>
            </a:r>
            <a:r>
              <a:rPr spc="-15" dirty="0"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022080" cy="366204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41300" marR="5080" indent="-228600">
              <a:lnSpc>
                <a:spcPct val="90000"/>
              </a:lnSpc>
              <a:spcBef>
                <a:spcPts val="434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i="1" spc="-25" dirty="0">
                <a:cs typeface="Calibri"/>
              </a:rPr>
              <a:t>Sketchfab: </a:t>
            </a:r>
            <a:r>
              <a:rPr sz="2800" i="1" spc="-20" dirty="0">
                <a:solidFill>
                  <a:srgbClr val="0462C1"/>
                </a:solidFill>
                <a:cs typeface="Calibri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https://sketchfab.com/search?q=human+forearm&amp;sort_by=- </a:t>
            </a:r>
            <a:r>
              <a:rPr sz="2800" spc="-620" dirty="0">
                <a:solidFill>
                  <a:srgbClr val="0462C1"/>
                </a:solidFill>
                <a:cs typeface="Calibri"/>
                <a:hlinkClick r:id="rId2"/>
              </a:rPr>
              <a:t> 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relevance&amp;type=models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i="1" spc="-5" dirty="0">
                <a:cs typeface="Calibri"/>
              </a:rPr>
              <a:t>Radiopaedia:</a:t>
            </a:r>
            <a:r>
              <a:rPr sz="2800" i="1" spc="-20" dirty="0">
                <a:solidFill>
                  <a:srgbClr val="0462C1"/>
                </a:solidFill>
                <a:cs typeface="Calibri"/>
              </a:rPr>
              <a:t> </a:t>
            </a: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i="1" spc="-10" dirty="0">
                <a:cs typeface="Calibri"/>
              </a:rPr>
              <a:t>Wikicommons</a:t>
            </a:r>
            <a:r>
              <a:rPr sz="2800" spc="-10" dirty="0">
                <a:cs typeface="Calibri"/>
              </a:rPr>
              <a:t>:</a:t>
            </a:r>
            <a:r>
              <a:rPr sz="2800" dirty="0">
                <a:solidFill>
                  <a:srgbClr val="0462C1"/>
                </a:solidFill>
                <a:cs typeface="Calibri"/>
              </a:rPr>
              <a:t> </a:t>
            </a:r>
            <a:r>
              <a:rPr sz="28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https://commons.wikimedia.org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Access</a:t>
            </a:r>
            <a:r>
              <a:rPr sz="2400" spc="-3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5" dirty="0">
                <a:cs typeface="Calibri"/>
              </a:rPr>
              <a:t> images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5" dirty="0">
                <a:cs typeface="Calibri"/>
              </a:rPr>
              <a:t>animations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seen</a:t>
            </a:r>
            <a:r>
              <a:rPr sz="2400" dirty="0">
                <a:cs typeface="Calibri"/>
              </a:rPr>
              <a:t> in </a:t>
            </a:r>
            <a:r>
              <a:rPr sz="2400" spc="-10" dirty="0">
                <a:cs typeface="Calibri"/>
              </a:rPr>
              <a:t>instructor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PowerPoints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46EC94-A9C9-4EDD-9A9B-9D1C142E33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98D6AB8-AFFF-4261-AA88-6856321992D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0076D96-138C-47F8-A210-2C327DE418C6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299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 MT</vt:lpstr>
      <vt:lpstr>Calibri</vt:lpstr>
      <vt:lpstr>Futura PT Book</vt:lpstr>
      <vt:lpstr>Wingdings</vt:lpstr>
      <vt:lpstr>Office Theme</vt:lpstr>
      <vt:lpstr>MRAD 204:</vt:lpstr>
      <vt:lpstr>Affiliated Readings</vt:lpstr>
      <vt:lpstr>Overview</vt:lpstr>
      <vt:lpstr>Forearm Humerus</vt:lpstr>
      <vt:lpstr>Forearm</vt:lpstr>
      <vt:lpstr>Forearm</vt:lpstr>
      <vt:lpstr>Radius</vt:lpstr>
      <vt:lpstr>Radius – Radiographic appearance</vt:lpstr>
      <vt:lpstr>Ulna</vt:lpstr>
      <vt:lpstr>Ulna – Radiographic appearance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5</cp:revision>
  <cp:lastPrinted>2024-03-14T18:27:07Z</cp:lastPrinted>
  <dcterms:created xsi:type="dcterms:W3CDTF">2023-11-22T03:09:35Z</dcterms:created>
  <dcterms:modified xsi:type="dcterms:W3CDTF">2025-02-07T17:54:03Z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ContentTypeId">
    <vt:lpwstr>0x0101007459FD3E210D7746A66165842CA31B2D</vt:lpwstr>
  </property>
</Properties>
</file>