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23"/>
  </p:notesMasterIdLst>
  <p:handoutMasterIdLst>
    <p:handoutMasterId r:id="rId24"/>
  </p:handoutMasterIdLst>
  <p:sldIdLst>
    <p:sldId id="284" r:id="rId5"/>
    <p:sldId id="361" r:id="rId6"/>
    <p:sldId id="281" r:id="rId7"/>
    <p:sldId id="377" r:id="rId8"/>
    <p:sldId id="391" r:id="rId9"/>
    <p:sldId id="392" r:id="rId10"/>
    <p:sldId id="399" r:id="rId11"/>
    <p:sldId id="400" r:id="rId12"/>
    <p:sldId id="401" r:id="rId13"/>
    <p:sldId id="402" r:id="rId14"/>
    <p:sldId id="403" r:id="rId15"/>
    <p:sldId id="404" r:id="rId16"/>
    <p:sldId id="405" r:id="rId17"/>
    <p:sldId id="406" r:id="rId18"/>
    <p:sldId id="407" r:id="rId19"/>
    <p:sldId id="408" r:id="rId20"/>
    <p:sldId id="409" r:id="rId21"/>
    <p:sldId id="386" r:id="rId22"/>
  </p:sldIdLst>
  <p:sldSz cx="12192000" cy="6858000"/>
  <p:notesSz cx="7023100" cy="9309100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377"/>
            <p14:sldId id="391"/>
            <p14:sldId id="392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07"/>
            <p14:sldId id="408"/>
            <p14:sldId id="409"/>
            <p14:sldId id="38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F474"/>
    <a:srgbClr val="DDDDDD"/>
    <a:srgbClr val="EE362C"/>
    <a:srgbClr val="F2B800"/>
    <a:srgbClr val="CBF7FD"/>
    <a:srgbClr val="C3FDDD"/>
    <a:srgbClr val="61F9A6"/>
    <a:srgbClr val="92F7FC"/>
    <a:srgbClr val="AA272F"/>
    <a:srgbClr val="005E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137A11-D188-D38B-5C5D-C57179110261}" v="73" dt="2024-10-26T23:08:38.2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86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32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214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48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52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7207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499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109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40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92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0685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2295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682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0599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8324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4344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71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95766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12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8533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44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433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9587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075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0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0164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6790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0092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8BB1F472-5D6A-0A38-222F-E7B761617B7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BF953EF8-85DA-7195-C546-CB621F20C29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14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91920" y="2113613"/>
            <a:ext cx="5976079" cy="139635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91920" y="3861448"/>
            <a:ext cx="5976080" cy="1396351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6-10: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Anatomy of the Pelvis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Module Reading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267→270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Pelvis</a:t>
            </a:r>
          </a:p>
          <a:p>
            <a:pPr>
              <a:lnSpc>
                <a:spcPct val="200000"/>
              </a:lnSpc>
            </a:pPr>
            <a:r>
              <a:rPr lang="en-US" dirty="0"/>
              <a:t>Hip bones</a:t>
            </a:r>
          </a:p>
          <a:p>
            <a:pPr>
              <a:lnSpc>
                <a:spcPct val="200000"/>
              </a:lnSpc>
            </a:pPr>
            <a:r>
              <a:rPr lang="en-US" dirty="0"/>
              <a:t>Landmarks</a:t>
            </a:r>
          </a:p>
          <a:p>
            <a:pPr>
              <a:lnSpc>
                <a:spcPct val="200000"/>
              </a:lnSpc>
            </a:pPr>
            <a:r>
              <a:rPr lang="en-US" dirty="0"/>
              <a:t>True &amp; False Pelvis</a:t>
            </a:r>
          </a:p>
          <a:p>
            <a:pPr>
              <a:lnSpc>
                <a:spcPct val="200000"/>
              </a:lnSpc>
            </a:pPr>
            <a:r>
              <a:rPr lang="en-US" dirty="0"/>
              <a:t>Labelling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Pelvis</a:t>
            </a:r>
            <a:endParaRPr lang="en-CA" dirty="0"/>
          </a:p>
        </p:txBody>
      </p:sp>
      <p:sp>
        <p:nvSpPr>
          <p:cNvPr id="17" name="Text Placeholder 4"/>
          <p:cNvSpPr txBox="1">
            <a:spLocks/>
          </p:cNvSpPr>
          <p:nvPr/>
        </p:nvSpPr>
        <p:spPr>
          <a:xfrm>
            <a:off x="3159907" y="5277505"/>
            <a:ext cx="1768677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267 Fig. 7.4</a:t>
            </a:r>
          </a:p>
          <a:p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6777718" y="2094297"/>
            <a:ext cx="38902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Forms the base of the body’s trunk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Provides a connection between the spine and the lower limbs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Is made up of four bones: 2 hip bones, 1 sacrum, and 1 coccyx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557" y="1697126"/>
            <a:ext cx="4893733" cy="363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886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Hip Bones</a:t>
            </a:r>
          </a:p>
        </p:txBody>
      </p:sp>
      <p:pic>
        <p:nvPicPr>
          <p:cNvPr id="7" name="Picture 8" descr="f08-05-A0541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469" y="1552365"/>
            <a:ext cx="5952360" cy="29240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58387" y="4636977"/>
            <a:ext cx="85794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Each hip bone is a fusion of three bones: ilium, pubis, and ischium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400" dirty="0"/>
              <a:t>By the mid-teens the three bones have fused together  at the acetabulum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7699156" y="6352166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267  Fig. 7.5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6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Hip Bones - Ilium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680684" y="6398382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267  Fig. 7.5 </a:t>
            </a:r>
          </a:p>
          <a:p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2643504" y="4282217"/>
            <a:ext cx="7100861" cy="27921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Superior to the acetabulum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Inferior portion known as the body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Includes superior 2/5</a:t>
            </a:r>
            <a:r>
              <a:rPr lang="en-US" sz="2400" baseline="30000" dirty="0"/>
              <a:t>th</a:t>
            </a:r>
            <a:r>
              <a:rPr lang="en-US" sz="2400" dirty="0"/>
              <a:t> of the acetabulum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Superior flat portion is known as the wing or ala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741" y="1431953"/>
            <a:ext cx="5521092" cy="285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9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97828"/>
            <a:ext cx="10515600" cy="1325563"/>
          </a:xfrm>
        </p:spPr>
        <p:txBody>
          <a:bodyPr/>
          <a:lstStyle/>
          <a:p>
            <a:r>
              <a:rPr lang="en-US" dirty="0"/>
              <a:t>Hip Bones - Ilium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689919" y="6290758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267  Fig. 7.6 </a:t>
            </a:r>
          </a:p>
          <a:p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2104940" y="943514"/>
            <a:ext cx="8086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rgbClr val="FF0000"/>
                </a:solidFill>
              </a:rPr>
              <a:t>Teach yourself</a:t>
            </a:r>
            <a:r>
              <a:rPr lang="en-US" sz="2400" dirty="0"/>
              <a:t> to recognize the labelled parts of the ilium: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8308" y="1609171"/>
            <a:ext cx="6705781" cy="466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781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Z:\Course-N\Graphics\Frames\Bontrager\Images\0070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5"/>
          <a:stretch/>
        </p:blipFill>
        <p:spPr bwMode="auto">
          <a:xfrm>
            <a:off x="1344707" y="1682096"/>
            <a:ext cx="5108575" cy="3936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Hip Bones - Ischium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27916" y="1731567"/>
            <a:ext cx="4125884" cy="44012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Inferior to the acetabulum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Lower, more anterior portion, is known as the ramus </a:t>
            </a:r>
          </a:p>
          <a:p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dirty="0"/>
              <a:t>Superior portion known as the body</a:t>
            </a: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/>
              <a:t>Includes 2/5</a:t>
            </a:r>
            <a:r>
              <a:rPr lang="en-US" sz="2000" baseline="30000" dirty="0"/>
              <a:t>th</a:t>
            </a:r>
            <a:r>
              <a:rPr lang="en-US" sz="2000" dirty="0"/>
              <a:t> of posteroinferior acetabulum</a:t>
            </a:r>
          </a:p>
          <a:p>
            <a:pPr marL="742950" lvl="1" indent="-28575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/>
              <a:t>Ends inferiorly at the ischial tuberosity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dirty="0"/>
          </a:p>
        </p:txBody>
      </p:sp>
      <p:sp>
        <p:nvSpPr>
          <p:cNvPr id="8" name="Text Placeholder 4"/>
          <p:cNvSpPr txBox="1">
            <a:spLocks/>
          </p:cNvSpPr>
          <p:nvPr/>
        </p:nvSpPr>
        <p:spPr>
          <a:xfrm>
            <a:off x="7708392" y="6300716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268  Fig. 7.7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30985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5722"/>
            <a:ext cx="10515600" cy="1325563"/>
          </a:xfrm>
        </p:spPr>
        <p:txBody>
          <a:bodyPr/>
          <a:lstStyle/>
          <a:p>
            <a:r>
              <a:rPr lang="en-US" dirty="0"/>
              <a:t>Hip Bones - Ischium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736101" y="6362846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268  Fig. 7.7 </a:t>
            </a:r>
          </a:p>
          <a:p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1962182" y="943514"/>
            <a:ext cx="8371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rgbClr val="FF0000"/>
                </a:solidFill>
              </a:rPr>
              <a:t>Teach yourself</a:t>
            </a:r>
            <a:r>
              <a:rPr lang="en-US" sz="2400" dirty="0"/>
              <a:t> to recognize the labelled parts of the ischium: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0512" y="1391397"/>
            <a:ext cx="6395156" cy="505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46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4177"/>
          <a:stretch/>
        </p:blipFill>
        <p:spPr>
          <a:xfrm>
            <a:off x="2940427" y="923424"/>
            <a:ext cx="5785885" cy="31624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63408"/>
            <a:ext cx="10515600" cy="1325563"/>
          </a:xfrm>
        </p:spPr>
        <p:txBody>
          <a:bodyPr/>
          <a:lstStyle/>
          <a:p>
            <a:r>
              <a:rPr lang="en-US" dirty="0"/>
              <a:t>Hip Bones – Pubis </a:t>
            </a:r>
            <a:endParaRPr lang="en-US" sz="28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2409950" y="4211857"/>
            <a:ext cx="7476281" cy="304698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/>
              <a:t>Inferior to the acetabulum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600" dirty="0"/>
              <a:t>Superior portion known as the body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600" dirty="0"/>
              <a:t>Includes 1/5</a:t>
            </a:r>
            <a:r>
              <a:rPr lang="en-US" sz="2600" baseline="30000" dirty="0"/>
              <a:t>th</a:t>
            </a:r>
            <a:r>
              <a:rPr lang="en-US" sz="2600" dirty="0"/>
              <a:t> of anteroinferior acetabulum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sz="2600" dirty="0"/>
              <a:t>Ends inferiorly at the ramus of the ischium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n-US" sz="2600" dirty="0"/>
              <a:t>Lower portion is known as the inferior ramus 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689920" y="6392492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268  Fig. 7.8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23776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756" y="-165979"/>
            <a:ext cx="10515600" cy="1325563"/>
          </a:xfrm>
        </p:spPr>
        <p:txBody>
          <a:bodyPr/>
          <a:lstStyle/>
          <a:p>
            <a:r>
              <a:rPr lang="en-US" dirty="0"/>
              <a:t>Hip Bones - Pubis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708392" y="6413455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268  Fig. 7.8 </a:t>
            </a:r>
          </a:p>
          <a:p>
            <a:endParaRPr lang="en-CA" dirty="0"/>
          </a:p>
        </p:txBody>
      </p:sp>
      <p:sp>
        <p:nvSpPr>
          <p:cNvPr id="12" name="TextBox 11"/>
          <p:cNvSpPr txBox="1"/>
          <p:nvPr/>
        </p:nvSpPr>
        <p:spPr>
          <a:xfrm>
            <a:off x="2052016" y="1106492"/>
            <a:ext cx="8192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solidFill>
                  <a:srgbClr val="FF0000"/>
                </a:solidFill>
              </a:rPr>
              <a:t>Teach yourself</a:t>
            </a:r>
            <a:r>
              <a:rPr lang="en-US" sz="2400" dirty="0"/>
              <a:t> to recognize the labelled parts of the pubis: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556" y="1819106"/>
            <a:ext cx="76200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590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3289" y="-140917"/>
            <a:ext cx="10515600" cy="1325563"/>
          </a:xfrm>
        </p:spPr>
        <p:txBody>
          <a:bodyPr/>
          <a:lstStyle/>
          <a:p>
            <a:r>
              <a:rPr lang="en-US" dirty="0"/>
              <a:t>Hip Bones - Pubis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-70" b="-378"/>
          <a:stretch/>
        </p:blipFill>
        <p:spPr>
          <a:xfrm>
            <a:off x="2842386" y="906182"/>
            <a:ext cx="6611408" cy="5567501"/>
          </a:xfrm>
          <a:prstGeom prst="rect">
            <a:avLst/>
          </a:prstGeom>
        </p:spPr>
      </p:pic>
      <p:sp>
        <p:nvSpPr>
          <p:cNvPr id="10" name="Text Placeholder 4"/>
          <p:cNvSpPr txBox="1">
            <a:spLocks/>
          </p:cNvSpPr>
          <p:nvPr/>
        </p:nvSpPr>
        <p:spPr>
          <a:xfrm>
            <a:off x="7689920" y="6435730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283  Fig. 7.51 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92130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8826"/>
            <a:ext cx="10515600" cy="1325563"/>
          </a:xfrm>
        </p:spPr>
        <p:txBody>
          <a:bodyPr/>
          <a:lstStyle/>
          <a:p>
            <a:r>
              <a:rPr lang="en-US" dirty="0"/>
              <a:t>Landmarks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754574" y="6386481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268  Fig. 7.9 </a:t>
            </a:r>
          </a:p>
          <a:p>
            <a:endParaRPr lang="en-CA" dirty="0"/>
          </a:p>
        </p:txBody>
      </p:sp>
      <p:sp>
        <p:nvSpPr>
          <p:cNvPr id="11" name="Rectangle 10"/>
          <p:cNvSpPr/>
          <p:nvPr/>
        </p:nvSpPr>
        <p:spPr>
          <a:xfrm>
            <a:off x="1943426" y="812457"/>
            <a:ext cx="8623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Which landmarks are </a:t>
            </a:r>
            <a:r>
              <a:rPr lang="en-US" sz="3200" i="1" dirty="0">
                <a:solidFill>
                  <a:prstClr val="black"/>
                </a:solidFill>
              </a:rPr>
              <a:t>appropriate</a:t>
            </a:r>
            <a:r>
              <a:rPr lang="en-US" sz="3200" dirty="0">
                <a:solidFill>
                  <a:prstClr val="black"/>
                </a:solidFill>
              </a:rPr>
              <a:t> to palpate?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170" y="1568586"/>
            <a:ext cx="760095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540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True &amp; False Pelvis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26F13-A6B9-054F-E5AF-4F530CE9D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699156" y="6436448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269  Fig. 7.10 </a:t>
            </a:r>
          </a:p>
          <a:p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510" y="1523338"/>
            <a:ext cx="8468454" cy="428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392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True &amp; False Pelvis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800756" y="6300716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269  Fig. 7.11 </a:t>
            </a:r>
          </a:p>
          <a:p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9468" y="1448308"/>
            <a:ext cx="8849283" cy="455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568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080" y="1069419"/>
            <a:ext cx="4004157" cy="54110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19090"/>
            <a:ext cx="10515600" cy="1325563"/>
          </a:xfrm>
        </p:spPr>
        <p:txBody>
          <a:bodyPr/>
          <a:lstStyle/>
          <a:p>
            <a:r>
              <a:rPr lang="en-US" sz="2800" dirty="0"/>
              <a:t>True &amp; False Pelvis – </a:t>
            </a:r>
            <a:r>
              <a:rPr lang="en-US" sz="2400" dirty="0"/>
              <a:t>Gender differences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7769262" y="6414308"/>
            <a:ext cx="23894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269 &amp; 270  Fig. 7.13-7.15 </a:t>
            </a:r>
          </a:p>
          <a:p>
            <a:endParaRPr lang="en-CA" dirty="0"/>
          </a:p>
        </p:txBody>
      </p:sp>
      <p:pic>
        <p:nvPicPr>
          <p:cNvPr id="11268" name="Picture 4" descr="https://coursewareobjects.elsevier.com/objects/elr/Bontrager9e/IC/jpg/Chapter007/00701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84"/>
          <a:stretch/>
        </p:blipFill>
        <p:spPr bwMode="auto">
          <a:xfrm>
            <a:off x="6445298" y="1003284"/>
            <a:ext cx="3713408" cy="267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coursewareobjects.elsevier.com/objects/elr/Bontrager9e/IC/jpg/Chapter007/00701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97" b="4195"/>
          <a:stretch/>
        </p:blipFill>
        <p:spPr bwMode="auto">
          <a:xfrm>
            <a:off x="6445298" y="3774931"/>
            <a:ext cx="3713409" cy="263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3751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Labelling</a:t>
            </a:r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2472345" y="5362982"/>
            <a:ext cx="2026207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270  Fig. 7.14</a:t>
            </a:r>
          </a:p>
          <a:p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6007928" y="871746"/>
            <a:ext cx="4660072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u="sng" dirty="0">
                <a:solidFill>
                  <a:srgbClr val="FF0000"/>
                </a:solidFill>
              </a:rPr>
              <a:t>Teach yourself</a:t>
            </a:r>
            <a:r>
              <a:rPr lang="en-US" sz="2000" i="1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to recognize the following parts on a pelvis radiograph: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Iliac crests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Ischial spine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Acetabulum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Body of ischium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Body of pubis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Superior &amp; Inferior rami of pubis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Symphysis pubis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Obturator foramen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SI joints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Pelvic brim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True &amp; False pelvis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Greater &amp; Lesser sciatic notch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en-US" sz="2000" dirty="0"/>
              <a:t> ASIS, AIIS, PSIS, PIIS</a:t>
            </a:r>
          </a:p>
          <a:p>
            <a:endParaRPr lang="en-US" dirty="0"/>
          </a:p>
        </p:txBody>
      </p:sp>
      <p:pic>
        <p:nvPicPr>
          <p:cNvPr id="8" name="Picture 4" descr="https://coursewareobjects.elsevier.com/objects/elr/Bontrager9e/IC/jpg/Chapter007/00701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84"/>
          <a:stretch/>
        </p:blipFill>
        <p:spPr bwMode="auto">
          <a:xfrm>
            <a:off x="1636542" y="2212432"/>
            <a:ext cx="4371386" cy="315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583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Labelling</a:t>
            </a:r>
          </a:p>
        </p:txBody>
      </p:sp>
      <p:sp>
        <p:nvSpPr>
          <p:cNvPr id="8" name="Text Placeholder 4"/>
          <p:cNvSpPr txBox="1">
            <a:spLocks/>
          </p:cNvSpPr>
          <p:nvPr/>
        </p:nvSpPr>
        <p:spPr>
          <a:xfrm>
            <a:off x="7763810" y="6324027"/>
            <a:ext cx="2500940" cy="33769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271 Fig. 7.16</a:t>
            </a:r>
          </a:p>
          <a:p>
            <a:endParaRPr lang="en-CA" dirty="0"/>
          </a:p>
        </p:txBody>
      </p:sp>
      <p:pic>
        <p:nvPicPr>
          <p:cNvPr id="12290" name="Picture 2" descr="https://coursewareobjects.elsevier.com/objects/elr/Bontrager9e/IC/jpg/Chapter007/00701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" b="13780"/>
          <a:stretch/>
        </p:blipFill>
        <p:spPr bwMode="auto">
          <a:xfrm>
            <a:off x="2679074" y="1352993"/>
            <a:ext cx="6516626" cy="4667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1758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71BDB18-B24B-4AEB-9C99-514894718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6A3C6A8-D207-46B0-B48D-2A375FA91A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BF4A75-C434-45B2-9ED7-F9C3FF6EAAC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24881</TotalTime>
  <Words>451</Words>
  <Application>Microsoft Office PowerPoint</Application>
  <PresentationFormat>Widescreen</PresentationFormat>
  <Paragraphs>101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Pelvis</vt:lpstr>
      <vt:lpstr>Hip Bones</vt:lpstr>
      <vt:lpstr>Hip Bones - Ilium</vt:lpstr>
      <vt:lpstr>Hip Bones - Ilium</vt:lpstr>
      <vt:lpstr>Hip Bones - Ischium</vt:lpstr>
      <vt:lpstr>Hip Bones - Ischium</vt:lpstr>
      <vt:lpstr>Hip Bones – Pubis </vt:lpstr>
      <vt:lpstr>Hip Bones - Pubis</vt:lpstr>
      <vt:lpstr>Hip Bones - Pubis</vt:lpstr>
      <vt:lpstr>Landmarks</vt:lpstr>
      <vt:lpstr>True &amp; False Pelvis</vt:lpstr>
      <vt:lpstr>True &amp; False Pelvis</vt:lpstr>
      <vt:lpstr>True &amp; False Pelvis – Gender differences</vt:lpstr>
      <vt:lpstr>Labelling</vt:lpstr>
      <vt:lpstr>Labelling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1120</cp:revision>
  <cp:lastPrinted>2024-03-14T18:20:13Z</cp:lastPrinted>
  <dcterms:created xsi:type="dcterms:W3CDTF">2009-04-06T17:04:40Z</dcterms:created>
  <dcterms:modified xsi:type="dcterms:W3CDTF">2025-02-07T16:47:15Z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