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5"/>
  </p:notesMasterIdLst>
  <p:sldIdLst>
    <p:sldId id="256" r:id="rId6"/>
    <p:sldId id="437" r:id="rId7"/>
    <p:sldId id="439" r:id="rId8"/>
    <p:sldId id="456" r:id="rId9"/>
    <p:sldId id="457" r:id="rId10"/>
    <p:sldId id="458" r:id="rId11"/>
    <p:sldId id="459" r:id="rId12"/>
    <p:sldId id="460" r:id="rId13"/>
    <p:sldId id="43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5196A4-E8D7-437C-857E-937169106CE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141BCE3-325B-4AF4-BF53-777E60BC83B7}">
      <dgm:prSet/>
      <dgm:spPr/>
      <dgm:t>
        <a:bodyPr/>
        <a:lstStyle/>
        <a:p>
          <a:r>
            <a:rPr lang="en-US"/>
            <a:t>Developing a professional image starts at school</a:t>
          </a:r>
        </a:p>
      </dgm:t>
    </dgm:pt>
    <dgm:pt modelId="{3B6B47EF-11D9-4CA3-99FB-070991E829A0}" type="parTrans" cxnId="{8595F677-7DFA-487F-921F-AAD4A06BF184}">
      <dgm:prSet/>
      <dgm:spPr/>
      <dgm:t>
        <a:bodyPr/>
        <a:lstStyle/>
        <a:p>
          <a:endParaRPr lang="en-US"/>
        </a:p>
      </dgm:t>
    </dgm:pt>
    <dgm:pt modelId="{498362D4-570C-4F0D-8083-C39B49A0E147}" type="sibTrans" cxnId="{8595F677-7DFA-487F-921F-AAD4A06BF184}">
      <dgm:prSet/>
      <dgm:spPr/>
      <dgm:t>
        <a:bodyPr/>
        <a:lstStyle/>
        <a:p>
          <a:endParaRPr lang="en-US"/>
        </a:p>
      </dgm:t>
    </dgm:pt>
    <dgm:pt modelId="{2EDD5918-4F4F-42F1-B567-3067931C87A9}">
      <dgm:prSet/>
      <dgm:spPr/>
      <dgm:t>
        <a:bodyPr/>
        <a:lstStyle/>
        <a:p>
          <a:r>
            <a:rPr lang="en-US"/>
            <a:t>Developing good habits at school will shape your mind to your future success</a:t>
          </a:r>
        </a:p>
      </dgm:t>
    </dgm:pt>
    <dgm:pt modelId="{B857C1FE-DB26-44C0-A598-07981A569647}" type="parTrans" cxnId="{FC1C0517-A307-4EB1-A1BE-3DF392F3E5B4}">
      <dgm:prSet/>
      <dgm:spPr/>
      <dgm:t>
        <a:bodyPr/>
        <a:lstStyle/>
        <a:p>
          <a:endParaRPr lang="en-US"/>
        </a:p>
      </dgm:t>
    </dgm:pt>
    <dgm:pt modelId="{842F6CF8-5FB1-4F9B-9A87-87722E9F83F1}" type="sibTrans" cxnId="{FC1C0517-A307-4EB1-A1BE-3DF392F3E5B4}">
      <dgm:prSet/>
      <dgm:spPr/>
      <dgm:t>
        <a:bodyPr/>
        <a:lstStyle/>
        <a:p>
          <a:endParaRPr lang="en-US"/>
        </a:p>
      </dgm:t>
    </dgm:pt>
    <dgm:pt modelId="{CDAA6FA6-B42E-499B-A9C4-A562DA0726D5}" type="pres">
      <dgm:prSet presAssocID="{685196A4-E8D7-437C-857E-937169106CEA}" presName="root" presStyleCnt="0">
        <dgm:presLayoutVars>
          <dgm:dir/>
          <dgm:resizeHandles val="exact"/>
        </dgm:presLayoutVars>
      </dgm:prSet>
      <dgm:spPr/>
    </dgm:pt>
    <dgm:pt modelId="{5BBD6F7E-219C-4D7B-9D58-AD79192025D2}" type="pres">
      <dgm:prSet presAssocID="{9141BCE3-325B-4AF4-BF53-777E60BC83B7}" presName="compNode" presStyleCnt="0"/>
      <dgm:spPr/>
    </dgm:pt>
    <dgm:pt modelId="{FCDA6D2B-7B25-4768-8919-001E91C0E4B6}" type="pres">
      <dgm:prSet presAssocID="{9141BCE3-325B-4AF4-BF53-777E60BC83B7}" presName="bgRect" presStyleLbl="bgShp" presStyleIdx="0" presStyleCnt="2"/>
      <dgm:spPr/>
    </dgm:pt>
    <dgm:pt modelId="{3513187A-2A6E-497D-96BE-4AD0402F492E}" type="pres">
      <dgm:prSet presAssocID="{9141BCE3-325B-4AF4-BF53-777E60BC83B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9C43A4DF-0CB4-4346-87E3-99C85DB94372}" type="pres">
      <dgm:prSet presAssocID="{9141BCE3-325B-4AF4-BF53-777E60BC83B7}" presName="spaceRect" presStyleCnt="0"/>
      <dgm:spPr/>
    </dgm:pt>
    <dgm:pt modelId="{2E93BB09-3535-4044-B065-895BF48A5AF7}" type="pres">
      <dgm:prSet presAssocID="{9141BCE3-325B-4AF4-BF53-777E60BC83B7}" presName="parTx" presStyleLbl="revTx" presStyleIdx="0" presStyleCnt="2">
        <dgm:presLayoutVars>
          <dgm:chMax val="0"/>
          <dgm:chPref val="0"/>
        </dgm:presLayoutVars>
      </dgm:prSet>
      <dgm:spPr/>
    </dgm:pt>
    <dgm:pt modelId="{5607E716-05CC-4E44-942F-7E6B0C60E6F8}" type="pres">
      <dgm:prSet presAssocID="{498362D4-570C-4F0D-8083-C39B49A0E147}" presName="sibTrans" presStyleCnt="0"/>
      <dgm:spPr/>
    </dgm:pt>
    <dgm:pt modelId="{FD3E6E87-15D3-46CB-B69F-7005C2A5A445}" type="pres">
      <dgm:prSet presAssocID="{2EDD5918-4F4F-42F1-B567-3067931C87A9}" presName="compNode" presStyleCnt="0"/>
      <dgm:spPr/>
    </dgm:pt>
    <dgm:pt modelId="{9BCBC45C-B059-41CB-A653-35AAFD866801}" type="pres">
      <dgm:prSet presAssocID="{2EDD5918-4F4F-42F1-B567-3067931C87A9}" presName="bgRect" presStyleLbl="bgShp" presStyleIdx="1" presStyleCnt="2"/>
      <dgm:spPr/>
    </dgm:pt>
    <dgm:pt modelId="{E1A13E81-F205-4D08-A89E-94D2CD46F42E}" type="pres">
      <dgm:prSet presAssocID="{2EDD5918-4F4F-42F1-B567-3067931C87A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656FF497-B445-49AF-AC5B-1706985E7779}" type="pres">
      <dgm:prSet presAssocID="{2EDD5918-4F4F-42F1-B567-3067931C87A9}" presName="spaceRect" presStyleCnt="0"/>
      <dgm:spPr/>
    </dgm:pt>
    <dgm:pt modelId="{303E8150-25E4-4B98-9EC1-80C683364B64}" type="pres">
      <dgm:prSet presAssocID="{2EDD5918-4F4F-42F1-B567-3067931C87A9}" presName="parTx" presStyleLbl="revTx" presStyleIdx="1" presStyleCnt="2">
        <dgm:presLayoutVars>
          <dgm:chMax val="0"/>
          <dgm:chPref val="0"/>
        </dgm:presLayoutVars>
      </dgm:prSet>
      <dgm:spPr/>
    </dgm:pt>
  </dgm:ptLst>
  <dgm:cxnLst>
    <dgm:cxn modelId="{FC1C0517-A307-4EB1-A1BE-3DF392F3E5B4}" srcId="{685196A4-E8D7-437C-857E-937169106CEA}" destId="{2EDD5918-4F4F-42F1-B567-3067931C87A9}" srcOrd="1" destOrd="0" parTransId="{B857C1FE-DB26-44C0-A598-07981A569647}" sibTransId="{842F6CF8-5FB1-4F9B-9A87-87722E9F83F1}"/>
    <dgm:cxn modelId="{D528CD19-508E-43D4-B0A7-DD72324736AE}" type="presOf" srcId="{685196A4-E8D7-437C-857E-937169106CEA}" destId="{CDAA6FA6-B42E-499B-A9C4-A562DA0726D5}" srcOrd="0" destOrd="0" presId="urn:microsoft.com/office/officeart/2018/2/layout/IconVerticalSolidList"/>
    <dgm:cxn modelId="{CF1FFB42-4F17-40AD-AA28-2FD4371CA956}" type="presOf" srcId="{2EDD5918-4F4F-42F1-B567-3067931C87A9}" destId="{303E8150-25E4-4B98-9EC1-80C683364B64}" srcOrd="0" destOrd="0" presId="urn:microsoft.com/office/officeart/2018/2/layout/IconVerticalSolidList"/>
    <dgm:cxn modelId="{8595F677-7DFA-487F-921F-AAD4A06BF184}" srcId="{685196A4-E8D7-437C-857E-937169106CEA}" destId="{9141BCE3-325B-4AF4-BF53-777E60BC83B7}" srcOrd="0" destOrd="0" parTransId="{3B6B47EF-11D9-4CA3-99FB-070991E829A0}" sibTransId="{498362D4-570C-4F0D-8083-C39B49A0E147}"/>
    <dgm:cxn modelId="{A195AF82-4B31-41D6-8A29-F32A3EE4A3B1}" type="presOf" srcId="{9141BCE3-325B-4AF4-BF53-777E60BC83B7}" destId="{2E93BB09-3535-4044-B065-895BF48A5AF7}" srcOrd="0" destOrd="0" presId="urn:microsoft.com/office/officeart/2018/2/layout/IconVerticalSolidList"/>
    <dgm:cxn modelId="{2F6BD5DC-479D-4921-A5DD-E4FAA10D5D2B}" type="presParOf" srcId="{CDAA6FA6-B42E-499B-A9C4-A562DA0726D5}" destId="{5BBD6F7E-219C-4D7B-9D58-AD79192025D2}" srcOrd="0" destOrd="0" presId="urn:microsoft.com/office/officeart/2018/2/layout/IconVerticalSolidList"/>
    <dgm:cxn modelId="{64A9F27C-B63A-4327-928C-4A826521B692}" type="presParOf" srcId="{5BBD6F7E-219C-4D7B-9D58-AD79192025D2}" destId="{FCDA6D2B-7B25-4768-8919-001E91C0E4B6}" srcOrd="0" destOrd="0" presId="urn:microsoft.com/office/officeart/2018/2/layout/IconVerticalSolidList"/>
    <dgm:cxn modelId="{ED2BF625-1DBD-462B-A5E5-20ED7702D35A}" type="presParOf" srcId="{5BBD6F7E-219C-4D7B-9D58-AD79192025D2}" destId="{3513187A-2A6E-497D-96BE-4AD0402F492E}" srcOrd="1" destOrd="0" presId="urn:microsoft.com/office/officeart/2018/2/layout/IconVerticalSolidList"/>
    <dgm:cxn modelId="{F2DBAC9A-7A91-49C2-A357-E13D05DA6A70}" type="presParOf" srcId="{5BBD6F7E-219C-4D7B-9D58-AD79192025D2}" destId="{9C43A4DF-0CB4-4346-87E3-99C85DB94372}" srcOrd="2" destOrd="0" presId="urn:microsoft.com/office/officeart/2018/2/layout/IconVerticalSolidList"/>
    <dgm:cxn modelId="{12BB5997-90C0-463B-8442-969E6136A2D5}" type="presParOf" srcId="{5BBD6F7E-219C-4D7B-9D58-AD79192025D2}" destId="{2E93BB09-3535-4044-B065-895BF48A5AF7}" srcOrd="3" destOrd="0" presId="urn:microsoft.com/office/officeart/2018/2/layout/IconVerticalSolidList"/>
    <dgm:cxn modelId="{BD3AD411-26C8-4F41-8783-6CC656447EBA}" type="presParOf" srcId="{CDAA6FA6-B42E-499B-A9C4-A562DA0726D5}" destId="{5607E716-05CC-4E44-942F-7E6B0C60E6F8}" srcOrd="1" destOrd="0" presId="urn:microsoft.com/office/officeart/2018/2/layout/IconVerticalSolidList"/>
    <dgm:cxn modelId="{74D1BBAE-E5F5-4080-BBCB-92E31A77DDE6}" type="presParOf" srcId="{CDAA6FA6-B42E-499B-A9C4-A562DA0726D5}" destId="{FD3E6E87-15D3-46CB-B69F-7005C2A5A445}" srcOrd="2" destOrd="0" presId="urn:microsoft.com/office/officeart/2018/2/layout/IconVerticalSolidList"/>
    <dgm:cxn modelId="{428AA99A-259C-4F67-94A4-211AAB576998}" type="presParOf" srcId="{FD3E6E87-15D3-46CB-B69F-7005C2A5A445}" destId="{9BCBC45C-B059-41CB-A653-35AAFD866801}" srcOrd="0" destOrd="0" presId="urn:microsoft.com/office/officeart/2018/2/layout/IconVerticalSolidList"/>
    <dgm:cxn modelId="{0599248D-BD7C-49BD-BC5E-E7177695D0EC}" type="presParOf" srcId="{FD3E6E87-15D3-46CB-B69F-7005C2A5A445}" destId="{E1A13E81-F205-4D08-A89E-94D2CD46F42E}" srcOrd="1" destOrd="0" presId="urn:microsoft.com/office/officeart/2018/2/layout/IconVerticalSolidList"/>
    <dgm:cxn modelId="{B309CD8E-5E26-45AF-8925-59AB7722EB8E}" type="presParOf" srcId="{FD3E6E87-15D3-46CB-B69F-7005C2A5A445}" destId="{656FF497-B445-49AF-AC5B-1706985E7779}" srcOrd="2" destOrd="0" presId="urn:microsoft.com/office/officeart/2018/2/layout/IconVerticalSolidList"/>
    <dgm:cxn modelId="{8D350C1C-EF1E-4606-90A0-B953431CDB9D}" type="presParOf" srcId="{FD3E6E87-15D3-46CB-B69F-7005C2A5A445}" destId="{303E8150-25E4-4B98-9EC1-80C683364B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A6D2B-7B25-4768-8919-001E91C0E4B6}">
      <dsp:nvSpPr>
        <dsp:cNvPr id="0" name=""/>
        <dsp:cNvSpPr/>
      </dsp:nvSpPr>
      <dsp:spPr>
        <a:xfrm>
          <a:off x="0" y="707092"/>
          <a:ext cx="10515600" cy="13054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13187A-2A6E-497D-96BE-4AD0402F492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93BB09-3535-4044-B065-895BF48A5AF7}">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US" sz="2500" kern="1200"/>
            <a:t>Developing a professional image starts at school</a:t>
          </a:r>
        </a:p>
      </dsp:txBody>
      <dsp:txXfrm>
        <a:off x="1507738" y="707092"/>
        <a:ext cx="9007861" cy="1305401"/>
      </dsp:txXfrm>
    </dsp:sp>
    <dsp:sp modelId="{9BCBC45C-B059-41CB-A653-35AAFD866801}">
      <dsp:nvSpPr>
        <dsp:cNvPr id="0" name=""/>
        <dsp:cNvSpPr/>
      </dsp:nvSpPr>
      <dsp:spPr>
        <a:xfrm>
          <a:off x="0" y="2338844"/>
          <a:ext cx="10515600" cy="13054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A13E81-F205-4D08-A89E-94D2CD46F42E}">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3E8150-25E4-4B98-9EC1-80C683364B64}">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US" sz="2500" kern="1200"/>
            <a:t>Developing good habits at school will shape your mind to your future success</a:t>
          </a:r>
        </a:p>
      </dsp:txBody>
      <dsp:txXfrm>
        <a:off x="1507738" y="2338844"/>
        <a:ext cx="900786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448673"/>
            <a:ext cx="7956659" cy="193899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rgbClr val="C00000"/>
                </a:solidFill>
                <a:effectLst/>
                <a:latin typeface="Futura PT Demi" panose="020B0702020204020303" pitchFamily="34" charset="0"/>
              </a:rPr>
              <a:t>Medical Esthetics</a:t>
            </a:r>
          </a:p>
          <a:p>
            <a:r>
              <a:rPr lang="en-US" b="0" i="0" dirty="0">
                <a:solidFill>
                  <a:schemeClr val="bg1"/>
                </a:solidFill>
                <a:effectLst/>
                <a:latin typeface="Futura PT Demi" panose="020B0702020204020303" pitchFamily="34" charset="0"/>
              </a:rPr>
              <a:t>Elements of an Esthetician’s Professional Appearance</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76586A8-A09C-5A3D-4817-71850DF15C5E}"/>
              </a:ext>
            </a:extLst>
          </p:cNvPr>
          <p:cNvPicPr>
            <a:picLocks noChangeAspect="1"/>
          </p:cNvPicPr>
          <p:nvPr/>
        </p:nvPicPr>
        <p:blipFill>
          <a:blip r:embed="rId2"/>
          <a:stretch>
            <a:fillRect/>
          </a:stretch>
        </p:blipFill>
        <p:spPr>
          <a:xfrm>
            <a:off x="1162050" y="680720"/>
            <a:ext cx="9533655" cy="5696267"/>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838200" y="315963"/>
            <a:ext cx="10515600" cy="1325563"/>
          </a:xfrm>
        </p:spPr>
        <p:txBody>
          <a:bodyPr>
            <a:normAutofit/>
          </a:bodyPr>
          <a:lstStyle/>
          <a:p>
            <a:r>
              <a:rPr lang="en-US" sz="4000" dirty="0"/>
              <a:t>Why is Important ?</a:t>
            </a:r>
          </a:p>
        </p:txBody>
      </p:sp>
      <p:sp>
        <p:nvSpPr>
          <p:cNvPr id="6" name="Content Placeholder 5">
            <a:extLst>
              <a:ext uri="{FF2B5EF4-FFF2-40B4-BE49-F238E27FC236}">
                <a16:creationId xmlns:a16="http://schemas.microsoft.com/office/drawing/2014/main" id="{E487791F-36A7-BB93-0EAF-AA3FD6949D60}"/>
              </a:ext>
            </a:extLst>
          </p:cNvPr>
          <p:cNvSpPr>
            <a:spLocks noGrp="1"/>
          </p:cNvSpPr>
          <p:nvPr>
            <p:ph idx="1"/>
          </p:nvPr>
        </p:nvSpPr>
        <p:spPr>
          <a:xfrm>
            <a:off x="838200" y="871896"/>
            <a:ext cx="10515600" cy="4351338"/>
          </a:xfrm>
        </p:spPr>
        <p:txBody>
          <a:bodyPr anchor="ctr">
            <a:normAutofit/>
          </a:bodyPr>
          <a:lstStyle/>
          <a:p>
            <a:pPr marL="0" indent="0">
              <a:buNone/>
            </a:pPr>
            <a:r>
              <a:rPr lang="en-US" sz="2200" b="0" i="0" dirty="0">
                <a:effectLst/>
              </a:rPr>
              <a:t>Making a good first impression is important in any business setting. Your success depends on many factors, including your image and attitude. An esthetician’s appearance and professionalism reflect on the business. Practicing </a:t>
            </a:r>
            <a:r>
              <a:rPr lang="en-US" sz="2200" b="0" i="1" dirty="0">
                <a:effectLst/>
              </a:rPr>
              <a:t>good hygiene</a:t>
            </a:r>
            <a:r>
              <a:rPr lang="en-US" sz="2200" b="0" i="0" dirty="0">
                <a:effectLst/>
              </a:rPr>
              <a:t>, dressing professionally, and having a </a:t>
            </a:r>
            <a:r>
              <a:rPr lang="en-US" sz="2200" b="0" i="1" dirty="0">
                <a:effectLst/>
              </a:rPr>
              <a:t>neat appearance</a:t>
            </a:r>
            <a:r>
              <a:rPr lang="en-US" sz="2200" b="0" i="0" dirty="0">
                <a:effectLst/>
              </a:rPr>
              <a:t> all convey a polished image. Additionally, employers, coworkers, and clients appreciate working with someone who has a </a:t>
            </a:r>
            <a:r>
              <a:rPr lang="en-US" sz="2200" b="0" i="1" dirty="0">
                <a:effectLst/>
              </a:rPr>
              <a:t>positive attitude</a:t>
            </a:r>
            <a:r>
              <a:rPr lang="en-US" sz="2200" b="0" i="0" dirty="0">
                <a:effectLst/>
              </a:rPr>
              <a:t>. This positive attribute will contribute favorably to the </a:t>
            </a:r>
            <a:r>
              <a:rPr lang="en-US" sz="2200" b="0" i="0" dirty="0">
                <a:effectLst/>
                <a:latin typeface="rooney-web"/>
              </a:rPr>
              <a:t>team</a:t>
            </a:r>
            <a:endParaRPr lang="en-US" sz="2200" dirty="0"/>
          </a:p>
        </p:txBody>
      </p:sp>
    </p:spTree>
    <p:extLst>
      <p:ext uri="{BB962C8B-B14F-4D97-AF65-F5344CB8AC3E}">
        <p14:creationId xmlns:p14="http://schemas.microsoft.com/office/powerpoint/2010/main" val="2817253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5B55F-4B67-5789-253E-A18F5E83CA24}"/>
              </a:ext>
            </a:extLst>
          </p:cNvPr>
          <p:cNvSpPr>
            <a:spLocks noGrp="1"/>
          </p:cNvSpPr>
          <p:nvPr>
            <p:ph type="title"/>
          </p:nvPr>
        </p:nvSpPr>
        <p:spPr>
          <a:xfrm>
            <a:off x="572730" y="296299"/>
            <a:ext cx="10515600" cy="1325563"/>
          </a:xfrm>
        </p:spPr>
        <p:txBody>
          <a:bodyPr>
            <a:normAutofit fontScale="90000"/>
          </a:bodyPr>
          <a:lstStyle/>
          <a:p>
            <a:r>
              <a:rPr lang="en-US" dirty="0"/>
              <a:t>Why Do You Need to Wear Your Uniforms</a:t>
            </a:r>
            <a:r>
              <a:rPr lang="en-US" sz="4800" dirty="0">
                <a:solidFill>
                  <a:schemeClr val="bg1"/>
                </a:solidFill>
              </a:rPr>
              <a:t>?</a:t>
            </a:r>
          </a:p>
        </p:txBody>
      </p:sp>
      <p:graphicFrame>
        <p:nvGraphicFramePr>
          <p:cNvPr id="5" name="Content Placeholder 2">
            <a:extLst>
              <a:ext uri="{FF2B5EF4-FFF2-40B4-BE49-F238E27FC236}">
                <a16:creationId xmlns:a16="http://schemas.microsoft.com/office/drawing/2014/main" id="{FBC93B32-1DB5-2B4E-DFD9-A0C2B150740B}"/>
              </a:ext>
            </a:extLst>
          </p:cNvPr>
          <p:cNvGraphicFramePr>
            <a:graphicFrameLocks noGrp="1"/>
          </p:cNvGraphicFramePr>
          <p:nvPr>
            <p:ph idx="1"/>
            <p:extLst>
              <p:ext uri="{D42A27DB-BD31-4B8C-83A1-F6EECF244321}">
                <p14:modId xmlns:p14="http://schemas.microsoft.com/office/powerpoint/2010/main" val="26198407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8348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6B7BF-8976-59BA-8D0F-EC38E6F02A6D}"/>
              </a:ext>
            </a:extLst>
          </p:cNvPr>
          <p:cNvSpPr>
            <a:spLocks noGrp="1"/>
          </p:cNvSpPr>
          <p:nvPr>
            <p:ph type="title"/>
          </p:nvPr>
        </p:nvSpPr>
        <p:spPr/>
        <p:txBody>
          <a:bodyPr>
            <a:normAutofit/>
          </a:bodyPr>
          <a:lstStyle/>
          <a:p>
            <a:r>
              <a:rPr lang="en-US" sz="4000" dirty="0"/>
              <a:t>Why Being on Time is Important </a:t>
            </a:r>
          </a:p>
        </p:txBody>
      </p:sp>
      <p:sp>
        <p:nvSpPr>
          <p:cNvPr id="3" name="Content Placeholder 2">
            <a:extLst>
              <a:ext uri="{FF2B5EF4-FFF2-40B4-BE49-F238E27FC236}">
                <a16:creationId xmlns:a16="http://schemas.microsoft.com/office/drawing/2014/main" id="{D7488C87-3448-C86E-4682-C3EB1149E966}"/>
              </a:ext>
            </a:extLst>
          </p:cNvPr>
          <p:cNvSpPr>
            <a:spLocks noGrp="1"/>
          </p:cNvSpPr>
          <p:nvPr>
            <p:ph idx="1"/>
          </p:nvPr>
        </p:nvSpPr>
        <p:spPr/>
        <p:txBody>
          <a:bodyPr/>
          <a:lstStyle/>
          <a:p>
            <a:r>
              <a:rPr lang="en-US" dirty="0"/>
              <a:t>Being dependable and providing excellent customer service is imperative. Professionalism includes being prepared, that is, taking the initiative to plan enough time to set up the room before the day begins. Plan on arriving at least 30 minutes prior to the start of your shift to make sure your room is well stocked and that all your electrical equipment is in working order. You will project a calm, confident image if you and your treatment room or station are clean, organized, and fully prepared for you to provide treatments</a:t>
            </a:r>
          </a:p>
        </p:txBody>
      </p:sp>
    </p:spTree>
    <p:extLst>
      <p:ext uri="{BB962C8B-B14F-4D97-AF65-F5344CB8AC3E}">
        <p14:creationId xmlns:p14="http://schemas.microsoft.com/office/powerpoint/2010/main" val="3491205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F606A-8894-6EAB-FE98-A55F1BDE20D7}"/>
              </a:ext>
            </a:extLst>
          </p:cNvPr>
          <p:cNvSpPr>
            <a:spLocks noGrp="1"/>
          </p:cNvSpPr>
          <p:nvPr>
            <p:ph type="title"/>
          </p:nvPr>
        </p:nvSpPr>
        <p:spPr/>
        <p:txBody>
          <a:bodyPr>
            <a:normAutofit/>
          </a:bodyPr>
          <a:lstStyle/>
          <a:p>
            <a:r>
              <a:rPr lang="en-US" sz="4000" dirty="0"/>
              <a:t>Professional Image Checklist</a:t>
            </a:r>
          </a:p>
        </p:txBody>
      </p:sp>
      <p:sp>
        <p:nvSpPr>
          <p:cNvPr id="3" name="Content Placeholder 2">
            <a:extLst>
              <a:ext uri="{FF2B5EF4-FFF2-40B4-BE49-F238E27FC236}">
                <a16:creationId xmlns:a16="http://schemas.microsoft.com/office/drawing/2014/main" id="{83211F7D-F3B7-4FC5-F76B-DB73F47C5578}"/>
              </a:ext>
            </a:extLst>
          </p:cNvPr>
          <p:cNvSpPr>
            <a:spLocks noGrp="1"/>
          </p:cNvSpPr>
          <p:nvPr>
            <p:ph idx="1"/>
          </p:nvPr>
        </p:nvSpPr>
        <p:spPr/>
        <p:txBody>
          <a:bodyPr>
            <a:normAutofit fontScale="62500" lnSpcReduction="20000"/>
          </a:bodyPr>
          <a:lstStyle/>
          <a:p>
            <a:r>
              <a:rPr lang="en-US" sz="2600" dirty="0"/>
              <a:t>Well-groomed hair. Hair should be clean and neatly styled and pulled back if worn long. A good cut and color are key to a professional appearance in esthetics. Be diligent about keeping hair in healthy condition. Healthy, beautiful hair is linked to healthy, beautiful skin. Keep hair up and away from clients at all times during treatment. Never let your hair brush against your client’s skin.</a:t>
            </a:r>
          </a:p>
          <a:p>
            <a:r>
              <a:rPr lang="en-US" sz="2600" dirty="0"/>
              <a:t>Minimal accessories. Jewelry should be kept to a minimum—no jangling bracelets, dangling earrings, long necklaces, or large rings.</a:t>
            </a:r>
          </a:p>
          <a:p>
            <a:r>
              <a:rPr lang="en-US" sz="2600" dirty="0"/>
              <a:t>Skin. A professional esthetician’s skin is a reflection of their own expertise and the proficiency of their skin care establishment. We must be a reflection of the skin care industry by using professional skin care and taking care of our skin.</a:t>
            </a:r>
          </a:p>
          <a:p>
            <a:r>
              <a:rPr lang="en-US" sz="2600" dirty="0"/>
              <a:t>Well-groomed nails. Short nails are a must so that the client is never scratched. Well-manicured, short nails with no polish or light polish are acceptable in most working environments.</a:t>
            </a:r>
          </a:p>
          <a:p>
            <a:r>
              <a:rPr lang="en-US" sz="2600" dirty="0"/>
              <a:t>Makeup. Wear makeup to reflect the image of the spa or salon you are working for. Light makeup is acceptable with well-groomed brows.</a:t>
            </a:r>
          </a:p>
          <a:p>
            <a:r>
              <a:rPr lang="en-US" sz="2600" dirty="0"/>
              <a:t>Proper uniform. Your lab coat, scrubs, uniform, or apron should be spotless, freshly laundered, crisp, and ironed. Comfortable, closed-toed shoes, in accordance with your state board guidelines, are also part of the uniform.</a:t>
            </a:r>
          </a:p>
          <a:p>
            <a:r>
              <a:rPr lang="en-US" sz="2600" dirty="0"/>
              <a:t>Positive energy and a healthy lifestyle. A genuine smile, good posture, eye contact, and an engaging handshake will convey that you have a positive attitude, vitality, and energy. Energy may be hard to come by with a busy schedule. One way to maintain it is with healthy eating and drinking plenty of water. Working on multiple clients relies on having plenty of energy throughout your shift. The last client should have the same experience as the first client of the day. Rest, relaxation, hobbies and healthy eating will assist the esthetician to have longevity in the spa industry.</a:t>
            </a:r>
          </a:p>
          <a:p>
            <a:endParaRPr lang="en-US" sz="1600" dirty="0"/>
          </a:p>
        </p:txBody>
      </p:sp>
    </p:spTree>
    <p:extLst>
      <p:ext uri="{BB962C8B-B14F-4D97-AF65-F5344CB8AC3E}">
        <p14:creationId xmlns:p14="http://schemas.microsoft.com/office/powerpoint/2010/main" val="817371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D2E12-C190-ECCD-8002-A71814896362}"/>
              </a:ext>
            </a:extLst>
          </p:cNvPr>
          <p:cNvSpPr>
            <a:spLocks noGrp="1"/>
          </p:cNvSpPr>
          <p:nvPr>
            <p:ph type="title"/>
          </p:nvPr>
        </p:nvSpPr>
        <p:spPr/>
        <p:txBody>
          <a:bodyPr>
            <a:normAutofit/>
          </a:bodyPr>
          <a:lstStyle/>
          <a:p>
            <a:r>
              <a:rPr lang="en-US" sz="2000" dirty="0"/>
              <a:t>Practical Exams </a:t>
            </a:r>
          </a:p>
        </p:txBody>
      </p:sp>
      <p:sp>
        <p:nvSpPr>
          <p:cNvPr id="3" name="Content Placeholder 2">
            <a:extLst>
              <a:ext uri="{FF2B5EF4-FFF2-40B4-BE49-F238E27FC236}">
                <a16:creationId xmlns:a16="http://schemas.microsoft.com/office/drawing/2014/main" id="{F8284DA6-0DDB-9008-530D-54835B29462C}"/>
              </a:ext>
            </a:extLst>
          </p:cNvPr>
          <p:cNvSpPr>
            <a:spLocks noGrp="1"/>
          </p:cNvSpPr>
          <p:nvPr>
            <p:ph idx="1"/>
          </p:nvPr>
        </p:nvSpPr>
        <p:spPr/>
        <p:txBody>
          <a:bodyPr>
            <a:normAutofit fontScale="85000" lnSpcReduction="10000"/>
          </a:bodyPr>
          <a:lstStyle/>
          <a:p>
            <a:pPr marL="0" indent="0">
              <a:buNone/>
            </a:pPr>
            <a:r>
              <a:rPr lang="en-US" dirty="0"/>
              <a:t>You will be deducted marks from your practical exams on the following:</a:t>
            </a:r>
          </a:p>
          <a:p>
            <a:r>
              <a:rPr lang="en-US" b="1" dirty="0">
                <a:latin typeface="rooney-web"/>
              </a:rPr>
              <a:t>Poorly </a:t>
            </a:r>
            <a:r>
              <a:rPr lang="en-US" b="1" i="0" dirty="0">
                <a:effectLst/>
                <a:latin typeface="rooney-web"/>
              </a:rPr>
              <a:t>groomed hair.</a:t>
            </a:r>
            <a:r>
              <a:rPr lang="en-US" b="0" i="0" dirty="0">
                <a:effectLst/>
                <a:latin typeface="rooney-web"/>
              </a:rPr>
              <a:t> </a:t>
            </a:r>
          </a:p>
          <a:p>
            <a:pPr algn="l">
              <a:buFont typeface="Arial" panose="020B0604020202020204" pitchFamily="34" charset="0"/>
              <a:buChar char="•"/>
            </a:pPr>
            <a:r>
              <a:rPr lang="en-US" b="1" dirty="0">
                <a:latin typeface="rooney-web"/>
              </a:rPr>
              <a:t>Wearing </a:t>
            </a:r>
            <a:r>
              <a:rPr lang="en-US" b="1" i="0" dirty="0">
                <a:effectLst/>
                <a:latin typeface="rooney-web"/>
              </a:rPr>
              <a:t>accessories.</a:t>
            </a:r>
            <a:r>
              <a:rPr lang="en-US" b="0" i="0" dirty="0">
                <a:effectLst/>
                <a:latin typeface="rooney-web"/>
              </a:rPr>
              <a:t> Jewelry should be kept to a minimum—no jangling bracelets, dangling earrings, long necklaces, or large rings.</a:t>
            </a:r>
          </a:p>
          <a:p>
            <a:pPr algn="l">
              <a:buFont typeface="Arial" panose="020B0604020202020204" pitchFamily="34" charset="0"/>
              <a:buChar char="•"/>
            </a:pPr>
            <a:r>
              <a:rPr lang="en-US" b="1" dirty="0">
                <a:latin typeface="rooney-web"/>
              </a:rPr>
              <a:t>Long</a:t>
            </a:r>
            <a:r>
              <a:rPr lang="en-US" b="1" i="0" dirty="0">
                <a:effectLst/>
                <a:latin typeface="rooney-web"/>
              </a:rPr>
              <a:t> nails.</a:t>
            </a:r>
            <a:r>
              <a:rPr lang="en-US" b="0" i="0" dirty="0">
                <a:effectLst/>
                <a:latin typeface="rooney-web"/>
              </a:rPr>
              <a:t> Long nails of any kind will not be accepted </a:t>
            </a:r>
          </a:p>
          <a:p>
            <a:pPr algn="l">
              <a:buFont typeface="Arial" panose="020B0604020202020204" pitchFamily="34" charset="0"/>
              <a:buChar char="•"/>
            </a:pPr>
            <a:r>
              <a:rPr lang="en-US" b="1" i="0" dirty="0">
                <a:effectLst/>
                <a:latin typeface="rooney-web"/>
              </a:rPr>
              <a:t>No proper uniform.</a:t>
            </a:r>
            <a:r>
              <a:rPr lang="en-US" b="0" i="0" dirty="0">
                <a:effectLst/>
                <a:latin typeface="rooney-web"/>
              </a:rPr>
              <a:t> Your lab coat, scrubs, uniform, or apron should be spotless, freshly laundered, crisp, and ironed. Comfortable, closed-toed shoes, in accordance with your state board guidelines, are also part of the uniform.</a:t>
            </a:r>
          </a:p>
          <a:p>
            <a:r>
              <a:rPr lang="en-US" b="1" dirty="0"/>
              <a:t>Timing, </a:t>
            </a:r>
            <a:r>
              <a:rPr lang="en-US" dirty="0"/>
              <a:t>you should be on time and show up on time</a:t>
            </a:r>
          </a:p>
          <a:p>
            <a:r>
              <a:rPr lang="en-US" b="1" dirty="0"/>
              <a:t>Organization, </a:t>
            </a:r>
            <a:r>
              <a:rPr lang="en-US" dirty="0"/>
              <a:t>your treatments space should be spotless and ready ahead of time </a:t>
            </a:r>
          </a:p>
          <a:p>
            <a:pPr marL="0" indent="0">
              <a:buNone/>
            </a:pPr>
            <a:r>
              <a:rPr lang="en-US" b="1" dirty="0">
                <a:solidFill>
                  <a:srgbClr val="FF0000"/>
                </a:solidFill>
              </a:rPr>
              <a:t>                                      THERE WILL BE NO EXEPTIONS !!</a:t>
            </a:r>
          </a:p>
        </p:txBody>
      </p:sp>
    </p:spTree>
    <p:extLst>
      <p:ext uri="{BB962C8B-B14F-4D97-AF65-F5344CB8AC3E}">
        <p14:creationId xmlns:p14="http://schemas.microsoft.com/office/powerpoint/2010/main" val="1374272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4BE0CAC-6E5C-9054-25A6-E82CD5B0F4D7}"/>
              </a:ext>
            </a:extLst>
          </p:cNvPr>
          <p:cNvPicPr>
            <a:picLocks noGrp="1" noChangeAspect="1"/>
          </p:cNvPicPr>
          <p:nvPr>
            <p:ph idx="1"/>
          </p:nvPr>
        </p:nvPicPr>
        <p:blipFill>
          <a:blip r:embed="rId2"/>
          <a:stretch>
            <a:fillRect/>
          </a:stretch>
        </p:blipFill>
        <p:spPr>
          <a:xfrm>
            <a:off x="942657" y="1699736"/>
            <a:ext cx="10014564" cy="2760504"/>
          </a:xfrm>
          <a:prstGeom prst="rect">
            <a:avLst/>
          </a:prstGeom>
          <a:ln>
            <a:noFill/>
          </a:ln>
        </p:spPr>
      </p:pic>
    </p:spTree>
    <p:extLst>
      <p:ext uri="{BB962C8B-B14F-4D97-AF65-F5344CB8AC3E}">
        <p14:creationId xmlns:p14="http://schemas.microsoft.com/office/powerpoint/2010/main" val="91259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8194</TotalTime>
  <Words>723</Words>
  <Application>Microsoft Office PowerPoint</Application>
  <PresentationFormat>Widescreen</PresentationFormat>
  <Paragraphs>27</Paragraphs>
  <Slides>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9</vt:i4>
      </vt:variant>
    </vt:vector>
  </HeadingPairs>
  <TitlesOfParts>
    <vt:vector size="16" baseType="lpstr">
      <vt:lpstr>Arial</vt:lpstr>
      <vt:lpstr>Calibri</vt:lpstr>
      <vt:lpstr>Futura PT Book</vt:lpstr>
      <vt:lpstr>Futura PT Demi</vt:lpstr>
      <vt:lpstr>rooney-web</vt:lpstr>
      <vt:lpstr>Custom Design</vt:lpstr>
      <vt:lpstr>Office Theme</vt:lpstr>
      <vt:lpstr>PowerPoint Presentation</vt:lpstr>
      <vt:lpstr>PowerPoint Presentation</vt:lpstr>
      <vt:lpstr>Why is Important ?</vt:lpstr>
      <vt:lpstr>Why Do You Need to Wear Your Uniforms?</vt:lpstr>
      <vt:lpstr>Why Being on Time is Important </vt:lpstr>
      <vt:lpstr>Professional Image Checklist</vt:lpstr>
      <vt:lpstr>Practical Exams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