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64" r:id="rId4"/>
  </p:sldMasterIdLst>
  <p:notesMasterIdLst>
    <p:notesMasterId r:id="rId48"/>
  </p:notesMasterIdLst>
  <p:handoutMasterIdLst>
    <p:handoutMasterId r:id="rId49"/>
  </p:handoutMasterIdLst>
  <p:sldIdLst>
    <p:sldId id="297" r:id="rId5"/>
    <p:sldId id="439" r:id="rId6"/>
    <p:sldId id="440" r:id="rId7"/>
    <p:sldId id="278" r:id="rId8"/>
    <p:sldId id="279" r:id="rId9"/>
    <p:sldId id="277" r:id="rId10"/>
    <p:sldId id="441" r:id="rId11"/>
    <p:sldId id="443" r:id="rId12"/>
    <p:sldId id="444" r:id="rId13"/>
    <p:sldId id="275" r:id="rId14"/>
    <p:sldId id="445" r:id="rId15"/>
    <p:sldId id="274" r:id="rId16"/>
    <p:sldId id="446" r:id="rId17"/>
    <p:sldId id="281" r:id="rId18"/>
    <p:sldId id="282" r:id="rId19"/>
    <p:sldId id="283" r:id="rId20"/>
    <p:sldId id="447" r:id="rId21"/>
    <p:sldId id="448" r:id="rId22"/>
    <p:sldId id="449" r:id="rId23"/>
    <p:sldId id="450" r:id="rId24"/>
    <p:sldId id="451" r:id="rId25"/>
    <p:sldId id="286" r:id="rId26"/>
    <p:sldId id="287" r:id="rId27"/>
    <p:sldId id="452" r:id="rId28"/>
    <p:sldId id="453" r:id="rId29"/>
    <p:sldId id="454" r:id="rId30"/>
    <p:sldId id="289" r:id="rId31"/>
    <p:sldId id="455" r:id="rId32"/>
    <p:sldId id="456" r:id="rId33"/>
    <p:sldId id="457" r:id="rId34"/>
    <p:sldId id="458" r:id="rId35"/>
    <p:sldId id="459" r:id="rId36"/>
    <p:sldId id="292" r:id="rId37"/>
    <p:sldId id="460" r:id="rId38"/>
    <p:sldId id="293" r:id="rId39"/>
    <p:sldId id="294" r:id="rId40"/>
    <p:sldId id="461" r:id="rId41"/>
    <p:sldId id="462" r:id="rId42"/>
    <p:sldId id="295" r:id="rId43"/>
    <p:sldId id="463" r:id="rId44"/>
    <p:sldId id="464" r:id="rId45"/>
    <p:sldId id="465" r:id="rId46"/>
    <p:sldId id="43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824" autoAdjust="0"/>
    <p:restoredTop sz="94675"/>
  </p:normalViewPr>
  <p:slideViewPr>
    <p:cSldViewPr snapToGrid="0" snapToObjects="1">
      <p:cViewPr varScale="1">
        <p:scale>
          <a:sx n="111" d="100"/>
          <a:sy n="111" d="100"/>
        </p:scale>
        <p:origin x="144" y="168"/>
      </p:cViewPr>
      <p:guideLst>
        <p:guide orient="horz" pos="2160"/>
        <p:guide pos="3840"/>
      </p:guideLst>
    </p:cSldViewPr>
  </p:slideViewPr>
  <p:notesTextViewPr>
    <p:cViewPr>
      <p:scale>
        <a:sx n="1" d="1"/>
        <a:sy n="1" d="1"/>
      </p:scale>
      <p:origin x="0" y="0"/>
    </p:cViewPr>
  </p:notesTextViewPr>
  <p:notesViewPr>
    <p:cSldViewPr snapToGrid="0" snapToObjects="1">
      <p:cViewPr varScale="1">
        <p:scale>
          <a:sx n="68" d="100"/>
          <a:sy n="68" d="100"/>
        </p:scale>
        <p:origin x="3288"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5EA663F-0F71-4941-839F-4D376A50B15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AC142CB8-EC67-47AC-810C-39EACC3AA53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A1F8F58-3262-4466-8DB1-B329F63F404F}" type="datetimeFigureOut">
              <a:rPr lang="en-US" smtClean="0"/>
              <a:t>9/22/2023</a:t>
            </a:fld>
            <a:endParaRPr lang="en-US" dirty="0"/>
          </a:p>
        </p:txBody>
      </p:sp>
      <p:sp>
        <p:nvSpPr>
          <p:cNvPr id="4" name="Footer Placeholder 3">
            <a:extLst>
              <a:ext uri="{FF2B5EF4-FFF2-40B4-BE49-F238E27FC236}">
                <a16:creationId xmlns:a16="http://schemas.microsoft.com/office/drawing/2014/main" id="{87EB2D2D-60E4-477E-84AF-48DE5C24FA0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5F6F142-CFE2-4AA2-8A1E-CADC565C241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FF595F6-1BED-4F30-933F-F0CD66CEE780}" type="slidenum">
              <a:rPr lang="en-US" smtClean="0"/>
              <a:t>‹#›</a:t>
            </a:fld>
            <a:endParaRPr lang="en-US" dirty="0"/>
          </a:p>
        </p:txBody>
      </p:sp>
    </p:spTree>
    <p:extLst>
      <p:ext uri="{BB962C8B-B14F-4D97-AF65-F5344CB8AC3E}">
        <p14:creationId xmlns:p14="http://schemas.microsoft.com/office/powerpoint/2010/main" val="35015411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BCF71C-E8D2-4E49-B04C-B160BC17D861}" type="datetimeFigureOut">
              <a:rPr lang="en-US" smtClean="0"/>
              <a:t>9/22/2023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D76E09-41B7-FE4E-B099-04DFD58B8CF1}" type="slidenum">
              <a:rPr lang="en-US" smtClean="0"/>
              <a:t>‹#›</a:t>
            </a:fld>
            <a:endParaRPr lang="en-US" dirty="0"/>
          </a:p>
        </p:txBody>
      </p:sp>
    </p:spTree>
    <p:extLst>
      <p:ext uri="{BB962C8B-B14F-4D97-AF65-F5344CB8AC3E}">
        <p14:creationId xmlns:p14="http://schemas.microsoft.com/office/powerpoint/2010/main" val="1629511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4</a:t>
            </a:fld>
            <a:endParaRPr lang="en-US" dirty="0"/>
          </a:p>
        </p:txBody>
      </p:sp>
    </p:spTree>
    <p:extLst>
      <p:ext uri="{BB962C8B-B14F-4D97-AF65-F5344CB8AC3E}">
        <p14:creationId xmlns:p14="http://schemas.microsoft.com/office/powerpoint/2010/main" val="3274925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5</a:t>
            </a:fld>
            <a:endParaRPr lang="en-US" dirty="0"/>
          </a:p>
        </p:txBody>
      </p:sp>
    </p:spTree>
    <p:extLst>
      <p:ext uri="{BB962C8B-B14F-4D97-AF65-F5344CB8AC3E}">
        <p14:creationId xmlns:p14="http://schemas.microsoft.com/office/powerpoint/2010/main" val="322406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6</a:t>
            </a:fld>
            <a:endParaRPr lang="en-US" dirty="0"/>
          </a:p>
        </p:txBody>
      </p:sp>
    </p:spTree>
    <p:extLst>
      <p:ext uri="{BB962C8B-B14F-4D97-AF65-F5344CB8AC3E}">
        <p14:creationId xmlns:p14="http://schemas.microsoft.com/office/powerpoint/2010/main" val="730737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7</a:t>
            </a:fld>
            <a:endParaRPr lang="en-US" dirty="0"/>
          </a:p>
        </p:txBody>
      </p:sp>
    </p:spTree>
    <p:extLst>
      <p:ext uri="{BB962C8B-B14F-4D97-AF65-F5344CB8AC3E}">
        <p14:creationId xmlns:p14="http://schemas.microsoft.com/office/powerpoint/2010/main" val="27323789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10</a:t>
            </a:fld>
            <a:endParaRPr lang="en-US" dirty="0"/>
          </a:p>
        </p:txBody>
      </p:sp>
    </p:spTree>
    <p:extLst>
      <p:ext uri="{BB962C8B-B14F-4D97-AF65-F5344CB8AC3E}">
        <p14:creationId xmlns:p14="http://schemas.microsoft.com/office/powerpoint/2010/main" val="4184411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11</a:t>
            </a:fld>
            <a:endParaRPr lang="en-US" dirty="0"/>
          </a:p>
        </p:txBody>
      </p:sp>
    </p:spTree>
    <p:extLst>
      <p:ext uri="{BB962C8B-B14F-4D97-AF65-F5344CB8AC3E}">
        <p14:creationId xmlns:p14="http://schemas.microsoft.com/office/powerpoint/2010/main" val="3512419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12</a:t>
            </a:fld>
            <a:endParaRPr lang="en-US" dirty="0"/>
          </a:p>
        </p:txBody>
      </p:sp>
    </p:spTree>
    <p:extLst>
      <p:ext uri="{BB962C8B-B14F-4D97-AF65-F5344CB8AC3E}">
        <p14:creationId xmlns:p14="http://schemas.microsoft.com/office/powerpoint/2010/main" val="153866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14</a:t>
            </a:fld>
            <a:endParaRPr lang="en-US" dirty="0"/>
          </a:p>
        </p:txBody>
      </p:sp>
    </p:spTree>
    <p:extLst>
      <p:ext uri="{BB962C8B-B14F-4D97-AF65-F5344CB8AC3E}">
        <p14:creationId xmlns:p14="http://schemas.microsoft.com/office/powerpoint/2010/main" val="1329159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15</a:t>
            </a:fld>
            <a:endParaRPr lang="en-US" dirty="0"/>
          </a:p>
        </p:txBody>
      </p:sp>
    </p:spTree>
    <p:extLst>
      <p:ext uri="{BB962C8B-B14F-4D97-AF65-F5344CB8AC3E}">
        <p14:creationId xmlns:p14="http://schemas.microsoft.com/office/powerpoint/2010/main" val="2514606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16</a:t>
            </a:fld>
            <a:endParaRPr lang="en-US" dirty="0"/>
          </a:p>
        </p:txBody>
      </p:sp>
    </p:spTree>
    <p:extLst>
      <p:ext uri="{BB962C8B-B14F-4D97-AF65-F5344CB8AC3E}">
        <p14:creationId xmlns:p14="http://schemas.microsoft.com/office/powerpoint/2010/main" val="2303726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22</a:t>
            </a:fld>
            <a:endParaRPr lang="en-US" dirty="0"/>
          </a:p>
        </p:txBody>
      </p:sp>
    </p:spTree>
    <p:extLst>
      <p:ext uri="{BB962C8B-B14F-4D97-AF65-F5344CB8AC3E}">
        <p14:creationId xmlns:p14="http://schemas.microsoft.com/office/powerpoint/2010/main" val="35773278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23</a:t>
            </a:fld>
            <a:endParaRPr lang="en-US" dirty="0"/>
          </a:p>
        </p:txBody>
      </p:sp>
    </p:spTree>
    <p:extLst>
      <p:ext uri="{BB962C8B-B14F-4D97-AF65-F5344CB8AC3E}">
        <p14:creationId xmlns:p14="http://schemas.microsoft.com/office/powerpoint/2010/main" val="26917547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27</a:t>
            </a:fld>
            <a:endParaRPr lang="en-US" dirty="0"/>
          </a:p>
        </p:txBody>
      </p:sp>
    </p:spTree>
    <p:extLst>
      <p:ext uri="{BB962C8B-B14F-4D97-AF65-F5344CB8AC3E}">
        <p14:creationId xmlns:p14="http://schemas.microsoft.com/office/powerpoint/2010/main" val="19183087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33</a:t>
            </a:fld>
            <a:endParaRPr lang="en-US" dirty="0"/>
          </a:p>
        </p:txBody>
      </p:sp>
    </p:spTree>
    <p:extLst>
      <p:ext uri="{BB962C8B-B14F-4D97-AF65-F5344CB8AC3E}">
        <p14:creationId xmlns:p14="http://schemas.microsoft.com/office/powerpoint/2010/main" val="4117648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34</a:t>
            </a:fld>
            <a:endParaRPr lang="en-US" dirty="0"/>
          </a:p>
        </p:txBody>
      </p:sp>
    </p:spTree>
    <p:extLst>
      <p:ext uri="{BB962C8B-B14F-4D97-AF65-F5344CB8AC3E}">
        <p14:creationId xmlns:p14="http://schemas.microsoft.com/office/powerpoint/2010/main" val="32939548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35</a:t>
            </a:fld>
            <a:endParaRPr lang="en-US" dirty="0"/>
          </a:p>
        </p:txBody>
      </p:sp>
    </p:spTree>
    <p:extLst>
      <p:ext uri="{BB962C8B-B14F-4D97-AF65-F5344CB8AC3E}">
        <p14:creationId xmlns:p14="http://schemas.microsoft.com/office/powerpoint/2010/main" val="29785560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36</a:t>
            </a:fld>
            <a:endParaRPr lang="en-US" dirty="0"/>
          </a:p>
        </p:txBody>
      </p:sp>
    </p:spTree>
    <p:extLst>
      <p:ext uri="{BB962C8B-B14F-4D97-AF65-F5344CB8AC3E}">
        <p14:creationId xmlns:p14="http://schemas.microsoft.com/office/powerpoint/2010/main" val="3612512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D76E09-41B7-FE4E-B099-04DFD58B8CF1}" type="slidenum">
              <a:rPr lang="en-US" smtClean="0"/>
              <a:t>39</a:t>
            </a:fld>
            <a:endParaRPr lang="en-US" dirty="0"/>
          </a:p>
        </p:txBody>
      </p:sp>
    </p:spTree>
    <p:extLst>
      <p:ext uri="{BB962C8B-B14F-4D97-AF65-F5344CB8AC3E}">
        <p14:creationId xmlns:p14="http://schemas.microsoft.com/office/powerpoint/2010/main" val="30038802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822963D-1649-09DD-615C-C6A35D7E12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DC819F0A-5BDB-F5D5-5601-8BE436E675CC}"/>
              </a:ext>
            </a:extLst>
          </p:cNvPr>
          <p:cNvSpPr txBox="1"/>
          <p:nvPr/>
        </p:nvSpPr>
        <p:spPr>
          <a:xfrm>
            <a:off x="4424517" y="3984212"/>
            <a:ext cx="6096000" cy="769441"/>
          </a:xfrm>
          <a:prstGeom prst="rect">
            <a:avLst/>
          </a:prstGeom>
          <a:noFill/>
        </p:spPr>
        <p:txBody>
          <a:bodyPr wrap="square">
            <a:spAutoFit/>
          </a:bodyPr>
          <a:lstStyle/>
          <a:p>
            <a:r>
              <a:rPr lang="en-CA" sz="4400" b="0" dirty="0">
                <a:solidFill>
                  <a:schemeClr val="bg1"/>
                </a:solidFill>
                <a:latin typeface="Futura PT Demi" panose="020B0702020204020303" pitchFamily="34" charset="0"/>
              </a:rPr>
              <a:t>PPT TITLE…</a:t>
            </a:r>
          </a:p>
        </p:txBody>
      </p:sp>
    </p:spTree>
    <p:extLst>
      <p:ext uri="{BB962C8B-B14F-4D97-AF65-F5344CB8AC3E}">
        <p14:creationId xmlns:p14="http://schemas.microsoft.com/office/powerpoint/2010/main" val="3370508030"/>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_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1775008326"/>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_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hasCustomPrompt="1"/>
          </p:nvPr>
        </p:nvSpPr>
        <p:spPr>
          <a:xfrm>
            <a:off x="838200" y="365125"/>
            <a:ext cx="10515600" cy="1325563"/>
          </a:xfrm>
          <a:prstGeom prst="rect">
            <a:avLst/>
          </a:prstGeom>
        </p:spPr>
        <p:txBody>
          <a:bodyPr/>
          <a:lstStyle>
            <a:lvl1pPr>
              <a:defRPr>
                <a:solidFill>
                  <a:srgbClr val="A21E23"/>
                </a:solidFill>
              </a:defRPr>
            </a:lvl1pPr>
          </a:lstStyle>
          <a:p>
            <a:br>
              <a:rPr lang="en-US" dirty="0"/>
            </a:br>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hasCustomPrompt="1"/>
          </p:nvPr>
        </p:nvSpPr>
        <p:spPr>
          <a:xfrm>
            <a:off x="838200" y="1825625"/>
            <a:ext cx="10515600" cy="4351338"/>
          </a:xfrm>
          <a:prstGeom prst="rect">
            <a:avLst/>
          </a:prstGeom>
        </p:spPr>
        <p:txBody>
          <a:bodyPr/>
          <a:lstStyle/>
          <a:p>
            <a:pPr marL="457200" indent="-457200">
              <a:buFont typeface="Arial" panose="020B0604020202020204" pitchFamily="34" charset="0"/>
              <a:buChar char="•"/>
            </a:pPr>
            <a:r>
              <a:rPr lang="en-CA" sz="2800" dirty="0">
                <a:latin typeface="Futura PT Book" panose="020B0502020204020303" pitchFamily="34" charset="0"/>
              </a:rPr>
              <a:t>Heading1</a:t>
            </a:r>
          </a:p>
          <a:p>
            <a:pPr marL="457200" indent="-457200">
              <a:buFont typeface="Arial" panose="020B0604020202020204" pitchFamily="34" charset="0"/>
              <a:buChar char="•"/>
            </a:pPr>
            <a:r>
              <a:rPr lang="en-CA" sz="2800" dirty="0">
                <a:latin typeface="Futura PT Book" panose="020B0502020204020303" pitchFamily="34" charset="0"/>
              </a:rPr>
              <a:t>Heading1</a:t>
            </a:r>
          </a:p>
          <a:p>
            <a:pPr marL="457200" indent="-457200">
              <a:buFont typeface="Arial" panose="020B0604020202020204" pitchFamily="34" charset="0"/>
              <a:buChar char="•"/>
            </a:pPr>
            <a:r>
              <a:rPr lang="en-CA" sz="2800" dirty="0">
                <a:latin typeface="Futura PT Book" panose="020B0502020204020303" pitchFamily="34" charset="0"/>
              </a:rPr>
              <a:t>Heading1</a:t>
            </a:r>
          </a:p>
          <a:p>
            <a:pPr marL="457200" indent="-457200">
              <a:buFont typeface="Arial" panose="020B0604020202020204" pitchFamily="34" charset="0"/>
              <a:buChar char="•"/>
            </a:pPr>
            <a:r>
              <a:rPr lang="en-CA" sz="2800" dirty="0">
                <a:latin typeface="Futura PT Book" panose="020B0502020204020303" pitchFamily="34" charset="0"/>
              </a:rPr>
              <a:t>Heading1</a:t>
            </a:r>
          </a:p>
          <a:p>
            <a:pPr marL="457200" indent="-457200">
              <a:buFont typeface="Arial" panose="020B0604020202020204" pitchFamily="34" charset="0"/>
              <a:buChar char="•"/>
            </a:pPr>
            <a:r>
              <a:rPr lang="en-CA" sz="2800" dirty="0">
                <a:latin typeface="Futura PT Book" panose="020B0502020204020303" pitchFamily="34" charset="0"/>
              </a:rPr>
              <a:t>Heading1</a:t>
            </a:r>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22594915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_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hasCustomPrompt="1"/>
          </p:nvPr>
        </p:nvSpPr>
        <p:spPr>
          <a:xfrm>
            <a:off x="838200" y="365125"/>
            <a:ext cx="10515600" cy="1325563"/>
          </a:xfrm>
          <a:prstGeom prst="rect">
            <a:avLst/>
          </a:prstGeom>
        </p:spPr>
        <p:txBody>
          <a:bodyPr/>
          <a:lstStyle>
            <a:lvl1pPr>
              <a:defRPr>
                <a:solidFill>
                  <a:srgbClr val="A21E23"/>
                </a:solidFill>
              </a:defRPr>
            </a:lvl1pPr>
          </a:lstStyle>
          <a:p>
            <a:br>
              <a:rPr lang="en-US" dirty="0"/>
            </a:br>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hasCustomPrompt="1"/>
          </p:nvPr>
        </p:nvSpPr>
        <p:spPr>
          <a:xfrm>
            <a:off x="838200" y="1825625"/>
            <a:ext cx="10515600" cy="4351338"/>
          </a:xfrm>
          <a:prstGeom prst="rect">
            <a:avLst/>
          </a:prstGeom>
        </p:spPr>
        <p:txBody>
          <a:bodyPr/>
          <a:lstStyle/>
          <a:p>
            <a:pPr marL="457200" indent="-457200">
              <a:buFont typeface="Arial" panose="020B0604020202020204" pitchFamily="34" charset="0"/>
              <a:buChar char="•"/>
            </a:pPr>
            <a:r>
              <a:rPr lang="en-CA" sz="2800" dirty="0">
                <a:latin typeface="Futura PT Book" panose="020B0502020204020303" pitchFamily="34" charset="0"/>
              </a:rPr>
              <a:t>Heading1</a:t>
            </a:r>
          </a:p>
          <a:p>
            <a:pPr marL="457200" indent="-457200">
              <a:buFont typeface="Arial" panose="020B0604020202020204" pitchFamily="34" charset="0"/>
              <a:buChar char="•"/>
            </a:pPr>
            <a:r>
              <a:rPr lang="en-CA" sz="2800" dirty="0">
                <a:latin typeface="Futura PT Book" panose="020B0502020204020303" pitchFamily="34" charset="0"/>
              </a:rPr>
              <a:t>Heading1</a:t>
            </a:r>
          </a:p>
          <a:p>
            <a:pPr marL="457200" indent="-457200">
              <a:buFont typeface="Arial" panose="020B0604020202020204" pitchFamily="34" charset="0"/>
              <a:buChar char="•"/>
            </a:pPr>
            <a:r>
              <a:rPr lang="en-CA" sz="2800" dirty="0">
                <a:latin typeface="Futura PT Book" panose="020B0502020204020303" pitchFamily="34" charset="0"/>
              </a:rPr>
              <a:t>Heading1</a:t>
            </a:r>
          </a:p>
          <a:p>
            <a:pPr marL="457200" indent="-457200">
              <a:buFont typeface="Arial" panose="020B0604020202020204" pitchFamily="34" charset="0"/>
              <a:buChar char="•"/>
            </a:pPr>
            <a:r>
              <a:rPr lang="en-CA" sz="2800" dirty="0">
                <a:latin typeface="Futura PT Book" panose="020B0502020204020303" pitchFamily="34" charset="0"/>
              </a:rPr>
              <a:t>Heading1</a:t>
            </a:r>
          </a:p>
          <a:p>
            <a:pPr marL="457200" indent="-457200">
              <a:buFont typeface="Arial" panose="020B0604020202020204" pitchFamily="34" charset="0"/>
              <a:buChar char="•"/>
            </a:pPr>
            <a:r>
              <a:rPr lang="en-CA" sz="2800" dirty="0">
                <a:latin typeface="Futura PT Book" panose="020B0502020204020303" pitchFamily="34" charset="0"/>
              </a:rPr>
              <a:t>Heading1</a:t>
            </a:r>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1181724516"/>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New Sec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28DDE7-72D4-E84F-B7CE-88FE110F5F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1">
            <a:extLst>
              <a:ext uri="{FF2B5EF4-FFF2-40B4-BE49-F238E27FC236}">
                <a16:creationId xmlns:a16="http://schemas.microsoft.com/office/drawing/2014/main" id="{40046B08-18E6-FBCF-8AB7-F44356D4ADE8}"/>
              </a:ext>
            </a:extLst>
          </p:cNvPr>
          <p:cNvSpPr>
            <a:spLocks noGrp="1"/>
          </p:cNvSpPr>
          <p:nvPr>
            <p:ph type="title" hasCustomPrompt="1"/>
          </p:nvPr>
        </p:nvSpPr>
        <p:spPr>
          <a:xfrm>
            <a:off x="985684" y="1800634"/>
            <a:ext cx="3261852" cy="1325563"/>
          </a:xfrm>
          <a:prstGeom prst="rect">
            <a:avLst/>
          </a:prstGeom>
        </p:spPr>
        <p:txBody>
          <a:bodyPr/>
          <a:lstStyle>
            <a:lvl1pPr>
              <a:defRPr>
                <a:solidFill>
                  <a:schemeClr val="bg1"/>
                </a:solidFill>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br>
              <a:rPr lang="en-US" dirty="0"/>
            </a:br>
            <a:r>
              <a:rPr lang="en-CA" sz="4400" dirty="0">
                <a:solidFill>
                  <a:schemeClr val="bg1"/>
                </a:solidFill>
                <a:latin typeface="Futura PT Demi" panose="020B0702020204020303" pitchFamily="34" charset="0"/>
                <a:ea typeface="+mj-ea"/>
                <a:cs typeface="+mj-cs"/>
              </a:rPr>
              <a:t>THIS IS A NEW SECTION </a:t>
            </a:r>
            <a:br>
              <a:rPr lang="en-CA" sz="4400" dirty="0">
                <a:solidFill>
                  <a:schemeClr val="bg1"/>
                </a:solidFill>
                <a:latin typeface="Futura PT Demi" panose="020B0702020204020303" pitchFamily="34" charset="0"/>
                <a:ea typeface="+mj-ea"/>
                <a:cs typeface="+mj-cs"/>
              </a:rPr>
            </a:br>
            <a:endParaRPr lang="en-CA" dirty="0"/>
          </a:p>
        </p:txBody>
      </p:sp>
      <p:sp>
        <p:nvSpPr>
          <p:cNvPr id="10" name="Content Placeholder 2">
            <a:extLst>
              <a:ext uri="{FF2B5EF4-FFF2-40B4-BE49-F238E27FC236}">
                <a16:creationId xmlns:a16="http://schemas.microsoft.com/office/drawing/2014/main" id="{6A983DAD-C658-8DF7-D9FB-9F71E3D67C22}"/>
              </a:ext>
            </a:extLst>
          </p:cNvPr>
          <p:cNvSpPr>
            <a:spLocks noGrp="1"/>
          </p:cNvSpPr>
          <p:nvPr>
            <p:ph idx="1" hasCustomPrompt="1"/>
          </p:nvPr>
        </p:nvSpPr>
        <p:spPr>
          <a:xfrm>
            <a:off x="5862484" y="2258245"/>
            <a:ext cx="5343832" cy="4351338"/>
          </a:xfrm>
          <a:prstGeom prst="rect">
            <a:avLst/>
          </a:prstGeom>
        </p:spPr>
        <p:txBody>
          <a:bodyPr/>
          <a:lstStyle>
            <a:lvl1pPr>
              <a:defRPr>
                <a:latin typeface="Futura PT Book" panose="020B0502020204020303" pitchFamily="34" charset="0"/>
              </a:defRPr>
            </a:lvl1pPr>
          </a:lstStyle>
          <a:p>
            <a:pPr marL="457200" indent="-228600">
              <a:lnSpc>
                <a:spcPct val="90000"/>
              </a:lnSpc>
              <a:spcAft>
                <a:spcPts val="600"/>
              </a:spcAft>
              <a:buFont typeface="Arial" panose="020B0604020202020204" pitchFamily="34" charset="0"/>
              <a:buChar char="•"/>
            </a:pPr>
            <a:r>
              <a:rPr lang="en-CA" sz="2800" dirty="0">
                <a:latin typeface="Futura PT Book" panose="020B0502020204020303" pitchFamily="34" charset="0"/>
              </a:rPr>
              <a:t>Lorem ipsum </a:t>
            </a:r>
          </a:p>
          <a:p>
            <a:pPr marL="457200" indent="-228600">
              <a:lnSpc>
                <a:spcPct val="90000"/>
              </a:lnSpc>
              <a:spcAft>
                <a:spcPts val="600"/>
              </a:spcAft>
              <a:buFont typeface="Arial" panose="020B0604020202020204" pitchFamily="34" charset="0"/>
              <a:buChar char="•"/>
            </a:pPr>
            <a:r>
              <a:rPr lang="en-CA" sz="2800" dirty="0">
                <a:latin typeface="Futura PT Book" panose="020B0502020204020303" pitchFamily="34" charset="0"/>
              </a:rPr>
              <a:t>Lorem ipsum </a:t>
            </a:r>
          </a:p>
          <a:p>
            <a:pPr marL="457200" indent="-228600">
              <a:lnSpc>
                <a:spcPct val="90000"/>
              </a:lnSpc>
              <a:spcAft>
                <a:spcPts val="600"/>
              </a:spcAft>
              <a:buFont typeface="Arial" panose="020B0604020202020204" pitchFamily="34" charset="0"/>
              <a:buChar char="•"/>
            </a:pPr>
            <a:r>
              <a:rPr lang="en-CA" sz="2800" dirty="0">
                <a:latin typeface="Futura PT Book" panose="020B0502020204020303" pitchFamily="34" charset="0"/>
              </a:rPr>
              <a:t>Lorem ipsum</a:t>
            </a:r>
          </a:p>
        </p:txBody>
      </p:sp>
    </p:spTree>
    <p:extLst>
      <p:ext uri="{BB962C8B-B14F-4D97-AF65-F5344CB8AC3E}">
        <p14:creationId xmlns:p14="http://schemas.microsoft.com/office/powerpoint/2010/main" val="1080841577"/>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_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hasCustomPrompt="1"/>
          </p:nvPr>
        </p:nvSpPr>
        <p:spPr>
          <a:xfrm>
            <a:off x="838200" y="365125"/>
            <a:ext cx="10515600" cy="1325563"/>
          </a:xfrm>
          <a:prstGeom prst="rect">
            <a:avLst/>
          </a:prstGeom>
        </p:spPr>
        <p:txBody>
          <a:bodyPr/>
          <a:lstStyle>
            <a:lvl1pPr>
              <a:defRPr>
                <a:solidFill>
                  <a:srgbClr val="A21E23"/>
                </a:solidFill>
              </a:defRPr>
            </a:lvl1pPr>
          </a:lstStyle>
          <a:p>
            <a:br>
              <a:rPr lang="en-US" dirty="0"/>
            </a:br>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hasCustomPrompt="1"/>
          </p:nvPr>
        </p:nvSpPr>
        <p:spPr>
          <a:xfrm>
            <a:off x="838200" y="1825625"/>
            <a:ext cx="10515600" cy="4351338"/>
          </a:xfrm>
          <a:prstGeom prst="rect">
            <a:avLst/>
          </a:prstGeom>
        </p:spPr>
        <p:txBody>
          <a:bodyPr/>
          <a:lstStyle/>
          <a:p>
            <a:pPr>
              <a:spcAft>
                <a:spcPts val="1200"/>
              </a:spcAft>
              <a:buNone/>
            </a:pPr>
            <a:r>
              <a:rPr lang="en-US" b="1" dirty="0">
                <a:latin typeface="Futura PT Book" panose="020B0502020204020303" pitchFamily="34" charset="0"/>
              </a:rPr>
              <a:t>Lorem ipsum dolor sit </a:t>
            </a:r>
            <a:r>
              <a:rPr lang="en-US" b="1" dirty="0" err="1">
                <a:latin typeface="Futura PT Book" panose="020B0502020204020303" pitchFamily="34" charset="0"/>
              </a:rPr>
              <a:t>amet</a:t>
            </a:r>
            <a:r>
              <a:rPr lang="en-US" b="1" dirty="0">
                <a:latin typeface="Futura PT Book" panose="020B0502020204020303" pitchFamily="34" charset="0"/>
              </a:rPr>
              <a:t>, </a:t>
            </a:r>
            <a:r>
              <a:rPr lang="en-US" b="1" dirty="0" err="1">
                <a:latin typeface="Futura PT Book" panose="020B0502020204020303" pitchFamily="34" charset="0"/>
              </a:rPr>
              <a:t>consectetur</a:t>
            </a:r>
            <a:r>
              <a:rPr lang="en-US" b="1" dirty="0">
                <a:latin typeface="Futura PT Book" panose="020B0502020204020303" pitchFamily="34" charset="0"/>
              </a:rPr>
              <a:t>: </a:t>
            </a:r>
          </a:p>
          <a:p>
            <a:pPr lvl="1">
              <a:spcAft>
                <a:spcPts val="600"/>
              </a:spcAft>
            </a:pPr>
            <a:r>
              <a:rPr lang="en-US" sz="2800" dirty="0">
                <a:latin typeface="Futura PT Book" panose="020B0502020204020303" pitchFamily="34" charset="0"/>
              </a:rPr>
              <a:t>Lorem ipsum dolor sit </a:t>
            </a:r>
            <a:r>
              <a:rPr lang="en-US" sz="2800" dirty="0" err="1">
                <a:latin typeface="Futura PT Book" panose="020B0502020204020303" pitchFamily="34" charset="0"/>
              </a:rPr>
              <a:t>amet</a:t>
            </a:r>
            <a:r>
              <a:rPr lang="en-US" sz="2800" dirty="0">
                <a:latin typeface="Futura PT Book" panose="020B0502020204020303" pitchFamily="34" charset="0"/>
              </a:rPr>
              <a:t>, </a:t>
            </a:r>
            <a:r>
              <a:rPr lang="en-US" sz="2800" dirty="0" err="1">
                <a:latin typeface="Futura PT Book" panose="020B0502020204020303" pitchFamily="34" charset="0"/>
              </a:rPr>
              <a:t>consectetur</a:t>
            </a:r>
            <a:r>
              <a:rPr lang="en-US" sz="2800" dirty="0">
                <a:latin typeface="Futura PT Book" panose="020B0502020204020303" pitchFamily="34" charset="0"/>
              </a:rPr>
              <a:t> </a:t>
            </a:r>
            <a:r>
              <a:rPr lang="en-US" sz="2800" dirty="0" err="1">
                <a:latin typeface="Futura PT Book" panose="020B0502020204020303" pitchFamily="34" charset="0"/>
              </a:rPr>
              <a:t>adipiscing</a:t>
            </a:r>
            <a:r>
              <a:rPr lang="en-US" sz="2800" dirty="0">
                <a:latin typeface="Futura PT Book" panose="020B0502020204020303" pitchFamily="34" charset="0"/>
              </a:rPr>
              <a:t> </a:t>
            </a:r>
            <a:r>
              <a:rPr lang="en-US" sz="2800" dirty="0" err="1">
                <a:latin typeface="Futura PT Book" panose="020B0502020204020303" pitchFamily="34" charset="0"/>
              </a:rPr>
              <a:t>elit</a:t>
            </a:r>
            <a:r>
              <a:rPr lang="en-US" sz="2800" dirty="0">
                <a:latin typeface="Futura PT Book" panose="020B0502020204020303" pitchFamily="34" charset="0"/>
              </a:rPr>
              <a:t>, sed do </a:t>
            </a:r>
            <a:r>
              <a:rPr lang="en-US" sz="2800" dirty="0" err="1">
                <a:latin typeface="Futura PT Book" panose="020B0502020204020303" pitchFamily="34" charset="0"/>
              </a:rPr>
              <a:t>eiusmod</a:t>
            </a:r>
            <a:r>
              <a:rPr lang="en-US" sz="2800" dirty="0">
                <a:latin typeface="Futura PT Book" panose="020B0502020204020303" pitchFamily="34" charset="0"/>
              </a:rPr>
              <a:t> </a:t>
            </a:r>
            <a:r>
              <a:rPr lang="en-US" sz="2800" dirty="0" err="1">
                <a:latin typeface="Futura PT Book" panose="020B0502020204020303" pitchFamily="34" charset="0"/>
              </a:rPr>
              <a:t>tempor</a:t>
            </a:r>
            <a:r>
              <a:rPr lang="en-US" sz="2800" dirty="0">
                <a:latin typeface="Futura PT Book" panose="020B0502020204020303" pitchFamily="34" charset="0"/>
              </a:rPr>
              <a:t> </a:t>
            </a:r>
            <a:r>
              <a:rPr lang="en-US" sz="2800" dirty="0" err="1">
                <a:latin typeface="Futura PT Book" panose="020B0502020204020303" pitchFamily="34" charset="0"/>
              </a:rPr>
              <a:t>incididunt</a:t>
            </a:r>
            <a:r>
              <a:rPr lang="en-US" sz="2800" dirty="0">
                <a:latin typeface="Futura PT Book" panose="020B0502020204020303" pitchFamily="34" charset="0"/>
              </a:rPr>
              <a:t> </a:t>
            </a:r>
            <a:r>
              <a:rPr lang="en-US" sz="2800" dirty="0" err="1">
                <a:latin typeface="Futura PT Book" panose="020B0502020204020303" pitchFamily="34" charset="0"/>
              </a:rPr>
              <a:t>ut</a:t>
            </a:r>
            <a:r>
              <a:rPr lang="en-US" sz="2800" dirty="0">
                <a:latin typeface="Futura PT Book" panose="020B0502020204020303" pitchFamily="34" charset="0"/>
              </a:rPr>
              <a:t> labore et dolore magna </a:t>
            </a:r>
            <a:r>
              <a:rPr lang="en-US" sz="2800" dirty="0" err="1">
                <a:latin typeface="Futura PT Book" panose="020B0502020204020303" pitchFamily="34" charset="0"/>
              </a:rPr>
              <a:t>aliqua</a:t>
            </a:r>
            <a:r>
              <a:rPr lang="en-US" sz="2800" dirty="0">
                <a:latin typeface="Futura PT Book" panose="020B0502020204020303" pitchFamily="34" charset="0"/>
              </a:rPr>
              <a:t>. Ut </a:t>
            </a:r>
            <a:r>
              <a:rPr lang="en-US" sz="2800" dirty="0" err="1">
                <a:latin typeface="Futura PT Book" panose="020B0502020204020303" pitchFamily="34" charset="0"/>
              </a:rPr>
              <a:t>enim</a:t>
            </a:r>
            <a:r>
              <a:rPr lang="en-US" sz="2800" dirty="0">
                <a:latin typeface="Futura PT Book" panose="020B0502020204020303" pitchFamily="34" charset="0"/>
              </a:rPr>
              <a:t> ad minim </a:t>
            </a:r>
            <a:r>
              <a:rPr lang="en-US" sz="2800" dirty="0" err="1">
                <a:latin typeface="Futura PT Book" panose="020B0502020204020303" pitchFamily="34" charset="0"/>
              </a:rPr>
              <a:t>veniam</a:t>
            </a:r>
            <a:r>
              <a:rPr lang="en-US" sz="2800" dirty="0">
                <a:latin typeface="Futura PT Book" panose="020B0502020204020303" pitchFamily="34" charset="0"/>
              </a:rPr>
              <a:t>, </a:t>
            </a:r>
            <a:r>
              <a:rPr lang="en-US" sz="2800" dirty="0" err="1">
                <a:latin typeface="Futura PT Book" panose="020B0502020204020303" pitchFamily="34" charset="0"/>
              </a:rPr>
              <a:t>quis</a:t>
            </a:r>
            <a:r>
              <a:rPr lang="en-US" sz="2800" dirty="0">
                <a:latin typeface="Futura PT Book" panose="020B0502020204020303" pitchFamily="34" charset="0"/>
              </a:rPr>
              <a:t> </a:t>
            </a:r>
            <a:r>
              <a:rPr lang="en-US" sz="2800" dirty="0" err="1">
                <a:latin typeface="Futura PT Book" panose="020B0502020204020303" pitchFamily="34" charset="0"/>
              </a:rPr>
              <a:t>nostrud</a:t>
            </a:r>
            <a:r>
              <a:rPr lang="en-US" sz="2800" dirty="0">
                <a:latin typeface="Futura PT Book" panose="020B0502020204020303" pitchFamily="34" charset="0"/>
              </a:rPr>
              <a:t> exercitation </a:t>
            </a:r>
            <a:r>
              <a:rPr lang="en-US" sz="2800" dirty="0" err="1">
                <a:latin typeface="Futura PT Book" panose="020B0502020204020303" pitchFamily="34" charset="0"/>
              </a:rPr>
              <a:t>ullamco</a:t>
            </a:r>
            <a:r>
              <a:rPr lang="en-US" sz="2800" dirty="0">
                <a:latin typeface="Futura PT Book" panose="020B0502020204020303" pitchFamily="34" charset="0"/>
              </a:rPr>
              <a:t> </a:t>
            </a:r>
            <a:r>
              <a:rPr lang="en-US" sz="2800" dirty="0" err="1">
                <a:latin typeface="Futura PT Book" panose="020B0502020204020303" pitchFamily="34" charset="0"/>
              </a:rPr>
              <a:t>laboris</a:t>
            </a:r>
            <a:r>
              <a:rPr lang="en-US" sz="2800" dirty="0">
                <a:latin typeface="Futura PT Book" panose="020B0502020204020303" pitchFamily="34" charset="0"/>
              </a:rPr>
              <a:t> nisi </a:t>
            </a:r>
            <a:r>
              <a:rPr lang="en-US" sz="2800" dirty="0" err="1">
                <a:latin typeface="Futura PT Book" panose="020B0502020204020303" pitchFamily="34" charset="0"/>
              </a:rPr>
              <a:t>ut</a:t>
            </a:r>
            <a:r>
              <a:rPr lang="en-US" sz="2800" dirty="0">
                <a:latin typeface="Futura PT Book" panose="020B0502020204020303" pitchFamily="34" charset="0"/>
              </a:rPr>
              <a:t> </a:t>
            </a:r>
            <a:r>
              <a:rPr lang="en-US" sz="2800" dirty="0" err="1">
                <a:latin typeface="Futura PT Book" panose="020B0502020204020303" pitchFamily="34" charset="0"/>
              </a:rPr>
              <a:t>aliquip</a:t>
            </a:r>
            <a:r>
              <a:rPr lang="en-US" sz="2800" dirty="0">
                <a:latin typeface="Futura PT Book" panose="020B0502020204020303" pitchFamily="34" charset="0"/>
              </a:rPr>
              <a:t> ex </a:t>
            </a:r>
            <a:r>
              <a:rPr lang="en-US" sz="2800" dirty="0" err="1">
                <a:latin typeface="Futura PT Book" panose="020B0502020204020303" pitchFamily="34" charset="0"/>
              </a:rPr>
              <a:t>ea</a:t>
            </a:r>
            <a:r>
              <a:rPr lang="en-US" sz="2800" dirty="0">
                <a:latin typeface="Futura PT Book" panose="020B0502020204020303" pitchFamily="34" charset="0"/>
              </a:rPr>
              <a:t> </a:t>
            </a:r>
            <a:r>
              <a:rPr lang="en-US" sz="2800" dirty="0" err="1">
                <a:latin typeface="Futura PT Book" panose="020B0502020204020303" pitchFamily="34" charset="0"/>
              </a:rPr>
              <a:t>commodo</a:t>
            </a:r>
            <a:r>
              <a:rPr lang="en-US" sz="2800" dirty="0">
                <a:latin typeface="Futura PT Book" panose="020B0502020204020303" pitchFamily="34" charset="0"/>
              </a:rPr>
              <a:t> </a:t>
            </a:r>
            <a:r>
              <a:rPr lang="en-US" sz="2800" dirty="0" err="1">
                <a:latin typeface="Futura PT Book" panose="020B0502020204020303" pitchFamily="34" charset="0"/>
              </a:rPr>
              <a:t>consequat</a:t>
            </a:r>
            <a:r>
              <a:rPr lang="en-US" sz="2800" dirty="0">
                <a:latin typeface="Futura PT Book" panose="020B0502020204020303" pitchFamily="34" charset="0"/>
              </a:rPr>
              <a:t>. Duis </a:t>
            </a:r>
            <a:r>
              <a:rPr lang="en-US" sz="2800" dirty="0" err="1">
                <a:latin typeface="Futura PT Book" panose="020B0502020204020303" pitchFamily="34" charset="0"/>
              </a:rPr>
              <a:t>aute</a:t>
            </a:r>
            <a:r>
              <a:rPr lang="en-US" sz="2800" dirty="0">
                <a:latin typeface="Futura PT Book" panose="020B0502020204020303" pitchFamily="34" charset="0"/>
              </a:rPr>
              <a:t> </a:t>
            </a:r>
            <a:r>
              <a:rPr lang="en-US" sz="2800" dirty="0" err="1">
                <a:latin typeface="Futura PT Book" panose="020B0502020204020303" pitchFamily="34" charset="0"/>
              </a:rPr>
              <a:t>irure</a:t>
            </a:r>
            <a:r>
              <a:rPr lang="en-US" sz="2800" dirty="0">
                <a:latin typeface="Futura PT Book" panose="020B0502020204020303" pitchFamily="34" charset="0"/>
              </a:rPr>
              <a:t> dolor in </a:t>
            </a:r>
            <a:r>
              <a:rPr lang="en-US" sz="2800" dirty="0" err="1">
                <a:latin typeface="Futura PT Book" panose="020B0502020204020303" pitchFamily="34" charset="0"/>
              </a:rPr>
              <a:t>reprehenderit</a:t>
            </a:r>
            <a:r>
              <a:rPr lang="en-US" sz="2800" dirty="0">
                <a:latin typeface="Futura PT Book" panose="020B0502020204020303" pitchFamily="34" charset="0"/>
              </a:rPr>
              <a:t> in </a:t>
            </a:r>
            <a:r>
              <a:rPr lang="en-US" sz="2800" dirty="0" err="1">
                <a:latin typeface="Futura PT Book" panose="020B0502020204020303" pitchFamily="34" charset="0"/>
              </a:rPr>
              <a:t>voluptate</a:t>
            </a:r>
            <a:r>
              <a:rPr lang="en-US" sz="2800" dirty="0">
                <a:latin typeface="Futura PT Book" panose="020B0502020204020303" pitchFamily="34" charset="0"/>
              </a:rPr>
              <a:t> </a:t>
            </a:r>
            <a:r>
              <a:rPr lang="en-US" sz="2800" dirty="0" err="1">
                <a:latin typeface="Futura PT Book" panose="020B0502020204020303" pitchFamily="34" charset="0"/>
              </a:rPr>
              <a:t>velit</a:t>
            </a:r>
            <a:r>
              <a:rPr lang="en-US" sz="2800" dirty="0">
                <a:latin typeface="Futura PT Book" panose="020B0502020204020303" pitchFamily="34" charset="0"/>
              </a:rPr>
              <a:t> </a:t>
            </a:r>
            <a:r>
              <a:rPr lang="en-US" sz="2800" dirty="0" err="1">
                <a:latin typeface="Futura PT Book" panose="020B0502020204020303" pitchFamily="34" charset="0"/>
              </a:rPr>
              <a:t>esse</a:t>
            </a:r>
            <a:r>
              <a:rPr lang="en-US" sz="2800" dirty="0">
                <a:latin typeface="Futura PT Book" panose="020B0502020204020303" pitchFamily="34" charset="0"/>
              </a:rPr>
              <a:t> </a:t>
            </a:r>
            <a:r>
              <a:rPr lang="en-US" sz="2800" dirty="0" err="1">
                <a:latin typeface="Futura PT Book" panose="020B0502020204020303" pitchFamily="34" charset="0"/>
              </a:rPr>
              <a:t>cillum</a:t>
            </a:r>
            <a:r>
              <a:rPr lang="en-US" sz="2800" dirty="0">
                <a:latin typeface="Futura PT Book" panose="020B0502020204020303" pitchFamily="34" charset="0"/>
              </a:rPr>
              <a:t> dolore </a:t>
            </a:r>
            <a:r>
              <a:rPr lang="en-US" sz="2800" dirty="0" err="1">
                <a:latin typeface="Futura PT Book" panose="020B0502020204020303" pitchFamily="34" charset="0"/>
              </a:rPr>
              <a:t>eu</a:t>
            </a:r>
            <a:r>
              <a:rPr lang="en-US" sz="2800" dirty="0">
                <a:latin typeface="Futura PT Book" panose="020B0502020204020303" pitchFamily="34" charset="0"/>
              </a:rPr>
              <a:t> </a:t>
            </a:r>
            <a:r>
              <a:rPr lang="en-US" sz="2800" dirty="0" err="1">
                <a:latin typeface="Futura PT Book" panose="020B0502020204020303" pitchFamily="34" charset="0"/>
              </a:rPr>
              <a:t>fugiat</a:t>
            </a:r>
            <a:r>
              <a:rPr lang="en-US" sz="2800" dirty="0">
                <a:latin typeface="Futura PT Book" panose="020B0502020204020303" pitchFamily="34" charset="0"/>
              </a:rPr>
              <a:t> </a:t>
            </a:r>
            <a:r>
              <a:rPr lang="en-US" sz="2800" dirty="0" err="1">
                <a:latin typeface="Futura PT Book" panose="020B0502020204020303" pitchFamily="34" charset="0"/>
              </a:rPr>
              <a:t>nulla</a:t>
            </a:r>
            <a:r>
              <a:rPr lang="en-US" sz="2800" dirty="0">
                <a:latin typeface="Futura PT Book" panose="020B0502020204020303" pitchFamily="34" charset="0"/>
              </a:rPr>
              <a:t> </a:t>
            </a:r>
            <a:r>
              <a:rPr lang="en-US" sz="2800" dirty="0" err="1">
                <a:latin typeface="Futura PT Book" panose="020B0502020204020303" pitchFamily="34" charset="0"/>
              </a:rPr>
              <a:t>pariatur</a:t>
            </a:r>
            <a:r>
              <a:rPr lang="en-US" sz="2800" dirty="0">
                <a:latin typeface="Futura PT Book" panose="020B0502020204020303" pitchFamily="34" charset="0"/>
              </a:rPr>
              <a:t>. </a:t>
            </a:r>
            <a:r>
              <a:rPr lang="en-US" sz="2800" dirty="0" err="1">
                <a:latin typeface="Futura PT Book" panose="020B0502020204020303" pitchFamily="34" charset="0"/>
              </a:rPr>
              <a:t>Excepteur</a:t>
            </a:r>
            <a:r>
              <a:rPr lang="en-US" sz="2800" dirty="0">
                <a:latin typeface="Futura PT Book" panose="020B0502020204020303" pitchFamily="34" charset="0"/>
              </a:rPr>
              <a:t> </a:t>
            </a:r>
            <a:r>
              <a:rPr lang="en-US" sz="2800" dirty="0" err="1">
                <a:latin typeface="Futura PT Book" panose="020B0502020204020303" pitchFamily="34" charset="0"/>
              </a:rPr>
              <a:t>sint</a:t>
            </a:r>
            <a:r>
              <a:rPr lang="en-US" sz="2800" dirty="0">
                <a:latin typeface="Futura PT Book" panose="020B0502020204020303" pitchFamily="34" charset="0"/>
              </a:rPr>
              <a:t> </a:t>
            </a:r>
            <a:r>
              <a:rPr lang="en-US" sz="2800" dirty="0" err="1">
                <a:latin typeface="Futura PT Book" panose="020B0502020204020303" pitchFamily="34" charset="0"/>
              </a:rPr>
              <a:t>occaecat</a:t>
            </a:r>
            <a:r>
              <a:rPr lang="en-US" sz="2800" dirty="0">
                <a:latin typeface="Futura PT Book" panose="020B0502020204020303" pitchFamily="34" charset="0"/>
              </a:rPr>
              <a:t> </a:t>
            </a:r>
            <a:r>
              <a:rPr lang="en-US" sz="2800" dirty="0" err="1">
                <a:latin typeface="Futura PT Book" panose="020B0502020204020303" pitchFamily="34" charset="0"/>
              </a:rPr>
              <a:t>cupidatat</a:t>
            </a:r>
            <a:r>
              <a:rPr lang="en-US" sz="2800" dirty="0">
                <a:latin typeface="Futura PT Book" panose="020B0502020204020303" pitchFamily="34" charset="0"/>
              </a:rPr>
              <a:t> non </a:t>
            </a:r>
            <a:r>
              <a:rPr lang="en-US" sz="2800" dirty="0" err="1">
                <a:latin typeface="Futura PT Book" panose="020B0502020204020303" pitchFamily="34" charset="0"/>
              </a:rPr>
              <a:t>proident</a:t>
            </a:r>
            <a:r>
              <a:rPr lang="en-US" sz="2800" dirty="0">
                <a:latin typeface="Futura PT Book" panose="020B0502020204020303" pitchFamily="34" charset="0"/>
              </a:rPr>
              <a:t>, sunt in culpa qui </a:t>
            </a:r>
            <a:r>
              <a:rPr lang="en-US" sz="2800" dirty="0" err="1">
                <a:latin typeface="Futura PT Book" panose="020B0502020204020303" pitchFamily="34" charset="0"/>
              </a:rPr>
              <a:t>officia</a:t>
            </a:r>
            <a:r>
              <a:rPr lang="en-US" sz="2800" dirty="0">
                <a:latin typeface="Futura PT Book" panose="020B0502020204020303" pitchFamily="34" charset="0"/>
              </a:rPr>
              <a:t> </a:t>
            </a:r>
            <a:r>
              <a:rPr lang="en-US" sz="2800" dirty="0" err="1">
                <a:latin typeface="Futura PT Book" panose="020B0502020204020303" pitchFamily="34" charset="0"/>
              </a:rPr>
              <a:t>deserunt</a:t>
            </a:r>
            <a:r>
              <a:rPr lang="en-US" sz="2800" dirty="0">
                <a:latin typeface="Futura PT Book" panose="020B0502020204020303" pitchFamily="34" charset="0"/>
              </a:rPr>
              <a:t> </a:t>
            </a:r>
            <a:r>
              <a:rPr lang="en-US" sz="2800" dirty="0" err="1">
                <a:latin typeface="Futura PT Book" panose="020B0502020204020303" pitchFamily="34" charset="0"/>
              </a:rPr>
              <a:t>mollit</a:t>
            </a:r>
            <a:r>
              <a:rPr lang="en-US" sz="2800" dirty="0">
                <a:latin typeface="Futura PT Book" panose="020B0502020204020303" pitchFamily="34" charset="0"/>
              </a:rPr>
              <a:t> </a:t>
            </a:r>
            <a:r>
              <a:rPr lang="en-US" sz="2800" dirty="0" err="1">
                <a:latin typeface="Futura PT Book" panose="020B0502020204020303" pitchFamily="34" charset="0"/>
              </a:rPr>
              <a:t>anim</a:t>
            </a:r>
            <a:r>
              <a:rPr lang="en-US" sz="2800" dirty="0">
                <a:latin typeface="Futura PT Book" panose="020B0502020204020303" pitchFamily="34" charset="0"/>
              </a:rPr>
              <a:t> id </a:t>
            </a:r>
            <a:r>
              <a:rPr lang="en-US" sz="2800" dirty="0" err="1">
                <a:latin typeface="Futura PT Book" panose="020B0502020204020303" pitchFamily="34" charset="0"/>
              </a:rPr>
              <a:t>est</a:t>
            </a:r>
            <a:r>
              <a:rPr lang="en-US" sz="2800" dirty="0">
                <a:latin typeface="Futura PT Book" panose="020B0502020204020303" pitchFamily="34" charset="0"/>
              </a:rPr>
              <a:t> </a:t>
            </a:r>
            <a:r>
              <a:rPr lang="en-US" sz="2800" dirty="0" err="1">
                <a:latin typeface="Futura PT Book" panose="020B0502020204020303" pitchFamily="34" charset="0"/>
              </a:rPr>
              <a:t>laborum</a:t>
            </a:r>
            <a:endParaRPr lang="en-US" dirty="0">
              <a:latin typeface="Futura PT Book" panose="020B0502020204020303" pitchFamily="34" charset="0"/>
            </a:endParaRPr>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1992799463"/>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Main Idea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hasCustomPrompt="1"/>
          </p:nvPr>
        </p:nvSpPr>
        <p:spPr>
          <a:xfrm>
            <a:off x="2942304" y="925564"/>
            <a:ext cx="10515600" cy="1325563"/>
          </a:xfrm>
          <a:prstGeom prst="rect">
            <a:avLst/>
          </a:prstGeom>
        </p:spPr>
        <p:txBody>
          <a:bodyPr/>
          <a:lstStyle/>
          <a:p>
            <a:r>
              <a:rPr lang="en-US" sz="4400" dirty="0">
                <a:solidFill>
                  <a:srgbClr val="A21D22"/>
                </a:solidFill>
                <a:latin typeface="Futura PT Demi" panose="020B0702020204020303" pitchFamily="34" charset="0"/>
              </a:rPr>
              <a:t>THIS IS A HEADING</a:t>
            </a:r>
            <a:endParaRPr lang="en-CA" dirty="0"/>
          </a:p>
        </p:txBody>
      </p:sp>
      <p:pic>
        <p:nvPicPr>
          <p:cNvPr id="6" name="Picture 5">
            <a:extLst>
              <a:ext uri="{FF2B5EF4-FFF2-40B4-BE49-F238E27FC236}">
                <a16:creationId xmlns:a16="http://schemas.microsoft.com/office/drawing/2014/main" id="{A9892CA1-3AF6-1263-F53F-A5F86165DB70}"/>
              </a:ext>
            </a:extLst>
          </p:cNvPr>
          <p:cNvPicPr>
            <a:picLocks noChangeAspect="1"/>
          </p:cNvPicPr>
          <p:nvPr/>
        </p:nvPicPr>
        <p:blipFill>
          <a:blip r:embed="rId2"/>
          <a:stretch>
            <a:fillRect/>
          </a:stretch>
        </p:blipFill>
        <p:spPr>
          <a:xfrm>
            <a:off x="325346" y="2043419"/>
            <a:ext cx="11541307" cy="4580721"/>
          </a:xfrm>
          <a:prstGeom prst="rect">
            <a:avLst/>
          </a:prstGeom>
        </p:spPr>
      </p:pic>
      <p:sp>
        <p:nvSpPr>
          <p:cNvPr id="9" name="TextBox 8">
            <a:extLst>
              <a:ext uri="{FF2B5EF4-FFF2-40B4-BE49-F238E27FC236}">
                <a16:creationId xmlns:a16="http://schemas.microsoft.com/office/drawing/2014/main" id="{57F79BD7-815D-FE8E-0C87-E5EBA45A1BCB}"/>
              </a:ext>
            </a:extLst>
          </p:cNvPr>
          <p:cNvSpPr txBox="1"/>
          <p:nvPr/>
        </p:nvSpPr>
        <p:spPr>
          <a:xfrm>
            <a:off x="668595" y="4046150"/>
            <a:ext cx="3008670" cy="646331"/>
          </a:xfrm>
          <a:prstGeom prst="rect">
            <a:avLst/>
          </a:prstGeom>
          <a:noFill/>
        </p:spPr>
        <p:txBody>
          <a:bodyPr wrap="square">
            <a:spAutoFit/>
          </a:bodyPr>
          <a:lstStyle/>
          <a:p>
            <a:pPr marL="0" indent="0" algn="l">
              <a:lnSpc>
                <a:spcPct val="100000"/>
              </a:lnSpc>
              <a:buNone/>
            </a:pPr>
            <a:r>
              <a:rPr lang="en-US" sz="1800" dirty="0">
                <a:solidFill>
                  <a:schemeClr val="bg1"/>
                </a:solidFill>
                <a:latin typeface="Futura PT Book" panose="020B0502020204020303" pitchFamily="34" charset="0"/>
              </a:rPr>
              <a:t>Lorem ipsum dolor sit </a:t>
            </a:r>
            <a:r>
              <a:rPr lang="en-US" sz="1800" dirty="0" err="1">
                <a:solidFill>
                  <a:schemeClr val="bg1"/>
                </a:solidFill>
                <a:latin typeface="Futura PT Book" panose="020B0502020204020303" pitchFamily="34" charset="0"/>
              </a:rPr>
              <a:t>amet</a:t>
            </a:r>
            <a:r>
              <a:rPr lang="en-US" sz="1800" dirty="0">
                <a:solidFill>
                  <a:schemeClr val="bg1"/>
                </a:solidFill>
                <a:latin typeface="Futura PT Book" panose="020B0502020204020303" pitchFamily="34" charset="0"/>
              </a:rPr>
              <a:t>, </a:t>
            </a:r>
            <a:r>
              <a:rPr lang="en-US" sz="1800" dirty="0" err="1">
                <a:solidFill>
                  <a:schemeClr val="bg1"/>
                </a:solidFill>
                <a:latin typeface="Futura PT Book" panose="020B0502020204020303" pitchFamily="34" charset="0"/>
              </a:rPr>
              <a:t>consectetur</a:t>
            </a:r>
            <a:r>
              <a:rPr lang="en-US" sz="1800" dirty="0">
                <a:solidFill>
                  <a:schemeClr val="bg1"/>
                </a:solidFill>
                <a:latin typeface="Futura PT Book" panose="020B0502020204020303" pitchFamily="34" charset="0"/>
              </a:rPr>
              <a:t> </a:t>
            </a:r>
            <a:endParaRPr lang="en-CA" sz="1800" dirty="0">
              <a:solidFill>
                <a:srgbClr val="00B0F0"/>
              </a:solidFill>
              <a:latin typeface="Futura PT Book" panose="020B0502020204020303"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4861180A-4CF2-A097-0AC7-A0F079E60162}"/>
              </a:ext>
            </a:extLst>
          </p:cNvPr>
          <p:cNvSpPr txBox="1"/>
          <p:nvPr/>
        </p:nvSpPr>
        <p:spPr>
          <a:xfrm>
            <a:off x="4380272" y="4046150"/>
            <a:ext cx="3008670" cy="646331"/>
          </a:xfrm>
          <a:prstGeom prst="rect">
            <a:avLst/>
          </a:prstGeom>
          <a:noFill/>
        </p:spPr>
        <p:txBody>
          <a:bodyPr wrap="square">
            <a:spAutoFit/>
          </a:bodyPr>
          <a:lstStyle/>
          <a:p>
            <a:pPr marL="0" indent="0" algn="l">
              <a:lnSpc>
                <a:spcPct val="100000"/>
              </a:lnSpc>
              <a:buNone/>
            </a:pPr>
            <a:r>
              <a:rPr lang="en-US" sz="1800" dirty="0">
                <a:solidFill>
                  <a:schemeClr val="bg1"/>
                </a:solidFill>
                <a:latin typeface="Futura PT Book" panose="020B0502020204020303" pitchFamily="34" charset="0"/>
              </a:rPr>
              <a:t>Lorem ipsum dolor sit </a:t>
            </a:r>
            <a:r>
              <a:rPr lang="en-US" sz="1800" dirty="0" err="1">
                <a:solidFill>
                  <a:schemeClr val="bg1"/>
                </a:solidFill>
                <a:latin typeface="Futura PT Book" panose="020B0502020204020303" pitchFamily="34" charset="0"/>
              </a:rPr>
              <a:t>amet</a:t>
            </a:r>
            <a:r>
              <a:rPr lang="en-US" sz="1800" dirty="0">
                <a:solidFill>
                  <a:schemeClr val="bg1"/>
                </a:solidFill>
                <a:latin typeface="Futura PT Book" panose="020B0502020204020303" pitchFamily="34" charset="0"/>
              </a:rPr>
              <a:t>, </a:t>
            </a:r>
            <a:r>
              <a:rPr lang="en-US" sz="1800" dirty="0" err="1">
                <a:solidFill>
                  <a:schemeClr val="bg1"/>
                </a:solidFill>
                <a:latin typeface="Futura PT Book" panose="020B0502020204020303" pitchFamily="34" charset="0"/>
              </a:rPr>
              <a:t>consectetur</a:t>
            </a:r>
            <a:r>
              <a:rPr lang="en-US" sz="1800" dirty="0">
                <a:solidFill>
                  <a:schemeClr val="bg1"/>
                </a:solidFill>
                <a:latin typeface="Futura PT Book" panose="020B0502020204020303" pitchFamily="34" charset="0"/>
              </a:rPr>
              <a:t> </a:t>
            </a:r>
            <a:endParaRPr lang="en-CA" sz="1800" dirty="0">
              <a:solidFill>
                <a:srgbClr val="00B0F0"/>
              </a:solidFill>
              <a:latin typeface="Futura PT Book" panose="020B0502020204020303"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806A3142-5D1B-23ED-222F-D0A878021419}"/>
              </a:ext>
            </a:extLst>
          </p:cNvPr>
          <p:cNvSpPr txBox="1"/>
          <p:nvPr/>
        </p:nvSpPr>
        <p:spPr>
          <a:xfrm>
            <a:off x="8200104" y="4010613"/>
            <a:ext cx="3008670" cy="646331"/>
          </a:xfrm>
          <a:prstGeom prst="rect">
            <a:avLst/>
          </a:prstGeom>
          <a:noFill/>
        </p:spPr>
        <p:txBody>
          <a:bodyPr wrap="square">
            <a:spAutoFit/>
          </a:bodyPr>
          <a:lstStyle/>
          <a:p>
            <a:pPr marL="0" indent="0" algn="l">
              <a:lnSpc>
                <a:spcPct val="100000"/>
              </a:lnSpc>
              <a:buNone/>
            </a:pPr>
            <a:r>
              <a:rPr lang="en-US" sz="1800" dirty="0">
                <a:solidFill>
                  <a:schemeClr val="bg1"/>
                </a:solidFill>
                <a:latin typeface="Futura PT Book" panose="020B0502020204020303" pitchFamily="34" charset="0"/>
              </a:rPr>
              <a:t>Lorem ipsum dolor sit </a:t>
            </a:r>
            <a:r>
              <a:rPr lang="en-US" sz="1800" dirty="0" err="1">
                <a:solidFill>
                  <a:schemeClr val="bg1"/>
                </a:solidFill>
                <a:latin typeface="Futura PT Book" panose="020B0502020204020303" pitchFamily="34" charset="0"/>
              </a:rPr>
              <a:t>amet</a:t>
            </a:r>
            <a:r>
              <a:rPr lang="en-US" sz="1800" dirty="0">
                <a:solidFill>
                  <a:schemeClr val="bg1"/>
                </a:solidFill>
                <a:latin typeface="Futura PT Book" panose="020B0502020204020303" pitchFamily="34" charset="0"/>
              </a:rPr>
              <a:t>, </a:t>
            </a:r>
            <a:r>
              <a:rPr lang="en-US" sz="1800" dirty="0" err="1">
                <a:solidFill>
                  <a:schemeClr val="bg1"/>
                </a:solidFill>
                <a:latin typeface="Futura PT Book" panose="020B0502020204020303" pitchFamily="34" charset="0"/>
              </a:rPr>
              <a:t>consectetur</a:t>
            </a:r>
            <a:r>
              <a:rPr lang="en-US" sz="1800" dirty="0">
                <a:solidFill>
                  <a:schemeClr val="bg1"/>
                </a:solidFill>
                <a:latin typeface="Futura PT Book" panose="020B0502020204020303" pitchFamily="34" charset="0"/>
              </a:rPr>
              <a:t> </a:t>
            </a:r>
            <a:endParaRPr lang="en-CA" sz="1800" dirty="0">
              <a:solidFill>
                <a:srgbClr val="00B0F0"/>
              </a:solidFill>
              <a:latin typeface="Futura PT Book" panose="020B0502020204020303" pitchFamily="34" charset="0"/>
              <a:cs typeface="Times New Roman" panose="02020603050405020304" pitchFamily="18" charset="0"/>
            </a:endParaRPr>
          </a:p>
        </p:txBody>
      </p:sp>
    </p:spTree>
    <p:extLst>
      <p:ext uri="{BB962C8B-B14F-4D97-AF65-F5344CB8AC3E}">
        <p14:creationId xmlns:p14="http://schemas.microsoft.com/office/powerpoint/2010/main" val="265724023"/>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Questions">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24434513-5494-1929-5AB6-91018DE83817}"/>
              </a:ext>
            </a:extLst>
          </p:cNvPr>
          <p:cNvPicPr>
            <a:picLocks noChangeAspect="1"/>
          </p:cNvPicPr>
          <p:nvPr/>
        </p:nvPicPr>
        <p:blipFill>
          <a:blip r:embed="rId2"/>
          <a:stretch>
            <a:fillRect/>
          </a:stretch>
        </p:blipFill>
        <p:spPr>
          <a:xfrm>
            <a:off x="-1" y="0"/>
            <a:ext cx="12202917" cy="6858000"/>
          </a:xfrm>
          <a:prstGeom prst="rect">
            <a:avLst/>
          </a:prstGeom>
        </p:spPr>
      </p:pic>
      <p:sp>
        <p:nvSpPr>
          <p:cNvPr id="15" name="Title 1">
            <a:extLst>
              <a:ext uri="{FF2B5EF4-FFF2-40B4-BE49-F238E27FC236}">
                <a16:creationId xmlns:a16="http://schemas.microsoft.com/office/drawing/2014/main" id="{06F27019-115B-C159-44CE-C77245BCF966}"/>
              </a:ext>
            </a:extLst>
          </p:cNvPr>
          <p:cNvSpPr>
            <a:spLocks noGrp="1"/>
          </p:cNvSpPr>
          <p:nvPr>
            <p:ph type="title"/>
          </p:nvPr>
        </p:nvSpPr>
        <p:spPr>
          <a:xfrm>
            <a:off x="1524000" y="2857498"/>
            <a:ext cx="9144000" cy="1093942"/>
          </a:xfrm>
          <a:prstGeom prst="rect">
            <a:avLst/>
          </a:prstGeom>
        </p:spPr>
        <p:txBody>
          <a:bodyPr vert="horz" lIns="91440" tIns="45720" rIns="91440" bIns="45720" rtlCol="0" anchor="b">
            <a:normAutofit/>
          </a:bodyPr>
          <a:lstStyle/>
          <a:p>
            <a:pPr algn="ctr"/>
            <a:r>
              <a:rPr lang="en-US" sz="6000">
                <a:solidFill>
                  <a:srgbClr val="FFFFFF"/>
                </a:solidFill>
                <a:latin typeface="Futura PT Demi" panose="020B0702020204020303" pitchFamily="34" charset="0"/>
              </a:rPr>
              <a:t>Click to edit Master title style</a:t>
            </a:r>
            <a:endParaRPr lang="en-US" sz="6000" dirty="0">
              <a:solidFill>
                <a:srgbClr val="FFFFFF"/>
              </a:solidFill>
              <a:latin typeface="Futura PT Demi" panose="020B0702020204020303" pitchFamily="34" charset="0"/>
            </a:endParaRPr>
          </a:p>
        </p:txBody>
      </p:sp>
      <p:sp>
        <p:nvSpPr>
          <p:cNvPr id="16" name="Rectangle 15">
            <a:extLst>
              <a:ext uri="{FF2B5EF4-FFF2-40B4-BE49-F238E27FC236}">
                <a16:creationId xmlns:a16="http://schemas.microsoft.com/office/drawing/2014/main" id="{FE5CCBDE-CC1F-AC92-B1E2-D1C9E75A4812}"/>
              </a:ext>
            </a:extLst>
          </p:cNvPr>
          <p:cNvSpPr/>
          <p:nvPr/>
        </p:nvSpPr>
        <p:spPr>
          <a:xfrm>
            <a:off x="1998785" y="2684584"/>
            <a:ext cx="8194430" cy="1488830"/>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292152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605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5415793"/>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385"/>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         Nutrition</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3A55-643E-C65D-F3BC-3B0D1B573B5A}"/>
              </a:ext>
            </a:extLst>
          </p:cNvPr>
          <p:cNvSpPr>
            <a:spLocks noGrp="1"/>
          </p:cNvSpPr>
          <p:nvPr>
            <p:ph type="title"/>
          </p:nvPr>
        </p:nvSpPr>
        <p:spPr/>
        <p:txBody>
          <a:bodyPr/>
          <a:lstStyle/>
          <a:p>
            <a:r>
              <a:rPr lang="en-US" dirty="0"/>
              <a:t>Nutrition Recommendations</a:t>
            </a:r>
            <a:endParaRPr lang="en-CA" dirty="0"/>
          </a:p>
        </p:txBody>
      </p:sp>
      <p:sp>
        <p:nvSpPr>
          <p:cNvPr id="3" name="Content Placeholder 2">
            <a:extLst>
              <a:ext uri="{FF2B5EF4-FFF2-40B4-BE49-F238E27FC236}">
                <a16:creationId xmlns:a16="http://schemas.microsoft.com/office/drawing/2014/main" id="{7A107C5B-25F9-0DBE-A98F-7EB8C552C36E}"/>
              </a:ext>
            </a:extLst>
          </p:cNvPr>
          <p:cNvSpPr>
            <a:spLocks noGrp="1"/>
          </p:cNvSpPr>
          <p:nvPr>
            <p:ph idx="1"/>
          </p:nvPr>
        </p:nvSpPr>
        <p:spPr/>
        <p:txBody>
          <a:bodyPr/>
          <a:lstStyle/>
          <a:p>
            <a:pPr marL="0" indent="0">
              <a:buNone/>
            </a:pPr>
            <a:r>
              <a:rPr lang="en-CA" sz="2800" dirty="0"/>
              <a:t>Nutritional needs depend on various factors such as age, sex, weight, physical activity, and body type. </a:t>
            </a:r>
          </a:p>
          <a:p>
            <a:pPr marL="0" indent="0">
              <a:buNone/>
            </a:pPr>
            <a:r>
              <a:rPr lang="en-CA" dirty="0">
                <a:solidFill>
                  <a:srgbClr val="C00000"/>
                </a:solidFill>
              </a:rPr>
              <a:t>USDA </a:t>
            </a:r>
          </a:p>
          <a:p>
            <a:pPr lvl="1"/>
            <a:r>
              <a:rPr lang="en-CA" dirty="0"/>
              <a:t>The United States Department of Agriculture is the agency that regulates nutrition-related affairs including recommending daily dietary allowances (RDAs) for certain nutrients, including vitamins and minerals. </a:t>
            </a:r>
          </a:p>
          <a:p>
            <a:pPr marL="0" indent="0">
              <a:buNone/>
            </a:pPr>
            <a:r>
              <a:rPr lang="en-CA" dirty="0">
                <a:solidFill>
                  <a:srgbClr val="C00000"/>
                </a:solidFill>
              </a:rPr>
              <a:t>USDA’ S MyPlate </a:t>
            </a:r>
          </a:p>
          <a:p>
            <a:pPr lvl="1"/>
            <a:r>
              <a:rPr lang="en-CA" dirty="0"/>
              <a:t>Issued by the USDA in 2011 to replace the food pyramid</a:t>
            </a:r>
          </a:p>
          <a:p>
            <a:pPr lvl="1"/>
            <a:r>
              <a:rPr lang="en-CA" dirty="0"/>
              <a:t>Recommended guideline for food groups that individuals should consume daily </a:t>
            </a:r>
          </a:p>
          <a:p>
            <a:pPr lvl="1"/>
            <a:r>
              <a:rPr lang="en-CA" dirty="0"/>
              <a:t>Can be personalized based upon on an individual’s needs </a:t>
            </a:r>
          </a:p>
          <a:p>
            <a:endParaRPr lang="en-CA" dirty="0"/>
          </a:p>
          <a:p>
            <a:pPr marL="0" indent="0">
              <a:buNone/>
            </a:pPr>
            <a:endParaRPr lang="en-CA" sz="2800" dirty="0"/>
          </a:p>
          <a:p>
            <a:pPr marL="0" indent="0">
              <a:buNone/>
            </a:pPr>
            <a:endParaRPr lang="en-CA" dirty="0"/>
          </a:p>
        </p:txBody>
      </p:sp>
    </p:spTree>
    <p:extLst>
      <p:ext uri="{BB962C8B-B14F-4D97-AF65-F5344CB8AC3E}">
        <p14:creationId xmlns:p14="http://schemas.microsoft.com/office/powerpoint/2010/main" val="4098588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9204C1-9E69-6B4F-E29F-8887C690B923}"/>
              </a:ext>
            </a:extLst>
          </p:cNvPr>
          <p:cNvSpPr>
            <a:spLocks noGrp="1"/>
          </p:cNvSpPr>
          <p:nvPr>
            <p:ph idx="1"/>
          </p:nvPr>
        </p:nvSpPr>
        <p:spPr>
          <a:xfrm>
            <a:off x="838200" y="1253331"/>
            <a:ext cx="10515600" cy="5087508"/>
          </a:xfrm>
        </p:spPr>
        <p:txBody>
          <a:bodyPr/>
          <a:lstStyle/>
          <a:p>
            <a:pPr marL="0" indent="0">
              <a:buNone/>
            </a:pPr>
            <a:r>
              <a:rPr lang="en-US" dirty="0">
                <a:solidFill>
                  <a:srgbClr val="C00000"/>
                </a:solidFill>
              </a:rPr>
              <a:t>My Plate Food Groups</a:t>
            </a:r>
          </a:p>
          <a:p>
            <a:pPr marL="514350" indent="-514350">
              <a:buFont typeface="+mj-lt"/>
              <a:buAutoNum type="arabicPeriod"/>
            </a:pPr>
            <a:r>
              <a:rPr lang="en-US" dirty="0"/>
              <a:t>Grains</a:t>
            </a:r>
          </a:p>
          <a:p>
            <a:pPr marL="514350" indent="-514350">
              <a:buFont typeface="+mj-lt"/>
              <a:buAutoNum type="arabicPeriod"/>
            </a:pPr>
            <a:r>
              <a:rPr lang="en-US" dirty="0"/>
              <a:t>Vegetables</a:t>
            </a:r>
          </a:p>
          <a:p>
            <a:pPr marL="514350" indent="-514350">
              <a:buFont typeface="+mj-lt"/>
              <a:buAutoNum type="arabicPeriod"/>
            </a:pPr>
            <a:r>
              <a:rPr lang="en-US" dirty="0"/>
              <a:t>Dairy</a:t>
            </a:r>
          </a:p>
          <a:p>
            <a:pPr marL="514350" indent="-514350">
              <a:buFont typeface="+mj-lt"/>
              <a:buAutoNum type="arabicPeriod"/>
            </a:pPr>
            <a:r>
              <a:rPr lang="en-US" dirty="0"/>
              <a:t>Fruit</a:t>
            </a:r>
          </a:p>
          <a:p>
            <a:pPr marL="514350" indent="-514350">
              <a:buFont typeface="+mj-lt"/>
              <a:buAutoNum type="arabicPeriod"/>
            </a:pPr>
            <a:r>
              <a:rPr lang="en-US" dirty="0"/>
              <a:t>Protein</a:t>
            </a:r>
          </a:p>
          <a:p>
            <a:pPr marL="0" indent="0">
              <a:buNone/>
            </a:pPr>
            <a:endParaRPr lang="en-CA" dirty="0"/>
          </a:p>
          <a:p>
            <a:pPr marL="0" indent="0">
              <a:buNone/>
            </a:pPr>
            <a:r>
              <a:rPr lang="en-CA" dirty="0"/>
              <a:t>People of all ages are encouraged to eat foods with more calcium, potassium, fiber, magnesium, and vitamins A, C, and E. It is recommended to reduce calories, saturated and trans fats, cholesterol, sugars, and salt </a:t>
            </a:r>
          </a:p>
          <a:p>
            <a:pPr lvl="1"/>
            <a:endParaRPr lang="en-US" dirty="0"/>
          </a:p>
          <a:p>
            <a:pPr lvl="1"/>
            <a:endParaRPr lang="en-CA" dirty="0"/>
          </a:p>
        </p:txBody>
      </p:sp>
    </p:spTree>
    <p:extLst>
      <p:ext uri="{BB962C8B-B14F-4D97-AF65-F5344CB8AC3E}">
        <p14:creationId xmlns:p14="http://schemas.microsoft.com/office/powerpoint/2010/main" val="838716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Nutrition for the Skin</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a:bodyPr>
          <a:lstStyle/>
          <a:p>
            <a:pPr marL="0" indent="0">
              <a:buNone/>
            </a:pPr>
            <a:r>
              <a:rPr lang="en-CA" dirty="0">
                <a:solidFill>
                  <a:srgbClr val="C00000"/>
                </a:solidFill>
              </a:rPr>
              <a:t>Healthy diet and water intake</a:t>
            </a:r>
          </a:p>
          <a:p>
            <a:pPr lvl="1"/>
            <a:r>
              <a:rPr lang="en-CA" dirty="0"/>
              <a:t>Healthy skin begins with both</a:t>
            </a:r>
          </a:p>
          <a:p>
            <a:pPr marL="0" indent="0">
              <a:buNone/>
            </a:pPr>
            <a:endParaRPr lang="en-CA" dirty="0">
              <a:solidFill>
                <a:srgbClr val="C00000"/>
              </a:solidFill>
            </a:endParaRPr>
          </a:p>
          <a:p>
            <a:pPr marL="0" indent="0">
              <a:buNone/>
            </a:pPr>
            <a:r>
              <a:rPr lang="en-CA" dirty="0">
                <a:solidFill>
                  <a:srgbClr val="C00000"/>
                </a:solidFill>
              </a:rPr>
              <a:t>A healthy diet regulates  </a:t>
            </a:r>
          </a:p>
          <a:p>
            <a:pPr lvl="1"/>
            <a:r>
              <a:rPr lang="en-CA" dirty="0"/>
              <a:t>Hydration </a:t>
            </a:r>
          </a:p>
          <a:p>
            <a:pPr lvl="1"/>
            <a:r>
              <a:rPr lang="en-CA" dirty="0"/>
              <a:t>Oil production </a:t>
            </a:r>
          </a:p>
          <a:p>
            <a:pPr lvl="1"/>
            <a:r>
              <a:rPr lang="en-CA" dirty="0"/>
              <a:t>Cell function </a:t>
            </a:r>
          </a:p>
          <a:p>
            <a:pPr lvl="2"/>
            <a:r>
              <a:rPr lang="en-CA" dirty="0"/>
              <a:t>Skin disorders, fatigue, stress, depression</a:t>
            </a:r>
          </a:p>
          <a:p>
            <a:pPr lvl="1"/>
            <a:r>
              <a:rPr lang="en-CA" dirty="0"/>
              <a:t>Some diseases result from a poorly balanced diet </a:t>
            </a:r>
          </a:p>
          <a:p>
            <a:endParaRPr lang="en-US" dirty="0"/>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4</a:t>
            </a:fld>
            <a:endParaRPr lang="en-US" dirty="0"/>
          </a:p>
        </p:txBody>
      </p:sp>
    </p:spTree>
    <p:extLst>
      <p:ext uri="{BB962C8B-B14F-4D97-AF65-F5344CB8AC3E}">
        <p14:creationId xmlns:p14="http://schemas.microsoft.com/office/powerpoint/2010/main" val="13169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0" dur="500"/>
                                        <p:tgtEl>
                                          <p:spTgt spid="7">
                                            <p:txEl>
                                              <p:pRg st="3" end="3"/>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3" dur="500"/>
                                        <p:tgtEl>
                                          <p:spTgt spid="7">
                                            <p:txEl>
                                              <p:pRg st="4" end="4"/>
                                            </p:txEl>
                                          </p:spTgt>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randombar(horizontal)">
                                      <p:cBhvr>
                                        <p:cTn id="26" dur="500"/>
                                        <p:tgtEl>
                                          <p:spTgt spid="7">
                                            <p:txEl>
                                              <p:pRg st="5" end="5"/>
                                            </p:txEl>
                                          </p:spTgt>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randombar(horizontal)">
                                      <p:cBhvr>
                                        <p:cTn id="29" dur="500"/>
                                        <p:tgtEl>
                                          <p:spTgt spid="7">
                                            <p:txEl>
                                              <p:pRg st="6" end="6"/>
                                            </p:txEl>
                                          </p:spTgt>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7">
                                            <p:txEl>
                                              <p:pRg st="7" end="7"/>
                                            </p:txEl>
                                          </p:spTgt>
                                        </p:tgtEl>
                                        <p:attrNameLst>
                                          <p:attrName>style.visibility</p:attrName>
                                        </p:attrNameLst>
                                      </p:cBhvr>
                                      <p:to>
                                        <p:strVal val="visible"/>
                                      </p:to>
                                    </p:set>
                                    <p:animEffect transition="in" filter="randombar(horizontal)">
                                      <p:cBhvr>
                                        <p:cTn id="32" dur="500"/>
                                        <p:tgtEl>
                                          <p:spTgt spid="7">
                                            <p:txEl>
                                              <p:pRg st="7" end="7"/>
                                            </p:tx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animEffect transition="in" filter="randombar(horizontal)">
                                      <p:cBhvr>
                                        <p:cTn id="35"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Micronutrients</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lnSpcReduction="10000"/>
          </a:bodyPr>
          <a:lstStyle/>
          <a:p>
            <a:pPr marL="0" indent="0">
              <a:buNone/>
            </a:pPr>
            <a:r>
              <a:rPr lang="en-CA" dirty="0">
                <a:solidFill>
                  <a:srgbClr val="C00000"/>
                </a:solidFill>
              </a:rPr>
              <a:t>Three basic food groups: </a:t>
            </a:r>
          </a:p>
          <a:p>
            <a:pPr marL="457200" lvl="1" indent="0">
              <a:buNone/>
            </a:pPr>
            <a:r>
              <a:rPr lang="en-CA" dirty="0"/>
              <a:t>Proteins, carbohydrates, and fats</a:t>
            </a:r>
          </a:p>
          <a:p>
            <a:endParaRPr lang="en-CA" dirty="0"/>
          </a:p>
          <a:p>
            <a:pPr marL="0" indent="0">
              <a:buNone/>
            </a:pPr>
            <a:r>
              <a:rPr lang="en-CA" dirty="0">
                <a:solidFill>
                  <a:srgbClr val="C00000"/>
                </a:solidFill>
              </a:rPr>
              <a:t>Daily intake</a:t>
            </a:r>
          </a:p>
          <a:p>
            <a:pPr lvl="1"/>
            <a:r>
              <a:rPr lang="en-CA" dirty="0"/>
              <a:t>Protein</a:t>
            </a:r>
          </a:p>
          <a:p>
            <a:pPr lvl="2"/>
            <a:r>
              <a:rPr lang="en-CA" dirty="0"/>
              <a:t>20% </a:t>
            </a:r>
          </a:p>
          <a:p>
            <a:pPr lvl="1"/>
            <a:r>
              <a:rPr lang="en-CA" dirty="0"/>
              <a:t>Carbohydrate intake </a:t>
            </a:r>
          </a:p>
          <a:p>
            <a:pPr lvl="2"/>
            <a:r>
              <a:rPr lang="en-CA" dirty="0"/>
              <a:t>54% </a:t>
            </a:r>
          </a:p>
          <a:p>
            <a:pPr lvl="1"/>
            <a:r>
              <a:rPr lang="en-CA" dirty="0"/>
              <a:t>Fat intake </a:t>
            </a:r>
          </a:p>
          <a:p>
            <a:pPr lvl="2"/>
            <a:r>
              <a:rPr lang="en-CA" dirty="0"/>
              <a:t>26% </a:t>
            </a:r>
          </a:p>
          <a:p>
            <a:pPr marL="0" indent="0">
              <a:buNone/>
            </a:pPr>
            <a:r>
              <a:rPr lang="en-CA" dirty="0"/>
              <a:t>These amounts are based on the intake of 2,000 calories daily </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5</a:t>
            </a:fld>
            <a:endParaRPr lang="en-US" dirty="0"/>
          </a:p>
        </p:txBody>
      </p:sp>
    </p:spTree>
    <p:extLst>
      <p:ext uri="{BB962C8B-B14F-4D97-AF65-F5344CB8AC3E}">
        <p14:creationId xmlns:p14="http://schemas.microsoft.com/office/powerpoint/2010/main" val="19376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0" dur="500"/>
                                        <p:tgtEl>
                                          <p:spTgt spid="7">
                                            <p:txEl>
                                              <p:pRg st="3" end="3"/>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3" dur="500"/>
                                        <p:tgtEl>
                                          <p:spTgt spid="7">
                                            <p:txEl>
                                              <p:pRg st="4" end="4"/>
                                            </p:txEl>
                                          </p:spTgt>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randombar(horizontal)">
                                      <p:cBhvr>
                                        <p:cTn id="26" dur="500"/>
                                        <p:tgtEl>
                                          <p:spTgt spid="7">
                                            <p:txEl>
                                              <p:pRg st="5" end="5"/>
                                            </p:txEl>
                                          </p:spTgt>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randombar(horizontal)">
                                      <p:cBhvr>
                                        <p:cTn id="29" dur="500"/>
                                        <p:tgtEl>
                                          <p:spTgt spid="7">
                                            <p:txEl>
                                              <p:pRg st="6" end="6"/>
                                            </p:txEl>
                                          </p:spTgt>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7">
                                            <p:txEl>
                                              <p:pRg st="7" end="7"/>
                                            </p:txEl>
                                          </p:spTgt>
                                        </p:tgtEl>
                                        <p:attrNameLst>
                                          <p:attrName>style.visibility</p:attrName>
                                        </p:attrNameLst>
                                      </p:cBhvr>
                                      <p:to>
                                        <p:strVal val="visible"/>
                                      </p:to>
                                    </p:set>
                                    <p:animEffect transition="in" filter="randombar(horizontal)">
                                      <p:cBhvr>
                                        <p:cTn id="32" dur="500"/>
                                        <p:tgtEl>
                                          <p:spTgt spid="7">
                                            <p:txEl>
                                              <p:pRg st="7" end="7"/>
                                            </p:tx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animEffect transition="in" filter="randombar(horizontal)">
                                      <p:cBhvr>
                                        <p:cTn id="35" dur="500"/>
                                        <p:tgtEl>
                                          <p:spTgt spid="7">
                                            <p:txEl>
                                              <p:pRg st="8" end="8"/>
                                            </p:txEl>
                                          </p:spTgt>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7">
                                            <p:txEl>
                                              <p:pRg st="9" end="9"/>
                                            </p:txEl>
                                          </p:spTgt>
                                        </p:tgtEl>
                                        <p:attrNameLst>
                                          <p:attrName>style.visibility</p:attrName>
                                        </p:attrNameLst>
                                      </p:cBhvr>
                                      <p:to>
                                        <p:strVal val="visible"/>
                                      </p:to>
                                    </p:set>
                                    <p:animEffect transition="in" filter="randombar(horizontal)">
                                      <p:cBhvr>
                                        <p:cTn id="38" dur="500"/>
                                        <p:tgtEl>
                                          <p:spTgt spid="7">
                                            <p:txEl>
                                              <p:pRg st="9" end="9"/>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animEffect transition="in" filter="randombar(horizontal)">
                                      <p:cBhvr>
                                        <p:cTn id="43"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Proteins</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a:bodyPr>
          <a:lstStyle/>
          <a:p>
            <a:r>
              <a:rPr lang="en-CA" dirty="0"/>
              <a:t>Chains of amino acid molecules that are used by every cell to make other usable proteins</a:t>
            </a:r>
          </a:p>
          <a:p>
            <a:r>
              <a:rPr lang="en-CA" dirty="0"/>
              <a:t>Protein helps to make </a:t>
            </a:r>
          </a:p>
          <a:p>
            <a:pPr lvl="1"/>
            <a:r>
              <a:rPr lang="en-CA" dirty="0"/>
              <a:t>Muscle tissue </a:t>
            </a:r>
          </a:p>
          <a:p>
            <a:pPr lvl="1"/>
            <a:r>
              <a:rPr lang="en-CA" dirty="0"/>
              <a:t>Blood </a:t>
            </a:r>
          </a:p>
          <a:p>
            <a:pPr lvl="1"/>
            <a:r>
              <a:rPr lang="en-CA" dirty="0"/>
              <a:t>Enzymes </a:t>
            </a:r>
          </a:p>
          <a:p>
            <a:pPr lvl="1"/>
            <a:r>
              <a:rPr lang="en-CA" dirty="0"/>
              <a:t>Keratin in skin, nails, hair</a:t>
            </a:r>
          </a:p>
          <a:p>
            <a:pPr lvl="1"/>
            <a:r>
              <a:rPr lang="en-CA" dirty="0"/>
              <a:t>Antibodies for immune system </a:t>
            </a:r>
          </a:p>
          <a:p>
            <a:pPr marL="0" indent="0">
              <a:buNone/>
            </a:pPr>
            <a:endParaRPr lang="en-CA" dirty="0"/>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6</a:t>
            </a:fld>
            <a:endParaRPr lang="en-US" dirty="0"/>
          </a:p>
        </p:txBody>
      </p:sp>
    </p:spTree>
    <p:extLst>
      <p:ext uri="{BB962C8B-B14F-4D97-AF65-F5344CB8AC3E}">
        <p14:creationId xmlns:p14="http://schemas.microsoft.com/office/powerpoint/2010/main" val="361448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7" dur="500"/>
                                        <p:tgtEl>
                                          <p:spTgt spid="7">
                                            <p:txEl>
                                              <p:pRg st="1" end="1"/>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0" dur="500"/>
                                        <p:tgtEl>
                                          <p:spTgt spid="7">
                                            <p:txEl>
                                              <p:pRg st="2" end="2"/>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3" dur="500"/>
                                        <p:tgtEl>
                                          <p:spTgt spid="7">
                                            <p:txEl>
                                              <p:pRg st="3" end="3"/>
                                            </p:txEl>
                                          </p:spTgt>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6" dur="500"/>
                                        <p:tgtEl>
                                          <p:spTgt spid="7">
                                            <p:txEl>
                                              <p:pRg st="4" end="4"/>
                                            </p:txEl>
                                          </p:spTgt>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7">
                                            <p:txEl>
                                              <p:pRg st="5" end="5"/>
                                            </p:txEl>
                                          </p:spTgt>
                                        </p:tgtEl>
                                        <p:attrNameLst>
                                          <p:attrName>style.visibility</p:attrName>
                                        </p:attrNameLst>
                                      </p:cBhvr>
                                      <p:to>
                                        <p:strVal val="visible"/>
                                      </p:to>
                                    </p:set>
                                    <p:animEffect transition="in" filter="randombar(horizontal)">
                                      <p:cBhvr>
                                        <p:cTn id="29" dur="500"/>
                                        <p:tgtEl>
                                          <p:spTgt spid="7">
                                            <p:txEl>
                                              <p:pRg st="5" end="5"/>
                                            </p:txEl>
                                          </p:spTgt>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Effect transition="in" filter="randombar(horizontal)">
                                      <p:cBhvr>
                                        <p:cTn id="3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a:bodyPr>
          <a:lstStyle/>
          <a:p>
            <a:r>
              <a:rPr lang="en-CA" dirty="0"/>
              <a:t>Contain amino acids </a:t>
            </a:r>
          </a:p>
          <a:p>
            <a:pPr lvl="1"/>
            <a:r>
              <a:rPr lang="en-CA" dirty="0"/>
              <a:t>There are more than 100 naturally occurring amino acids</a:t>
            </a:r>
          </a:p>
          <a:p>
            <a:r>
              <a:rPr lang="en-CA" dirty="0"/>
              <a:t>The proteins of all plants and animals are made from just 20 “common amino acids”</a:t>
            </a:r>
          </a:p>
          <a:p>
            <a:pPr lvl="1"/>
            <a:r>
              <a:rPr lang="en-CA" dirty="0"/>
              <a:t>Eleven of the 20 are called the nonessential amino acids </a:t>
            </a:r>
          </a:p>
          <a:p>
            <a:pPr lvl="1"/>
            <a:r>
              <a:rPr lang="en-CA" dirty="0"/>
              <a:t>They can be synthesized by the body and do not have to be in our diet </a:t>
            </a:r>
          </a:p>
          <a:p>
            <a:pPr lvl="1"/>
            <a:r>
              <a:rPr lang="en-CA" dirty="0"/>
              <a:t>The remaining nine are essential amino acids that must be in one’s daily diet </a:t>
            </a:r>
          </a:p>
          <a:p>
            <a:endParaRPr lang="en-CA" dirty="0"/>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7</a:t>
            </a:fld>
            <a:endParaRPr lang="en-US" dirty="0"/>
          </a:p>
        </p:txBody>
      </p:sp>
    </p:spTree>
    <p:extLst>
      <p:ext uri="{BB962C8B-B14F-4D97-AF65-F5344CB8AC3E}">
        <p14:creationId xmlns:p14="http://schemas.microsoft.com/office/powerpoint/2010/main" val="3435785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5" dur="500"/>
                                        <p:tgtEl>
                                          <p:spTgt spid="7">
                                            <p:txEl>
                                              <p:pRg st="2" end="2"/>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randombar(horizontal)">
                                      <p:cBhvr>
                                        <p:cTn id="18" dur="500"/>
                                        <p:tgtEl>
                                          <p:spTgt spid="7">
                                            <p:txEl>
                                              <p:pRg st="3" end="3"/>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1" dur="500"/>
                                        <p:tgtEl>
                                          <p:spTgt spid="7">
                                            <p:txEl>
                                              <p:pRg st="4" end="4"/>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randombar(horizontal)">
                                      <p:cBhvr>
                                        <p:cTn id="24"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97F86-DE28-6444-9B72-1C41A0D95B86}"/>
              </a:ext>
            </a:extLst>
          </p:cNvPr>
          <p:cNvSpPr>
            <a:spLocks noGrp="1"/>
          </p:cNvSpPr>
          <p:nvPr>
            <p:ph type="title"/>
          </p:nvPr>
        </p:nvSpPr>
        <p:spPr/>
        <p:txBody>
          <a:bodyPr/>
          <a:lstStyle/>
          <a:p>
            <a:r>
              <a:rPr lang="en-CA" dirty="0"/>
              <a:t>Dietary Sources of Protein</a:t>
            </a:r>
          </a:p>
        </p:txBody>
      </p:sp>
      <p:sp>
        <p:nvSpPr>
          <p:cNvPr id="3" name="Content Placeholder 2">
            <a:extLst>
              <a:ext uri="{FF2B5EF4-FFF2-40B4-BE49-F238E27FC236}">
                <a16:creationId xmlns:a16="http://schemas.microsoft.com/office/drawing/2014/main" id="{F7E57EB7-FBEE-770C-1F15-24B7C3B16243}"/>
              </a:ext>
            </a:extLst>
          </p:cNvPr>
          <p:cNvSpPr>
            <a:spLocks noGrp="1"/>
          </p:cNvSpPr>
          <p:nvPr>
            <p:ph idx="1"/>
          </p:nvPr>
        </p:nvSpPr>
        <p:spPr/>
        <p:txBody>
          <a:bodyPr/>
          <a:lstStyle/>
          <a:p>
            <a:pPr marL="0" indent="0">
              <a:buNone/>
            </a:pPr>
            <a:r>
              <a:rPr lang="en-US" dirty="0">
                <a:solidFill>
                  <a:srgbClr val="C00000"/>
                </a:solidFill>
              </a:rPr>
              <a:t>Complete proteins</a:t>
            </a:r>
          </a:p>
          <a:p>
            <a:pPr lvl="1"/>
            <a:r>
              <a:rPr lang="en-US" dirty="0"/>
              <a:t>Provide essential amino acids but should be limited in the diet for various reasons</a:t>
            </a:r>
          </a:p>
          <a:p>
            <a:pPr lvl="1"/>
            <a:r>
              <a:rPr lang="en-US" dirty="0"/>
              <a:t>Example: too many eggs can raise cholesterol </a:t>
            </a:r>
          </a:p>
          <a:p>
            <a:pPr marL="0" indent="0">
              <a:buNone/>
            </a:pPr>
            <a:r>
              <a:rPr lang="en-US" dirty="0"/>
              <a:t>Meat</a:t>
            </a:r>
          </a:p>
          <a:p>
            <a:pPr marL="0" indent="0">
              <a:buNone/>
            </a:pPr>
            <a:r>
              <a:rPr lang="en-US" dirty="0"/>
              <a:t>Fish</a:t>
            </a:r>
          </a:p>
          <a:p>
            <a:pPr marL="0" indent="0">
              <a:buNone/>
            </a:pPr>
            <a:r>
              <a:rPr lang="en-US" dirty="0"/>
              <a:t>Poultry</a:t>
            </a:r>
          </a:p>
          <a:p>
            <a:pPr marL="0" indent="0">
              <a:buNone/>
            </a:pPr>
            <a:r>
              <a:rPr lang="en-US" dirty="0"/>
              <a:t>Eggs</a:t>
            </a:r>
          </a:p>
          <a:p>
            <a:pPr marL="0" indent="0">
              <a:buNone/>
            </a:pPr>
            <a:r>
              <a:rPr lang="en-US" dirty="0"/>
              <a:t>Dairy products</a:t>
            </a:r>
            <a:endParaRPr lang="en-CA" dirty="0"/>
          </a:p>
        </p:txBody>
      </p:sp>
    </p:spTree>
    <p:extLst>
      <p:ext uri="{BB962C8B-B14F-4D97-AF65-F5344CB8AC3E}">
        <p14:creationId xmlns:p14="http://schemas.microsoft.com/office/powerpoint/2010/main" val="3733974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35F390-3963-C290-FA19-401AD08F5921}"/>
              </a:ext>
            </a:extLst>
          </p:cNvPr>
          <p:cNvSpPr>
            <a:spLocks noGrp="1"/>
          </p:cNvSpPr>
          <p:nvPr>
            <p:ph idx="1"/>
          </p:nvPr>
        </p:nvSpPr>
        <p:spPr/>
        <p:txBody>
          <a:bodyPr/>
          <a:lstStyle/>
          <a:p>
            <a:pPr marL="0" indent="0">
              <a:buNone/>
            </a:pPr>
            <a:r>
              <a:rPr lang="en-US" dirty="0">
                <a:solidFill>
                  <a:srgbClr val="C00000"/>
                </a:solidFill>
              </a:rPr>
              <a:t>Complementary foods</a:t>
            </a:r>
          </a:p>
          <a:p>
            <a:pPr lvl="1"/>
            <a:r>
              <a:rPr lang="en-US" dirty="0"/>
              <a:t>Combinations of two incomplete proteins together will provide all the amino acids and make a complete protein</a:t>
            </a:r>
          </a:p>
          <a:p>
            <a:pPr lvl="1"/>
            <a:endParaRPr lang="en-US" dirty="0"/>
          </a:p>
          <a:p>
            <a:pPr marL="0" indent="0">
              <a:buNone/>
            </a:pPr>
            <a:r>
              <a:rPr lang="en-US" dirty="0">
                <a:solidFill>
                  <a:srgbClr val="C00000"/>
                </a:solidFill>
              </a:rPr>
              <a:t>Protein deficiencies</a:t>
            </a:r>
          </a:p>
          <a:p>
            <a:pPr lvl="1"/>
            <a:r>
              <a:rPr lang="en-US" dirty="0"/>
              <a:t>Can cause anemia</a:t>
            </a:r>
          </a:p>
          <a:p>
            <a:pPr lvl="1"/>
            <a:r>
              <a:rPr lang="en-US" dirty="0"/>
              <a:t>Low resistance to infection </a:t>
            </a:r>
          </a:p>
          <a:p>
            <a:pPr lvl="1"/>
            <a:r>
              <a:rPr lang="en-US" dirty="0"/>
              <a:t>Organ impairment</a:t>
            </a:r>
          </a:p>
          <a:p>
            <a:pPr marL="0" indent="0">
              <a:buNone/>
            </a:pPr>
            <a:endParaRPr lang="en-CA" dirty="0"/>
          </a:p>
        </p:txBody>
      </p:sp>
    </p:spTree>
    <p:extLst>
      <p:ext uri="{BB962C8B-B14F-4D97-AF65-F5344CB8AC3E}">
        <p14:creationId xmlns:p14="http://schemas.microsoft.com/office/powerpoint/2010/main" val="3112139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Carbohydrates </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Autofit/>
          </a:bodyPr>
          <a:lstStyle/>
          <a:p>
            <a:pPr marL="0" indent="0">
              <a:buNone/>
            </a:pPr>
            <a:r>
              <a:rPr lang="en-CA" dirty="0"/>
              <a:t>Their function is to break down the chemical sugars that supply energy for the body</a:t>
            </a:r>
          </a:p>
          <a:p>
            <a:pPr marL="0" indent="0">
              <a:buNone/>
            </a:pPr>
            <a:r>
              <a:rPr lang="en-CA" dirty="0">
                <a:solidFill>
                  <a:srgbClr val="C00000"/>
                </a:solidFill>
              </a:rPr>
              <a:t>Glucose </a:t>
            </a:r>
          </a:p>
          <a:p>
            <a:pPr lvl="1"/>
            <a:r>
              <a:rPr lang="en-CA" dirty="0"/>
              <a:t>The most important carbohydrate because it provides the majority of the body’s energy </a:t>
            </a:r>
          </a:p>
          <a:p>
            <a:pPr marL="0" indent="0">
              <a:buNone/>
            </a:pPr>
            <a:r>
              <a:rPr lang="en-CA" dirty="0">
                <a:solidFill>
                  <a:srgbClr val="C00000"/>
                </a:solidFill>
              </a:rPr>
              <a:t>Glycogen </a:t>
            </a:r>
          </a:p>
          <a:p>
            <a:pPr lvl="1"/>
            <a:r>
              <a:rPr lang="en-CA" dirty="0"/>
              <a:t>Animal starch that is stored in the muscles and liver </a:t>
            </a:r>
          </a:p>
          <a:p>
            <a:pPr marL="0" indent="0">
              <a:buNone/>
            </a:pPr>
            <a:r>
              <a:rPr lang="en-CA" dirty="0">
                <a:solidFill>
                  <a:srgbClr val="C00000"/>
                </a:solidFill>
              </a:rPr>
              <a:t>Adenosine Triphosphate </a:t>
            </a:r>
          </a:p>
          <a:p>
            <a:pPr lvl="1"/>
            <a:r>
              <a:rPr lang="en-CA" dirty="0"/>
              <a:t>The substance that provides energy to cells. ATP also converts oxygen to carbon dioxide, a waste product we breathe out </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10</a:t>
            </a:fld>
            <a:endParaRPr lang="en-US" dirty="0"/>
          </a:p>
        </p:txBody>
      </p:sp>
    </p:spTree>
    <p:extLst>
      <p:ext uri="{BB962C8B-B14F-4D97-AF65-F5344CB8AC3E}">
        <p14:creationId xmlns:p14="http://schemas.microsoft.com/office/powerpoint/2010/main" val="2653703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7" dur="500"/>
                                        <p:tgtEl>
                                          <p:spTgt spid="7">
                                            <p:txEl>
                                              <p:pRg st="1" end="1"/>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0" dur="500"/>
                                        <p:tgtEl>
                                          <p:spTgt spid="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5" dur="500"/>
                                        <p:tgtEl>
                                          <p:spTgt spid="7">
                                            <p:txEl>
                                              <p:pRg st="3" end="3"/>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8" dur="500"/>
                                        <p:tgtEl>
                                          <p:spTgt spid="7">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7">
                                            <p:txEl>
                                              <p:pRg st="5" end="5"/>
                                            </p:txEl>
                                          </p:spTgt>
                                        </p:tgtEl>
                                        <p:attrNameLst>
                                          <p:attrName>style.visibility</p:attrName>
                                        </p:attrNameLst>
                                      </p:cBhvr>
                                      <p:to>
                                        <p:strVal val="visible"/>
                                      </p:to>
                                    </p:set>
                                    <p:animEffect transition="in" filter="randombar(horizontal)">
                                      <p:cBhvr>
                                        <p:cTn id="33" dur="500"/>
                                        <p:tgtEl>
                                          <p:spTgt spid="7">
                                            <p:txEl>
                                              <p:pRg st="5" end="5"/>
                                            </p:tx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7">
                                            <p:txEl>
                                              <p:pRg st="6" end="6"/>
                                            </p:txEl>
                                          </p:spTgt>
                                        </p:tgtEl>
                                        <p:attrNameLst>
                                          <p:attrName>style.visibility</p:attrName>
                                        </p:attrNameLst>
                                      </p:cBhvr>
                                      <p:to>
                                        <p:strVal val="visible"/>
                                      </p:to>
                                    </p:set>
                                    <p:animEffect transition="in" filter="randombar(horizontal)">
                                      <p:cBhvr>
                                        <p:cTn id="36"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Autofit/>
          </a:bodyPr>
          <a:lstStyle/>
          <a:p>
            <a:pPr marL="0" indent="0">
              <a:buNone/>
            </a:pPr>
            <a:r>
              <a:rPr lang="en-CA" dirty="0">
                <a:solidFill>
                  <a:srgbClr val="C00000"/>
                </a:solidFill>
              </a:rPr>
              <a:t>Mucopolysaccharides </a:t>
            </a:r>
          </a:p>
          <a:p>
            <a:pPr lvl="1"/>
            <a:r>
              <a:rPr lang="en-CA" dirty="0"/>
              <a:t>Carbohydrate-lipid complexes that are good water binders </a:t>
            </a:r>
          </a:p>
          <a:p>
            <a:pPr marL="0" indent="0">
              <a:buNone/>
            </a:pPr>
            <a:r>
              <a:rPr lang="en-CA" dirty="0">
                <a:solidFill>
                  <a:srgbClr val="C00000"/>
                </a:solidFill>
              </a:rPr>
              <a:t>Glycosaminoglycans</a:t>
            </a:r>
          </a:p>
          <a:p>
            <a:pPr lvl="1"/>
            <a:r>
              <a:rPr lang="en-CA" dirty="0"/>
              <a:t>A water-binding substance between the fibers of the dermis </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11</a:t>
            </a:fld>
            <a:endParaRPr lang="en-US" dirty="0"/>
          </a:p>
        </p:txBody>
      </p:sp>
    </p:spTree>
    <p:extLst>
      <p:ext uri="{BB962C8B-B14F-4D97-AF65-F5344CB8AC3E}">
        <p14:creationId xmlns:p14="http://schemas.microsoft.com/office/powerpoint/2010/main" val="3263336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5" dur="500"/>
                                        <p:tgtEl>
                                          <p:spTgt spid="7">
                                            <p:txEl>
                                              <p:pRg st="2" end="2"/>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randombar(horizontal)">
                                      <p:cBhvr>
                                        <p:cTn id="18"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Monosaccharides, Disaccharides and </a:t>
            </a:r>
            <a:br>
              <a:rPr lang="en-CA" dirty="0"/>
            </a:br>
            <a:r>
              <a:rPr lang="en-CA" dirty="0"/>
              <a:t>Polysaccharides</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a:bodyPr>
          <a:lstStyle/>
          <a:p>
            <a:pPr marL="0" indent="0">
              <a:buNone/>
            </a:pPr>
            <a:r>
              <a:rPr lang="en-CA" dirty="0"/>
              <a:t>These are the three basic structural carbohydrate divisions </a:t>
            </a:r>
          </a:p>
          <a:p>
            <a:endParaRPr lang="en-CA" dirty="0"/>
          </a:p>
          <a:p>
            <a:pPr marL="0" indent="0">
              <a:buNone/>
            </a:pPr>
            <a:r>
              <a:rPr lang="en-CA" dirty="0">
                <a:solidFill>
                  <a:srgbClr val="C00000"/>
                </a:solidFill>
              </a:rPr>
              <a:t>Monosaccharides (1) </a:t>
            </a:r>
          </a:p>
          <a:p>
            <a:pPr lvl="1"/>
            <a:r>
              <a:rPr lang="en-CA" dirty="0"/>
              <a:t>The glucose molecule, a one-unit sugar molecule that all cells use for energy </a:t>
            </a:r>
          </a:p>
          <a:p>
            <a:pPr lvl="1"/>
            <a:r>
              <a:rPr lang="en-CA" dirty="0"/>
              <a:t>Fruit sugar is a naturally occurring monosaccharide</a:t>
            </a:r>
          </a:p>
          <a:p>
            <a:pPr marL="0" indent="0">
              <a:buNone/>
            </a:pPr>
            <a:r>
              <a:rPr lang="en-CA" dirty="0">
                <a:solidFill>
                  <a:srgbClr val="C00000"/>
                </a:solidFill>
              </a:rPr>
              <a:t>Disaccharides (2)</a:t>
            </a:r>
          </a:p>
          <a:p>
            <a:pPr lvl="1"/>
            <a:r>
              <a:rPr lang="en-CA" dirty="0"/>
              <a:t>Made up of two molecular sugar units </a:t>
            </a:r>
          </a:p>
          <a:p>
            <a:pPr marL="0" indent="0">
              <a:buNone/>
            </a:pPr>
            <a:r>
              <a:rPr lang="en-CA" dirty="0">
                <a:solidFill>
                  <a:srgbClr val="C00000"/>
                </a:solidFill>
              </a:rPr>
              <a:t>Polysaccharides (many)</a:t>
            </a:r>
          </a:p>
          <a:p>
            <a:pPr lvl="1"/>
            <a:r>
              <a:rPr lang="en-CA" dirty="0"/>
              <a:t>Complex compounds consisting of a chain of sugar unit molecules</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12</a:t>
            </a:fld>
            <a:endParaRPr lang="en-US" dirty="0"/>
          </a:p>
        </p:txBody>
      </p:sp>
    </p:spTree>
    <p:extLst>
      <p:ext uri="{BB962C8B-B14F-4D97-AF65-F5344CB8AC3E}">
        <p14:creationId xmlns:p14="http://schemas.microsoft.com/office/powerpoint/2010/main" val="1850511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7" dur="500"/>
                                        <p:tgtEl>
                                          <p:spTgt spid="7">
                                            <p:txEl>
                                              <p:pRg st="2" end="2"/>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0" dur="500"/>
                                        <p:tgtEl>
                                          <p:spTgt spid="7">
                                            <p:txEl>
                                              <p:pRg st="3" end="3"/>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3" dur="500"/>
                                        <p:tgtEl>
                                          <p:spTgt spid="7">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7">
                                            <p:txEl>
                                              <p:pRg st="5" end="5"/>
                                            </p:txEl>
                                          </p:spTgt>
                                        </p:tgtEl>
                                        <p:attrNameLst>
                                          <p:attrName>style.visibility</p:attrName>
                                        </p:attrNameLst>
                                      </p:cBhvr>
                                      <p:to>
                                        <p:strVal val="visible"/>
                                      </p:to>
                                    </p:set>
                                    <p:animEffect transition="in" filter="randombar(horizontal)">
                                      <p:cBhvr>
                                        <p:cTn id="28" dur="500"/>
                                        <p:tgtEl>
                                          <p:spTgt spid="7">
                                            <p:txEl>
                                              <p:pRg st="5" end="5"/>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animEffect transition="in" filter="randombar(horizontal)">
                                      <p:cBhvr>
                                        <p:cTn id="31" dur="500"/>
                                        <p:tgtEl>
                                          <p:spTgt spid="7">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7">
                                            <p:txEl>
                                              <p:pRg st="7" end="7"/>
                                            </p:txEl>
                                          </p:spTgt>
                                        </p:tgtEl>
                                        <p:attrNameLst>
                                          <p:attrName>style.visibility</p:attrName>
                                        </p:attrNameLst>
                                      </p:cBhvr>
                                      <p:to>
                                        <p:strVal val="visible"/>
                                      </p:to>
                                    </p:set>
                                    <p:animEffect transition="in" filter="randombar(horizontal)">
                                      <p:cBhvr>
                                        <p:cTn id="36" dur="500"/>
                                        <p:tgtEl>
                                          <p:spTgt spid="7">
                                            <p:txEl>
                                              <p:pRg st="7" end="7"/>
                                            </p:txEl>
                                          </p:spTgt>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animEffect transition="in" filter="randombar(horizontal)">
                                      <p:cBhvr>
                                        <p:cTn id="39"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3BD12-6D21-7DA8-2ACA-42CBA46DD7A3}"/>
              </a:ext>
            </a:extLst>
          </p:cNvPr>
          <p:cNvSpPr>
            <a:spLocks noGrp="1"/>
          </p:cNvSpPr>
          <p:nvPr>
            <p:ph type="title"/>
          </p:nvPr>
        </p:nvSpPr>
        <p:spPr/>
        <p:txBody>
          <a:bodyPr/>
          <a:lstStyle/>
          <a:p>
            <a:r>
              <a:rPr lang="en-US" dirty="0"/>
              <a:t>Three Basic Types of Carbohydrates</a:t>
            </a:r>
            <a:endParaRPr lang="en-CA" dirty="0"/>
          </a:p>
        </p:txBody>
      </p:sp>
      <p:sp>
        <p:nvSpPr>
          <p:cNvPr id="3" name="Content Placeholder 2">
            <a:extLst>
              <a:ext uri="{FF2B5EF4-FFF2-40B4-BE49-F238E27FC236}">
                <a16:creationId xmlns:a16="http://schemas.microsoft.com/office/drawing/2014/main" id="{4810E5D0-479C-7A50-677E-192FD5723F9C}"/>
              </a:ext>
            </a:extLst>
          </p:cNvPr>
          <p:cNvSpPr>
            <a:spLocks noGrp="1"/>
          </p:cNvSpPr>
          <p:nvPr>
            <p:ph idx="1"/>
          </p:nvPr>
        </p:nvSpPr>
        <p:spPr/>
        <p:txBody>
          <a:bodyPr/>
          <a:lstStyle/>
          <a:p>
            <a:pPr marL="0" indent="0">
              <a:buNone/>
            </a:pPr>
            <a:r>
              <a:rPr lang="en-US" dirty="0">
                <a:solidFill>
                  <a:srgbClr val="C00000"/>
                </a:solidFill>
              </a:rPr>
              <a:t>Simple sugars</a:t>
            </a:r>
          </a:p>
          <a:p>
            <a:pPr lvl="1"/>
            <a:r>
              <a:rPr lang="en-US" dirty="0"/>
              <a:t>Present in table sugar</a:t>
            </a:r>
          </a:p>
          <a:p>
            <a:pPr lvl="2"/>
            <a:r>
              <a:rPr lang="en-US" dirty="0"/>
              <a:t>Sucrose</a:t>
            </a:r>
          </a:p>
          <a:p>
            <a:pPr lvl="1"/>
            <a:r>
              <a:rPr lang="en-US" dirty="0"/>
              <a:t>Fruit sugars</a:t>
            </a:r>
          </a:p>
          <a:p>
            <a:pPr lvl="2"/>
            <a:r>
              <a:rPr lang="en-US" dirty="0"/>
              <a:t>Fructose</a:t>
            </a:r>
          </a:p>
          <a:p>
            <a:pPr lvl="1"/>
            <a:r>
              <a:rPr lang="en-US" dirty="0"/>
              <a:t>Milk sugars</a:t>
            </a:r>
          </a:p>
          <a:p>
            <a:pPr lvl="2"/>
            <a:r>
              <a:rPr lang="en-US" dirty="0"/>
              <a:t>Lactose</a:t>
            </a:r>
          </a:p>
          <a:p>
            <a:pPr marL="0" indent="0">
              <a:buNone/>
            </a:pPr>
            <a:r>
              <a:rPr lang="en-CA" dirty="0">
                <a:solidFill>
                  <a:srgbClr val="C00000"/>
                </a:solidFill>
              </a:rPr>
              <a:t>Starches</a:t>
            </a:r>
          </a:p>
          <a:p>
            <a:pPr lvl="1"/>
            <a:r>
              <a:rPr lang="en-CA" dirty="0"/>
              <a:t>Complex carbohydrates present in many vegetables and grains</a:t>
            </a:r>
          </a:p>
          <a:p>
            <a:pPr lvl="1"/>
            <a:r>
              <a:rPr lang="en-CA" dirty="0"/>
              <a:t>White, odorless complex carbohydrate </a:t>
            </a:r>
            <a:endParaRPr lang="en-US" dirty="0"/>
          </a:p>
        </p:txBody>
      </p:sp>
      <p:sp>
        <p:nvSpPr>
          <p:cNvPr id="4" name="Content Placeholder 6">
            <a:extLst>
              <a:ext uri="{FF2B5EF4-FFF2-40B4-BE49-F238E27FC236}">
                <a16:creationId xmlns:a16="http://schemas.microsoft.com/office/drawing/2014/main" id="{8DA168CA-EAFE-3274-8A81-3AD13A3B5DDE}"/>
              </a:ext>
            </a:extLst>
          </p:cNvPr>
          <p:cNvSpPr txBox="1">
            <a:spLocks/>
          </p:cNvSpPr>
          <p:nvPr/>
        </p:nvSpPr>
        <p:spPr>
          <a:xfrm>
            <a:off x="5145374" y="1825625"/>
            <a:ext cx="7046626" cy="2611464"/>
          </a:xfrm>
          <a:prstGeom prst="rect">
            <a:avLst/>
          </a:prstGeom>
        </p:spPr>
        <p:txBody>
          <a:bodyPr numCol="2">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CA">
                <a:solidFill>
                  <a:srgbClr val="C00000"/>
                </a:solidFill>
              </a:rPr>
              <a:t>Fiber</a:t>
            </a:r>
          </a:p>
          <a:p>
            <a:pPr lvl="1"/>
            <a:r>
              <a:rPr lang="en-CA"/>
              <a:t>Commonly called roughage</a:t>
            </a:r>
          </a:p>
          <a:p>
            <a:pPr lvl="2"/>
            <a:r>
              <a:rPr lang="en-CA"/>
              <a:t>soluble and insoluble</a:t>
            </a:r>
          </a:p>
          <a:p>
            <a:pPr lvl="1"/>
            <a:r>
              <a:rPr lang="en-CA"/>
              <a:t>Helps move food particles from digestive tract into colon </a:t>
            </a:r>
            <a:endParaRPr lang="en-CA" dirty="0"/>
          </a:p>
        </p:txBody>
      </p:sp>
    </p:spTree>
    <p:extLst>
      <p:ext uri="{BB962C8B-B14F-4D97-AF65-F5344CB8AC3E}">
        <p14:creationId xmlns:p14="http://schemas.microsoft.com/office/powerpoint/2010/main" val="1116342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7" dur="500"/>
                                        <p:tgtEl>
                                          <p:spTgt spid="4">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randombar(horizontal)">
                                      <p:cBhvr>
                                        <p:cTn id="10" dur="500"/>
                                        <p:tgtEl>
                                          <p:spTgt spid="4">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randombar(horizontal)">
                                      <p:cBhvr>
                                        <p:cTn id="13" dur="500"/>
                                        <p:tgtEl>
                                          <p:spTgt spid="4">
                                            <p:txEl>
                                              <p:pRg st="2" end="2"/>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randombar(horizontal)">
                                      <p:cBhvr>
                                        <p:cTn id="16"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Dietary Sources of Carbohydrates</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a:bodyPr>
          <a:lstStyle/>
          <a:p>
            <a:pPr marL="0" indent="0">
              <a:buNone/>
            </a:pPr>
            <a:r>
              <a:rPr lang="en-CA" dirty="0">
                <a:solidFill>
                  <a:srgbClr val="C00000"/>
                </a:solidFill>
              </a:rPr>
              <a:t>Simple carbohydrates</a:t>
            </a:r>
          </a:p>
          <a:p>
            <a:pPr lvl="1"/>
            <a:r>
              <a:rPr lang="en-CA" dirty="0"/>
              <a:t>Sweets, syrups, honey, fruits, and many vegetables </a:t>
            </a:r>
          </a:p>
          <a:p>
            <a:pPr marL="0" indent="0">
              <a:buNone/>
            </a:pPr>
            <a:r>
              <a:rPr lang="en-CA" dirty="0">
                <a:solidFill>
                  <a:srgbClr val="C00000"/>
                </a:solidFill>
              </a:rPr>
              <a:t>Starches</a:t>
            </a:r>
          </a:p>
          <a:p>
            <a:pPr lvl="1"/>
            <a:r>
              <a:rPr lang="en-CA" dirty="0"/>
              <a:t>Grains, cereals, breads, other flour products, potatoes, rice, legumes, and pasta </a:t>
            </a:r>
          </a:p>
          <a:p>
            <a:pPr marL="0" indent="0">
              <a:buNone/>
            </a:pPr>
            <a:r>
              <a:rPr lang="en-CA" dirty="0">
                <a:solidFill>
                  <a:srgbClr val="C00000"/>
                </a:solidFill>
              </a:rPr>
              <a:t>High-fiber foods</a:t>
            </a:r>
          </a:p>
          <a:p>
            <a:pPr lvl="1"/>
            <a:r>
              <a:rPr lang="en-CA" dirty="0"/>
              <a:t>Grains, brans, whole-grain breads, beans, apples, carrots, and corn </a:t>
            </a:r>
          </a:p>
          <a:p>
            <a:endParaRPr lang="en-US" dirty="0"/>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14</a:t>
            </a:fld>
            <a:endParaRPr lang="en-US" dirty="0"/>
          </a:p>
        </p:txBody>
      </p:sp>
    </p:spTree>
    <p:extLst>
      <p:ext uri="{BB962C8B-B14F-4D97-AF65-F5344CB8AC3E}">
        <p14:creationId xmlns:p14="http://schemas.microsoft.com/office/powerpoint/2010/main" val="2686979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0" dur="500"/>
                                        <p:tgtEl>
                                          <p:spTgt spid="7">
                                            <p:txEl>
                                              <p:pRg st="2" end="2"/>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3" dur="500"/>
                                        <p:tgtEl>
                                          <p:spTgt spid="7">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8" dur="500"/>
                                        <p:tgtEl>
                                          <p:spTgt spid="7">
                                            <p:txEl>
                                              <p:pRg st="4" end="4"/>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Effect transition="in" filter="randombar(horizontal)">
                                      <p:cBhvr>
                                        <p:cTn id="31"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US" dirty="0"/>
              <a:t>Glucose</a:t>
            </a:r>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fontScale="92500"/>
          </a:bodyPr>
          <a:lstStyle/>
          <a:p>
            <a:r>
              <a:rPr lang="en-CA" dirty="0"/>
              <a:t>Blood sugar drops without adequate carbohydrates causing hypoglycemia </a:t>
            </a:r>
          </a:p>
          <a:p>
            <a:r>
              <a:rPr lang="en-CA" dirty="0"/>
              <a:t>Low blood sugar causes fatigue, anxiety, and food cravings </a:t>
            </a:r>
          </a:p>
          <a:p>
            <a:endParaRPr lang="en-CA" dirty="0"/>
          </a:p>
          <a:p>
            <a:pPr marL="0" indent="0">
              <a:buNone/>
            </a:pPr>
            <a:r>
              <a:rPr lang="en-CA" dirty="0">
                <a:solidFill>
                  <a:srgbClr val="C00000"/>
                </a:solidFill>
              </a:rPr>
              <a:t>Good complex carbohydrates</a:t>
            </a:r>
          </a:p>
          <a:p>
            <a:pPr lvl="1"/>
            <a:r>
              <a:rPr lang="en-CA" dirty="0"/>
              <a:t>Whole grains help slow absorption of glucose into the bloodstream </a:t>
            </a:r>
          </a:p>
          <a:p>
            <a:pPr lvl="1"/>
            <a:r>
              <a:rPr lang="en-CA" dirty="0"/>
              <a:t>Balance glucose levels </a:t>
            </a:r>
          </a:p>
          <a:p>
            <a:pPr marL="0" indent="0">
              <a:buNone/>
            </a:pPr>
            <a:r>
              <a:rPr lang="en-CA" dirty="0">
                <a:solidFill>
                  <a:srgbClr val="C00000"/>
                </a:solidFill>
              </a:rPr>
              <a:t>Insulin hormone</a:t>
            </a:r>
          </a:p>
          <a:p>
            <a:pPr lvl="1"/>
            <a:r>
              <a:rPr lang="en-CA" dirty="0"/>
              <a:t>Produced in the pancreas</a:t>
            </a:r>
          </a:p>
          <a:p>
            <a:pPr lvl="1"/>
            <a:r>
              <a:rPr lang="en-CA" dirty="0"/>
              <a:t>Brings nutrients and glucose into cells and stores fat</a:t>
            </a:r>
          </a:p>
          <a:p>
            <a:pPr lvl="1"/>
            <a:r>
              <a:rPr lang="en-CA" dirty="0"/>
              <a:t>Without insulin, the body cannot utilize glucose </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15</a:t>
            </a:fld>
            <a:endParaRPr lang="en-US" dirty="0"/>
          </a:p>
        </p:txBody>
      </p:sp>
    </p:spTree>
    <p:extLst>
      <p:ext uri="{BB962C8B-B14F-4D97-AF65-F5344CB8AC3E}">
        <p14:creationId xmlns:p14="http://schemas.microsoft.com/office/powerpoint/2010/main" val="154035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2" dur="500"/>
                                        <p:tgtEl>
                                          <p:spTgt spid="7">
                                            <p:txEl>
                                              <p:pRg st="3" end="3"/>
                                            </p:tx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5" dur="500"/>
                                        <p:tgtEl>
                                          <p:spTgt spid="7">
                                            <p:txEl>
                                              <p:pRg st="4" end="4"/>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7">
                                            <p:txEl>
                                              <p:pRg st="5" end="5"/>
                                            </p:txEl>
                                          </p:spTgt>
                                        </p:tgtEl>
                                        <p:attrNameLst>
                                          <p:attrName>style.visibility</p:attrName>
                                        </p:attrNameLst>
                                      </p:cBhvr>
                                      <p:to>
                                        <p:strVal val="visible"/>
                                      </p:to>
                                    </p:set>
                                    <p:animEffect transition="in" filter="randombar(horizontal)">
                                      <p:cBhvr>
                                        <p:cTn id="28" dur="500"/>
                                        <p:tgtEl>
                                          <p:spTgt spid="7">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7">
                                            <p:txEl>
                                              <p:pRg st="6" end="6"/>
                                            </p:txEl>
                                          </p:spTgt>
                                        </p:tgtEl>
                                        <p:attrNameLst>
                                          <p:attrName>style.visibility</p:attrName>
                                        </p:attrNameLst>
                                      </p:cBhvr>
                                      <p:to>
                                        <p:strVal val="visible"/>
                                      </p:to>
                                    </p:set>
                                    <p:animEffect transition="in" filter="randombar(horizontal)">
                                      <p:cBhvr>
                                        <p:cTn id="33" dur="500"/>
                                        <p:tgtEl>
                                          <p:spTgt spid="7">
                                            <p:txEl>
                                              <p:pRg st="6" end="6"/>
                                            </p:tx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7">
                                            <p:txEl>
                                              <p:pRg st="7" end="7"/>
                                            </p:txEl>
                                          </p:spTgt>
                                        </p:tgtEl>
                                        <p:attrNameLst>
                                          <p:attrName>style.visibility</p:attrName>
                                        </p:attrNameLst>
                                      </p:cBhvr>
                                      <p:to>
                                        <p:strVal val="visible"/>
                                      </p:to>
                                    </p:set>
                                    <p:animEffect transition="in" filter="randombar(horizontal)">
                                      <p:cBhvr>
                                        <p:cTn id="36" dur="500"/>
                                        <p:tgtEl>
                                          <p:spTgt spid="7">
                                            <p:txEl>
                                              <p:pRg st="7" end="7"/>
                                            </p:txEl>
                                          </p:spTgt>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animEffect transition="in" filter="randombar(horizontal)">
                                      <p:cBhvr>
                                        <p:cTn id="39" dur="500"/>
                                        <p:tgtEl>
                                          <p:spTgt spid="7">
                                            <p:txEl>
                                              <p:pRg st="8" end="8"/>
                                            </p:txEl>
                                          </p:spTgt>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randombar(horizontal)">
                                      <p:cBhvr>
                                        <p:cTn id="42"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Fats</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a:bodyPr>
          <a:lstStyle/>
          <a:p>
            <a:r>
              <a:rPr lang="en-CA" dirty="0"/>
              <a:t>Also known as lipids</a:t>
            </a:r>
          </a:p>
          <a:p>
            <a:r>
              <a:rPr lang="en-CA" dirty="0"/>
              <a:t>Used for energy, but not as readily as carbohydrates</a:t>
            </a:r>
          </a:p>
          <a:p>
            <a:r>
              <a:rPr lang="en-CA" dirty="0"/>
              <a:t> Fats are used to </a:t>
            </a:r>
          </a:p>
          <a:p>
            <a:pPr lvl="1"/>
            <a:r>
              <a:rPr lang="en-CA" dirty="0"/>
              <a:t>Produce materials in the sebaceous glands that lubricate the skin</a:t>
            </a:r>
          </a:p>
          <a:p>
            <a:pPr lvl="1"/>
            <a:r>
              <a:rPr lang="en-CA" dirty="0"/>
              <a:t>Make hormones</a:t>
            </a:r>
          </a:p>
          <a:p>
            <a:pPr lvl="1"/>
            <a:r>
              <a:rPr lang="en-CA" dirty="0"/>
              <a:t>Create cell membranes </a:t>
            </a:r>
          </a:p>
          <a:p>
            <a:pPr lvl="1"/>
            <a:r>
              <a:rPr lang="en-CA" dirty="0"/>
              <a:t>Assist in absorption of vitamins A, D, E, and K </a:t>
            </a:r>
            <a:endParaRPr lang="en-US" dirty="0"/>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16</a:t>
            </a:fld>
            <a:endParaRPr lang="en-US" dirty="0"/>
          </a:p>
        </p:txBody>
      </p:sp>
    </p:spTree>
    <p:extLst>
      <p:ext uri="{BB962C8B-B14F-4D97-AF65-F5344CB8AC3E}">
        <p14:creationId xmlns:p14="http://schemas.microsoft.com/office/powerpoint/2010/main" val="167802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2" dur="500"/>
                                        <p:tgtEl>
                                          <p:spTgt spid="7">
                                            <p:txEl>
                                              <p:pRg st="2" end="2"/>
                                            </p:tx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5" dur="500"/>
                                        <p:tgtEl>
                                          <p:spTgt spid="7">
                                            <p:txEl>
                                              <p:pRg st="3" end="3"/>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8" dur="500"/>
                                        <p:tgtEl>
                                          <p:spTgt spid="7">
                                            <p:txEl>
                                              <p:pRg st="4" end="4"/>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Effect transition="in" filter="randombar(horizontal)">
                                      <p:cBhvr>
                                        <p:cTn id="31" dur="500"/>
                                        <p:tgtEl>
                                          <p:spTgt spid="7">
                                            <p:txEl>
                                              <p:pRg st="5" end="5"/>
                                            </p:txEl>
                                          </p:spTgt>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7">
                                            <p:txEl>
                                              <p:pRg st="6" end="6"/>
                                            </p:txEl>
                                          </p:spTgt>
                                        </p:tgtEl>
                                        <p:attrNameLst>
                                          <p:attrName>style.visibility</p:attrName>
                                        </p:attrNameLst>
                                      </p:cBhvr>
                                      <p:to>
                                        <p:strVal val="visible"/>
                                      </p:to>
                                    </p:set>
                                    <p:animEffect transition="in" filter="randombar(horizontal)">
                                      <p:cBhvr>
                                        <p:cTn id="34"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EF3D6-65E4-0423-2384-4973F7180F38}"/>
              </a:ext>
            </a:extLst>
          </p:cNvPr>
          <p:cNvSpPr>
            <a:spLocks noGrp="1"/>
          </p:cNvSpPr>
          <p:nvPr>
            <p:ph type="title"/>
          </p:nvPr>
        </p:nvSpPr>
        <p:spPr/>
        <p:txBody>
          <a:bodyPr/>
          <a:lstStyle/>
          <a:p>
            <a:r>
              <a:rPr lang="en-US" dirty="0"/>
              <a:t>Types of Fatty Acids</a:t>
            </a:r>
            <a:endParaRPr lang="en-CA" dirty="0"/>
          </a:p>
        </p:txBody>
      </p:sp>
      <p:sp>
        <p:nvSpPr>
          <p:cNvPr id="3" name="Content Placeholder 2">
            <a:extLst>
              <a:ext uri="{FF2B5EF4-FFF2-40B4-BE49-F238E27FC236}">
                <a16:creationId xmlns:a16="http://schemas.microsoft.com/office/drawing/2014/main" id="{95312F31-3F4F-D7E1-5A4D-856039530127}"/>
              </a:ext>
            </a:extLst>
          </p:cNvPr>
          <p:cNvSpPr>
            <a:spLocks noGrp="1"/>
          </p:cNvSpPr>
          <p:nvPr>
            <p:ph idx="1"/>
          </p:nvPr>
        </p:nvSpPr>
        <p:spPr/>
        <p:txBody>
          <a:bodyPr/>
          <a:lstStyle/>
          <a:p>
            <a:r>
              <a:rPr lang="en-CA" sz="2800" dirty="0"/>
              <a:t>Organic compounds made up of a glycerol molecule and fatty acids</a:t>
            </a:r>
          </a:p>
          <a:p>
            <a:r>
              <a:rPr lang="en-CA" sz="2800" dirty="0"/>
              <a:t>Fatty acids make up triglycerides, which make up 95 percent of fat intake</a:t>
            </a:r>
          </a:p>
          <a:p>
            <a:r>
              <a:rPr lang="en-CA" sz="2800" dirty="0"/>
              <a:t>Phospholipids and sterols are the remaining 5 percent </a:t>
            </a:r>
          </a:p>
          <a:p>
            <a:pPr marL="0" indent="0">
              <a:buNone/>
            </a:pPr>
            <a:endParaRPr lang="en-CA" dirty="0"/>
          </a:p>
          <a:p>
            <a:pPr marL="0" indent="0">
              <a:buNone/>
            </a:pPr>
            <a:r>
              <a:rPr lang="en-CA" sz="2800" dirty="0">
                <a:solidFill>
                  <a:srgbClr val="C00000"/>
                </a:solidFill>
              </a:rPr>
              <a:t>Saturated fats</a:t>
            </a:r>
          </a:p>
          <a:p>
            <a:pPr lvl="1"/>
            <a:r>
              <a:rPr lang="en-CA" dirty="0"/>
              <a:t>Processed foods that can cause hardening of the arteries</a:t>
            </a:r>
          </a:p>
          <a:p>
            <a:pPr marL="0" indent="0">
              <a:buNone/>
            </a:pPr>
            <a:r>
              <a:rPr lang="en-CA" dirty="0">
                <a:solidFill>
                  <a:srgbClr val="C00000"/>
                </a:solidFill>
              </a:rPr>
              <a:t>Monosaturated fats</a:t>
            </a:r>
          </a:p>
          <a:p>
            <a:pPr lvl="1"/>
            <a:r>
              <a:rPr lang="en-CA" dirty="0"/>
              <a:t>Fluid molecules from olive and canola oil</a:t>
            </a:r>
          </a:p>
          <a:p>
            <a:pPr lvl="2"/>
            <a:r>
              <a:rPr lang="en-CA" dirty="0"/>
              <a:t>Important for cell integrity and membrane phospholipids </a:t>
            </a:r>
          </a:p>
          <a:p>
            <a:pPr marL="0" indent="0">
              <a:buNone/>
            </a:pPr>
            <a:endParaRPr lang="en-CA" dirty="0"/>
          </a:p>
        </p:txBody>
      </p:sp>
    </p:spTree>
    <p:extLst>
      <p:ext uri="{BB962C8B-B14F-4D97-AF65-F5344CB8AC3E}">
        <p14:creationId xmlns:p14="http://schemas.microsoft.com/office/powerpoint/2010/main" val="2993914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6449C3-1161-3BFE-6764-32FD809C99B0}"/>
              </a:ext>
            </a:extLst>
          </p:cNvPr>
          <p:cNvSpPr>
            <a:spLocks noGrp="1"/>
          </p:cNvSpPr>
          <p:nvPr>
            <p:ph idx="1"/>
          </p:nvPr>
        </p:nvSpPr>
        <p:spPr>
          <a:xfrm>
            <a:off x="838200" y="1514007"/>
            <a:ext cx="10515600" cy="4423114"/>
          </a:xfrm>
        </p:spPr>
        <p:txBody>
          <a:bodyPr/>
          <a:lstStyle/>
          <a:p>
            <a:pPr marL="0" indent="0">
              <a:buNone/>
            </a:pPr>
            <a:r>
              <a:rPr lang="en-US" dirty="0">
                <a:solidFill>
                  <a:srgbClr val="C00000"/>
                </a:solidFill>
              </a:rPr>
              <a:t>Polyunsaturated fats</a:t>
            </a:r>
          </a:p>
          <a:p>
            <a:pPr lvl="1"/>
            <a:r>
              <a:rPr lang="en-US" dirty="0"/>
              <a:t>Liquid at room temperature and are more easily oxidized</a:t>
            </a:r>
          </a:p>
          <a:p>
            <a:pPr lvl="1"/>
            <a:r>
              <a:rPr lang="en-US" dirty="0"/>
              <a:t>Sources are fish, corn safflower and nut oils</a:t>
            </a:r>
          </a:p>
          <a:p>
            <a:pPr marL="0" indent="0">
              <a:buNone/>
            </a:pPr>
            <a:r>
              <a:rPr lang="en-US" dirty="0">
                <a:solidFill>
                  <a:srgbClr val="C00000"/>
                </a:solidFill>
              </a:rPr>
              <a:t>Trans fatty acids</a:t>
            </a:r>
          </a:p>
          <a:p>
            <a:pPr lvl="1"/>
            <a:r>
              <a:rPr lang="en-US" dirty="0"/>
              <a:t>Can increase the bad cholesterol in the blood</a:t>
            </a:r>
          </a:p>
          <a:p>
            <a:pPr lvl="2"/>
            <a:r>
              <a:rPr lang="en-CA" dirty="0"/>
              <a:t>LDL – Low Density Lipoprotein</a:t>
            </a:r>
          </a:p>
          <a:p>
            <a:pPr lvl="2"/>
            <a:r>
              <a:rPr lang="en-CA" dirty="0"/>
              <a:t>LDL composed largely of bad cholesterol</a:t>
            </a:r>
          </a:p>
          <a:p>
            <a:pPr marL="0" indent="0">
              <a:buNone/>
            </a:pPr>
            <a:r>
              <a:rPr lang="en-CA" dirty="0">
                <a:solidFill>
                  <a:srgbClr val="C00000"/>
                </a:solidFill>
              </a:rPr>
              <a:t>Cholesterol </a:t>
            </a:r>
          </a:p>
          <a:p>
            <a:pPr lvl="1"/>
            <a:r>
              <a:rPr lang="en-CA" dirty="0"/>
              <a:t>Waxy substance found in the body that is needed to produce hormones, vitamin D and bile</a:t>
            </a:r>
          </a:p>
          <a:p>
            <a:pPr lvl="1"/>
            <a:r>
              <a:rPr lang="en-CA" dirty="0"/>
              <a:t>Protects nerves and the structure of cells</a:t>
            </a:r>
          </a:p>
          <a:p>
            <a:pPr marL="457200" lvl="1" indent="0">
              <a:buNone/>
            </a:pPr>
            <a:endParaRPr lang="en-CA" dirty="0"/>
          </a:p>
        </p:txBody>
      </p:sp>
    </p:spTree>
    <p:extLst>
      <p:ext uri="{BB962C8B-B14F-4D97-AF65-F5344CB8AC3E}">
        <p14:creationId xmlns:p14="http://schemas.microsoft.com/office/powerpoint/2010/main" val="2668769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5AA816-7EE6-EE7C-1073-D6A6D50D3206}"/>
              </a:ext>
            </a:extLst>
          </p:cNvPr>
          <p:cNvSpPr>
            <a:spLocks noGrp="1"/>
          </p:cNvSpPr>
          <p:nvPr>
            <p:ph idx="1"/>
          </p:nvPr>
        </p:nvSpPr>
        <p:spPr>
          <a:xfrm>
            <a:off x="838200" y="1253330"/>
            <a:ext cx="10515600" cy="4967587"/>
          </a:xfrm>
        </p:spPr>
        <p:txBody>
          <a:bodyPr/>
          <a:lstStyle/>
          <a:p>
            <a:pPr marL="0" indent="0">
              <a:buNone/>
            </a:pPr>
            <a:r>
              <a:rPr lang="en-US" dirty="0">
                <a:solidFill>
                  <a:srgbClr val="C00000"/>
                </a:solidFill>
              </a:rPr>
              <a:t>Calories</a:t>
            </a:r>
          </a:p>
          <a:p>
            <a:pPr lvl="1"/>
            <a:r>
              <a:rPr lang="en-US" dirty="0"/>
              <a:t>Measurement of heat units</a:t>
            </a:r>
          </a:p>
          <a:p>
            <a:pPr lvl="1"/>
            <a:r>
              <a:rPr lang="en-US" dirty="0"/>
              <a:t>They fuel the body by making energy available for work</a:t>
            </a:r>
          </a:p>
          <a:p>
            <a:pPr lvl="1"/>
            <a:r>
              <a:rPr lang="en-US" dirty="0"/>
              <a:t>A gram of fat has 9 calories</a:t>
            </a:r>
          </a:p>
          <a:p>
            <a:pPr lvl="1"/>
            <a:r>
              <a:rPr lang="en-US" dirty="0"/>
              <a:t>A gram of carbohydrate or protein has 4 calories</a:t>
            </a:r>
          </a:p>
          <a:p>
            <a:pPr marL="0" indent="0">
              <a:buNone/>
            </a:pPr>
            <a:r>
              <a:rPr lang="en-US" dirty="0">
                <a:solidFill>
                  <a:srgbClr val="C00000"/>
                </a:solidFill>
              </a:rPr>
              <a:t>BMI</a:t>
            </a:r>
          </a:p>
          <a:p>
            <a:pPr lvl="1"/>
            <a:r>
              <a:rPr lang="en-US" dirty="0"/>
              <a:t>Dieticians recommend that 55 to 60% of all calories should be obtained from carbohydrates</a:t>
            </a:r>
          </a:p>
          <a:p>
            <a:pPr lvl="2"/>
            <a:r>
              <a:rPr lang="en-US" dirty="0"/>
              <a:t>Grains, breads, pasta, vegetables and fruit</a:t>
            </a:r>
          </a:p>
          <a:p>
            <a:pPr marL="0" indent="0" algn="ctr">
              <a:lnSpc>
                <a:spcPct val="100000"/>
              </a:lnSpc>
              <a:buNone/>
            </a:pPr>
            <a:endParaRPr lang="en-CA" sz="2400" dirty="0">
              <a:solidFill>
                <a:srgbClr val="C00000"/>
              </a:solidFill>
            </a:endParaRPr>
          </a:p>
          <a:p>
            <a:pPr marL="0" indent="0" algn="ctr">
              <a:lnSpc>
                <a:spcPct val="100000"/>
              </a:lnSpc>
              <a:buNone/>
            </a:pPr>
            <a:r>
              <a:rPr lang="en-CA" sz="2400" dirty="0">
                <a:solidFill>
                  <a:srgbClr val="C00000"/>
                </a:solidFill>
              </a:rPr>
              <a:t>Body Mass Index calculated by going to www. healthatoz.com. </a:t>
            </a:r>
          </a:p>
          <a:p>
            <a:pPr marL="0" indent="0" algn="ctr">
              <a:lnSpc>
                <a:spcPct val="100000"/>
              </a:lnSpc>
              <a:buNone/>
            </a:pPr>
            <a:r>
              <a:rPr lang="en-CA" sz="2400" dirty="0">
                <a:solidFill>
                  <a:srgbClr val="C00000"/>
                </a:solidFill>
              </a:rPr>
              <a:t>In the U.S. nearly one-third of adults are obese with a BMI of 30 or greater</a:t>
            </a:r>
            <a:endParaRPr lang="en-CA" sz="2400" b="1" dirty="0">
              <a:solidFill>
                <a:srgbClr val="C00000"/>
              </a:solidFill>
            </a:endParaRPr>
          </a:p>
          <a:p>
            <a:pPr marL="0" indent="0">
              <a:buNone/>
            </a:pPr>
            <a:endParaRPr lang="en-CA" dirty="0"/>
          </a:p>
        </p:txBody>
      </p:sp>
    </p:spTree>
    <p:extLst>
      <p:ext uri="{BB962C8B-B14F-4D97-AF65-F5344CB8AC3E}">
        <p14:creationId xmlns:p14="http://schemas.microsoft.com/office/powerpoint/2010/main" val="28393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40874-2FCA-9393-C463-3A05CE3FE240}"/>
              </a:ext>
            </a:extLst>
          </p:cNvPr>
          <p:cNvSpPr>
            <a:spLocks noGrp="1"/>
          </p:cNvSpPr>
          <p:nvPr>
            <p:ph type="title"/>
          </p:nvPr>
        </p:nvSpPr>
        <p:spPr/>
        <p:txBody>
          <a:bodyPr/>
          <a:lstStyle/>
          <a:p>
            <a:r>
              <a:rPr lang="en-US" dirty="0"/>
              <a:t>Polyunsaturated Fats</a:t>
            </a:r>
            <a:endParaRPr lang="en-CA" dirty="0"/>
          </a:p>
        </p:txBody>
      </p:sp>
      <p:sp>
        <p:nvSpPr>
          <p:cNvPr id="3" name="Content Placeholder 2">
            <a:extLst>
              <a:ext uri="{FF2B5EF4-FFF2-40B4-BE49-F238E27FC236}">
                <a16:creationId xmlns:a16="http://schemas.microsoft.com/office/drawing/2014/main" id="{CC70665A-1063-BCC8-7474-846DE41BA5D1}"/>
              </a:ext>
            </a:extLst>
          </p:cNvPr>
          <p:cNvSpPr>
            <a:spLocks noGrp="1"/>
          </p:cNvSpPr>
          <p:nvPr>
            <p:ph idx="1"/>
          </p:nvPr>
        </p:nvSpPr>
        <p:spPr/>
        <p:txBody>
          <a:bodyPr/>
          <a:lstStyle/>
          <a:p>
            <a:pPr marL="0" indent="0">
              <a:buNone/>
            </a:pPr>
            <a:r>
              <a:rPr lang="en-US" dirty="0">
                <a:solidFill>
                  <a:srgbClr val="C00000"/>
                </a:solidFill>
              </a:rPr>
              <a:t>Omega 3 and 6</a:t>
            </a:r>
          </a:p>
          <a:p>
            <a:pPr lvl="1"/>
            <a:r>
              <a:rPr lang="en-US" dirty="0"/>
              <a:t>Disease preventing </a:t>
            </a:r>
          </a:p>
          <a:p>
            <a:pPr lvl="1"/>
            <a:r>
              <a:rPr lang="en-US" dirty="0"/>
              <a:t>Necessary for </a:t>
            </a:r>
          </a:p>
          <a:p>
            <a:pPr lvl="2"/>
            <a:r>
              <a:rPr lang="en-US" dirty="0"/>
              <a:t>Brain and body development</a:t>
            </a:r>
          </a:p>
          <a:p>
            <a:pPr lvl="2"/>
            <a:r>
              <a:rPr lang="en-US" dirty="0"/>
              <a:t>Hair and skin growth</a:t>
            </a:r>
          </a:p>
          <a:p>
            <a:pPr lvl="1"/>
            <a:r>
              <a:rPr lang="en-US" dirty="0"/>
              <a:t>Too much omega 6 can lead to health problems </a:t>
            </a:r>
          </a:p>
          <a:p>
            <a:pPr marL="0" indent="0">
              <a:buNone/>
            </a:pPr>
            <a:r>
              <a:rPr lang="en-US" dirty="0">
                <a:solidFill>
                  <a:srgbClr val="C00000"/>
                </a:solidFill>
              </a:rPr>
              <a:t>Linoleic acid</a:t>
            </a:r>
          </a:p>
          <a:p>
            <a:pPr lvl="1"/>
            <a:r>
              <a:rPr lang="en-US" dirty="0"/>
              <a:t>An omega 6 used to make important hormones</a:t>
            </a:r>
          </a:p>
          <a:p>
            <a:pPr lvl="1"/>
            <a:r>
              <a:rPr lang="en-US" dirty="0"/>
              <a:t>Maintain the lipid barrier of the skin</a:t>
            </a:r>
          </a:p>
          <a:p>
            <a:pPr lvl="1"/>
            <a:r>
              <a:rPr lang="en-US" dirty="0"/>
              <a:t>Found in safflower, sunflower, corn, soybean, borage and flaxseed oils</a:t>
            </a:r>
          </a:p>
          <a:p>
            <a:pPr marL="457200" lvl="1" indent="0">
              <a:buNone/>
            </a:pPr>
            <a:endParaRPr lang="en-CA" dirty="0"/>
          </a:p>
        </p:txBody>
      </p:sp>
    </p:spTree>
    <p:extLst>
      <p:ext uri="{BB962C8B-B14F-4D97-AF65-F5344CB8AC3E}">
        <p14:creationId xmlns:p14="http://schemas.microsoft.com/office/powerpoint/2010/main" val="1773384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0B7D9B-4DBD-A11E-F33A-AA3A875D0C74}"/>
              </a:ext>
            </a:extLst>
          </p:cNvPr>
          <p:cNvSpPr>
            <a:spLocks noGrp="1"/>
          </p:cNvSpPr>
          <p:nvPr>
            <p:ph idx="1"/>
          </p:nvPr>
        </p:nvSpPr>
        <p:spPr/>
        <p:txBody>
          <a:bodyPr/>
          <a:lstStyle/>
          <a:p>
            <a:pPr marL="0" indent="0">
              <a:buNone/>
            </a:pPr>
            <a:r>
              <a:rPr lang="en-US" dirty="0">
                <a:solidFill>
                  <a:srgbClr val="C00000"/>
                </a:solidFill>
              </a:rPr>
              <a:t>Omega 3 fatty acids</a:t>
            </a:r>
          </a:p>
          <a:p>
            <a:pPr lvl="1"/>
            <a:r>
              <a:rPr lang="en-US" dirty="0"/>
              <a:t>Good polyunsaturated fat that may decrease cardiovascular diseases</a:t>
            </a:r>
          </a:p>
          <a:p>
            <a:pPr lvl="1"/>
            <a:r>
              <a:rPr lang="en-US" dirty="0"/>
              <a:t>Omega 3 fatty acids are present in cold water fish</a:t>
            </a:r>
          </a:p>
          <a:p>
            <a:pPr lvl="2"/>
            <a:r>
              <a:rPr lang="en-US" dirty="0"/>
              <a:t>Salmon is highest</a:t>
            </a:r>
          </a:p>
          <a:p>
            <a:pPr lvl="2"/>
            <a:r>
              <a:rPr lang="en-US" dirty="0"/>
              <a:t>Mackerel, tuna herring, trout and cod are also high </a:t>
            </a:r>
            <a:endParaRPr lang="en-CA" dirty="0"/>
          </a:p>
          <a:p>
            <a:pPr marL="457200" lvl="1" indent="0">
              <a:buNone/>
            </a:pPr>
            <a:endParaRPr lang="en-US" dirty="0"/>
          </a:p>
          <a:p>
            <a:pPr marL="0" indent="0">
              <a:buNone/>
            </a:pPr>
            <a:r>
              <a:rPr lang="en-US" dirty="0">
                <a:solidFill>
                  <a:srgbClr val="0070C0"/>
                </a:solidFill>
              </a:rPr>
              <a:t>Arteriosclerosis</a:t>
            </a:r>
          </a:p>
          <a:p>
            <a:pPr lvl="1"/>
            <a:r>
              <a:rPr lang="en-US" dirty="0"/>
              <a:t>Clogging and hardening of the arteries</a:t>
            </a:r>
          </a:p>
        </p:txBody>
      </p:sp>
    </p:spTree>
    <p:extLst>
      <p:ext uri="{BB962C8B-B14F-4D97-AF65-F5344CB8AC3E}">
        <p14:creationId xmlns:p14="http://schemas.microsoft.com/office/powerpoint/2010/main" val="5442051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Enzymes</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rmAutofit/>
          </a:bodyPr>
          <a:lstStyle/>
          <a:p>
            <a:r>
              <a:rPr lang="en-CA" dirty="0"/>
              <a:t>Biological catalysts made of protein and vitamins</a:t>
            </a:r>
          </a:p>
          <a:p>
            <a:r>
              <a:rPr lang="en-CA" dirty="0"/>
              <a:t>Enzymes break down complex food molecules to utilize the energy extracted from food</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22</a:t>
            </a:fld>
            <a:endParaRPr lang="en-US" dirty="0"/>
          </a:p>
        </p:txBody>
      </p:sp>
    </p:spTree>
    <p:extLst>
      <p:ext uri="{BB962C8B-B14F-4D97-AF65-F5344CB8AC3E}">
        <p14:creationId xmlns:p14="http://schemas.microsoft.com/office/powerpoint/2010/main" val="4022747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Micronutrients - </a:t>
            </a:r>
            <a:br>
              <a:rPr lang="en-CA" dirty="0"/>
            </a:br>
            <a:r>
              <a:rPr lang="en-CA" dirty="0"/>
              <a:t>Vitamins and Minerals</a:t>
            </a:r>
            <a:endParaRPr lang="en-US" dirty="0"/>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825625"/>
            <a:ext cx="10515600" cy="4351338"/>
          </a:xfrm>
        </p:spPr>
        <p:txBody>
          <a:bodyPr>
            <a:noAutofit/>
          </a:bodyPr>
          <a:lstStyle/>
          <a:p>
            <a:r>
              <a:rPr lang="en-CA" dirty="0"/>
              <a:t>Essential trace minerals and vitamins needed for proper body functions </a:t>
            </a:r>
          </a:p>
          <a:p>
            <a:r>
              <a:rPr lang="en-CA" dirty="0"/>
              <a:t>(copper, iodine, zinc, and selenium)</a:t>
            </a:r>
          </a:p>
          <a:p>
            <a:r>
              <a:rPr lang="en-CA" dirty="0"/>
              <a:t>VITAMIN CATEGORIES:</a:t>
            </a:r>
          </a:p>
          <a:p>
            <a:pPr lvl="1"/>
            <a:r>
              <a:rPr lang="en-CA" dirty="0"/>
              <a:t>Fat-soluble (A, D, E, K) </a:t>
            </a:r>
          </a:p>
          <a:p>
            <a:pPr lvl="1"/>
            <a:r>
              <a:rPr lang="en-CA" dirty="0"/>
              <a:t>Water-soluble (B, C, P) </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23</a:t>
            </a:fld>
            <a:endParaRPr lang="en-US" dirty="0"/>
          </a:p>
        </p:txBody>
      </p:sp>
      <p:sp>
        <p:nvSpPr>
          <p:cNvPr id="4" name="Rectangle 3">
            <a:extLst>
              <a:ext uri="{FF2B5EF4-FFF2-40B4-BE49-F238E27FC236}">
                <a16:creationId xmlns:a16="http://schemas.microsoft.com/office/drawing/2014/main" id="{63D14483-0690-F14C-ABCA-734096288C18}"/>
              </a:ext>
            </a:extLst>
          </p:cNvPr>
          <p:cNvSpPr/>
          <p:nvPr/>
        </p:nvSpPr>
        <p:spPr>
          <a:xfrm>
            <a:off x="1098078" y="4206496"/>
            <a:ext cx="4557487" cy="1107996"/>
          </a:xfrm>
          <a:prstGeom prst="rect">
            <a:avLst/>
          </a:prstGeom>
        </p:spPr>
        <p:txBody>
          <a:bodyPr wrap="square" numCol="1">
            <a:spAutoFit/>
          </a:bodyPr>
          <a:lstStyle/>
          <a:p>
            <a:r>
              <a:rPr lang="en-CA" sz="2200" u="sng" dirty="0">
                <a:solidFill>
                  <a:srgbClr val="C00000"/>
                </a:solidFill>
              </a:rPr>
              <a:t>FAT-SOLUBLE VITAMINS:</a:t>
            </a:r>
            <a:r>
              <a:rPr lang="en-CA" sz="2200" dirty="0">
                <a:solidFill>
                  <a:srgbClr val="C00000"/>
                </a:solidFill>
              </a:rPr>
              <a:t> </a:t>
            </a:r>
          </a:p>
          <a:p>
            <a:pPr marL="342900" indent="-342900">
              <a:buFont typeface="Arial" panose="020B0604020202020204" pitchFamily="34" charset="0"/>
              <a:buChar char="•"/>
            </a:pPr>
            <a:r>
              <a:rPr lang="en-CA" sz="2200" dirty="0"/>
              <a:t>Body stores them in the liver and adipose (fat) tissue. </a:t>
            </a:r>
            <a:endParaRPr lang="en-CA" sz="2200" i="1" u="sng" dirty="0"/>
          </a:p>
        </p:txBody>
      </p:sp>
      <p:sp>
        <p:nvSpPr>
          <p:cNvPr id="5" name="Rectangle 4">
            <a:extLst>
              <a:ext uri="{FF2B5EF4-FFF2-40B4-BE49-F238E27FC236}">
                <a16:creationId xmlns:a16="http://schemas.microsoft.com/office/drawing/2014/main" id="{65B4DA79-E8E1-0449-8D2E-901F2CFCC161}"/>
              </a:ext>
            </a:extLst>
          </p:cNvPr>
          <p:cNvSpPr/>
          <p:nvPr/>
        </p:nvSpPr>
        <p:spPr>
          <a:xfrm>
            <a:off x="6753642" y="4155785"/>
            <a:ext cx="4557486" cy="1446550"/>
          </a:xfrm>
          <a:prstGeom prst="rect">
            <a:avLst/>
          </a:prstGeom>
        </p:spPr>
        <p:txBody>
          <a:bodyPr wrap="square">
            <a:spAutoFit/>
          </a:bodyPr>
          <a:lstStyle/>
          <a:p>
            <a:r>
              <a:rPr lang="en-CA" sz="2200" u="sng" dirty="0">
                <a:solidFill>
                  <a:srgbClr val="C00000"/>
                </a:solidFill>
              </a:rPr>
              <a:t>WATER-SOLUBLE VITAMINS: </a:t>
            </a:r>
          </a:p>
          <a:p>
            <a:r>
              <a:rPr lang="en-CA" sz="2200" dirty="0"/>
              <a:t>Vitamins B and C benefit the inside of cells; used in most metabolic reactions and are then excreted. </a:t>
            </a:r>
          </a:p>
        </p:txBody>
      </p:sp>
    </p:spTree>
    <p:extLst>
      <p:ext uri="{BB962C8B-B14F-4D97-AF65-F5344CB8AC3E}">
        <p14:creationId xmlns:p14="http://schemas.microsoft.com/office/powerpoint/2010/main" val="292365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2" dur="500"/>
                                        <p:tgtEl>
                                          <p:spTgt spid="7">
                                            <p:txEl>
                                              <p:pRg st="2" end="2"/>
                                            </p:tx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5" dur="500"/>
                                        <p:tgtEl>
                                          <p:spTgt spid="7">
                                            <p:txEl>
                                              <p:pRg st="3" end="3"/>
                                            </p:txEl>
                                          </p:spTgt>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8"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EC2EE-41D6-EFE7-7E5A-E44B099D82E5}"/>
              </a:ext>
            </a:extLst>
          </p:cNvPr>
          <p:cNvSpPr>
            <a:spLocks noGrp="1"/>
          </p:cNvSpPr>
          <p:nvPr>
            <p:ph type="title"/>
          </p:nvPr>
        </p:nvSpPr>
        <p:spPr/>
        <p:txBody>
          <a:bodyPr/>
          <a:lstStyle/>
          <a:p>
            <a:r>
              <a:rPr lang="en-US" dirty="0"/>
              <a:t>Fat Soluble Vitamins</a:t>
            </a:r>
            <a:endParaRPr lang="en-CA" dirty="0"/>
          </a:p>
        </p:txBody>
      </p:sp>
      <p:sp>
        <p:nvSpPr>
          <p:cNvPr id="3" name="Content Placeholder 2">
            <a:extLst>
              <a:ext uri="{FF2B5EF4-FFF2-40B4-BE49-F238E27FC236}">
                <a16:creationId xmlns:a16="http://schemas.microsoft.com/office/drawing/2014/main" id="{4A230921-D2C0-9293-F41B-C84F07AB997E}"/>
              </a:ext>
            </a:extLst>
          </p:cNvPr>
          <p:cNvSpPr>
            <a:spLocks noGrp="1"/>
          </p:cNvSpPr>
          <p:nvPr>
            <p:ph idx="1"/>
          </p:nvPr>
        </p:nvSpPr>
        <p:spPr/>
        <p:txBody>
          <a:bodyPr/>
          <a:lstStyle/>
          <a:p>
            <a:pPr marL="0" indent="0">
              <a:buNone/>
            </a:pPr>
            <a:r>
              <a:rPr lang="en-US" dirty="0">
                <a:solidFill>
                  <a:srgbClr val="C00000"/>
                </a:solidFill>
              </a:rPr>
              <a:t>Vitamin A</a:t>
            </a:r>
          </a:p>
          <a:p>
            <a:pPr lvl="1"/>
            <a:r>
              <a:rPr lang="en-US" dirty="0"/>
              <a:t>Necessary for</a:t>
            </a:r>
          </a:p>
          <a:p>
            <a:pPr lvl="2"/>
            <a:r>
              <a:rPr lang="en-US" dirty="0"/>
              <a:t>Proper eyesight, especially at night</a:t>
            </a:r>
          </a:p>
          <a:p>
            <a:pPr lvl="2"/>
            <a:r>
              <a:rPr lang="en-US" dirty="0"/>
              <a:t>Maintenance of epithelial tissues</a:t>
            </a:r>
          </a:p>
          <a:p>
            <a:pPr lvl="3"/>
            <a:r>
              <a:rPr lang="en-US" dirty="0"/>
              <a:t>Surface of the lungs, intestines, mucous membranes, bladder and skin</a:t>
            </a:r>
          </a:p>
          <a:p>
            <a:pPr lvl="2"/>
            <a:r>
              <a:rPr lang="en-US" dirty="0"/>
              <a:t>Supporting overall skin health</a:t>
            </a:r>
          </a:p>
          <a:p>
            <a:pPr lvl="2"/>
            <a:r>
              <a:rPr lang="en-US" dirty="0"/>
              <a:t>Used to treat acne and other skin conditions such as wrinkles </a:t>
            </a:r>
          </a:p>
          <a:p>
            <a:pPr lvl="2"/>
            <a:r>
              <a:rPr lang="en-US" dirty="0"/>
              <a:t>Found in retinoids which treat acne and sun damaged skin </a:t>
            </a:r>
          </a:p>
        </p:txBody>
      </p:sp>
    </p:spTree>
    <p:extLst>
      <p:ext uri="{BB962C8B-B14F-4D97-AF65-F5344CB8AC3E}">
        <p14:creationId xmlns:p14="http://schemas.microsoft.com/office/powerpoint/2010/main" val="18954140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D10B68-B8D5-FA89-6E81-718D15B2D0A1}"/>
              </a:ext>
            </a:extLst>
          </p:cNvPr>
          <p:cNvSpPr>
            <a:spLocks noGrp="1"/>
          </p:cNvSpPr>
          <p:nvPr>
            <p:ph idx="1"/>
          </p:nvPr>
        </p:nvSpPr>
        <p:spPr/>
        <p:txBody>
          <a:bodyPr/>
          <a:lstStyle/>
          <a:p>
            <a:pPr marL="0" indent="0">
              <a:buNone/>
            </a:pPr>
            <a:r>
              <a:rPr lang="en-US" dirty="0">
                <a:solidFill>
                  <a:srgbClr val="C00000"/>
                </a:solidFill>
              </a:rPr>
              <a:t>Vitamin D</a:t>
            </a:r>
          </a:p>
          <a:p>
            <a:pPr lvl="1"/>
            <a:r>
              <a:rPr lang="en-US" dirty="0"/>
              <a:t>Sunshine vitamin – the skin synthesizes</a:t>
            </a:r>
          </a:p>
          <a:p>
            <a:pPr lvl="1"/>
            <a:r>
              <a:rPr lang="en-CA" dirty="0"/>
              <a:t>From cholesterol when exposed to sunlight</a:t>
            </a:r>
          </a:p>
          <a:p>
            <a:pPr lvl="1"/>
            <a:r>
              <a:rPr lang="en-CA" dirty="0"/>
              <a:t>Main function is to enable body to properly absorb and use calcium</a:t>
            </a:r>
          </a:p>
          <a:p>
            <a:pPr lvl="2"/>
            <a:r>
              <a:rPr lang="en-CA" dirty="0"/>
              <a:t>The element needed for proper bone development and maintenance </a:t>
            </a:r>
          </a:p>
          <a:p>
            <a:pPr lvl="1"/>
            <a:r>
              <a:rPr lang="en-CA" dirty="0"/>
              <a:t>Promotes healthy rapid healing of the skin</a:t>
            </a:r>
          </a:p>
          <a:p>
            <a:pPr lvl="1"/>
            <a:r>
              <a:rPr lang="en-CA" dirty="0">
                <a:solidFill>
                  <a:srgbClr val="0070C0"/>
                </a:solidFill>
              </a:rPr>
              <a:t>Osteoporosis </a:t>
            </a:r>
          </a:p>
          <a:p>
            <a:pPr lvl="2"/>
            <a:r>
              <a:rPr lang="en-CA" dirty="0"/>
              <a:t>Reduction in the quality of bone or atrophy of the skeletal tissue</a:t>
            </a:r>
          </a:p>
          <a:p>
            <a:pPr lvl="2"/>
            <a:r>
              <a:rPr lang="en-CA" dirty="0"/>
              <a:t>Affects 20 million Americans</a:t>
            </a:r>
          </a:p>
          <a:p>
            <a:pPr lvl="2"/>
            <a:r>
              <a:rPr lang="en-CA" dirty="0"/>
              <a:t>80% are women aged 45 and older</a:t>
            </a:r>
          </a:p>
        </p:txBody>
      </p:sp>
    </p:spTree>
    <p:extLst>
      <p:ext uri="{BB962C8B-B14F-4D97-AF65-F5344CB8AC3E}">
        <p14:creationId xmlns:p14="http://schemas.microsoft.com/office/powerpoint/2010/main" val="29403274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755DEC-966E-9F3B-7C10-48704466A914}"/>
              </a:ext>
            </a:extLst>
          </p:cNvPr>
          <p:cNvSpPr>
            <a:spLocks noGrp="1"/>
          </p:cNvSpPr>
          <p:nvPr>
            <p:ph idx="1"/>
          </p:nvPr>
        </p:nvSpPr>
        <p:spPr>
          <a:xfrm>
            <a:off x="838200" y="1253331"/>
            <a:ext cx="10515600" cy="4351338"/>
          </a:xfrm>
        </p:spPr>
        <p:txBody>
          <a:bodyPr/>
          <a:lstStyle/>
          <a:p>
            <a:pPr marL="0" indent="0">
              <a:buNone/>
            </a:pPr>
            <a:r>
              <a:rPr lang="en-US" dirty="0">
                <a:solidFill>
                  <a:srgbClr val="C00000"/>
                </a:solidFill>
              </a:rPr>
              <a:t>Vitamin E</a:t>
            </a:r>
          </a:p>
          <a:p>
            <a:pPr lvl="1"/>
            <a:r>
              <a:rPr lang="en-US" dirty="0"/>
              <a:t>Also known as tocopherol – primarily an antioxidant</a:t>
            </a:r>
          </a:p>
          <a:p>
            <a:pPr lvl="1"/>
            <a:r>
              <a:rPr lang="en-US" dirty="0"/>
              <a:t>Antioxidants protect the body from damage caused by free radicals</a:t>
            </a:r>
          </a:p>
          <a:p>
            <a:pPr lvl="1"/>
            <a:r>
              <a:rPr lang="en-US" dirty="0"/>
              <a:t>Used with vitamin A to help protect the skin from the sun’s rays </a:t>
            </a:r>
          </a:p>
          <a:p>
            <a:pPr lvl="2"/>
            <a:r>
              <a:rPr lang="en-US" dirty="0"/>
              <a:t>Good source of vitamin A are vegetables and seed oils</a:t>
            </a:r>
          </a:p>
          <a:p>
            <a:pPr lvl="1"/>
            <a:r>
              <a:rPr lang="en-US" dirty="0"/>
              <a:t>Green leafy vegetables, avocados, wheat germ, egg yolk and butter</a:t>
            </a:r>
          </a:p>
          <a:p>
            <a:pPr marL="0" indent="0">
              <a:buNone/>
            </a:pPr>
            <a:r>
              <a:rPr lang="en-US" dirty="0">
                <a:solidFill>
                  <a:srgbClr val="C00000"/>
                </a:solidFill>
              </a:rPr>
              <a:t>Vitamin K</a:t>
            </a:r>
          </a:p>
          <a:p>
            <a:pPr lvl="1"/>
            <a:r>
              <a:rPr lang="en-US" dirty="0"/>
              <a:t>Essential for the synthesis of proteins necessary for blood coagulation</a:t>
            </a:r>
          </a:p>
          <a:p>
            <a:pPr lvl="1"/>
            <a:r>
              <a:rPr lang="en-US" dirty="0"/>
              <a:t>Applied topically it can improve appearance of abnormal capillaries or spider veins</a:t>
            </a:r>
          </a:p>
          <a:p>
            <a:pPr lvl="1"/>
            <a:r>
              <a:rPr lang="en-US" dirty="0"/>
              <a:t>Vitamin K found in beans, dark leafy vegetables, spinach, broccoli and egg yolks</a:t>
            </a:r>
            <a:endParaRPr lang="en-CA" dirty="0"/>
          </a:p>
        </p:txBody>
      </p:sp>
    </p:spTree>
    <p:extLst>
      <p:ext uri="{BB962C8B-B14F-4D97-AF65-F5344CB8AC3E}">
        <p14:creationId xmlns:p14="http://schemas.microsoft.com/office/powerpoint/2010/main" val="3232849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US" dirty="0"/>
              <a:t>Water Soluble Vitamins</a:t>
            </a:r>
          </a:p>
        </p:txBody>
      </p:sp>
      <p:sp>
        <p:nvSpPr>
          <p:cNvPr id="7" name="Content Placeholder 6">
            <a:extLst>
              <a:ext uri="{FF2B5EF4-FFF2-40B4-BE49-F238E27FC236}">
                <a16:creationId xmlns:a16="http://schemas.microsoft.com/office/drawing/2014/main" id="{EF5894DB-30FC-AF4D-8ACB-658D7E3D7EC8}"/>
              </a:ext>
            </a:extLst>
          </p:cNvPr>
          <p:cNvSpPr>
            <a:spLocks noGrp="1"/>
          </p:cNvSpPr>
          <p:nvPr>
            <p:ph idx="1"/>
          </p:nvPr>
        </p:nvSpPr>
        <p:spPr>
          <a:xfrm>
            <a:off x="838200" y="1510831"/>
            <a:ext cx="10515600" cy="4351338"/>
          </a:xfrm>
        </p:spPr>
        <p:txBody>
          <a:bodyPr>
            <a:normAutofit fontScale="92500" lnSpcReduction="10000"/>
          </a:bodyPr>
          <a:lstStyle/>
          <a:p>
            <a:pPr marL="0" indent="0">
              <a:buNone/>
            </a:pPr>
            <a:r>
              <a:rPr lang="en-US" dirty="0">
                <a:solidFill>
                  <a:srgbClr val="C00000"/>
                </a:solidFill>
              </a:rPr>
              <a:t>Vitamin B </a:t>
            </a:r>
          </a:p>
          <a:p>
            <a:pPr lvl="1"/>
            <a:r>
              <a:rPr lang="en-CA" dirty="0"/>
              <a:t>There are eight B vitamins.</a:t>
            </a:r>
            <a:endParaRPr lang="en-US" dirty="0"/>
          </a:p>
          <a:p>
            <a:pPr marL="0" indent="0">
              <a:buNone/>
            </a:pPr>
            <a:r>
              <a:rPr lang="en-US" dirty="0">
                <a:solidFill>
                  <a:srgbClr val="C00000"/>
                </a:solidFill>
              </a:rPr>
              <a:t>Vitamin C </a:t>
            </a:r>
          </a:p>
          <a:p>
            <a:pPr lvl="1"/>
            <a:r>
              <a:rPr lang="en-CA" dirty="0"/>
              <a:t>Also known as ascorbic acid, an antioxidant that protects the body from oxidation and free radicals </a:t>
            </a:r>
          </a:p>
          <a:p>
            <a:pPr marL="0" indent="0">
              <a:buNone/>
            </a:pPr>
            <a:r>
              <a:rPr lang="en-CA" dirty="0">
                <a:solidFill>
                  <a:srgbClr val="C00000"/>
                </a:solidFill>
              </a:rPr>
              <a:t>Vitamin P (Bioflavonoids) </a:t>
            </a:r>
          </a:p>
          <a:p>
            <a:pPr lvl="1"/>
            <a:r>
              <a:rPr lang="en-CA" dirty="0"/>
              <a:t>Enhance absorption of vitamin C</a:t>
            </a:r>
          </a:p>
          <a:p>
            <a:pPr lvl="1"/>
            <a:r>
              <a:rPr lang="en-CA" dirty="0"/>
              <a:t> Relieve pain and bruises</a:t>
            </a:r>
          </a:p>
          <a:p>
            <a:pPr lvl="1"/>
            <a:r>
              <a:rPr lang="en-CA" dirty="0"/>
              <a:t> Protect capillary blood vessels</a:t>
            </a:r>
          </a:p>
          <a:p>
            <a:pPr lvl="1"/>
            <a:r>
              <a:rPr lang="en-CA" dirty="0"/>
              <a:t>Promote circulation; have an antibacterial effect; reduce symptoms of oral herpes. </a:t>
            </a:r>
          </a:p>
          <a:p>
            <a:pPr lvl="1"/>
            <a:r>
              <a:rPr lang="en-CA" dirty="0"/>
              <a:t>Bioflavonoids are antioxidants found in citrus peel, peppers, grapes, garlic, berries, and green tea.  </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27</a:t>
            </a:fld>
            <a:endParaRPr lang="en-US" dirty="0"/>
          </a:p>
        </p:txBody>
      </p:sp>
    </p:spTree>
    <p:extLst>
      <p:ext uri="{BB962C8B-B14F-4D97-AF65-F5344CB8AC3E}">
        <p14:creationId xmlns:p14="http://schemas.microsoft.com/office/powerpoint/2010/main" val="4125183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2" dur="500"/>
                                        <p:tgtEl>
                                          <p:spTgt spid="7">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0" dur="500"/>
                                        <p:tgtEl>
                                          <p:spTgt spid="7">
                                            <p:txEl>
                                              <p:pRg st="2" end="2"/>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3" dur="500"/>
                                        <p:tgtEl>
                                          <p:spTgt spid="7">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8" dur="500"/>
                                        <p:tgtEl>
                                          <p:spTgt spid="7">
                                            <p:txEl>
                                              <p:pRg st="4" end="4"/>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Effect transition="in" filter="randombar(horizontal)">
                                      <p:cBhvr>
                                        <p:cTn id="31" dur="500"/>
                                        <p:tgtEl>
                                          <p:spTgt spid="7">
                                            <p:txEl>
                                              <p:pRg st="5" end="5"/>
                                            </p:txEl>
                                          </p:spTgt>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7">
                                            <p:txEl>
                                              <p:pRg st="6" end="6"/>
                                            </p:txEl>
                                          </p:spTgt>
                                        </p:tgtEl>
                                        <p:attrNameLst>
                                          <p:attrName>style.visibility</p:attrName>
                                        </p:attrNameLst>
                                      </p:cBhvr>
                                      <p:to>
                                        <p:strVal val="visible"/>
                                      </p:to>
                                    </p:set>
                                    <p:animEffect transition="in" filter="randombar(horizontal)">
                                      <p:cBhvr>
                                        <p:cTn id="34" dur="500"/>
                                        <p:tgtEl>
                                          <p:spTgt spid="7">
                                            <p:txEl>
                                              <p:pRg st="6" end="6"/>
                                            </p:txEl>
                                          </p:spTgt>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7">
                                            <p:txEl>
                                              <p:pRg st="7" end="7"/>
                                            </p:txEl>
                                          </p:spTgt>
                                        </p:tgtEl>
                                        <p:attrNameLst>
                                          <p:attrName>style.visibility</p:attrName>
                                        </p:attrNameLst>
                                      </p:cBhvr>
                                      <p:to>
                                        <p:strVal val="visible"/>
                                      </p:to>
                                    </p:set>
                                    <p:animEffect transition="in" filter="randombar(horizontal)">
                                      <p:cBhvr>
                                        <p:cTn id="37" dur="500"/>
                                        <p:tgtEl>
                                          <p:spTgt spid="7">
                                            <p:txEl>
                                              <p:pRg st="7" end="7"/>
                                            </p:txEl>
                                          </p:spTgt>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7">
                                            <p:txEl>
                                              <p:pRg st="8" end="8"/>
                                            </p:txEl>
                                          </p:spTgt>
                                        </p:tgtEl>
                                        <p:attrNameLst>
                                          <p:attrName>style.visibility</p:attrName>
                                        </p:attrNameLst>
                                      </p:cBhvr>
                                      <p:to>
                                        <p:strVal val="visible"/>
                                      </p:to>
                                    </p:set>
                                    <p:animEffect transition="in" filter="randombar(horizontal)">
                                      <p:cBhvr>
                                        <p:cTn id="40" dur="500"/>
                                        <p:tgtEl>
                                          <p:spTgt spid="7">
                                            <p:txEl>
                                              <p:pRg st="8" end="8"/>
                                            </p:txEl>
                                          </p:spTgt>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7">
                                            <p:txEl>
                                              <p:pRg st="9" end="9"/>
                                            </p:txEl>
                                          </p:spTgt>
                                        </p:tgtEl>
                                        <p:attrNameLst>
                                          <p:attrName>style.visibility</p:attrName>
                                        </p:attrNameLst>
                                      </p:cBhvr>
                                      <p:to>
                                        <p:strVal val="visible"/>
                                      </p:to>
                                    </p:set>
                                    <p:animEffect transition="in" filter="randombar(horizontal)">
                                      <p:cBhvr>
                                        <p:cTn id="4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5D2F529-6A67-770A-3C17-3351A6D83910}"/>
              </a:ext>
            </a:extLst>
          </p:cNvPr>
          <p:cNvSpPr>
            <a:spLocks noGrp="1"/>
          </p:cNvSpPr>
          <p:nvPr>
            <p:ph idx="1"/>
          </p:nvPr>
        </p:nvSpPr>
        <p:spPr>
          <a:xfrm>
            <a:off x="838200" y="1825625"/>
            <a:ext cx="10515600" cy="3379195"/>
          </a:xfrm>
          <a:prstGeom prst="rect">
            <a:avLst/>
          </a:prstGeom>
        </p:spPr>
        <p:txBody>
          <a:bodyPr wrap="square">
            <a:spAutoFit/>
          </a:bodyPr>
          <a:lstStyle/>
          <a:p>
            <a:pPr marL="0" indent="0">
              <a:buNone/>
            </a:pPr>
            <a:r>
              <a:rPr lang="en-CA" dirty="0"/>
              <a:t>Vitamin C</a:t>
            </a:r>
          </a:p>
          <a:p>
            <a:pPr lvl="1">
              <a:buFont typeface="+mj-lt"/>
              <a:buAutoNum type="arabicPeriod"/>
            </a:pPr>
            <a:r>
              <a:rPr lang="en-CA" dirty="0"/>
              <a:t>Repairs skin and tissues. </a:t>
            </a:r>
          </a:p>
          <a:p>
            <a:pPr lvl="1">
              <a:buFont typeface="+mj-lt"/>
              <a:buAutoNum type="arabicPeriod"/>
            </a:pPr>
            <a:r>
              <a:rPr lang="en-CA" dirty="0"/>
              <a:t>Fights the aging process. </a:t>
            </a:r>
          </a:p>
          <a:p>
            <a:pPr lvl="1">
              <a:buFont typeface="+mj-lt"/>
              <a:buAutoNum type="arabicPeriod"/>
            </a:pPr>
            <a:r>
              <a:rPr lang="en-CA" dirty="0"/>
              <a:t>Promotes collagen production. </a:t>
            </a:r>
          </a:p>
          <a:p>
            <a:pPr lvl="1">
              <a:buFont typeface="+mj-lt"/>
              <a:buAutoNum type="arabicPeriod"/>
            </a:pPr>
            <a:r>
              <a:rPr lang="en-CA" dirty="0"/>
              <a:t>Renews vitamin E. </a:t>
            </a:r>
          </a:p>
          <a:p>
            <a:pPr lvl="1">
              <a:buFont typeface="+mj-lt"/>
              <a:buAutoNum type="arabicPeriod"/>
            </a:pPr>
            <a:r>
              <a:rPr lang="en-CA" dirty="0"/>
              <a:t>Applied topically, can lighten skin. </a:t>
            </a:r>
          </a:p>
          <a:p>
            <a:pPr lvl="1">
              <a:buFont typeface="+mj-lt"/>
              <a:buAutoNum type="arabicPeriod"/>
            </a:pPr>
            <a:r>
              <a:rPr lang="en-CA" dirty="0"/>
              <a:t>Prevents damage to capillary walls. </a:t>
            </a:r>
          </a:p>
          <a:p>
            <a:pPr lvl="1">
              <a:buFont typeface="+mj-lt"/>
              <a:buAutoNum type="arabicPeriod"/>
            </a:pPr>
            <a:r>
              <a:rPr lang="en-CA" dirty="0"/>
              <a:t>Prevents cardiovascular disease. </a:t>
            </a:r>
          </a:p>
        </p:txBody>
      </p:sp>
    </p:spTree>
    <p:extLst>
      <p:ext uri="{BB962C8B-B14F-4D97-AF65-F5344CB8AC3E}">
        <p14:creationId xmlns:p14="http://schemas.microsoft.com/office/powerpoint/2010/main" val="21931237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F504F-F17E-C9E2-4CCE-1A0430A68CA7}"/>
              </a:ext>
            </a:extLst>
          </p:cNvPr>
          <p:cNvSpPr>
            <a:spLocks noGrp="1"/>
          </p:cNvSpPr>
          <p:nvPr>
            <p:ph type="title"/>
          </p:nvPr>
        </p:nvSpPr>
        <p:spPr/>
        <p:txBody>
          <a:bodyPr/>
          <a:lstStyle/>
          <a:p>
            <a:r>
              <a:rPr lang="en-US" dirty="0"/>
              <a:t>The 8 B Vitamins </a:t>
            </a:r>
            <a:endParaRPr lang="en-CA" dirty="0"/>
          </a:p>
        </p:txBody>
      </p:sp>
      <p:sp>
        <p:nvSpPr>
          <p:cNvPr id="3" name="Content Placeholder 2">
            <a:extLst>
              <a:ext uri="{FF2B5EF4-FFF2-40B4-BE49-F238E27FC236}">
                <a16:creationId xmlns:a16="http://schemas.microsoft.com/office/drawing/2014/main" id="{5D327779-6ACF-7545-B94F-4BE1D9FAEAF9}"/>
              </a:ext>
            </a:extLst>
          </p:cNvPr>
          <p:cNvSpPr>
            <a:spLocks noGrp="1"/>
          </p:cNvSpPr>
          <p:nvPr>
            <p:ph idx="1"/>
          </p:nvPr>
        </p:nvSpPr>
        <p:spPr/>
        <p:txBody>
          <a:bodyPr/>
          <a:lstStyle/>
          <a:p>
            <a:pPr marL="457200" indent="-457200">
              <a:buFont typeface="+mj-lt"/>
              <a:buAutoNum type="arabicPeriod"/>
            </a:pPr>
            <a:r>
              <a:rPr lang="en-CA" sz="2800" u="sng" dirty="0"/>
              <a:t>B complex (niacin):</a:t>
            </a:r>
            <a:r>
              <a:rPr lang="en-CA" sz="2800" dirty="0"/>
              <a:t> Manufactures steroids and red blood cells. </a:t>
            </a:r>
            <a:endParaRPr lang="en-CA" sz="2800" u="sng" dirty="0"/>
          </a:p>
          <a:p>
            <a:pPr marL="457200" indent="-457200">
              <a:buFont typeface="+mj-lt"/>
              <a:buAutoNum type="arabicPeriod"/>
            </a:pPr>
            <a:r>
              <a:rPr lang="en-CA" sz="2800" u="sng" dirty="0"/>
              <a:t>B1 (thiamine):</a:t>
            </a:r>
            <a:r>
              <a:rPr lang="en-CA" sz="2800" dirty="0"/>
              <a:t> Converts carbohydrates stored as fat.</a:t>
            </a:r>
            <a:endParaRPr lang="en-CA" sz="2800" u="sng" dirty="0"/>
          </a:p>
          <a:p>
            <a:pPr marL="457200" indent="-457200">
              <a:buFont typeface="+mj-lt"/>
              <a:buAutoNum type="arabicPeriod"/>
            </a:pPr>
            <a:r>
              <a:rPr lang="en-CA" sz="2800" u="sng" dirty="0"/>
              <a:t>B2 (riboflavin):</a:t>
            </a:r>
            <a:r>
              <a:rPr lang="en-CA" sz="2800" dirty="0"/>
              <a:t> Produces energy in cells. </a:t>
            </a:r>
            <a:endParaRPr lang="en-CA" sz="2800" u="sng" dirty="0"/>
          </a:p>
          <a:p>
            <a:pPr marL="457200" indent="-457200">
              <a:buFont typeface="+mj-lt"/>
              <a:buAutoNum type="arabicPeriod"/>
            </a:pPr>
            <a:r>
              <a:rPr lang="en-CA" sz="2800" u="sng" dirty="0"/>
              <a:t>B6 (pyridoxine):</a:t>
            </a:r>
            <a:r>
              <a:rPr lang="en-CA" sz="2800" dirty="0"/>
              <a:t> Metabolizes proteins. </a:t>
            </a:r>
            <a:endParaRPr lang="en-CA" sz="2800" u="sng" dirty="0"/>
          </a:p>
          <a:p>
            <a:pPr marL="457200" indent="-457200">
              <a:buFont typeface="+mj-lt"/>
              <a:buAutoNum type="arabicPeriod"/>
            </a:pPr>
            <a:r>
              <a:rPr lang="en-CA" sz="2800" u="sng" dirty="0"/>
              <a:t>B7 (biotin):</a:t>
            </a:r>
            <a:r>
              <a:rPr lang="en-CA" sz="2800" dirty="0"/>
              <a:t> Synthesizes proteins and fatty acids. </a:t>
            </a:r>
            <a:endParaRPr lang="en-CA" sz="2800" u="sng" dirty="0"/>
          </a:p>
          <a:p>
            <a:pPr marL="457200" indent="-457200">
              <a:buFont typeface="+mj-lt"/>
              <a:buAutoNum type="arabicPeriod"/>
            </a:pPr>
            <a:r>
              <a:rPr lang="en-CA" sz="2800" u="sng" dirty="0"/>
              <a:t>B12 (</a:t>
            </a:r>
            <a:r>
              <a:rPr lang="en-CA" sz="2800" u="sng" dirty="0" err="1"/>
              <a:t>cobalamine</a:t>
            </a:r>
            <a:r>
              <a:rPr lang="en-CA" sz="2800" u="sng" dirty="0"/>
              <a:t>):</a:t>
            </a:r>
            <a:r>
              <a:rPr lang="en-CA" sz="2800" dirty="0"/>
              <a:t> Activates folacin, fatty acid and DNA synthesis.</a:t>
            </a:r>
            <a:endParaRPr lang="en-CA" sz="2800" u="sng" dirty="0"/>
          </a:p>
          <a:p>
            <a:pPr marL="457200" indent="-457200">
              <a:buFont typeface="+mj-lt"/>
              <a:buAutoNum type="arabicPeriod"/>
            </a:pPr>
            <a:r>
              <a:rPr lang="en-CA" sz="2800" u="sng" dirty="0"/>
              <a:t>Folic acid (folacin):</a:t>
            </a:r>
            <a:r>
              <a:rPr lang="en-CA" sz="2800" dirty="0"/>
              <a:t> Processes amino acids and transports molecules. </a:t>
            </a:r>
            <a:endParaRPr lang="en-CA" sz="2800" u="sng" dirty="0"/>
          </a:p>
          <a:p>
            <a:pPr marL="457200" indent="-457200">
              <a:buFont typeface="+mj-lt"/>
              <a:buAutoNum type="arabicPeriod"/>
            </a:pPr>
            <a:r>
              <a:rPr lang="en-CA" sz="2800" u="sng" dirty="0"/>
              <a:t>B15 (pantothenic acid):</a:t>
            </a:r>
            <a:r>
              <a:rPr lang="en-CA" sz="2800" dirty="0"/>
              <a:t> Synthesizes fatty acids and metabolizes proteins and carbohydrates. </a:t>
            </a:r>
          </a:p>
          <a:p>
            <a:pPr marL="0" indent="0">
              <a:buNone/>
            </a:pPr>
            <a:endParaRPr lang="en-CA" dirty="0"/>
          </a:p>
        </p:txBody>
      </p:sp>
    </p:spTree>
    <p:extLst>
      <p:ext uri="{BB962C8B-B14F-4D97-AF65-F5344CB8AC3E}">
        <p14:creationId xmlns:p14="http://schemas.microsoft.com/office/powerpoint/2010/main" val="7942234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93878-6C56-1C0D-8CB5-79FEAF0BC157}"/>
              </a:ext>
            </a:extLst>
          </p:cNvPr>
          <p:cNvSpPr>
            <a:spLocks noGrp="1"/>
          </p:cNvSpPr>
          <p:nvPr>
            <p:ph type="title"/>
          </p:nvPr>
        </p:nvSpPr>
        <p:spPr/>
        <p:txBody>
          <a:bodyPr/>
          <a:lstStyle/>
          <a:p>
            <a:r>
              <a:rPr lang="en-US" dirty="0"/>
              <a:t>Minerals</a:t>
            </a:r>
            <a:endParaRPr lang="en-CA" dirty="0"/>
          </a:p>
        </p:txBody>
      </p:sp>
      <p:sp>
        <p:nvSpPr>
          <p:cNvPr id="3" name="Content Placeholder 2">
            <a:extLst>
              <a:ext uri="{FF2B5EF4-FFF2-40B4-BE49-F238E27FC236}">
                <a16:creationId xmlns:a16="http://schemas.microsoft.com/office/drawing/2014/main" id="{8E4DF281-7D2D-DFC0-CF9C-2FAE2D21C298}"/>
              </a:ext>
            </a:extLst>
          </p:cNvPr>
          <p:cNvSpPr>
            <a:spLocks noGrp="1"/>
          </p:cNvSpPr>
          <p:nvPr>
            <p:ph idx="1"/>
          </p:nvPr>
        </p:nvSpPr>
        <p:spPr/>
        <p:txBody>
          <a:bodyPr/>
          <a:lstStyle/>
          <a:p>
            <a:pPr marL="0" indent="0">
              <a:buNone/>
            </a:pPr>
            <a:r>
              <a:rPr lang="en-US" dirty="0"/>
              <a:t>Inorganic materials essential in many cell reactions and bodily functions</a:t>
            </a:r>
          </a:p>
          <a:p>
            <a:pPr marL="0" indent="0">
              <a:buNone/>
            </a:pPr>
            <a:endParaRPr lang="en-US" dirty="0"/>
          </a:p>
          <a:p>
            <a:pPr marL="0" indent="0">
              <a:buNone/>
            </a:pPr>
            <a:r>
              <a:rPr lang="en-US" dirty="0">
                <a:solidFill>
                  <a:srgbClr val="C00000"/>
                </a:solidFill>
              </a:rPr>
              <a:t>Calcium</a:t>
            </a:r>
          </a:p>
          <a:p>
            <a:pPr lvl="1"/>
            <a:r>
              <a:rPr lang="en-US" dirty="0"/>
              <a:t>Important in forming and maintaining teeth and bones</a:t>
            </a:r>
          </a:p>
          <a:p>
            <a:pPr marL="0" indent="0">
              <a:buNone/>
            </a:pPr>
            <a:r>
              <a:rPr lang="en-US" dirty="0">
                <a:solidFill>
                  <a:srgbClr val="C00000"/>
                </a:solidFill>
              </a:rPr>
              <a:t>Magnesium </a:t>
            </a:r>
          </a:p>
          <a:p>
            <a:pPr lvl="1"/>
            <a:r>
              <a:rPr lang="en-US" dirty="0"/>
              <a:t>Required for energy release and protein synthesis</a:t>
            </a:r>
          </a:p>
          <a:p>
            <a:pPr lvl="1"/>
            <a:r>
              <a:rPr lang="en-US" dirty="0"/>
              <a:t>Preventing tooth decay</a:t>
            </a:r>
          </a:p>
          <a:p>
            <a:pPr lvl="1"/>
            <a:r>
              <a:rPr lang="en-US" dirty="0"/>
              <a:t>Maintaining nerve and muscle movement</a:t>
            </a:r>
            <a:endParaRPr lang="en-CA" dirty="0"/>
          </a:p>
        </p:txBody>
      </p:sp>
    </p:spTree>
    <p:extLst>
      <p:ext uri="{BB962C8B-B14F-4D97-AF65-F5344CB8AC3E}">
        <p14:creationId xmlns:p14="http://schemas.microsoft.com/office/powerpoint/2010/main" val="39222529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D8CD2B-970A-C2CC-0882-A024144E94B3}"/>
              </a:ext>
            </a:extLst>
          </p:cNvPr>
          <p:cNvSpPr>
            <a:spLocks noGrp="1"/>
          </p:cNvSpPr>
          <p:nvPr>
            <p:ph idx="1"/>
          </p:nvPr>
        </p:nvSpPr>
        <p:spPr/>
        <p:txBody>
          <a:bodyPr/>
          <a:lstStyle/>
          <a:p>
            <a:pPr marL="0" indent="0">
              <a:buNone/>
            </a:pPr>
            <a:r>
              <a:rPr lang="en-US" dirty="0">
                <a:solidFill>
                  <a:srgbClr val="C00000"/>
                </a:solidFill>
              </a:rPr>
              <a:t>Phosphorus </a:t>
            </a:r>
          </a:p>
          <a:p>
            <a:pPr lvl="1"/>
            <a:r>
              <a:rPr lang="en-US" dirty="0"/>
              <a:t>Present in DNA</a:t>
            </a:r>
          </a:p>
          <a:p>
            <a:pPr lvl="1"/>
            <a:r>
              <a:rPr lang="en-US" dirty="0"/>
              <a:t>Involved in energy release</a:t>
            </a:r>
          </a:p>
          <a:p>
            <a:pPr lvl="1"/>
            <a:r>
              <a:rPr lang="en-US" dirty="0"/>
              <a:t>Bone formation and cell growth</a:t>
            </a:r>
          </a:p>
          <a:p>
            <a:pPr lvl="1"/>
            <a:r>
              <a:rPr lang="en-US" dirty="0"/>
              <a:t>Assists vitamin and food energy processes </a:t>
            </a:r>
          </a:p>
          <a:p>
            <a:pPr marL="0" indent="0">
              <a:buNone/>
            </a:pPr>
            <a:r>
              <a:rPr lang="en-US" dirty="0">
                <a:solidFill>
                  <a:srgbClr val="C00000"/>
                </a:solidFill>
              </a:rPr>
              <a:t>Potassium</a:t>
            </a:r>
          </a:p>
          <a:p>
            <a:pPr lvl="1"/>
            <a:r>
              <a:rPr lang="en-US" dirty="0"/>
              <a:t>Required for energy use, water balance and muscular movement</a:t>
            </a:r>
          </a:p>
          <a:p>
            <a:pPr lvl="1"/>
            <a:r>
              <a:rPr lang="en-US" dirty="0"/>
              <a:t>Aids in maintaining blood pressure</a:t>
            </a:r>
          </a:p>
          <a:p>
            <a:pPr lvl="1"/>
            <a:r>
              <a:rPr lang="en-US" dirty="0"/>
              <a:t>Regulates cell nutrient transfers and reactions</a:t>
            </a:r>
          </a:p>
          <a:p>
            <a:pPr lvl="1"/>
            <a:r>
              <a:rPr lang="en-US" dirty="0"/>
              <a:t>Important heart and nervous system functions</a:t>
            </a:r>
            <a:endParaRPr lang="en-CA" dirty="0"/>
          </a:p>
        </p:txBody>
      </p:sp>
    </p:spTree>
    <p:extLst>
      <p:ext uri="{BB962C8B-B14F-4D97-AF65-F5344CB8AC3E}">
        <p14:creationId xmlns:p14="http://schemas.microsoft.com/office/powerpoint/2010/main" val="6459934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5991E6-6885-CFAB-92C5-A9A402DEA4E8}"/>
              </a:ext>
            </a:extLst>
          </p:cNvPr>
          <p:cNvSpPr>
            <a:spLocks noGrp="1"/>
          </p:cNvSpPr>
          <p:nvPr>
            <p:ph idx="1"/>
          </p:nvPr>
        </p:nvSpPr>
        <p:spPr/>
        <p:txBody>
          <a:bodyPr/>
          <a:lstStyle/>
          <a:p>
            <a:pPr marL="0" indent="0">
              <a:buNone/>
            </a:pPr>
            <a:r>
              <a:rPr lang="en-US" dirty="0">
                <a:solidFill>
                  <a:srgbClr val="C00000"/>
                </a:solidFill>
              </a:rPr>
              <a:t>Sodium</a:t>
            </a:r>
          </a:p>
          <a:p>
            <a:pPr lvl="1"/>
            <a:r>
              <a:rPr lang="en-US" dirty="0"/>
              <a:t>Moves carbon dioxide</a:t>
            </a:r>
          </a:p>
          <a:p>
            <a:pPr lvl="1"/>
            <a:r>
              <a:rPr lang="en-US" dirty="0"/>
              <a:t>Regulates water levels and transports materials through the cell membranes</a:t>
            </a:r>
          </a:p>
          <a:p>
            <a:pPr lvl="1"/>
            <a:r>
              <a:rPr lang="en-US" dirty="0"/>
              <a:t>Regulates blood pH and helps in stomach, nerve and muscle function</a:t>
            </a:r>
          </a:p>
          <a:p>
            <a:pPr lvl="1"/>
            <a:r>
              <a:rPr lang="en-US" dirty="0"/>
              <a:t>People should consume less than 2300mg of sodium per day </a:t>
            </a:r>
            <a:endParaRPr lang="en-CA" dirty="0"/>
          </a:p>
        </p:txBody>
      </p:sp>
    </p:spTree>
    <p:extLst>
      <p:ext uri="{BB962C8B-B14F-4D97-AF65-F5344CB8AC3E}">
        <p14:creationId xmlns:p14="http://schemas.microsoft.com/office/powerpoint/2010/main" val="42318144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6D5E8-15CF-4755-910B-1B5A1E777357}"/>
              </a:ext>
            </a:extLst>
          </p:cNvPr>
          <p:cNvSpPr>
            <a:spLocks noGrp="1"/>
          </p:cNvSpPr>
          <p:nvPr>
            <p:ph type="title"/>
          </p:nvPr>
        </p:nvSpPr>
        <p:spPr>
          <a:xfrm>
            <a:off x="838200" y="365125"/>
            <a:ext cx="10515600" cy="1325563"/>
          </a:xfrm>
        </p:spPr>
        <p:txBody>
          <a:bodyPr>
            <a:normAutofit/>
          </a:bodyPr>
          <a:lstStyle/>
          <a:p>
            <a:r>
              <a:rPr lang="en-CA" dirty="0"/>
              <a:t>Trace Minerals </a:t>
            </a:r>
            <a:br>
              <a:rPr lang="en-CA" dirty="0"/>
            </a:br>
            <a:endParaRPr lang="en-US" dirty="0"/>
          </a:p>
        </p:txBody>
      </p:sp>
      <p:sp>
        <p:nvSpPr>
          <p:cNvPr id="6" name="Content Placeholder 5">
            <a:extLst>
              <a:ext uri="{FF2B5EF4-FFF2-40B4-BE49-F238E27FC236}">
                <a16:creationId xmlns:a16="http://schemas.microsoft.com/office/drawing/2014/main" id="{CA5A8F70-0E59-794D-868E-6A3FA93B0E1A}"/>
              </a:ext>
            </a:extLst>
          </p:cNvPr>
          <p:cNvSpPr>
            <a:spLocks noGrp="1"/>
          </p:cNvSpPr>
          <p:nvPr>
            <p:ph idx="1"/>
          </p:nvPr>
        </p:nvSpPr>
        <p:spPr>
          <a:xfrm>
            <a:off x="838200" y="1825625"/>
            <a:ext cx="10515600" cy="4133696"/>
          </a:xfrm>
        </p:spPr>
        <p:txBody>
          <a:bodyPr wrap="square">
            <a:spAutoFit/>
          </a:bodyPr>
          <a:lstStyle/>
          <a:p>
            <a:pPr marL="0" indent="0">
              <a:buNone/>
            </a:pPr>
            <a:r>
              <a:rPr lang="en-CA" dirty="0"/>
              <a:t>All are necessary for correct body functions</a:t>
            </a:r>
          </a:p>
          <a:p>
            <a:pPr marL="0" indent="0">
              <a:buNone/>
            </a:pPr>
            <a:r>
              <a:rPr lang="en-CA" dirty="0">
                <a:solidFill>
                  <a:srgbClr val="C00000"/>
                </a:solidFill>
              </a:rPr>
              <a:t>Iron</a:t>
            </a:r>
          </a:p>
          <a:p>
            <a:pPr lvl="1"/>
            <a:r>
              <a:rPr lang="en-CA" dirty="0"/>
              <a:t>Produces hemoglobin &amp; oxygenation of red blood cells. </a:t>
            </a:r>
          </a:p>
          <a:p>
            <a:pPr marL="0" indent="0">
              <a:buNone/>
            </a:pPr>
            <a:r>
              <a:rPr lang="en-CA" dirty="0">
                <a:solidFill>
                  <a:srgbClr val="C00000"/>
                </a:solidFill>
              </a:rPr>
              <a:t>Iodine </a:t>
            </a:r>
          </a:p>
          <a:p>
            <a:pPr lvl="1"/>
            <a:r>
              <a:rPr lang="en-CA" dirty="0"/>
              <a:t>Metabolizes excess fat; thyroid health. </a:t>
            </a:r>
          </a:p>
          <a:p>
            <a:pPr marL="0" indent="0">
              <a:buNone/>
            </a:pPr>
            <a:r>
              <a:rPr lang="en-CA" dirty="0">
                <a:solidFill>
                  <a:srgbClr val="C00000"/>
                </a:solidFill>
              </a:rPr>
              <a:t>Zinc</a:t>
            </a:r>
          </a:p>
          <a:p>
            <a:pPr lvl="1"/>
            <a:r>
              <a:rPr lang="en-CA" dirty="0"/>
              <a:t>Protein synthesis and collagen formation. </a:t>
            </a:r>
          </a:p>
          <a:p>
            <a:pPr marL="0" indent="0">
              <a:buNone/>
            </a:pPr>
            <a:r>
              <a:rPr lang="en-CA" dirty="0">
                <a:solidFill>
                  <a:srgbClr val="C00000"/>
                </a:solidFill>
              </a:rPr>
              <a:t>Copper</a:t>
            </a:r>
          </a:p>
          <a:p>
            <a:pPr lvl="1"/>
            <a:r>
              <a:rPr lang="en-CA" dirty="0"/>
              <a:t>Aids in formation of bone, hemoglobin, cells, and elastin. </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33</a:t>
            </a:fld>
            <a:endParaRPr lang="en-US" dirty="0"/>
          </a:p>
        </p:txBody>
      </p:sp>
    </p:spTree>
    <p:extLst>
      <p:ext uri="{BB962C8B-B14F-4D97-AF65-F5344CB8AC3E}">
        <p14:creationId xmlns:p14="http://schemas.microsoft.com/office/powerpoint/2010/main" val="392642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A5A8F70-0E59-794D-868E-6A3FA93B0E1A}"/>
              </a:ext>
            </a:extLst>
          </p:cNvPr>
          <p:cNvSpPr>
            <a:spLocks noGrp="1"/>
          </p:cNvSpPr>
          <p:nvPr>
            <p:ph idx="1"/>
          </p:nvPr>
        </p:nvSpPr>
        <p:spPr>
          <a:xfrm>
            <a:off x="838200" y="1374453"/>
            <a:ext cx="10515600" cy="4614853"/>
          </a:xfrm>
        </p:spPr>
        <p:txBody>
          <a:bodyPr wrap="square">
            <a:spAutoFit/>
          </a:bodyPr>
          <a:lstStyle/>
          <a:p>
            <a:pPr marL="0" indent="0">
              <a:buNone/>
            </a:pPr>
            <a:r>
              <a:rPr lang="en-CA" dirty="0">
                <a:solidFill>
                  <a:srgbClr val="C00000"/>
                </a:solidFill>
              </a:rPr>
              <a:t>Chromium </a:t>
            </a:r>
          </a:p>
          <a:p>
            <a:pPr lvl="1"/>
            <a:r>
              <a:rPr lang="en-CA" dirty="0"/>
              <a:t>Energy and metabolism of glucose; aids in synthesizing fats and proteins; stabilizes blood sugar levels </a:t>
            </a:r>
          </a:p>
          <a:p>
            <a:pPr marL="0" indent="0">
              <a:buNone/>
            </a:pPr>
            <a:r>
              <a:rPr lang="en-CA" dirty="0">
                <a:solidFill>
                  <a:srgbClr val="C00000"/>
                </a:solidFill>
              </a:rPr>
              <a:t>Fluoride </a:t>
            </a:r>
          </a:p>
          <a:p>
            <a:pPr lvl="1"/>
            <a:r>
              <a:rPr lang="en-CA" dirty="0"/>
              <a:t>Healthy teeth and bone formation </a:t>
            </a:r>
          </a:p>
          <a:p>
            <a:pPr marL="0" indent="0">
              <a:buNone/>
            </a:pPr>
            <a:r>
              <a:rPr lang="en-CA" dirty="0">
                <a:solidFill>
                  <a:srgbClr val="C00000"/>
                </a:solidFill>
              </a:rPr>
              <a:t>Selenium </a:t>
            </a:r>
          </a:p>
          <a:p>
            <a:pPr lvl="1"/>
            <a:r>
              <a:rPr lang="en-CA" dirty="0"/>
              <a:t>Protects the immune system; produces antibodies to maintain a healthy heart, tissue elasticity </a:t>
            </a:r>
          </a:p>
          <a:p>
            <a:pPr marL="0" indent="0">
              <a:buNone/>
            </a:pPr>
            <a:r>
              <a:rPr lang="en-CA" dirty="0">
                <a:solidFill>
                  <a:srgbClr val="C00000"/>
                </a:solidFill>
              </a:rPr>
              <a:t>Manganese</a:t>
            </a:r>
          </a:p>
          <a:p>
            <a:pPr lvl="1"/>
            <a:r>
              <a:rPr lang="en-CA" dirty="0"/>
              <a:t> Assists protein and fat metabolism; promotes healthy nerves and supports immune system function; aids in energy production and bone growth</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34</a:t>
            </a:fld>
            <a:endParaRPr lang="en-US" dirty="0"/>
          </a:p>
        </p:txBody>
      </p:sp>
    </p:spTree>
    <p:extLst>
      <p:ext uri="{BB962C8B-B14F-4D97-AF65-F5344CB8AC3E}">
        <p14:creationId xmlns:p14="http://schemas.microsoft.com/office/powerpoint/2010/main" val="625429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2842B-B87F-A74B-92BD-F515D940E0BA}"/>
              </a:ext>
            </a:extLst>
          </p:cNvPr>
          <p:cNvSpPr>
            <a:spLocks noGrp="1"/>
          </p:cNvSpPr>
          <p:nvPr>
            <p:ph type="title"/>
          </p:nvPr>
        </p:nvSpPr>
        <p:spPr>
          <a:xfrm>
            <a:off x="838200" y="589979"/>
            <a:ext cx="10515600" cy="699176"/>
          </a:xfrm>
        </p:spPr>
        <p:txBody>
          <a:bodyPr>
            <a:normAutofit fontScale="90000"/>
          </a:bodyPr>
          <a:lstStyle/>
          <a:p>
            <a:r>
              <a:rPr lang="en-CA" dirty="0"/>
              <a:t>Nutrition and Esthetics</a:t>
            </a:r>
            <a:br>
              <a:rPr lang="en-CA" dirty="0"/>
            </a:br>
            <a:endParaRPr lang="en-US" dirty="0"/>
          </a:p>
        </p:txBody>
      </p:sp>
      <p:sp>
        <p:nvSpPr>
          <p:cNvPr id="8" name="Content Placeholder 7">
            <a:extLst>
              <a:ext uri="{FF2B5EF4-FFF2-40B4-BE49-F238E27FC236}">
                <a16:creationId xmlns:a16="http://schemas.microsoft.com/office/drawing/2014/main" id="{EB45E018-7625-0F43-927F-E890F29EEEDD}"/>
              </a:ext>
            </a:extLst>
          </p:cNvPr>
          <p:cNvSpPr>
            <a:spLocks noGrp="1"/>
          </p:cNvSpPr>
          <p:nvPr>
            <p:ph idx="1"/>
          </p:nvPr>
        </p:nvSpPr>
        <p:spPr>
          <a:xfrm>
            <a:off x="1036638" y="1690688"/>
            <a:ext cx="10515600" cy="4351338"/>
          </a:xfrm>
        </p:spPr>
        <p:txBody>
          <a:bodyPr>
            <a:normAutofit fontScale="92500" lnSpcReduction="20000"/>
          </a:bodyPr>
          <a:lstStyle/>
          <a:p>
            <a:pPr marL="0" indent="0">
              <a:buNone/>
            </a:pPr>
            <a:r>
              <a:rPr lang="en-CA" dirty="0"/>
              <a:t>Excess iodine can trigger acne. Spicy foods and alcohol can induce rosacea flareups.</a:t>
            </a:r>
          </a:p>
          <a:p>
            <a:pPr marL="0" indent="0">
              <a:buNone/>
            </a:pPr>
            <a:r>
              <a:rPr lang="en-CA" dirty="0">
                <a:solidFill>
                  <a:srgbClr val="C00000"/>
                </a:solidFill>
              </a:rPr>
              <a:t>Client health concerns</a:t>
            </a:r>
          </a:p>
          <a:p>
            <a:pPr lvl="1"/>
            <a:r>
              <a:rPr lang="en-CA" dirty="0"/>
              <a:t>Clients who have serious questions about nutritional issues should be referred to a registered dietician </a:t>
            </a:r>
          </a:p>
          <a:p>
            <a:pPr marL="0" indent="0">
              <a:buNone/>
            </a:pPr>
            <a:r>
              <a:rPr lang="en-CA" dirty="0">
                <a:solidFill>
                  <a:srgbClr val="C00000"/>
                </a:solidFill>
              </a:rPr>
              <a:t>The truth about weight loss</a:t>
            </a:r>
          </a:p>
          <a:p>
            <a:pPr lvl="1"/>
            <a:r>
              <a:rPr lang="en-CA" dirty="0"/>
              <a:t>Burn more calories than consumed </a:t>
            </a:r>
          </a:p>
          <a:p>
            <a:pPr lvl="1"/>
            <a:r>
              <a:rPr lang="en-CA" dirty="0"/>
              <a:t>Some diets cause chemical imbalances that may damage the body </a:t>
            </a:r>
          </a:p>
          <a:p>
            <a:pPr lvl="1"/>
            <a:r>
              <a:rPr lang="en-CA" dirty="0"/>
              <a:t>Vitamins and supplements are not substitutes for proper nutrition </a:t>
            </a:r>
          </a:p>
          <a:p>
            <a:pPr lvl="1"/>
            <a:r>
              <a:rPr lang="en-CA" dirty="0"/>
              <a:t>Supplements have little nutritional value </a:t>
            </a:r>
          </a:p>
          <a:p>
            <a:pPr lvl="2"/>
            <a:r>
              <a:rPr lang="en-CA" dirty="0"/>
              <a:t>They do not provide the basics: carbohydrates, proteins, and fats.</a:t>
            </a:r>
          </a:p>
          <a:p>
            <a:pPr lvl="1"/>
            <a:r>
              <a:rPr lang="en-CA" dirty="0"/>
              <a:t>Balanced diet necessary for vitamins and minerals to have any effect </a:t>
            </a:r>
          </a:p>
          <a:p>
            <a:pPr lvl="1"/>
            <a:r>
              <a:rPr lang="en-CA" dirty="0"/>
              <a:t>No magical ingredient can cause weight loss without having other effects on the body</a:t>
            </a:r>
          </a:p>
          <a:p>
            <a:pPr lvl="1"/>
            <a:r>
              <a:rPr lang="en-CA" dirty="0"/>
              <a:t>Best idea is to adopt a healthy diet along with proper exercise  </a:t>
            </a:r>
          </a:p>
          <a:p>
            <a:endParaRPr lang="en-CA" dirty="0"/>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35</a:t>
            </a:fld>
            <a:endParaRPr lang="en-US" dirty="0"/>
          </a:p>
        </p:txBody>
      </p:sp>
    </p:spTree>
    <p:extLst>
      <p:ext uri="{BB962C8B-B14F-4D97-AF65-F5344CB8AC3E}">
        <p14:creationId xmlns:p14="http://schemas.microsoft.com/office/powerpoint/2010/main" val="1589783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additive="base">
                                        <p:cTn id="12"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xEl>
                                              <p:pRg st="1" end="1"/>
                                            </p:txEl>
                                          </p:spTgt>
                                        </p:tgtEl>
                                        <p:attrNameLst>
                                          <p:attrName>style.visibility</p:attrName>
                                        </p:attrNameLst>
                                      </p:cBhvr>
                                      <p:to>
                                        <p:strVal val="visible"/>
                                      </p:to>
                                    </p:set>
                                    <p:anim calcmode="lin" valueType="num">
                                      <p:cBhvr additive="base">
                                        <p:cTn id="18"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 calcmode="lin" valueType="num">
                                      <p:cBhvr additive="base">
                                        <p:cTn id="22"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 calcmode="lin" valueType="num">
                                      <p:cBhvr additive="base">
                                        <p:cTn id="28"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8">
                                            <p:txEl>
                                              <p:pRg st="3" end="3"/>
                                            </p:tx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 calcmode="lin" valueType="num">
                                      <p:cBhvr additive="base">
                                        <p:cTn id="32"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8">
                                            <p:txEl>
                                              <p:pRg st="4" end="4"/>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8">
                                            <p:txEl>
                                              <p:pRg st="5" end="5"/>
                                            </p:txEl>
                                          </p:spTgt>
                                        </p:tgtEl>
                                        <p:attrNameLst>
                                          <p:attrName>style.visibility</p:attrName>
                                        </p:attrNameLst>
                                      </p:cBhvr>
                                      <p:to>
                                        <p:strVal val="visible"/>
                                      </p:to>
                                    </p:set>
                                    <p:anim calcmode="lin" valueType="num">
                                      <p:cBhvr additive="base">
                                        <p:cTn id="36"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8">
                                            <p:txEl>
                                              <p:pRg st="5" end="5"/>
                                            </p:txEl>
                                          </p:spTgt>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8">
                                            <p:txEl>
                                              <p:pRg st="6" end="6"/>
                                            </p:txEl>
                                          </p:spTgt>
                                        </p:tgtEl>
                                        <p:attrNameLst>
                                          <p:attrName>style.visibility</p:attrName>
                                        </p:attrNameLst>
                                      </p:cBhvr>
                                      <p:to>
                                        <p:strVal val="visible"/>
                                      </p:to>
                                    </p:set>
                                    <p:anim calcmode="lin" valueType="num">
                                      <p:cBhvr additive="base">
                                        <p:cTn id="40"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8">
                                            <p:txEl>
                                              <p:pRg st="6" end="6"/>
                                            </p:txEl>
                                          </p:spTgt>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8">
                                            <p:txEl>
                                              <p:pRg st="7" end="7"/>
                                            </p:txEl>
                                          </p:spTgt>
                                        </p:tgtEl>
                                        <p:attrNameLst>
                                          <p:attrName>style.visibility</p:attrName>
                                        </p:attrNameLst>
                                      </p:cBhvr>
                                      <p:to>
                                        <p:strVal val="visible"/>
                                      </p:to>
                                    </p:set>
                                    <p:anim calcmode="lin" valueType="num">
                                      <p:cBhvr additive="base">
                                        <p:cTn id="44"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8">
                                            <p:txEl>
                                              <p:pRg st="7" end="7"/>
                                            </p:txEl>
                                          </p:spTgt>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8">
                                            <p:txEl>
                                              <p:pRg st="8" end="8"/>
                                            </p:txEl>
                                          </p:spTgt>
                                        </p:tgtEl>
                                        <p:attrNameLst>
                                          <p:attrName>style.visibility</p:attrName>
                                        </p:attrNameLst>
                                      </p:cBhvr>
                                      <p:to>
                                        <p:strVal val="visible"/>
                                      </p:to>
                                    </p:set>
                                    <p:anim calcmode="lin" valueType="num">
                                      <p:cBhvr additive="base">
                                        <p:cTn id="48"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8">
                                            <p:txEl>
                                              <p:pRg st="8" end="8"/>
                                            </p:txEl>
                                          </p:spTgt>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8">
                                            <p:txEl>
                                              <p:pRg st="9" end="9"/>
                                            </p:txEl>
                                          </p:spTgt>
                                        </p:tgtEl>
                                        <p:attrNameLst>
                                          <p:attrName>style.visibility</p:attrName>
                                        </p:attrNameLst>
                                      </p:cBhvr>
                                      <p:to>
                                        <p:strVal val="visible"/>
                                      </p:to>
                                    </p:set>
                                    <p:anim calcmode="lin" valueType="num">
                                      <p:cBhvr additive="base">
                                        <p:cTn id="52"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8">
                                            <p:txEl>
                                              <p:pRg st="9" end="9"/>
                                            </p:txEl>
                                          </p:spTgt>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8">
                                            <p:txEl>
                                              <p:pRg st="10" end="10"/>
                                            </p:txEl>
                                          </p:spTgt>
                                        </p:tgtEl>
                                        <p:attrNameLst>
                                          <p:attrName>style.visibility</p:attrName>
                                        </p:attrNameLst>
                                      </p:cBhvr>
                                      <p:to>
                                        <p:strVal val="visible"/>
                                      </p:to>
                                    </p:set>
                                    <p:anim calcmode="lin" valueType="num">
                                      <p:cBhvr additive="base">
                                        <p:cTn id="56" dur="500" fill="hold"/>
                                        <p:tgtEl>
                                          <p:spTgt spid="8">
                                            <p:txEl>
                                              <p:pRg st="10" end="10"/>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8">
                                            <p:txEl>
                                              <p:pRg st="10" end="10"/>
                                            </p:txEl>
                                          </p:spTgt>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8">
                                            <p:txEl>
                                              <p:pRg st="11" end="11"/>
                                            </p:txEl>
                                          </p:spTgt>
                                        </p:tgtEl>
                                        <p:attrNameLst>
                                          <p:attrName>style.visibility</p:attrName>
                                        </p:attrNameLst>
                                      </p:cBhvr>
                                      <p:to>
                                        <p:strVal val="visible"/>
                                      </p:to>
                                    </p:set>
                                    <p:anim calcmode="lin" valueType="num">
                                      <p:cBhvr additive="base">
                                        <p:cTn id="60" dur="500" fill="hold"/>
                                        <p:tgtEl>
                                          <p:spTgt spid="8">
                                            <p:txEl>
                                              <p:pRg st="11" end="11"/>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8">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2842B-B87F-A74B-92BD-F515D940E0BA}"/>
              </a:ext>
            </a:extLst>
          </p:cNvPr>
          <p:cNvSpPr>
            <a:spLocks noGrp="1"/>
          </p:cNvSpPr>
          <p:nvPr>
            <p:ph type="title"/>
          </p:nvPr>
        </p:nvSpPr>
        <p:spPr>
          <a:xfrm>
            <a:off x="838200" y="365125"/>
            <a:ext cx="10515600" cy="1325563"/>
          </a:xfrm>
        </p:spPr>
        <p:txBody>
          <a:bodyPr/>
          <a:lstStyle/>
          <a:p>
            <a:r>
              <a:rPr lang="en-US" dirty="0"/>
              <a:t>Food Choices</a:t>
            </a:r>
          </a:p>
        </p:txBody>
      </p:sp>
      <p:sp>
        <p:nvSpPr>
          <p:cNvPr id="8" name="Content Placeholder 7">
            <a:extLst>
              <a:ext uri="{FF2B5EF4-FFF2-40B4-BE49-F238E27FC236}">
                <a16:creationId xmlns:a16="http://schemas.microsoft.com/office/drawing/2014/main" id="{EB45E018-7625-0F43-927F-E890F29EEEDD}"/>
              </a:ext>
            </a:extLst>
          </p:cNvPr>
          <p:cNvSpPr>
            <a:spLocks noGrp="1"/>
          </p:cNvSpPr>
          <p:nvPr>
            <p:ph idx="1"/>
          </p:nvPr>
        </p:nvSpPr>
        <p:spPr>
          <a:xfrm>
            <a:off x="838200" y="1825625"/>
            <a:ext cx="10515600" cy="4351338"/>
          </a:xfrm>
        </p:spPr>
        <p:txBody>
          <a:bodyPr/>
          <a:lstStyle/>
          <a:p>
            <a:r>
              <a:rPr lang="en-CA" dirty="0"/>
              <a:t>Healthier food choices are more readily available in today’s health-conscious world</a:t>
            </a:r>
          </a:p>
          <a:p>
            <a:r>
              <a:rPr lang="en-CA" dirty="0"/>
              <a:t>Options include organic foods, health-food sections of grocery stores, fast-food restaurants offering healthy options, and more.</a:t>
            </a:r>
          </a:p>
        </p:txBody>
      </p:sp>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36</a:t>
            </a:fld>
            <a:endParaRPr lang="en-US" dirty="0"/>
          </a:p>
        </p:txBody>
      </p:sp>
    </p:spTree>
    <p:extLst>
      <p:ext uri="{BB962C8B-B14F-4D97-AF65-F5344CB8AC3E}">
        <p14:creationId xmlns:p14="http://schemas.microsoft.com/office/powerpoint/2010/main" val="1103109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additive="base">
                                        <p:cTn id="12"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xEl>
                                              <p:pRg st="1" end="1"/>
                                            </p:txEl>
                                          </p:spTgt>
                                        </p:tgtEl>
                                        <p:attrNameLst>
                                          <p:attrName>style.visibility</p:attrName>
                                        </p:attrNameLst>
                                      </p:cBhvr>
                                      <p:to>
                                        <p:strVal val="visible"/>
                                      </p:to>
                                    </p:set>
                                    <p:anim calcmode="lin" valueType="num">
                                      <p:cBhvr additive="base">
                                        <p:cTn id="18"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0AE44C-7CFF-D7B2-82DA-49A6782B486D}"/>
              </a:ext>
            </a:extLst>
          </p:cNvPr>
          <p:cNvSpPr>
            <a:spLocks noGrp="1"/>
          </p:cNvSpPr>
          <p:nvPr>
            <p:ph idx="1"/>
          </p:nvPr>
        </p:nvSpPr>
        <p:spPr/>
        <p:txBody>
          <a:bodyPr/>
          <a:lstStyle/>
          <a:p>
            <a:pPr marL="0" indent="0">
              <a:buNone/>
            </a:pPr>
            <a:r>
              <a:rPr lang="en-US" dirty="0">
                <a:solidFill>
                  <a:srgbClr val="C00000"/>
                </a:solidFill>
              </a:rPr>
              <a:t>Fad Diet Alerts</a:t>
            </a:r>
          </a:p>
          <a:p>
            <a:pPr marL="0" indent="0">
              <a:buNone/>
            </a:pPr>
            <a:endParaRPr lang="en-CA" dirty="0"/>
          </a:p>
        </p:txBody>
      </p:sp>
      <p:sp>
        <p:nvSpPr>
          <p:cNvPr id="4" name="Rectangle 3">
            <a:extLst>
              <a:ext uri="{FF2B5EF4-FFF2-40B4-BE49-F238E27FC236}">
                <a16:creationId xmlns:a16="http://schemas.microsoft.com/office/drawing/2014/main" id="{A4B21F56-9D18-8F5A-5395-F30F52265E8C}"/>
              </a:ext>
            </a:extLst>
          </p:cNvPr>
          <p:cNvSpPr/>
          <p:nvPr/>
        </p:nvSpPr>
        <p:spPr>
          <a:xfrm>
            <a:off x="838200" y="2416244"/>
            <a:ext cx="8839200" cy="2246769"/>
          </a:xfrm>
          <a:prstGeom prst="rect">
            <a:avLst/>
          </a:prstGeom>
        </p:spPr>
        <p:txBody>
          <a:bodyPr wrap="square">
            <a:spAutoFit/>
          </a:bodyPr>
          <a:lstStyle/>
          <a:p>
            <a:pPr marL="457200" indent="-457200">
              <a:buFont typeface="+mj-lt"/>
              <a:buAutoNum type="arabicPeriod"/>
            </a:pPr>
            <a:r>
              <a:rPr lang="en-CA" sz="2800" dirty="0"/>
              <a:t>Exaggerated claims or promises</a:t>
            </a:r>
          </a:p>
          <a:p>
            <a:pPr marL="457200" indent="-457200">
              <a:buFont typeface="+mj-lt"/>
              <a:buAutoNum type="arabicPeriod"/>
            </a:pPr>
            <a:r>
              <a:rPr lang="en-CA" sz="2800" dirty="0"/>
              <a:t>Product purchases required</a:t>
            </a:r>
          </a:p>
          <a:p>
            <a:pPr marL="457200" indent="-457200">
              <a:buFont typeface="+mj-lt"/>
              <a:buAutoNum type="arabicPeriod"/>
            </a:pPr>
            <a:r>
              <a:rPr lang="en-CA" sz="2800" dirty="0"/>
              <a:t>Elimination of various food groups</a:t>
            </a:r>
          </a:p>
          <a:p>
            <a:pPr marL="457200" indent="-457200">
              <a:buFont typeface="+mj-lt"/>
              <a:buAutoNum type="arabicPeriod"/>
            </a:pPr>
            <a:r>
              <a:rPr lang="en-CA" sz="2800" dirty="0"/>
              <a:t>Studies that cannot be supported</a:t>
            </a:r>
          </a:p>
          <a:p>
            <a:pPr marL="457200" indent="-457200">
              <a:buFont typeface="+mj-lt"/>
              <a:buAutoNum type="arabicPeriod"/>
            </a:pPr>
            <a:r>
              <a:rPr lang="en-CA" sz="2800" dirty="0"/>
              <a:t>Selling product required</a:t>
            </a:r>
          </a:p>
        </p:txBody>
      </p:sp>
    </p:spTree>
    <p:extLst>
      <p:ext uri="{BB962C8B-B14F-4D97-AF65-F5344CB8AC3E}">
        <p14:creationId xmlns:p14="http://schemas.microsoft.com/office/powerpoint/2010/main" val="15869737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8CC3D-8FD0-26A5-75DE-802F00C6D56B}"/>
              </a:ext>
            </a:extLst>
          </p:cNvPr>
          <p:cNvSpPr>
            <a:spLocks noGrp="1"/>
          </p:cNvSpPr>
          <p:nvPr>
            <p:ph type="title"/>
          </p:nvPr>
        </p:nvSpPr>
        <p:spPr/>
        <p:txBody>
          <a:bodyPr/>
          <a:lstStyle/>
          <a:p>
            <a:r>
              <a:rPr lang="en-US" dirty="0"/>
              <a:t>Water and the Skin</a:t>
            </a:r>
            <a:endParaRPr lang="en-CA" dirty="0"/>
          </a:p>
        </p:txBody>
      </p:sp>
      <p:sp>
        <p:nvSpPr>
          <p:cNvPr id="3" name="Content Placeholder 2">
            <a:extLst>
              <a:ext uri="{FF2B5EF4-FFF2-40B4-BE49-F238E27FC236}">
                <a16:creationId xmlns:a16="http://schemas.microsoft.com/office/drawing/2014/main" id="{3D958B8C-F5FE-909A-3B35-43D5433F09FF}"/>
              </a:ext>
            </a:extLst>
          </p:cNvPr>
          <p:cNvSpPr>
            <a:spLocks noGrp="1"/>
          </p:cNvSpPr>
          <p:nvPr>
            <p:ph idx="1"/>
          </p:nvPr>
        </p:nvSpPr>
        <p:spPr/>
        <p:txBody>
          <a:bodyPr/>
          <a:lstStyle/>
          <a:p>
            <a:r>
              <a:rPr lang="en-US" dirty="0"/>
              <a:t>The only nutrient that no person can live without</a:t>
            </a:r>
          </a:p>
          <a:p>
            <a:r>
              <a:rPr lang="en-US" dirty="0"/>
              <a:t>Water composes 50 to 70% of the body’s weight</a:t>
            </a:r>
          </a:p>
          <a:p>
            <a:r>
              <a:rPr lang="en-US" dirty="0"/>
              <a:t>Water sustains cell health, aids in elimination of toxins and waste</a:t>
            </a:r>
          </a:p>
          <a:p>
            <a:r>
              <a:rPr lang="en-US" dirty="0"/>
              <a:t>Helps regulate body temperature</a:t>
            </a:r>
          </a:p>
          <a:p>
            <a:r>
              <a:rPr lang="en-US" dirty="0"/>
              <a:t>Aids in proper digestion </a:t>
            </a:r>
            <a:endParaRPr lang="en-CA" dirty="0"/>
          </a:p>
        </p:txBody>
      </p:sp>
    </p:spTree>
    <p:extLst>
      <p:ext uri="{BB962C8B-B14F-4D97-AF65-F5344CB8AC3E}">
        <p14:creationId xmlns:p14="http://schemas.microsoft.com/office/powerpoint/2010/main" val="35597493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B12268D-E54B-4D47-B9B1-5A86B64C66E2}"/>
              </a:ext>
            </a:extLst>
          </p:cNvPr>
          <p:cNvSpPr>
            <a:spLocks noGrp="1"/>
          </p:cNvSpPr>
          <p:nvPr>
            <p:ph type="sldNum" sz="quarter" idx="4294967295"/>
          </p:nvPr>
        </p:nvSpPr>
        <p:spPr>
          <a:xfrm>
            <a:off x="11552238" y="6272213"/>
            <a:ext cx="639762" cy="365125"/>
          </a:xfrm>
          <a:prstGeom prst="rect">
            <a:avLst/>
          </a:prstGeom>
        </p:spPr>
        <p:txBody>
          <a:bodyPr>
            <a:normAutofit lnSpcReduction="10000"/>
          </a:bodyPr>
          <a:lstStyle/>
          <a:p>
            <a:pPr>
              <a:spcAft>
                <a:spcPts val="600"/>
              </a:spcAft>
            </a:pPr>
            <a:fld id="{4FAB73BC-B049-4115-A692-8D63A059BFB8}" type="slidenum">
              <a:rPr lang="en-US" smtClean="0"/>
              <a:pPr>
                <a:spcAft>
                  <a:spcPts val="600"/>
                </a:spcAft>
              </a:pPr>
              <a:t>39</a:t>
            </a:fld>
            <a:endParaRPr lang="en-US" dirty="0"/>
          </a:p>
        </p:txBody>
      </p:sp>
      <p:sp>
        <p:nvSpPr>
          <p:cNvPr id="10" name="Content Placeholder 7">
            <a:extLst>
              <a:ext uri="{FF2B5EF4-FFF2-40B4-BE49-F238E27FC236}">
                <a16:creationId xmlns:a16="http://schemas.microsoft.com/office/drawing/2014/main" id="{CB778BE1-BEF9-145A-C413-C5E9B5E9F1BB}"/>
              </a:ext>
            </a:extLst>
          </p:cNvPr>
          <p:cNvSpPr txBox="1">
            <a:spLocks noGrp="1"/>
          </p:cNvSpPr>
          <p:nvPr>
            <p:ph idx="1"/>
          </p:nvPr>
        </p:nvSpPr>
        <p:spPr>
          <a:xfrm>
            <a:off x="838200" y="1825625"/>
            <a:ext cx="10515600" cy="4351338"/>
          </a:xfrm>
          <a:prstGeom prst="rect">
            <a:avLst/>
          </a:prstGeom>
        </p:spPr>
        <p:txBody>
          <a:bodyPr vert="horz" lIns="91440" tIns="45720" rIns="91440" bIns="45720" rtlCol="0">
            <a:normAutofit lnSpcReduction="10000"/>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0" indent="0">
              <a:buFont typeface="Wingdings" pitchFamily="2" charset="2"/>
              <a:buNone/>
            </a:pPr>
            <a:r>
              <a:rPr lang="en-CA" sz="2800" dirty="0">
                <a:solidFill>
                  <a:srgbClr val="C00000"/>
                </a:solidFill>
              </a:rPr>
              <a:t>Facts about water</a:t>
            </a:r>
          </a:p>
          <a:p>
            <a:pPr>
              <a:buClrTx/>
              <a:buFont typeface="Arial" panose="020B0604020202020204" pitchFamily="34" charset="0"/>
              <a:buChar char="•"/>
            </a:pPr>
            <a:r>
              <a:rPr lang="en-CA" sz="2400" dirty="0"/>
              <a:t>75 percent of Americans are dehydrated.</a:t>
            </a:r>
          </a:p>
          <a:p>
            <a:pPr lvl="1">
              <a:buClrTx/>
              <a:buFont typeface="Arial" panose="020B0604020202020204" pitchFamily="34" charset="0"/>
              <a:buChar char="•"/>
            </a:pPr>
            <a:r>
              <a:rPr lang="en-CA" sz="2400" dirty="0"/>
              <a:t>Mild dehydration slows metabolism </a:t>
            </a:r>
          </a:p>
          <a:p>
            <a:pPr lvl="1">
              <a:buClrTx/>
              <a:buFont typeface="Arial" panose="020B0604020202020204" pitchFamily="34" charset="0"/>
              <a:buChar char="•"/>
            </a:pPr>
            <a:r>
              <a:rPr lang="en-CA" sz="2400" dirty="0"/>
              <a:t>Drinking water can stop hunger pangs </a:t>
            </a:r>
          </a:p>
          <a:p>
            <a:pPr lvl="1">
              <a:buClrTx/>
              <a:buFont typeface="Arial" panose="020B0604020202020204" pitchFamily="34" charset="0"/>
              <a:buChar char="•"/>
            </a:pPr>
            <a:r>
              <a:rPr lang="en-CA" sz="2400" dirty="0"/>
              <a:t>Dehydration causes fatigue </a:t>
            </a:r>
          </a:p>
          <a:p>
            <a:pPr lvl="1">
              <a:buClrTx/>
              <a:buFont typeface="Arial" panose="020B0604020202020204" pitchFamily="34" charset="0"/>
              <a:buChar char="•"/>
            </a:pPr>
            <a:r>
              <a:rPr lang="en-CA" sz="2400" dirty="0"/>
              <a:t>Two percent drop in body water can trigger fuzzy short-term memory, trouble with math, and difficulty focusing on a computer screen</a:t>
            </a:r>
          </a:p>
          <a:p>
            <a:pPr marL="0" indent="0">
              <a:buFont typeface="Wingdings" pitchFamily="2" charset="2"/>
              <a:buNone/>
            </a:pPr>
            <a:r>
              <a:rPr lang="en-CA" sz="2800" dirty="0"/>
              <a:t>Daily water requirements</a:t>
            </a:r>
          </a:p>
          <a:p>
            <a:pPr lvl="1">
              <a:buClrTx/>
              <a:buFont typeface="Arial" panose="020B0604020202020204" pitchFamily="34" charset="0"/>
              <a:buChar char="•"/>
            </a:pPr>
            <a:r>
              <a:rPr lang="en-CA" sz="2400" dirty="0"/>
              <a:t>The simplest formula is dividing body weight by 16. </a:t>
            </a:r>
          </a:p>
          <a:p>
            <a:pPr lvl="1">
              <a:buClr>
                <a:schemeClr val="tx1"/>
              </a:buClr>
              <a:buFont typeface="Arial" panose="020B0604020202020204" pitchFamily="34" charset="0"/>
              <a:buChar char="•"/>
            </a:pPr>
            <a:r>
              <a:rPr lang="en-CA" sz="2400" dirty="0">
                <a:solidFill>
                  <a:srgbClr val="C00000"/>
                </a:solidFill>
              </a:rPr>
              <a:t>For example, if you weigh 160 pounds, you should drink 10 eight-ounce glasses of water daily </a:t>
            </a:r>
          </a:p>
        </p:txBody>
      </p:sp>
    </p:spTree>
    <p:extLst>
      <p:ext uri="{BB962C8B-B14F-4D97-AF65-F5344CB8AC3E}">
        <p14:creationId xmlns:p14="http://schemas.microsoft.com/office/powerpoint/2010/main" val="15282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 calcmode="lin" valueType="num">
                                      <p:cBhvr additive="base">
                                        <p:cTn id="17"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 calcmode="lin" valueType="num">
                                      <p:cBhvr additive="base">
                                        <p:cTn id="21"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xEl>
                                              <p:pRg st="4" end="4"/>
                                            </p:txEl>
                                          </p:spTgt>
                                        </p:tgtEl>
                                        <p:attrNameLst>
                                          <p:attrName>style.visibility</p:attrName>
                                        </p:attrNameLst>
                                      </p:cBhvr>
                                      <p:to>
                                        <p:strVal val="visible"/>
                                      </p:to>
                                    </p:set>
                                    <p:anim calcmode="lin" valueType="num">
                                      <p:cBhvr additive="base">
                                        <p:cTn id="25"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xEl>
                                              <p:pRg st="5" end="5"/>
                                            </p:txEl>
                                          </p:spTgt>
                                        </p:tgtEl>
                                        <p:attrNameLst>
                                          <p:attrName>style.visibility</p:attrName>
                                        </p:attrNameLst>
                                      </p:cBhvr>
                                      <p:to>
                                        <p:strVal val="visible"/>
                                      </p:to>
                                    </p:set>
                                    <p:anim calcmode="lin" valueType="num">
                                      <p:cBhvr additive="base">
                                        <p:cTn id="29"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 calcmode="lin" valueType="num">
                                      <p:cBhvr additive="base">
                                        <p:cTn id="35"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xEl>
                                              <p:pRg st="7" end="7"/>
                                            </p:txEl>
                                          </p:spTgt>
                                        </p:tgtEl>
                                        <p:attrNameLst>
                                          <p:attrName>style.visibility</p:attrName>
                                        </p:attrNameLst>
                                      </p:cBhvr>
                                      <p:to>
                                        <p:strVal val="visible"/>
                                      </p:to>
                                    </p:set>
                                    <p:anim calcmode="lin" valueType="num">
                                      <p:cBhvr additive="base">
                                        <p:cTn id="39"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0">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0">
                                            <p:txEl>
                                              <p:pRg st="8" end="8"/>
                                            </p:txEl>
                                          </p:spTgt>
                                        </p:tgtEl>
                                        <p:attrNameLst>
                                          <p:attrName>style.visibility</p:attrName>
                                        </p:attrNameLst>
                                      </p:cBhvr>
                                      <p:to>
                                        <p:strVal val="visible"/>
                                      </p:to>
                                    </p:set>
                                    <p:anim calcmode="lin" valueType="num">
                                      <p:cBhvr additive="base">
                                        <p:cTn id="43"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FC687-DF48-61A6-6524-1FA9B4761236}"/>
              </a:ext>
            </a:extLst>
          </p:cNvPr>
          <p:cNvSpPr>
            <a:spLocks noGrp="1"/>
          </p:cNvSpPr>
          <p:nvPr>
            <p:ph type="title"/>
          </p:nvPr>
        </p:nvSpPr>
        <p:spPr/>
        <p:txBody>
          <a:bodyPr/>
          <a:lstStyle/>
          <a:p>
            <a:r>
              <a:rPr lang="en-US" dirty="0"/>
              <a:t>Self Care and the Esthetician</a:t>
            </a:r>
            <a:endParaRPr lang="en-CA" dirty="0"/>
          </a:p>
        </p:txBody>
      </p:sp>
      <p:sp>
        <p:nvSpPr>
          <p:cNvPr id="3" name="Content Placeholder 2">
            <a:extLst>
              <a:ext uri="{FF2B5EF4-FFF2-40B4-BE49-F238E27FC236}">
                <a16:creationId xmlns:a16="http://schemas.microsoft.com/office/drawing/2014/main" id="{C4C234DA-6D73-0F3C-0566-3C4ADD0D55FA}"/>
              </a:ext>
            </a:extLst>
          </p:cNvPr>
          <p:cNvSpPr>
            <a:spLocks noGrp="1"/>
          </p:cNvSpPr>
          <p:nvPr>
            <p:ph idx="1"/>
          </p:nvPr>
        </p:nvSpPr>
        <p:spPr/>
        <p:txBody>
          <a:bodyPr/>
          <a:lstStyle/>
          <a:p>
            <a:pPr marL="0" indent="0">
              <a:buNone/>
            </a:pPr>
            <a:r>
              <a:rPr lang="en-US" dirty="0"/>
              <a:t>Estheticians should develop good health habits to set an example for clients</a:t>
            </a:r>
          </a:p>
          <a:p>
            <a:pPr marL="0" indent="0">
              <a:buNone/>
            </a:pPr>
            <a:r>
              <a:rPr lang="en-US" dirty="0">
                <a:solidFill>
                  <a:srgbClr val="C00000"/>
                </a:solidFill>
              </a:rPr>
              <a:t>Essential tools</a:t>
            </a:r>
          </a:p>
          <a:p>
            <a:pPr lvl="1"/>
            <a:r>
              <a:rPr lang="en-CA" dirty="0"/>
              <a:t>Exercise</a:t>
            </a:r>
          </a:p>
          <a:p>
            <a:pPr lvl="2"/>
            <a:r>
              <a:rPr lang="en-CA" dirty="0"/>
              <a:t>For half an hour at least three times weekly </a:t>
            </a:r>
          </a:p>
          <a:p>
            <a:pPr lvl="1"/>
            <a:r>
              <a:rPr lang="en-CA" dirty="0"/>
              <a:t>Hydrate</a:t>
            </a:r>
          </a:p>
          <a:p>
            <a:pPr lvl="1"/>
            <a:r>
              <a:rPr lang="en-CA" dirty="0"/>
              <a:t>Eat fresh fruits and vegetables</a:t>
            </a:r>
          </a:p>
          <a:p>
            <a:pPr lvl="1"/>
            <a:r>
              <a:rPr lang="en-CA" dirty="0"/>
              <a:t>Balance the fats</a:t>
            </a:r>
          </a:p>
          <a:p>
            <a:pPr lvl="2"/>
            <a:r>
              <a:rPr lang="en-CA" dirty="0"/>
              <a:t>Eat no more than 30% of overall caloric intake in fats</a:t>
            </a:r>
          </a:p>
          <a:p>
            <a:pPr lvl="1"/>
            <a:r>
              <a:rPr lang="en-CA" dirty="0"/>
              <a:t>Reduce inflammation</a:t>
            </a:r>
          </a:p>
          <a:p>
            <a:pPr lvl="2"/>
            <a:r>
              <a:rPr lang="en-CA" dirty="0"/>
              <a:t>Minimize sugar and processed food intake</a:t>
            </a:r>
            <a:endParaRPr lang="en-US" dirty="0"/>
          </a:p>
        </p:txBody>
      </p:sp>
    </p:spTree>
    <p:extLst>
      <p:ext uri="{BB962C8B-B14F-4D97-AF65-F5344CB8AC3E}">
        <p14:creationId xmlns:p14="http://schemas.microsoft.com/office/powerpoint/2010/main" val="37460311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C234DA-6D73-0F3C-0566-3C4ADD0D55FA}"/>
              </a:ext>
            </a:extLst>
          </p:cNvPr>
          <p:cNvSpPr>
            <a:spLocks noGrp="1"/>
          </p:cNvSpPr>
          <p:nvPr>
            <p:ph idx="1"/>
          </p:nvPr>
        </p:nvSpPr>
        <p:spPr/>
        <p:txBody>
          <a:bodyPr/>
          <a:lstStyle/>
          <a:p>
            <a:pPr marL="0" indent="0">
              <a:buNone/>
            </a:pPr>
            <a:r>
              <a:rPr lang="en-US" dirty="0">
                <a:solidFill>
                  <a:srgbClr val="C00000"/>
                </a:solidFill>
              </a:rPr>
              <a:t>Essential tools (continued)</a:t>
            </a:r>
          </a:p>
          <a:p>
            <a:pPr lvl="1"/>
            <a:r>
              <a:rPr lang="en-CA" dirty="0"/>
              <a:t>Manage your proteins</a:t>
            </a:r>
          </a:p>
          <a:p>
            <a:pPr lvl="2"/>
            <a:r>
              <a:rPr lang="en-CA" dirty="0"/>
              <a:t>20% of daily caloric intake</a:t>
            </a:r>
          </a:p>
          <a:p>
            <a:pPr lvl="1"/>
            <a:r>
              <a:rPr lang="en-CA" dirty="0"/>
              <a:t>Cook lightly</a:t>
            </a:r>
          </a:p>
          <a:p>
            <a:pPr lvl="2"/>
            <a:r>
              <a:rPr lang="en-CA" dirty="0"/>
              <a:t>Steam, poach, stir-fry instead of grilling, broiling or baking</a:t>
            </a:r>
          </a:p>
          <a:p>
            <a:pPr lvl="1"/>
            <a:r>
              <a:rPr lang="en-CA" dirty="0"/>
              <a:t>Increase fiber</a:t>
            </a:r>
          </a:p>
          <a:p>
            <a:pPr lvl="2"/>
            <a:r>
              <a:rPr lang="en-CA" dirty="0"/>
              <a:t>Add more whole grains, nuts, seeds and cereals</a:t>
            </a:r>
          </a:p>
          <a:p>
            <a:pPr lvl="1"/>
            <a:r>
              <a:rPr lang="en-CA" dirty="0"/>
              <a:t>Drink green tea</a:t>
            </a:r>
          </a:p>
          <a:p>
            <a:pPr lvl="2"/>
            <a:r>
              <a:rPr lang="en-CA" dirty="0"/>
              <a:t>Lowers cholesterol, reduces blood sugar levels, provides additional antioxidant benefits</a:t>
            </a:r>
          </a:p>
          <a:p>
            <a:pPr lvl="1"/>
            <a:r>
              <a:rPr lang="en-CA" dirty="0"/>
              <a:t>Have regular massages</a:t>
            </a:r>
          </a:p>
          <a:p>
            <a:pPr lvl="2"/>
            <a:r>
              <a:rPr lang="en-CA" dirty="0"/>
              <a:t>Trade services with other practitioners  </a:t>
            </a:r>
          </a:p>
        </p:txBody>
      </p:sp>
    </p:spTree>
    <p:extLst>
      <p:ext uri="{BB962C8B-B14F-4D97-AF65-F5344CB8AC3E}">
        <p14:creationId xmlns:p14="http://schemas.microsoft.com/office/powerpoint/2010/main" val="8402286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C234DA-6D73-0F3C-0566-3C4ADD0D55FA}"/>
              </a:ext>
            </a:extLst>
          </p:cNvPr>
          <p:cNvSpPr>
            <a:spLocks noGrp="1"/>
          </p:cNvSpPr>
          <p:nvPr>
            <p:ph idx="1"/>
          </p:nvPr>
        </p:nvSpPr>
        <p:spPr/>
        <p:txBody>
          <a:bodyPr/>
          <a:lstStyle/>
          <a:p>
            <a:pPr marL="0" indent="0">
              <a:buNone/>
            </a:pPr>
            <a:r>
              <a:rPr lang="en-US" dirty="0">
                <a:solidFill>
                  <a:srgbClr val="C00000"/>
                </a:solidFill>
              </a:rPr>
              <a:t>Essential tools (continued)</a:t>
            </a:r>
          </a:p>
          <a:p>
            <a:pPr lvl="1"/>
            <a:r>
              <a:rPr lang="en-CA" dirty="0"/>
              <a:t>Do not smoke</a:t>
            </a:r>
          </a:p>
          <a:p>
            <a:pPr lvl="1"/>
            <a:r>
              <a:rPr lang="en-CA" dirty="0"/>
              <a:t>Make healthy friends</a:t>
            </a:r>
          </a:p>
          <a:p>
            <a:pPr lvl="1"/>
            <a:r>
              <a:rPr lang="en-CA" dirty="0"/>
              <a:t>Schedule routine health checks</a:t>
            </a:r>
          </a:p>
          <a:p>
            <a:pPr lvl="1"/>
            <a:r>
              <a:rPr lang="en-CA" dirty="0"/>
              <a:t>Have fun </a:t>
            </a:r>
          </a:p>
        </p:txBody>
      </p:sp>
    </p:spTree>
    <p:extLst>
      <p:ext uri="{BB962C8B-B14F-4D97-AF65-F5344CB8AC3E}">
        <p14:creationId xmlns:p14="http://schemas.microsoft.com/office/powerpoint/2010/main" val="26217562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a:solidFill>
            <a:schemeClr val="tx1"/>
          </a:solidFill>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4EE1C908-B3CC-430B-8659-0948FA2BA0C9}">
  <ds:schemaRefs>
    <ds:schemaRef ds:uri="http://schemas.microsoft.com/sharepoint/v3/contenttype/forms"/>
  </ds:schemaRefs>
</ds:datastoreItem>
</file>

<file path=customXml/itemProps2.xml><?xml version="1.0" encoding="utf-8"?>
<ds:datastoreItem xmlns:ds="http://schemas.openxmlformats.org/officeDocument/2006/customXml" ds:itemID="{480957EC-86C0-4415-A208-C533BB28CB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45F22A-22AD-4AB5-B4E5-D6E61E43E45F}">
  <ds:schemaRefs>
    <ds:schemaRef ds:uri="http://schemas.microsoft.com/office/2006/metadata/properties"/>
    <ds:schemaRef ds:uri="http://schemas.microsoft.com/office/infopath/2007/PartnerControls"/>
    <ds:schemaRef ds:uri="71af3243-3dd4-4a8d-8c0d-dd76da1f02a5"/>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template_July 27, 2023</Template>
  <TotalTime>324</TotalTime>
  <Words>2307</Words>
  <Application>Microsoft Office PowerPoint</Application>
  <PresentationFormat>Widescreen</PresentationFormat>
  <Paragraphs>396</Paragraphs>
  <Slides>43</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Futura PT Book</vt:lpstr>
      <vt:lpstr>Futura PT Demi</vt:lpstr>
      <vt:lpstr>Wingdings</vt:lpstr>
      <vt:lpstr>Office Theme</vt:lpstr>
      <vt:lpstr>PowerPoint Presentation</vt:lpstr>
      <vt:lpstr>Nutrition Recommendations</vt:lpstr>
      <vt:lpstr>PowerPoint Presentation</vt:lpstr>
      <vt:lpstr>Nutrition for the Skin</vt:lpstr>
      <vt:lpstr>Micronutrients</vt:lpstr>
      <vt:lpstr>Proteins</vt:lpstr>
      <vt:lpstr>PowerPoint Presentation</vt:lpstr>
      <vt:lpstr>Dietary Sources of Protein</vt:lpstr>
      <vt:lpstr>PowerPoint Presentation</vt:lpstr>
      <vt:lpstr>Carbohydrates </vt:lpstr>
      <vt:lpstr>PowerPoint Presentation</vt:lpstr>
      <vt:lpstr>Monosaccharides, Disaccharides and  Polysaccharides</vt:lpstr>
      <vt:lpstr>Three Basic Types of Carbohydrates</vt:lpstr>
      <vt:lpstr>Dietary Sources of Carbohydrates</vt:lpstr>
      <vt:lpstr>Glucose</vt:lpstr>
      <vt:lpstr>Fats</vt:lpstr>
      <vt:lpstr>Types of Fatty Acids</vt:lpstr>
      <vt:lpstr>PowerPoint Presentation</vt:lpstr>
      <vt:lpstr>PowerPoint Presentation</vt:lpstr>
      <vt:lpstr>Polyunsaturated Fats</vt:lpstr>
      <vt:lpstr>PowerPoint Presentation</vt:lpstr>
      <vt:lpstr>Enzymes</vt:lpstr>
      <vt:lpstr>Micronutrients -  Vitamins and Minerals</vt:lpstr>
      <vt:lpstr>Fat Soluble Vitamins</vt:lpstr>
      <vt:lpstr>PowerPoint Presentation</vt:lpstr>
      <vt:lpstr>PowerPoint Presentation</vt:lpstr>
      <vt:lpstr>Water Soluble Vitamins</vt:lpstr>
      <vt:lpstr>PowerPoint Presentation</vt:lpstr>
      <vt:lpstr>The 8 B Vitamins </vt:lpstr>
      <vt:lpstr>Minerals</vt:lpstr>
      <vt:lpstr>PowerPoint Presentation</vt:lpstr>
      <vt:lpstr>PowerPoint Presentation</vt:lpstr>
      <vt:lpstr>Trace Minerals  </vt:lpstr>
      <vt:lpstr>PowerPoint Presentation</vt:lpstr>
      <vt:lpstr>Nutrition and Esthetics </vt:lpstr>
      <vt:lpstr>Food Choices</vt:lpstr>
      <vt:lpstr>PowerPoint Presentation</vt:lpstr>
      <vt:lpstr>Water and the Skin</vt:lpstr>
      <vt:lpstr>PowerPoint Presentation</vt:lpstr>
      <vt:lpstr>Self Care and the Esthetician</vt:lpstr>
      <vt:lpstr>PowerPoint Presentation</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nutrition</dc:title>
  <dc:creator>Myall, Jacob [Student]</dc:creator>
  <cp:lastModifiedBy>Ailsa Trottier | Anderson College | Head Office</cp:lastModifiedBy>
  <cp:revision>23</cp:revision>
  <dcterms:created xsi:type="dcterms:W3CDTF">2022-07-21T17:47:31Z</dcterms:created>
  <dcterms:modified xsi:type="dcterms:W3CDTF">2023-09-22T15:52:20Z</dcterms:modified>
</cp:coreProperties>
</file>