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2" r:id="rId5"/>
  </p:sldMasterIdLst>
  <p:notesMasterIdLst>
    <p:notesMasterId r:id="rId23"/>
  </p:notesMasterIdLst>
  <p:sldIdLst>
    <p:sldId id="256" r:id="rId6"/>
    <p:sldId id="266" r:id="rId7"/>
    <p:sldId id="438" r:id="rId8"/>
    <p:sldId id="437" r:id="rId9"/>
    <p:sldId id="456" r:id="rId10"/>
    <p:sldId id="457" r:id="rId11"/>
    <p:sldId id="458" r:id="rId12"/>
    <p:sldId id="460" r:id="rId13"/>
    <p:sldId id="439" r:id="rId14"/>
    <p:sldId id="459" r:id="rId15"/>
    <p:sldId id="461" r:id="rId16"/>
    <p:sldId id="462" r:id="rId17"/>
    <p:sldId id="463" r:id="rId18"/>
    <p:sldId id="464" r:id="rId19"/>
    <p:sldId id="465" r:id="rId20"/>
    <p:sldId id="466" r:id="rId21"/>
    <p:sldId id="436"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1D22"/>
    <a:srgbClr val="06446C"/>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561" autoAdjust="0"/>
    <p:restoredTop sz="94660"/>
  </p:normalViewPr>
  <p:slideViewPr>
    <p:cSldViewPr snapToGrid="0">
      <p:cViewPr varScale="1">
        <p:scale>
          <a:sx n="83" d="100"/>
          <a:sy n="83" d="100"/>
        </p:scale>
        <p:origin x="480" y="77"/>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commentAuthors" Target="commentAuthor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2023-01-18</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2023-01-18</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745871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2023-01-18</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8016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C3C8D2C-1948-4B85-A0A3-8D17DBB6F9B6}" type="datetimeFigureOut">
              <a:rPr lang="en-CA" smtClean="0"/>
              <a:t>2023-01-18</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8160770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C3C8D2C-1948-4B85-A0A3-8D17DBB6F9B6}" type="datetimeFigureOut">
              <a:rPr lang="en-CA" smtClean="0"/>
              <a:t>2023-01-18</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9237876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C3C8D2C-1948-4B85-A0A3-8D17DBB6F9B6}" type="datetimeFigureOut">
              <a:rPr lang="en-CA" smtClean="0"/>
              <a:t>2023-01-18</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4708085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C3C8D2C-1948-4B85-A0A3-8D17DBB6F9B6}" type="datetimeFigureOut">
              <a:rPr lang="en-CA" smtClean="0"/>
              <a:t>2023-01-18</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4235674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3C8D2C-1948-4B85-A0A3-8D17DBB6F9B6}" type="datetimeFigureOut">
              <a:rPr lang="en-CA" smtClean="0"/>
              <a:t>2023-01-18</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3764133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2023-01-18</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1817596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2023-01-18</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666468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2023-01-18</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0144856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2023-01-18</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771144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2023-01-18</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475590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2023-01-18</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7828865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2023-01-18</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1611841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2023-01-18</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5202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2023-01-18</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8452460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2023-01-18</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97058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2023-01-18</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72183587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2023-01-18</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275638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2023-01-18</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3501263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2023-01-18</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170188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2023-01-18</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24140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2023-01-18</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37230538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2023-01-18</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8885854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844921" y="905591"/>
            <a:ext cx="5244237" cy="707886"/>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b="1" i="0" dirty="0">
                <a:solidFill>
                  <a:srgbClr val="FF0000"/>
                </a:solidFill>
                <a:effectLst/>
                <a:latin typeface="WordVisi_MSFontService"/>
              </a:rPr>
              <a:t>Fitzpatrick skin typing </a:t>
            </a:r>
            <a:endParaRPr lang="en-CA" b="0" dirty="0">
              <a:solidFill>
                <a:schemeClr val="bg1"/>
              </a:solidFill>
              <a:latin typeface="Futura PT Demi" panose="020B0702020204020303" pitchFamily="34" charset="0"/>
            </a:endParaRP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Freeform: Shape 19">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2" name="Rectangle 21">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466722" y="586855"/>
            <a:ext cx="3201366" cy="3387497"/>
          </a:xfrm>
          <a:prstGeom prst="rect">
            <a:avLst/>
          </a:prstGeom>
        </p:spPr>
        <p:txBody>
          <a:bodyPr vert="horz" lIns="91440" tIns="45720" rIns="91440" bIns="45720" rtlCol="0" anchor="b">
            <a:normAutofit/>
          </a:bodyPr>
          <a:lstStyle>
            <a:defPPr>
              <a:defRPr lang="en-US"/>
            </a:defPPr>
            <a:lvl1pPr>
              <a:defRPr sz="4000" b="1">
                <a:solidFill>
                  <a:srgbClr val="A21D22"/>
                </a:solidFill>
                <a:latin typeface="Futura PT" panose="020B0602020204020303" pitchFamily="34" charset="0"/>
              </a:defRPr>
            </a:lvl1pPr>
          </a:lstStyle>
          <a:p>
            <a:pPr algn="r">
              <a:lnSpc>
                <a:spcPct val="90000"/>
              </a:lnSpc>
              <a:spcBef>
                <a:spcPct val="0"/>
              </a:spcBef>
              <a:spcAft>
                <a:spcPts val="600"/>
              </a:spcAft>
            </a:pPr>
            <a:endParaRPr lang="en-US" b="0" kern="1200" dirty="0">
              <a:solidFill>
                <a:srgbClr val="FFFFFF"/>
              </a:solidFill>
              <a:latin typeface="+mj-lt"/>
              <a:ea typeface="+mj-ea"/>
              <a:cs typeface="+mj-cs"/>
            </a:endParaRPr>
          </a:p>
        </p:txBody>
      </p:sp>
      <p:sp>
        <p:nvSpPr>
          <p:cNvPr id="11" name="TextBox 4"/>
          <p:cNvSpPr txBox="1"/>
          <p:nvPr/>
        </p:nvSpPr>
        <p:spPr>
          <a:xfrm>
            <a:off x="5318259" y="737940"/>
            <a:ext cx="6555347" cy="513054"/>
          </a:xfrm>
          <a:prstGeom prst="rect">
            <a:avLst/>
          </a:prstGeom>
        </p:spPr>
        <p:txBody>
          <a:bodyPr vert="horz" lIns="91440" tIns="45720" rIns="91440" bIns="45720" rtlCol="0" anchor="ctr">
            <a:normAutofit/>
          </a:bodyPr>
          <a:lstStyle/>
          <a:p>
            <a:pPr marL="342900">
              <a:lnSpc>
                <a:spcPct val="90000"/>
              </a:lnSpc>
              <a:spcAft>
                <a:spcPts val="600"/>
              </a:spcAft>
            </a:pPr>
            <a:r>
              <a:rPr lang="en-US" sz="2000" dirty="0"/>
              <a:t>Developed by Dr. Thomas Fitzpatrick,</a:t>
            </a:r>
          </a:p>
        </p:txBody>
      </p:sp>
      <p:pic>
        <p:nvPicPr>
          <p:cNvPr id="2" name="Picture 1" descr="Logo&#10;&#10;Description automatically generated">
            <a:extLst>
              <a:ext uri="{FF2B5EF4-FFF2-40B4-BE49-F238E27FC236}">
                <a16:creationId xmlns:a16="http://schemas.microsoft.com/office/drawing/2014/main" id="{9D731FBB-65ED-57EE-00B5-B98F2306CA6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6394" y="355426"/>
            <a:ext cx="1791136" cy="1791136"/>
          </a:xfrm>
          <a:prstGeom prst="rect">
            <a:avLst/>
          </a:prstGeom>
        </p:spPr>
      </p:pic>
      <p:sp>
        <p:nvSpPr>
          <p:cNvPr id="5" name="TextBox 4">
            <a:extLst>
              <a:ext uri="{FF2B5EF4-FFF2-40B4-BE49-F238E27FC236}">
                <a16:creationId xmlns:a16="http://schemas.microsoft.com/office/drawing/2014/main" id="{39A83A40-9B41-D09D-7C9C-895C386773FB}"/>
              </a:ext>
            </a:extLst>
          </p:cNvPr>
          <p:cNvSpPr txBox="1"/>
          <p:nvPr/>
        </p:nvSpPr>
        <p:spPr>
          <a:xfrm>
            <a:off x="742586" y="2573930"/>
            <a:ext cx="2274455" cy="3108543"/>
          </a:xfrm>
          <a:prstGeom prst="rect">
            <a:avLst/>
          </a:prstGeom>
          <a:noFill/>
        </p:spPr>
        <p:txBody>
          <a:bodyPr wrap="square">
            <a:spAutoFit/>
          </a:bodyPr>
          <a:lstStyle/>
          <a:p>
            <a:r>
              <a:rPr lang="en-US" sz="2800" dirty="0">
                <a:solidFill>
                  <a:schemeClr val="bg1"/>
                </a:solidFill>
              </a:rPr>
              <a:t>Differentiate the Six Fitzpatrick Skin Types and Accurately Identify Them</a:t>
            </a:r>
          </a:p>
        </p:txBody>
      </p:sp>
      <p:sp>
        <p:nvSpPr>
          <p:cNvPr id="7" name="TextBox 6">
            <a:extLst>
              <a:ext uri="{FF2B5EF4-FFF2-40B4-BE49-F238E27FC236}">
                <a16:creationId xmlns:a16="http://schemas.microsoft.com/office/drawing/2014/main" id="{9E8DE3F8-1F53-0CC5-8082-D3E332F729D6}"/>
              </a:ext>
            </a:extLst>
          </p:cNvPr>
          <p:cNvSpPr txBox="1"/>
          <p:nvPr/>
        </p:nvSpPr>
        <p:spPr>
          <a:xfrm>
            <a:off x="4673398" y="1636777"/>
            <a:ext cx="6165272" cy="646331"/>
          </a:xfrm>
          <a:prstGeom prst="rect">
            <a:avLst/>
          </a:prstGeom>
          <a:noFill/>
        </p:spPr>
        <p:txBody>
          <a:bodyPr wrap="square">
            <a:spAutoFit/>
          </a:bodyPr>
          <a:lstStyle/>
          <a:p>
            <a:r>
              <a:rPr lang="en-US" dirty="0"/>
              <a:t>The Fitzpatrick scale  is used to measure the skin type’s ability to tolerate ultraviolet (UV) exposure</a:t>
            </a:r>
          </a:p>
        </p:txBody>
      </p:sp>
      <p:sp>
        <p:nvSpPr>
          <p:cNvPr id="9" name="TextBox 8">
            <a:extLst>
              <a:ext uri="{FF2B5EF4-FFF2-40B4-BE49-F238E27FC236}">
                <a16:creationId xmlns:a16="http://schemas.microsoft.com/office/drawing/2014/main" id="{6488A3D8-175B-930B-C94C-09B97661C787}"/>
              </a:ext>
            </a:extLst>
          </p:cNvPr>
          <p:cNvSpPr txBox="1"/>
          <p:nvPr/>
        </p:nvSpPr>
        <p:spPr>
          <a:xfrm>
            <a:off x="4659700" y="2573930"/>
            <a:ext cx="6165272" cy="1200329"/>
          </a:xfrm>
          <a:prstGeom prst="rect">
            <a:avLst/>
          </a:prstGeom>
          <a:noFill/>
        </p:spPr>
        <p:txBody>
          <a:bodyPr wrap="square">
            <a:spAutoFit/>
          </a:bodyPr>
          <a:lstStyle/>
          <a:p>
            <a:r>
              <a:rPr lang="en-US" dirty="0"/>
              <a:t>Many skin treatment protocols are based on the client’s Fitzpatrick skin type. Due to mixed genetics, there is no true phototype classification system; therefore, the scale is just a guideline</a:t>
            </a:r>
          </a:p>
        </p:txBody>
      </p:sp>
      <p:sp>
        <p:nvSpPr>
          <p:cNvPr id="15" name="TextBox 14">
            <a:extLst>
              <a:ext uri="{FF2B5EF4-FFF2-40B4-BE49-F238E27FC236}">
                <a16:creationId xmlns:a16="http://schemas.microsoft.com/office/drawing/2014/main" id="{F996B52C-452A-3505-CFA1-5EA914700F3F}"/>
              </a:ext>
            </a:extLst>
          </p:cNvPr>
          <p:cNvSpPr txBox="1"/>
          <p:nvPr/>
        </p:nvSpPr>
        <p:spPr>
          <a:xfrm>
            <a:off x="4643559" y="3922513"/>
            <a:ext cx="6165272" cy="2308324"/>
          </a:xfrm>
          <a:prstGeom prst="rect">
            <a:avLst/>
          </a:prstGeom>
          <a:noFill/>
        </p:spPr>
        <p:txBody>
          <a:bodyPr wrap="square">
            <a:spAutoFit/>
          </a:bodyPr>
          <a:lstStyle/>
          <a:p>
            <a:r>
              <a:rPr lang="en-US" dirty="0"/>
              <a:t>When it comes to skin treatments, everyone’s level of skin reactivity</a:t>
            </a:r>
          </a:p>
          <a:p>
            <a:r>
              <a:rPr lang="en-US" dirty="0"/>
              <a:t>is different. Lighter skin types are generally more sensitive. Individuals with dark skin have larger melanin deposits in the stratum corneum (SC), which gives more protection from the sun, but dark skin types face other risks. Adverse reaction like hyper-or hypopigmentation and keloid scar-ring may occur due to aggressive treatments.</a:t>
            </a:r>
          </a:p>
        </p:txBody>
      </p:sp>
    </p:spTree>
    <p:extLst>
      <p:ext uri="{BB962C8B-B14F-4D97-AF65-F5344CB8AC3E}">
        <p14:creationId xmlns:p14="http://schemas.microsoft.com/office/powerpoint/2010/main" val="34587992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A2A21E28-ECA3-0CC7-51F4-0E7FCF20E101}"/>
              </a:ext>
            </a:extLst>
          </p:cNvPr>
          <p:cNvPicPr>
            <a:picLocks noGrp="1" noChangeAspect="1"/>
          </p:cNvPicPr>
          <p:nvPr>
            <p:ph idx="1"/>
          </p:nvPr>
        </p:nvPicPr>
        <p:blipFill>
          <a:blip r:embed="rId2"/>
          <a:stretch>
            <a:fillRect/>
          </a:stretch>
        </p:blipFill>
        <p:spPr>
          <a:xfrm>
            <a:off x="4207778" y="10138"/>
            <a:ext cx="7862302" cy="6837724"/>
          </a:xfrm>
        </p:spPr>
      </p:pic>
      <p:sp>
        <p:nvSpPr>
          <p:cNvPr id="6" name="TextBox 5">
            <a:extLst>
              <a:ext uri="{FF2B5EF4-FFF2-40B4-BE49-F238E27FC236}">
                <a16:creationId xmlns:a16="http://schemas.microsoft.com/office/drawing/2014/main" id="{A758C928-830C-9CA3-EEB3-73750CDD80B9}"/>
              </a:ext>
            </a:extLst>
          </p:cNvPr>
          <p:cNvSpPr txBox="1"/>
          <p:nvPr/>
        </p:nvSpPr>
        <p:spPr>
          <a:xfrm>
            <a:off x="670461" y="3367980"/>
            <a:ext cx="2854960" cy="954107"/>
          </a:xfrm>
          <a:prstGeom prst="rect">
            <a:avLst/>
          </a:prstGeom>
          <a:noFill/>
        </p:spPr>
        <p:txBody>
          <a:bodyPr wrap="square" rtlCol="0">
            <a:spAutoFit/>
          </a:bodyPr>
          <a:lstStyle/>
          <a:p>
            <a:r>
              <a:rPr lang="en-US" sz="2800">
                <a:solidFill>
                  <a:schemeClr val="bg1"/>
                </a:solidFill>
              </a:rPr>
              <a:t>The Fitzpatrick Scale</a:t>
            </a:r>
            <a:endParaRPr lang="en-US" sz="2800" dirty="0">
              <a:solidFill>
                <a:schemeClr val="bg1"/>
              </a:solidFill>
            </a:endParaRPr>
          </a:p>
        </p:txBody>
      </p:sp>
      <p:pic>
        <p:nvPicPr>
          <p:cNvPr id="7" name="Picture 6" descr="Logo&#10;&#10;Description automatically generated">
            <a:extLst>
              <a:ext uri="{FF2B5EF4-FFF2-40B4-BE49-F238E27FC236}">
                <a16:creationId xmlns:a16="http://schemas.microsoft.com/office/drawing/2014/main" id="{9DCBAAD7-E2D9-C10A-041B-3B66347314F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6805" y="852575"/>
            <a:ext cx="1791136" cy="1791136"/>
          </a:xfrm>
          <a:prstGeom prst="rect">
            <a:avLst/>
          </a:prstGeom>
        </p:spPr>
      </p:pic>
    </p:spTree>
    <p:extLst>
      <p:ext uri="{BB962C8B-B14F-4D97-AF65-F5344CB8AC3E}">
        <p14:creationId xmlns:p14="http://schemas.microsoft.com/office/powerpoint/2010/main" val="33992137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8A71AF5-FF44-BF83-619B-E0D5650773EB}"/>
              </a:ext>
            </a:extLst>
          </p:cNvPr>
          <p:cNvPicPr>
            <a:picLocks noChangeAspect="1"/>
          </p:cNvPicPr>
          <p:nvPr/>
        </p:nvPicPr>
        <p:blipFill>
          <a:blip r:embed="rId2"/>
          <a:stretch>
            <a:fillRect/>
          </a:stretch>
        </p:blipFill>
        <p:spPr>
          <a:xfrm>
            <a:off x="0" y="1653309"/>
            <a:ext cx="12192000" cy="4773139"/>
          </a:xfrm>
          <a:prstGeom prst="rect">
            <a:avLst/>
          </a:prstGeom>
        </p:spPr>
      </p:pic>
    </p:spTree>
    <p:extLst>
      <p:ext uri="{BB962C8B-B14F-4D97-AF65-F5344CB8AC3E}">
        <p14:creationId xmlns:p14="http://schemas.microsoft.com/office/powerpoint/2010/main" val="23297435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C6AD1671-314E-6BDD-FE79-D3958F2943DD}"/>
              </a:ext>
            </a:extLst>
          </p:cNvPr>
          <p:cNvPicPr>
            <a:picLocks noGrp="1" noChangeAspect="1"/>
          </p:cNvPicPr>
          <p:nvPr>
            <p:ph idx="1"/>
          </p:nvPr>
        </p:nvPicPr>
        <p:blipFill>
          <a:blip r:embed="rId2"/>
          <a:stretch>
            <a:fillRect/>
          </a:stretch>
        </p:blipFill>
        <p:spPr>
          <a:xfrm>
            <a:off x="441960" y="1536665"/>
            <a:ext cx="10515600" cy="3994537"/>
          </a:xfrm>
        </p:spPr>
      </p:pic>
    </p:spTree>
    <p:extLst>
      <p:ext uri="{BB962C8B-B14F-4D97-AF65-F5344CB8AC3E}">
        <p14:creationId xmlns:p14="http://schemas.microsoft.com/office/powerpoint/2010/main" val="22977875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F7D25612-AC44-916F-3FB9-DC99564BB3EB}"/>
              </a:ext>
            </a:extLst>
          </p:cNvPr>
          <p:cNvPicPr>
            <a:picLocks noGrp="1" noChangeAspect="1"/>
          </p:cNvPicPr>
          <p:nvPr>
            <p:ph idx="1"/>
          </p:nvPr>
        </p:nvPicPr>
        <p:blipFill>
          <a:blip r:embed="rId2"/>
          <a:stretch>
            <a:fillRect/>
          </a:stretch>
        </p:blipFill>
        <p:spPr>
          <a:xfrm>
            <a:off x="264160" y="1437194"/>
            <a:ext cx="11501120" cy="5196985"/>
          </a:xfrm>
        </p:spPr>
      </p:pic>
    </p:spTree>
    <p:extLst>
      <p:ext uri="{BB962C8B-B14F-4D97-AF65-F5344CB8AC3E}">
        <p14:creationId xmlns:p14="http://schemas.microsoft.com/office/powerpoint/2010/main" val="39527765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8">
            <a:extLst>
              <a:ext uri="{FF2B5EF4-FFF2-40B4-BE49-F238E27FC236}">
                <a16:creationId xmlns:a16="http://schemas.microsoft.com/office/drawing/2014/main" id="{FB68270C-3CCE-CD57-3BF1-4A93A559CCA5}"/>
              </a:ext>
            </a:extLst>
          </p:cNvPr>
          <p:cNvPicPr>
            <a:picLocks noGrp="1" noChangeAspect="1"/>
          </p:cNvPicPr>
          <p:nvPr>
            <p:ph idx="1"/>
          </p:nvPr>
        </p:nvPicPr>
        <p:blipFill>
          <a:blip r:embed="rId2"/>
          <a:stretch>
            <a:fillRect/>
          </a:stretch>
        </p:blipFill>
        <p:spPr>
          <a:xfrm>
            <a:off x="477520" y="1060956"/>
            <a:ext cx="10190480" cy="5333018"/>
          </a:xfrm>
        </p:spPr>
      </p:pic>
    </p:spTree>
    <p:extLst>
      <p:ext uri="{BB962C8B-B14F-4D97-AF65-F5344CB8AC3E}">
        <p14:creationId xmlns:p14="http://schemas.microsoft.com/office/powerpoint/2010/main" val="19593526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EB23CB9B-46AA-13C6-6674-197EE40C50D2}"/>
              </a:ext>
            </a:extLst>
          </p:cNvPr>
          <p:cNvPicPr>
            <a:picLocks noGrp="1" noChangeAspect="1"/>
          </p:cNvPicPr>
          <p:nvPr>
            <p:ph idx="1"/>
          </p:nvPr>
        </p:nvPicPr>
        <p:blipFill>
          <a:blip r:embed="rId2"/>
          <a:stretch>
            <a:fillRect/>
          </a:stretch>
        </p:blipFill>
        <p:spPr>
          <a:xfrm>
            <a:off x="789915" y="1584960"/>
            <a:ext cx="10612169" cy="5144860"/>
          </a:xfrm>
        </p:spPr>
      </p:pic>
    </p:spTree>
    <p:extLst>
      <p:ext uri="{BB962C8B-B14F-4D97-AF65-F5344CB8AC3E}">
        <p14:creationId xmlns:p14="http://schemas.microsoft.com/office/powerpoint/2010/main" val="32269151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28CB327-FEEF-A6AF-C2CB-A362A6431E49}"/>
              </a:ext>
            </a:extLst>
          </p:cNvPr>
          <p:cNvSpPr>
            <a:spLocks noGrp="1"/>
          </p:cNvSpPr>
          <p:nvPr>
            <p:ph type="title"/>
          </p:nvPr>
        </p:nvSpPr>
        <p:spPr>
          <a:xfrm>
            <a:off x="1371599" y="294538"/>
            <a:ext cx="9895951" cy="1033669"/>
          </a:xfrm>
        </p:spPr>
        <p:txBody>
          <a:bodyPr>
            <a:normAutofit/>
          </a:bodyPr>
          <a:lstStyle/>
          <a:p>
            <a:r>
              <a:rPr lang="en-US" sz="4000" dirty="0">
                <a:solidFill>
                  <a:srgbClr val="FFFFFF"/>
                </a:solidFill>
              </a:rPr>
              <a:t>Other Skin Classification System</a:t>
            </a:r>
          </a:p>
        </p:txBody>
      </p:sp>
      <p:sp>
        <p:nvSpPr>
          <p:cNvPr id="3" name="Content Placeholder 2">
            <a:extLst>
              <a:ext uri="{FF2B5EF4-FFF2-40B4-BE49-F238E27FC236}">
                <a16:creationId xmlns:a16="http://schemas.microsoft.com/office/drawing/2014/main" id="{E0E36323-9D0F-52C2-B486-1EFDD20C003D}"/>
              </a:ext>
            </a:extLst>
          </p:cNvPr>
          <p:cNvSpPr>
            <a:spLocks noGrp="1"/>
          </p:cNvSpPr>
          <p:nvPr>
            <p:ph idx="1"/>
          </p:nvPr>
        </p:nvSpPr>
        <p:spPr>
          <a:xfrm>
            <a:off x="341746" y="2068946"/>
            <a:ext cx="3362038" cy="995283"/>
          </a:xfrm>
        </p:spPr>
        <p:txBody>
          <a:bodyPr anchor="ctr">
            <a:normAutofit/>
          </a:bodyPr>
          <a:lstStyle/>
          <a:p>
            <a:pPr marL="0" indent="0" algn="ctr">
              <a:buNone/>
            </a:pPr>
            <a:r>
              <a:rPr lang="en-US" sz="2000" b="1" dirty="0"/>
              <a:t>The </a:t>
            </a:r>
            <a:r>
              <a:rPr lang="en-US" sz="2000" b="1" dirty="0" err="1"/>
              <a:t>Glogau</a:t>
            </a:r>
            <a:r>
              <a:rPr lang="en-US" sz="2000" b="1" dirty="0"/>
              <a:t> scale </a:t>
            </a:r>
          </a:p>
        </p:txBody>
      </p:sp>
      <p:pic>
        <p:nvPicPr>
          <p:cNvPr id="4" name="Picture 3" descr="Logo&#10;&#10;Description automatically generated">
            <a:extLst>
              <a:ext uri="{FF2B5EF4-FFF2-40B4-BE49-F238E27FC236}">
                <a16:creationId xmlns:a16="http://schemas.microsoft.com/office/drawing/2014/main" id="{F0EF4681-9C6B-F563-64F2-E00B799AB93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24833" y="432639"/>
            <a:ext cx="1791136" cy="1791136"/>
          </a:xfrm>
          <a:prstGeom prst="rect">
            <a:avLst/>
          </a:prstGeom>
        </p:spPr>
      </p:pic>
      <p:sp>
        <p:nvSpPr>
          <p:cNvPr id="9" name="TextBox 8">
            <a:extLst>
              <a:ext uri="{FF2B5EF4-FFF2-40B4-BE49-F238E27FC236}">
                <a16:creationId xmlns:a16="http://schemas.microsoft.com/office/drawing/2014/main" id="{F3625198-60F2-6F5C-ECAE-5AAEE8BF2F50}"/>
              </a:ext>
            </a:extLst>
          </p:cNvPr>
          <p:cNvSpPr txBox="1"/>
          <p:nvPr/>
        </p:nvSpPr>
        <p:spPr>
          <a:xfrm>
            <a:off x="548328" y="3293106"/>
            <a:ext cx="11390904" cy="1477328"/>
          </a:xfrm>
          <a:prstGeom prst="rect">
            <a:avLst/>
          </a:prstGeom>
          <a:noFill/>
        </p:spPr>
        <p:txBody>
          <a:bodyPr wrap="square">
            <a:spAutoFit/>
          </a:bodyPr>
          <a:lstStyle/>
          <a:p>
            <a:r>
              <a:rPr lang="en-US" dirty="0"/>
              <a:t>is one of two well-known scales that evaluate the skin. Richard </a:t>
            </a:r>
            <a:r>
              <a:rPr lang="en-US" dirty="0" err="1"/>
              <a:t>Glogau</a:t>
            </a:r>
            <a:r>
              <a:rPr lang="en-US" dirty="0"/>
              <a:t>, M.D., who developed this classification system in the 1990’s, designed it to determine the treatment protocol a physician needed to use (in addition to the Fitzpatrick scale) to address a visible condition. It helps physicians standardize their approach in addressing problems and to communicate with each other about a client’s issues. Because it is based on visual assessment, it is a quick tool for you to use to further evaluate a client </a:t>
            </a:r>
          </a:p>
        </p:txBody>
      </p:sp>
    </p:spTree>
    <p:extLst>
      <p:ext uri="{BB962C8B-B14F-4D97-AF65-F5344CB8AC3E}">
        <p14:creationId xmlns:p14="http://schemas.microsoft.com/office/powerpoint/2010/main" val="28172538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86E99FB7-AA57-C2CF-C458-781C4FA701B8}"/>
              </a:ext>
            </a:extLst>
          </p:cNvPr>
          <p:cNvPicPr>
            <a:picLocks noGrp="1" noChangeAspect="1"/>
          </p:cNvPicPr>
          <p:nvPr>
            <p:ph idx="1"/>
          </p:nvPr>
        </p:nvPicPr>
        <p:blipFill>
          <a:blip r:embed="rId2"/>
          <a:stretch>
            <a:fillRect/>
          </a:stretch>
        </p:blipFill>
        <p:spPr>
          <a:xfrm>
            <a:off x="487680" y="1899921"/>
            <a:ext cx="11704320" cy="4260804"/>
          </a:xfrm>
        </p:spPr>
      </p:pic>
    </p:spTree>
    <p:extLst>
      <p:ext uri="{BB962C8B-B14F-4D97-AF65-F5344CB8AC3E}">
        <p14:creationId xmlns:p14="http://schemas.microsoft.com/office/powerpoint/2010/main" val="42931396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A8EDF531-36EA-9823-25BC-DC9129496DBD}"/>
              </a:ext>
            </a:extLst>
          </p:cNvPr>
          <p:cNvPicPr>
            <a:picLocks noGrp="1" noChangeAspect="1"/>
          </p:cNvPicPr>
          <p:nvPr>
            <p:ph idx="1"/>
          </p:nvPr>
        </p:nvPicPr>
        <p:blipFill>
          <a:blip r:embed="rId2"/>
          <a:stretch>
            <a:fillRect/>
          </a:stretch>
        </p:blipFill>
        <p:spPr>
          <a:xfrm>
            <a:off x="408723" y="2235200"/>
            <a:ext cx="11374553" cy="3927634"/>
          </a:xfrm>
        </p:spPr>
      </p:pic>
    </p:spTree>
    <p:extLst>
      <p:ext uri="{BB962C8B-B14F-4D97-AF65-F5344CB8AC3E}">
        <p14:creationId xmlns:p14="http://schemas.microsoft.com/office/powerpoint/2010/main" val="15132592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Content Placeholder 14">
            <a:extLst>
              <a:ext uri="{FF2B5EF4-FFF2-40B4-BE49-F238E27FC236}">
                <a16:creationId xmlns:a16="http://schemas.microsoft.com/office/drawing/2014/main" id="{DFA9964D-1B4E-6915-BC9D-41CD833E0411}"/>
              </a:ext>
            </a:extLst>
          </p:cNvPr>
          <p:cNvSpPr>
            <a:spLocks noGrp="1"/>
          </p:cNvSpPr>
          <p:nvPr>
            <p:ph idx="1"/>
          </p:nvPr>
        </p:nvSpPr>
        <p:spPr/>
        <p:txBody>
          <a:bodyPr/>
          <a:lstStyle/>
          <a:p>
            <a:pPr marL="0" indent="0">
              <a:buNone/>
            </a:pPr>
            <a:r>
              <a:rPr lang="en-US" dirty="0"/>
              <a:t>One of the confusing aspects of the </a:t>
            </a:r>
            <a:r>
              <a:rPr lang="en-US" dirty="0" err="1"/>
              <a:t>Glogau</a:t>
            </a:r>
            <a:r>
              <a:rPr lang="en-US" dirty="0"/>
              <a:t> system is the incorporation of acne scarring and the use of makeup in evaluating the skin. As an esthetician you have most likely seen women who fall into all four categories and who all wore makeup differently than described in the chart. Also, a client may fit into </a:t>
            </a:r>
            <a:r>
              <a:rPr lang="en-US" dirty="0" err="1"/>
              <a:t>Glogau</a:t>
            </a:r>
            <a:r>
              <a:rPr lang="en-US" dirty="0"/>
              <a:t> type IV but have no acne scarring. The key factors defining a </a:t>
            </a:r>
            <a:r>
              <a:rPr lang="en-US" dirty="0" err="1"/>
              <a:t>Glogau</a:t>
            </a:r>
            <a:r>
              <a:rPr lang="en-US" dirty="0"/>
              <a:t> category may be how wrinkles appear and the presence of photo-aging. If you focus on the visible signs of aging as your determiner, you will find this scale more useful.</a:t>
            </a:r>
          </a:p>
        </p:txBody>
      </p:sp>
    </p:spTree>
    <p:extLst>
      <p:ext uri="{BB962C8B-B14F-4D97-AF65-F5344CB8AC3E}">
        <p14:creationId xmlns:p14="http://schemas.microsoft.com/office/powerpoint/2010/main" val="36248908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90D5F4-FAB4-F415-EAE7-1099DD18A8E2}"/>
              </a:ext>
            </a:extLst>
          </p:cNvPr>
          <p:cNvSpPr>
            <a:spLocks noGrp="1"/>
          </p:cNvSpPr>
          <p:nvPr>
            <p:ph type="title"/>
          </p:nvPr>
        </p:nvSpPr>
        <p:spPr/>
        <p:txBody>
          <a:bodyPr/>
          <a:lstStyle/>
          <a:p>
            <a:r>
              <a:rPr lang="en-US" dirty="0"/>
              <a:t>Rubin Classification</a:t>
            </a:r>
          </a:p>
        </p:txBody>
      </p:sp>
      <p:sp>
        <p:nvSpPr>
          <p:cNvPr id="3" name="Content Placeholder 2">
            <a:extLst>
              <a:ext uri="{FF2B5EF4-FFF2-40B4-BE49-F238E27FC236}">
                <a16:creationId xmlns:a16="http://schemas.microsoft.com/office/drawing/2014/main" id="{41DDED28-81FB-2488-2123-8C8FA3E99CEA}"/>
              </a:ext>
            </a:extLst>
          </p:cNvPr>
          <p:cNvSpPr>
            <a:spLocks noGrp="1"/>
          </p:cNvSpPr>
          <p:nvPr>
            <p:ph idx="1"/>
          </p:nvPr>
        </p:nvSpPr>
        <p:spPr/>
        <p:txBody>
          <a:bodyPr>
            <a:normAutofit fontScale="92500" lnSpcReduction="10000"/>
          </a:bodyPr>
          <a:lstStyle/>
          <a:p>
            <a:pPr marL="0" indent="0">
              <a:buNone/>
            </a:pPr>
            <a:r>
              <a:rPr lang="en-US" dirty="0"/>
              <a:t>Dermatologist Mark G. Rubin, M.D., created a slightly different method for determining the level of photodamage that eliminated the consideration of makeup and acne. The Rubin scale looks at the histologic depth of visible skin changes (Table 11-9). This method of evaluation is based on where damage is present in the skin. If a client has only mild epidermal photo-aging, you would select a different treatment than if the damage extends into the dermis. Keep in mind that some clients may exhibit alterations from more than one category. They may have epidermal skin discoloration but lines that extend into the dermis. Esthetic superficial peels will help the skin discoloration but not dermal wrinkles. A Wood’s lamp will help you determine the depth of the solar damage. To use the Wood’s lamp, turn the device on, then turn off the lights in the treatment room. The light will project different colors, indicating the depth of pigment damage.</a:t>
            </a:r>
          </a:p>
        </p:txBody>
      </p:sp>
    </p:spTree>
    <p:extLst>
      <p:ext uri="{BB962C8B-B14F-4D97-AF65-F5344CB8AC3E}">
        <p14:creationId xmlns:p14="http://schemas.microsoft.com/office/powerpoint/2010/main" val="9121804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5651EE50-0271-7456-B0F7-46771C74F95C}"/>
              </a:ext>
            </a:extLst>
          </p:cNvPr>
          <p:cNvPicPr>
            <a:picLocks noGrp="1" noChangeAspect="1"/>
          </p:cNvPicPr>
          <p:nvPr>
            <p:ph idx="1"/>
          </p:nvPr>
        </p:nvPicPr>
        <p:blipFill>
          <a:blip r:embed="rId2"/>
          <a:stretch>
            <a:fillRect/>
          </a:stretch>
        </p:blipFill>
        <p:spPr>
          <a:xfrm>
            <a:off x="838200" y="2067780"/>
            <a:ext cx="10515600" cy="3867027"/>
          </a:xfrm>
        </p:spPr>
      </p:pic>
    </p:spTree>
    <p:extLst>
      <p:ext uri="{BB962C8B-B14F-4D97-AF65-F5344CB8AC3E}">
        <p14:creationId xmlns:p14="http://schemas.microsoft.com/office/powerpoint/2010/main" val="38456697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07CB974-F9F8-0D9D-1869-52C372627DCC}"/>
              </a:ext>
            </a:extLst>
          </p:cNvPr>
          <p:cNvSpPr>
            <a:spLocks noGrp="1"/>
          </p:cNvSpPr>
          <p:nvPr>
            <p:ph idx="1"/>
          </p:nvPr>
        </p:nvSpPr>
        <p:spPr/>
        <p:txBody>
          <a:bodyPr>
            <a:normAutofit fontScale="92500" lnSpcReduction="10000"/>
          </a:bodyPr>
          <a:lstStyle/>
          <a:p>
            <a:pPr marL="0" indent="0">
              <a:buNone/>
            </a:pPr>
            <a:r>
              <a:rPr lang="en-US" dirty="0"/>
              <a:t>You may find the Rubin classification easier to use than the Glogau scale, but it is important to understand both. The Rubin classification can help you determine how close you will be able to come to achieving your client’s goals. If a client has Level 1 damage, you can successfully help him or her in your clinic. You may be able to offer a client with Level 2 damage some benefit, depending on his or her objectives, or you may advise that client to seek medical assistance. In either case, it is important to gain a clear understanding of the client’s goals for results. He or she may be comfortable with a few wrinkles but may want to focus on improving the feel or texture of the skin. The client may not want the expense or the downtime of medical intervention and may be happier with good home care and a series of esthetic exfoliation treatments.</a:t>
            </a:r>
          </a:p>
        </p:txBody>
      </p:sp>
    </p:spTree>
    <p:extLst>
      <p:ext uri="{BB962C8B-B14F-4D97-AF65-F5344CB8AC3E}">
        <p14:creationId xmlns:p14="http://schemas.microsoft.com/office/powerpoint/2010/main" val="13195705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6771AAD-1EB7-C6AC-213F-0E73A254A9B4}"/>
              </a:ext>
            </a:extLst>
          </p:cNvPr>
          <p:cNvSpPr>
            <a:spLocks noGrp="1"/>
          </p:cNvSpPr>
          <p:nvPr>
            <p:ph idx="1"/>
          </p:nvPr>
        </p:nvSpPr>
        <p:spPr/>
        <p:txBody>
          <a:bodyPr/>
          <a:lstStyle/>
          <a:p>
            <a:pPr marL="0" indent="0">
              <a:buNone/>
            </a:pPr>
            <a:r>
              <a:rPr lang="en-US" dirty="0"/>
              <a:t>If a client with Level 2 or Level 3 damage wants it reversed, you should work with a physician, because these cases involve deeper work, a higher risk of complications, and an alteration of the epidermis and the dermal tissue. It will take a combination of your esthetic skills, the services of a medical specialist, and the client’s dedication to home care to achieve the best result. Your role will involve not only treatments but your ability to motivate the client and keep him or her focused on the importance of home care.</a:t>
            </a:r>
          </a:p>
        </p:txBody>
      </p:sp>
    </p:spTree>
    <p:extLst>
      <p:ext uri="{BB962C8B-B14F-4D97-AF65-F5344CB8AC3E}">
        <p14:creationId xmlns:p14="http://schemas.microsoft.com/office/powerpoint/2010/main" val="18042212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a368be3b-63e2-4a1c-b2f8-31507733bb6a"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897CC0AACCD58D45BA92CD5154842913" ma:contentTypeVersion="14" ma:contentTypeDescription="Create a new document." ma:contentTypeScope="" ma:versionID="7689ac9684fcb7426c150dd27f419da5">
  <xsd:schema xmlns:xsd="http://www.w3.org/2001/XMLSchema" xmlns:xs="http://www.w3.org/2001/XMLSchema" xmlns:p="http://schemas.microsoft.com/office/2006/metadata/properties" xmlns:ns3="a368be3b-63e2-4a1c-b2f8-31507733bb6a" xmlns:ns4="617e05f6-1882-4ae4-9f7c-149d69233e8d" targetNamespace="http://schemas.microsoft.com/office/2006/metadata/properties" ma:root="true" ma:fieldsID="6ce16c996773f720455dc6ac0f6b5775" ns3:_="" ns4:_="">
    <xsd:import namespace="a368be3b-63e2-4a1c-b2f8-31507733bb6a"/>
    <xsd:import namespace="617e05f6-1882-4ae4-9f7c-149d69233e8d"/>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DateTaken" minOccurs="0"/>
                <xsd:element ref="ns3:MediaServiceAutoTags" minOccurs="0"/>
                <xsd:element ref="ns3:MediaServiceGenerationTime" minOccurs="0"/>
                <xsd:element ref="ns3:MediaServiceEventHashCode" minOccurs="0"/>
                <xsd:element ref="ns3:MediaServiceAutoKeyPoints" minOccurs="0"/>
                <xsd:element ref="ns3:MediaServiceKeyPoints" minOccurs="0"/>
                <xsd:element ref="ns3:MediaServiceOCR" minOccurs="0"/>
                <xsd:element ref="ns3:MediaServiceLocation"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368be3b-63e2-4a1c-b2f8-31507733bb6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element name="_activity" ma:index="21" nillable="true" ma:displayName="_activity" ma:hidden="true" ma:internalName="_activity">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17e05f6-1882-4ae4-9f7c-149d69233e8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8C5489E-87E3-4684-B2F3-6D56E1B60BAA}">
  <ds:schemaRefs>
    <ds:schemaRef ds:uri="http://schemas.microsoft.com/sharepoint/v3/contenttype/forms"/>
  </ds:schemaRefs>
</ds:datastoreItem>
</file>

<file path=customXml/itemProps2.xml><?xml version="1.0" encoding="utf-8"?>
<ds:datastoreItem xmlns:ds="http://schemas.openxmlformats.org/officeDocument/2006/customXml" ds:itemID="{77F8F98D-FBAA-4105-85D8-282E14068585}">
  <ds:schemaRefs>
    <ds:schemaRef ds:uri="http://schemas.microsoft.com/office/2006/metadata/properties"/>
    <ds:schemaRef ds:uri="http://www.w3.org/XML/1998/namespace"/>
    <ds:schemaRef ds:uri="http://purl.org/dc/terms/"/>
    <ds:schemaRef ds:uri="http://purl.org/dc/elements/1.1/"/>
    <ds:schemaRef ds:uri="http://schemas.openxmlformats.org/package/2006/metadata/core-properties"/>
    <ds:schemaRef ds:uri="http://schemas.microsoft.com/office/2006/documentManagement/types"/>
    <ds:schemaRef ds:uri="http://schemas.microsoft.com/office/infopath/2007/PartnerControls"/>
    <ds:schemaRef ds:uri="617e05f6-1882-4ae4-9f7c-149d69233e8d"/>
    <ds:schemaRef ds:uri="a368be3b-63e2-4a1c-b2f8-31507733bb6a"/>
    <ds:schemaRef ds:uri="http://purl.org/dc/dcmitype/"/>
  </ds:schemaRefs>
</ds:datastoreItem>
</file>

<file path=customXml/itemProps3.xml><?xml version="1.0" encoding="utf-8"?>
<ds:datastoreItem xmlns:ds="http://schemas.openxmlformats.org/officeDocument/2006/customXml" ds:itemID="{C0B0916D-7887-4AE9-B530-BF12528CBF6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368be3b-63e2-4a1c-b2f8-31507733bb6a"/>
    <ds:schemaRef ds:uri="617e05f6-1882-4ae4-9f7c-149d69233e8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9154</TotalTime>
  <Words>803</Words>
  <Application>Microsoft Office PowerPoint</Application>
  <PresentationFormat>Widescreen</PresentationFormat>
  <Paragraphs>17</Paragraphs>
  <Slides>17</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17</vt:i4>
      </vt:variant>
    </vt:vector>
  </HeadingPairs>
  <TitlesOfParts>
    <vt:vector size="24" baseType="lpstr">
      <vt:lpstr>Arial</vt:lpstr>
      <vt:lpstr>Calibri</vt:lpstr>
      <vt:lpstr>Calibri Light</vt:lpstr>
      <vt:lpstr>Futura PT Demi</vt:lpstr>
      <vt:lpstr>WordVisi_MSFontService</vt:lpstr>
      <vt:lpstr>Custom Design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Other Skin Classification System</vt:lpstr>
      <vt:lpstr>PowerPoint Presentation</vt:lpstr>
      <vt:lpstr>PowerPoint Presentation</vt:lpstr>
      <vt:lpstr>PowerPoint Presentation</vt:lpstr>
      <vt:lpstr>Rubin Classification</vt:lpstr>
      <vt:lpstr>PowerPoint Presentation</vt:lpstr>
      <vt:lpstr>PowerPoint Presentation</vt:lpstr>
      <vt:lpstr>PowerPoint Presentation</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Marina</cp:lastModifiedBy>
  <cp:revision>239</cp:revision>
  <dcterms:created xsi:type="dcterms:W3CDTF">2020-02-19T20:43:13Z</dcterms:created>
  <dcterms:modified xsi:type="dcterms:W3CDTF">2023-01-19T14:39:26Z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0x010100897CC0AACCD58D45BA92CD5154842913</vt:lpwstr>
  </property>
</Properties>
</file>