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4"/>
  </p:sldMasterIdLst>
  <p:notesMasterIdLst>
    <p:notesMasterId r:id="rId26"/>
  </p:notesMasterIdLst>
  <p:handoutMasterIdLst>
    <p:handoutMasterId r:id="rId27"/>
  </p:handoutMasterIdLst>
  <p:sldIdLst>
    <p:sldId id="269" r:id="rId5"/>
    <p:sldId id="285" r:id="rId6"/>
    <p:sldId id="286" r:id="rId7"/>
    <p:sldId id="291" r:id="rId8"/>
    <p:sldId id="287" r:id="rId9"/>
    <p:sldId id="307" r:id="rId10"/>
    <p:sldId id="288" r:id="rId11"/>
    <p:sldId id="289" r:id="rId12"/>
    <p:sldId id="295" r:id="rId13"/>
    <p:sldId id="290" r:id="rId14"/>
    <p:sldId id="293" r:id="rId15"/>
    <p:sldId id="296" r:id="rId16"/>
    <p:sldId id="297" r:id="rId17"/>
    <p:sldId id="298" r:id="rId18"/>
    <p:sldId id="292" r:id="rId19"/>
    <p:sldId id="305" r:id="rId20"/>
    <p:sldId id="294" r:id="rId21"/>
    <p:sldId id="306" r:id="rId22"/>
    <p:sldId id="299" r:id="rId23"/>
    <p:sldId id="300" r:id="rId24"/>
    <p:sldId id="303" r:id="rId25"/>
  </p:sldIdLst>
  <p:sldSz cx="12192000" cy="6858000"/>
  <p:notesSz cx="7023100" cy="9309100"/>
  <p:custDataLst>
    <p:tags r:id="rId2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30ADFBC-0282-4EE0-97FA-40BC7520527F}">
          <p14:sldIdLst>
            <p14:sldId id="269"/>
          </p14:sldIdLst>
        </p14:section>
        <p14:section name="Untitled Section" id="{BAB5FE1B-4910-480F-9285-3B3D14DFD513}">
          <p14:sldIdLst>
            <p14:sldId id="285"/>
            <p14:sldId id="286"/>
            <p14:sldId id="291"/>
            <p14:sldId id="287"/>
            <p14:sldId id="307"/>
            <p14:sldId id="288"/>
            <p14:sldId id="289"/>
            <p14:sldId id="295"/>
            <p14:sldId id="290"/>
            <p14:sldId id="293"/>
            <p14:sldId id="296"/>
            <p14:sldId id="297"/>
            <p14:sldId id="298"/>
            <p14:sldId id="292"/>
            <p14:sldId id="305"/>
            <p14:sldId id="294"/>
            <p14:sldId id="306"/>
            <p14:sldId id="299"/>
            <p14:sldId id="300"/>
            <p14:sldId id="303"/>
          </p14:sldIdLst>
        </p14:section>
      </p14:sectionLst>
    </p:ext>
    <p:ext uri="{EFAFB233-063F-42B5-8137-9DF3F51BA10A}">
      <p15:sldGuideLst xmlns:p15="http://schemas.microsoft.com/office/powerpoint/2012/main">
        <p15:guide id="1" orient="horz" pos="2214" userDrawn="1">
          <p15:clr>
            <a:srgbClr val="A4A3A4"/>
          </p15:clr>
        </p15:guide>
        <p15:guide id="2" orient="horz" pos="2851" userDrawn="1">
          <p15:clr>
            <a:srgbClr val="A4A3A4"/>
          </p15:clr>
        </p15:guide>
        <p15:guide id="3" orient="horz" pos="3284" userDrawn="1">
          <p15:clr>
            <a:srgbClr val="A4A3A4"/>
          </p15:clr>
        </p15:guide>
        <p15:guide id="4" orient="horz" pos="2355" userDrawn="1">
          <p15:clr>
            <a:srgbClr val="A4A3A4"/>
          </p15:clr>
        </p15:guide>
        <p15:guide id="5" orient="horz" pos="1669" userDrawn="1">
          <p15:clr>
            <a:srgbClr val="A4A3A4"/>
          </p15:clr>
        </p15:guide>
        <p15:guide id="6" orient="horz" pos="360" userDrawn="1">
          <p15:clr>
            <a:srgbClr val="A4A3A4"/>
          </p15:clr>
        </p15:guide>
        <p15:guide id="7" orient="horz" pos="1349" userDrawn="1">
          <p15:clr>
            <a:srgbClr val="A4A3A4"/>
          </p15:clr>
        </p15:guide>
        <p15:guide id="8" orient="horz" pos="2149" userDrawn="1">
          <p15:clr>
            <a:srgbClr val="A4A3A4"/>
          </p15:clr>
        </p15:guide>
        <p15:guide id="9" orient="horz" pos="1198" userDrawn="1">
          <p15:clr>
            <a:srgbClr val="A4A3A4"/>
          </p15:clr>
        </p15:guide>
        <p15:guide id="10" orient="horz" pos="4319" userDrawn="1">
          <p15:clr>
            <a:srgbClr val="A4A3A4"/>
          </p15:clr>
        </p15:guide>
        <p15:guide id="11" pos="704" userDrawn="1">
          <p15:clr>
            <a:srgbClr val="A4A3A4"/>
          </p15:clr>
        </p15:guide>
        <p15:guide id="12" pos="7119" userDrawn="1">
          <p15:clr>
            <a:srgbClr val="A4A3A4"/>
          </p15:clr>
        </p15:guide>
        <p15:guide id="13" pos="3179" userDrawn="1">
          <p15:clr>
            <a:srgbClr val="A4A3A4"/>
          </p15:clr>
        </p15:guide>
        <p15:guide id="14" pos="1455" userDrawn="1">
          <p15:clr>
            <a:srgbClr val="A4A3A4"/>
          </p15:clr>
        </p15:guide>
        <p15:guide id="15" pos="219" userDrawn="1">
          <p15:clr>
            <a:srgbClr val="A4A3A4"/>
          </p15:clr>
        </p15:guide>
        <p15:guide id="16" pos="1233" userDrawn="1">
          <p15:clr>
            <a:srgbClr val="A4A3A4"/>
          </p15:clr>
        </p15:guide>
      </p15:sldGuideLst>
    </p:ext>
    <p:ext uri="{2D200454-40CA-4A62-9FC3-DE9A4176ACB9}">
      <p15:notesGuideLst xmlns:p15="http://schemas.microsoft.com/office/powerpoint/2012/main">
        <p15:guide id="1" orient="horz" pos="2932" userDrawn="1">
          <p15:clr>
            <a:srgbClr val="A4A3A4"/>
          </p15:clr>
        </p15:guide>
        <p15:guide id="2" pos="221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362C"/>
    <a:srgbClr val="005EB8"/>
    <a:srgbClr val="D73E17"/>
    <a:srgbClr val="D52B00"/>
    <a:srgbClr val="996633"/>
    <a:srgbClr val="44697D"/>
    <a:srgbClr val="D52B1E"/>
    <a:srgbClr val="E9994A"/>
    <a:srgbClr val="AA272F"/>
    <a:srgbClr val="0076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14" autoAdjust="0"/>
    <p:restoredTop sz="95501" autoAdjust="0"/>
  </p:normalViewPr>
  <p:slideViewPr>
    <p:cSldViewPr snapToGrid="0">
      <p:cViewPr varScale="1">
        <p:scale>
          <a:sx n="106" d="100"/>
          <a:sy n="106" d="100"/>
        </p:scale>
        <p:origin x="744" y="114"/>
      </p:cViewPr>
      <p:guideLst>
        <p:guide orient="horz" pos="2214"/>
        <p:guide orient="horz" pos="2851"/>
        <p:guide orient="horz" pos="3284"/>
        <p:guide orient="horz" pos="2355"/>
        <p:guide orient="horz" pos="1669"/>
        <p:guide orient="horz" pos="360"/>
        <p:guide orient="horz" pos="1349"/>
        <p:guide orient="horz" pos="2149"/>
        <p:guide orient="horz" pos="1198"/>
        <p:guide orient="horz" pos="4319"/>
        <p:guide pos="704"/>
        <p:guide pos="7119"/>
        <p:guide pos="3179"/>
        <p:guide pos="1455"/>
        <p:guide pos="219"/>
        <p:guide pos="1233"/>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80" d="100"/>
          <a:sy n="80" d="100"/>
        </p:scale>
        <p:origin x="-1974" y="-78"/>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gs" Target="tags/tag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284C5895-FE39-4B89-91B9-3F88D0186E19}" type="datetimeFigureOut">
              <a:rPr lang="en-US" smtClean="0"/>
              <a:pPr/>
              <a:t>2/6/2025</a:t>
            </a:fld>
            <a:endParaRPr lang="en-US"/>
          </a:p>
        </p:txBody>
      </p:sp>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CB4DC21B-881A-468B-B00C-159245F572A2}" type="slidenum">
              <a:rPr lang="en-US" smtClean="0"/>
              <a:pPr/>
              <a:t>‹#›</a:t>
            </a:fld>
            <a:endParaRPr lang="en-US"/>
          </a:p>
        </p:txBody>
      </p:sp>
    </p:spTree>
    <p:extLst>
      <p:ext uri="{BB962C8B-B14F-4D97-AF65-F5344CB8AC3E}">
        <p14:creationId xmlns:p14="http://schemas.microsoft.com/office/powerpoint/2010/main" val="41412106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A6E1133A-33E6-41DE-9EDC-2B4E7ACFB7D2}" type="datetimeFigureOut">
              <a:rPr lang="en-US" smtClean="0"/>
              <a:pPr/>
              <a:t>2/6/2025</a:t>
            </a:fld>
            <a:endParaRPr lang="en-US"/>
          </a:p>
        </p:txBody>
      </p:sp>
      <p:sp>
        <p:nvSpPr>
          <p:cNvPr id="4" name="Slide Image Placeholder 3"/>
          <p:cNvSpPr>
            <a:spLocks noGrp="1" noRot="1" noChangeAspect="1"/>
          </p:cNvSpPr>
          <p:nvPr>
            <p:ph type="sldImg" idx="2"/>
          </p:nvPr>
        </p:nvSpPr>
        <p:spPr>
          <a:xfrm>
            <a:off x="409575" y="698500"/>
            <a:ext cx="62039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3F1AA2EC-018E-495A-975D-CC074962699C}" type="slidenum">
              <a:rPr lang="en-US" smtClean="0"/>
              <a:pPr/>
              <a:t>‹#›</a:t>
            </a:fld>
            <a:endParaRPr lang="en-US"/>
          </a:p>
        </p:txBody>
      </p:sp>
    </p:spTree>
    <p:extLst>
      <p:ext uri="{BB962C8B-B14F-4D97-AF65-F5344CB8AC3E}">
        <p14:creationId xmlns:p14="http://schemas.microsoft.com/office/powerpoint/2010/main" val="3780026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3F1AA2EC-018E-495A-975D-CC074962699C}" type="slidenum">
              <a:rPr lang="en-US" smtClean="0"/>
              <a:pPr/>
              <a:t>1</a:t>
            </a:fld>
            <a:endParaRPr lang="en-US"/>
          </a:p>
        </p:txBody>
      </p:sp>
    </p:spTree>
    <p:extLst>
      <p:ext uri="{BB962C8B-B14F-4D97-AF65-F5344CB8AC3E}">
        <p14:creationId xmlns:p14="http://schemas.microsoft.com/office/powerpoint/2010/main" val="905603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
        <p:nvSpPr>
          <p:cNvPr id="9" name="TextBox 8">
            <a:extLst>
              <a:ext uri="{FF2B5EF4-FFF2-40B4-BE49-F238E27FC236}">
                <a16:creationId xmlns:a16="http://schemas.microsoft.com/office/drawing/2014/main" id="{16F6CEE6-04FD-4562-BD46-1D408EDE73D0}"/>
              </a:ext>
            </a:extLst>
          </p:cNvPr>
          <p:cNvSpPr txBox="1"/>
          <p:nvPr/>
        </p:nvSpPr>
        <p:spPr>
          <a:xfrm>
            <a:off x="4631239" y="4915592"/>
            <a:ext cx="7244944" cy="1077218"/>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sz="3200">
                <a:solidFill>
                  <a:schemeClr val="bg1"/>
                </a:solidFill>
                <a:latin typeface="+mn-lt"/>
              </a:rPr>
              <a:t>MRT Program</a:t>
            </a:r>
          </a:p>
          <a:p>
            <a:r>
              <a:rPr lang="en-CA" sz="3200">
                <a:solidFill>
                  <a:schemeClr val="bg1"/>
                </a:solidFill>
                <a:latin typeface="+mn-lt"/>
              </a:rPr>
              <a:t>Anderson </a:t>
            </a:r>
            <a:r>
              <a:rPr lang="en-CA" sz="3200" dirty="0">
                <a:solidFill>
                  <a:schemeClr val="bg1"/>
                </a:solidFill>
                <a:latin typeface="+mn-lt"/>
              </a:rPr>
              <a:t>College</a:t>
            </a:r>
          </a:p>
        </p:txBody>
      </p:sp>
    </p:spTree>
    <p:extLst>
      <p:ext uri="{BB962C8B-B14F-4D97-AF65-F5344CB8AC3E}">
        <p14:creationId xmlns:p14="http://schemas.microsoft.com/office/powerpoint/2010/main" val="3825149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hasCustomPrompt="1"/>
          </p:nvPr>
        </p:nvSpPr>
        <p:spPr/>
        <p:txBody>
          <a:bodyPr/>
          <a:lstStyle>
            <a:lvl1pPr>
              <a:defRPr baseline="0">
                <a:solidFill>
                  <a:srgbClr val="A21D22"/>
                </a:solidFill>
                <a:latin typeface="+mn-lt"/>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spTree>
    <p:extLst>
      <p:ext uri="{BB962C8B-B14F-4D97-AF65-F5344CB8AC3E}">
        <p14:creationId xmlns:p14="http://schemas.microsoft.com/office/powerpoint/2010/main" val="1964596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710565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hasCustomPrompt="1"/>
          </p:nvPr>
        </p:nvSpPr>
        <p:spPr/>
        <p:txBody>
          <a:bodyPr/>
          <a:lstStyle>
            <a:lvl1pPr>
              <a:defRPr>
                <a:solidFill>
                  <a:srgbClr val="A21D22"/>
                </a:solidFill>
                <a:latin typeface="+mn-lt"/>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141303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048990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663974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spTree>
    <p:extLst>
      <p:ext uri="{BB962C8B-B14F-4D97-AF65-F5344CB8AC3E}">
        <p14:creationId xmlns:p14="http://schemas.microsoft.com/office/powerpoint/2010/main" val="2834892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86488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052251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500038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258998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939693" y="1320800"/>
            <a:ext cx="5804225" cy="2980352"/>
          </a:xfrm>
          <a:prstGeom prst="rect">
            <a:avLst/>
          </a:prstGeom>
        </p:spPr>
        <p:txBody>
          <a:bodyPr/>
          <a:lstStyle>
            <a:lvl1pPr algn="l">
              <a:defRPr sz="6000" baseline="0">
                <a:solidFill>
                  <a:schemeClr val="tx1"/>
                </a:solidFill>
                <a:latin typeface="Impact" pitchFamily="34" charset="0"/>
              </a:defRPr>
            </a:lvl1pPr>
          </a:lstStyle>
          <a:p>
            <a:endParaRPr lang="en-CA" noProof="0" dirty="0"/>
          </a:p>
        </p:txBody>
      </p:sp>
      <p:sp>
        <p:nvSpPr>
          <p:cNvPr id="11" name="Text Placeholder 10"/>
          <p:cNvSpPr>
            <a:spLocks noGrp="1"/>
          </p:cNvSpPr>
          <p:nvPr>
            <p:ph type="body" sz="quarter" idx="10" hasCustomPrompt="1"/>
          </p:nvPr>
        </p:nvSpPr>
        <p:spPr>
          <a:xfrm>
            <a:off x="5939693" y="4401024"/>
            <a:ext cx="5804225" cy="675789"/>
          </a:xfrm>
          <a:prstGeom prst="rect">
            <a:avLst/>
          </a:prstGeom>
        </p:spPr>
        <p:txBody>
          <a:bodyPr vert="horz"/>
          <a:lstStyle>
            <a:lvl1pPr marL="0" algn="l" defTabSz="914400" rtl="0" eaLnBrk="1" latinLnBrk="0" hangingPunct="1">
              <a:spcBef>
                <a:spcPct val="50000"/>
              </a:spcBef>
              <a:defRPr lang="en-US" sz="1400" b="1" kern="1200" baseline="0" dirty="0">
                <a:solidFill>
                  <a:srgbClr val="005EB8"/>
                </a:solidFill>
                <a:latin typeface="Arial" pitchFamily="34" charset="0"/>
                <a:ea typeface="+mn-ea"/>
                <a:cs typeface="Arial" pitchFamily="34" charset="0"/>
              </a:defRPr>
            </a:lvl1pPr>
          </a:lstStyle>
          <a:p>
            <a:pPr lvl="0"/>
            <a:r>
              <a:rPr lang="en-US" dirty="0"/>
              <a:t>Presentation Subtitle</a:t>
            </a:r>
          </a:p>
        </p:txBody>
      </p:sp>
    </p:spTree>
  </p:cSld>
  <p:clrMapOvr>
    <a:masterClrMapping/>
  </p:clrMapOvr>
  <p:extLst>
    <p:ext uri="{DCECCB84-F9BA-43D5-87BE-67443E8EF086}">
      <p15:sldGuideLst xmlns:p15="http://schemas.microsoft.com/office/powerpoint/2012/main">
        <p15:guide id="1" orient="horz" pos="936"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p:spTree>
      <p:nvGrpSpPr>
        <p:cNvPr id="1" name=""/>
        <p:cNvGrpSpPr/>
        <p:nvPr/>
      </p:nvGrpSpPr>
      <p:grpSpPr>
        <a:xfrm>
          <a:off x="0" y="0"/>
          <a:ext cx="0" cy="0"/>
          <a:chOff x="0" y="0"/>
          <a:chExt cx="0" cy="0"/>
        </a:xfrm>
      </p:grpSpPr>
      <p:sp>
        <p:nvSpPr>
          <p:cNvPr id="3" name="Title 1"/>
          <p:cNvSpPr>
            <a:spLocks noGrp="1"/>
          </p:cNvSpPr>
          <p:nvPr>
            <p:ph type="ctrTitle"/>
          </p:nvPr>
        </p:nvSpPr>
        <p:spPr>
          <a:xfrm>
            <a:off x="823803" y="154483"/>
            <a:ext cx="8929797" cy="627860"/>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Tree>
    <p:extLst>
      <p:ext uri="{BB962C8B-B14F-4D97-AF65-F5344CB8AC3E}">
        <p14:creationId xmlns:p14="http://schemas.microsoft.com/office/powerpoint/2010/main" val="2674009801"/>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512"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 numbered">
    <p:spTree>
      <p:nvGrpSpPr>
        <p:cNvPr id="1" name=""/>
        <p:cNvGrpSpPr/>
        <p:nvPr/>
      </p:nvGrpSpPr>
      <p:grpSpPr>
        <a:xfrm>
          <a:off x="0" y="0"/>
          <a:ext cx="0" cy="0"/>
          <a:chOff x="0" y="0"/>
          <a:chExt cx="0" cy="0"/>
        </a:xfrm>
      </p:grpSpPr>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mj-lt"/>
              <a:buAutoNum type="arabicPeriod"/>
              <a:defRPr baseline="0">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3" name="Title 1"/>
          <p:cNvSpPr>
            <a:spLocks noGrp="1"/>
          </p:cNvSpPr>
          <p:nvPr>
            <p:ph type="ctrTitle"/>
          </p:nvPr>
        </p:nvSpPr>
        <p:spPr>
          <a:xfrm>
            <a:off x="821128" y="157877"/>
            <a:ext cx="8932472" cy="682387"/>
          </a:xfrm>
          <a:prstGeom prst="rect">
            <a:avLst/>
          </a:prstGeom>
        </p:spPr>
        <p:txBody>
          <a:bodyPr/>
          <a:lstStyle>
            <a:lvl1pPr algn="l">
              <a:defRPr sz="3000" b="1" i="0" baseline="0">
                <a:solidFill>
                  <a:schemeClr val="tx2"/>
                </a:solidFill>
                <a:latin typeface="Arial"/>
              </a:defRPr>
            </a:lvl1pPr>
          </a:lstStyle>
          <a:p>
            <a:endParaRPr lang="en-CA" noProof="0" dirty="0"/>
          </a:p>
        </p:txBody>
      </p:sp>
    </p:spTree>
    <p:extLst>
      <p:ext uri="{BB962C8B-B14F-4D97-AF65-F5344CB8AC3E}">
        <p14:creationId xmlns:p14="http://schemas.microsoft.com/office/powerpoint/2010/main" val="2962626970"/>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512"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Large image">
    <p:spTree>
      <p:nvGrpSpPr>
        <p:cNvPr id="1" name=""/>
        <p:cNvGrpSpPr/>
        <p:nvPr/>
      </p:nvGrpSpPr>
      <p:grpSpPr>
        <a:xfrm>
          <a:off x="0" y="0"/>
          <a:ext cx="0" cy="0"/>
          <a:chOff x="0" y="0"/>
          <a:chExt cx="0" cy="0"/>
        </a:xfrm>
      </p:grpSpPr>
      <p:sp>
        <p:nvSpPr>
          <p:cNvPr id="3" name="Title 1"/>
          <p:cNvSpPr>
            <a:spLocks noGrp="1"/>
          </p:cNvSpPr>
          <p:nvPr>
            <p:ph type="ctrTitle"/>
          </p:nvPr>
        </p:nvSpPr>
        <p:spPr>
          <a:xfrm>
            <a:off x="819936" y="155769"/>
            <a:ext cx="8933664" cy="675703"/>
          </a:xfrm>
          <a:prstGeom prst="rect">
            <a:avLst/>
          </a:prstGeom>
        </p:spPr>
        <p:txBody>
          <a:bodyPr/>
          <a:lstStyle>
            <a:lvl1pPr algn="l">
              <a:defRPr sz="3000" b="1" i="0" baseline="0">
                <a:solidFill>
                  <a:schemeClr val="tx1"/>
                </a:solidFill>
                <a:latin typeface="Arial"/>
              </a:defRPr>
            </a:lvl1pPr>
          </a:lstStyle>
          <a:p>
            <a:endParaRPr lang="en-CA" noProof="0" dirty="0"/>
          </a:p>
        </p:txBody>
      </p:sp>
      <p:sp>
        <p:nvSpPr>
          <p:cNvPr id="5" name="Picture Placeholder 4"/>
          <p:cNvSpPr>
            <a:spLocks noGrp="1"/>
          </p:cNvSpPr>
          <p:nvPr>
            <p:ph type="pic" sz="quarter" idx="10" hasCustomPrompt="1"/>
          </p:nvPr>
        </p:nvSpPr>
        <p:spPr>
          <a:xfrm>
            <a:off x="843843" y="1239716"/>
            <a:ext cx="10457040" cy="4868750"/>
          </a:xfrm>
          <a:prstGeom prst="rect">
            <a:avLst/>
          </a:prstGeom>
        </p:spPr>
        <p:txBody>
          <a:bodyPr vert="horz"/>
          <a:lstStyle>
            <a:lvl1pPr>
              <a:defRPr baseline="0"/>
            </a:lvl1pPr>
          </a:lstStyle>
          <a:p>
            <a:r>
              <a:rPr lang="en-CA" noProof="0" dirty="0"/>
              <a:t>Insert image here.</a:t>
            </a:r>
          </a:p>
        </p:txBody>
      </p:sp>
      <p:sp>
        <p:nvSpPr>
          <p:cNvPr id="6" name="Text Placeholder 10"/>
          <p:cNvSpPr>
            <a:spLocks noGrp="1"/>
          </p:cNvSpPr>
          <p:nvPr>
            <p:ph type="body" sz="quarter" idx="11" hasCustomPrompt="1"/>
          </p:nvPr>
        </p:nvSpPr>
        <p:spPr>
          <a:xfrm>
            <a:off x="5407512" y="6133275"/>
            <a:ext cx="5995595" cy="28571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Tree>
    <p:extLst>
      <p:ext uri="{BB962C8B-B14F-4D97-AF65-F5344CB8AC3E}">
        <p14:creationId xmlns:p14="http://schemas.microsoft.com/office/powerpoint/2010/main" val="3686758168"/>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 image">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54657"/>
            <a:ext cx="8933203" cy="685607"/>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8" name="Content Placeholder 7"/>
          <p:cNvSpPr>
            <a:spLocks noGrp="1"/>
          </p:cNvSpPr>
          <p:nvPr>
            <p:ph sz="quarter" idx="10"/>
          </p:nvPr>
        </p:nvSpPr>
        <p:spPr>
          <a:xfrm>
            <a:off x="846668" y="1248509"/>
            <a:ext cx="10454217" cy="2517157"/>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4" name="Picture Placeholder 4"/>
          <p:cNvSpPr>
            <a:spLocks noGrp="1"/>
          </p:cNvSpPr>
          <p:nvPr>
            <p:ph type="pic" sz="quarter" idx="11" hasCustomPrompt="1"/>
          </p:nvPr>
        </p:nvSpPr>
        <p:spPr>
          <a:xfrm>
            <a:off x="843843" y="3852567"/>
            <a:ext cx="10457040" cy="2255898"/>
          </a:xfrm>
          <a:prstGeom prst="rect">
            <a:avLst/>
          </a:prstGeom>
        </p:spPr>
        <p:txBody>
          <a:bodyPr vert="horz"/>
          <a:lstStyle>
            <a:lvl1pPr>
              <a:defRPr baseline="0"/>
            </a:lvl1pPr>
          </a:lstStyle>
          <a:p>
            <a:r>
              <a:rPr lang="en-CA" noProof="0" dirty="0"/>
              <a:t>Insert image here.</a:t>
            </a:r>
          </a:p>
        </p:txBody>
      </p:sp>
      <p:sp>
        <p:nvSpPr>
          <p:cNvPr id="5" name="Text Placeholder 10"/>
          <p:cNvSpPr>
            <a:spLocks noGrp="1"/>
          </p:cNvSpPr>
          <p:nvPr>
            <p:ph type="body" sz="quarter" idx="12" hasCustomPrompt="1"/>
          </p:nvPr>
        </p:nvSpPr>
        <p:spPr>
          <a:xfrm>
            <a:off x="5407512" y="6126049"/>
            <a:ext cx="5995595" cy="25716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Tree>
    <p:extLst>
      <p:ext uri="{BB962C8B-B14F-4D97-AF65-F5344CB8AC3E}">
        <p14:creationId xmlns:p14="http://schemas.microsoft.com/office/powerpoint/2010/main" val="3955310471"/>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Image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60030"/>
            <a:ext cx="8933203" cy="647852"/>
          </a:xfrm>
          <a:prstGeom prst="rect">
            <a:avLst/>
          </a:prstGeom>
        </p:spPr>
        <p:txBody>
          <a:bodyPr/>
          <a:lstStyle>
            <a:lvl1pPr algn="l">
              <a:defRPr sz="3000" b="1" i="0" baseline="0">
                <a:solidFill>
                  <a:schemeClr val="tx1"/>
                </a:solidFill>
                <a:latin typeface="Arial"/>
              </a:defRPr>
            </a:lvl1pPr>
          </a:lstStyle>
          <a:p>
            <a:endParaRPr lang="en-CA" noProof="0" dirty="0"/>
          </a:p>
        </p:txBody>
      </p:sp>
      <p:sp>
        <p:nvSpPr>
          <p:cNvPr id="4" name="Picture Placeholder 4"/>
          <p:cNvSpPr>
            <a:spLocks noGrp="1"/>
          </p:cNvSpPr>
          <p:nvPr>
            <p:ph type="pic" sz="quarter" idx="10" hasCustomPrompt="1"/>
          </p:nvPr>
        </p:nvSpPr>
        <p:spPr>
          <a:xfrm>
            <a:off x="6807200" y="1248508"/>
            <a:ext cx="4493683" cy="4689714"/>
          </a:xfrm>
          <a:prstGeom prst="rect">
            <a:avLst/>
          </a:prstGeom>
        </p:spPr>
        <p:txBody>
          <a:bodyPr vert="horz"/>
          <a:lstStyle>
            <a:lvl1pPr marL="0" indent="0">
              <a:buFont typeface="Arial" panose="020B0604020202020204" pitchFamily="34" charset="0"/>
              <a:buNone/>
              <a:defRPr baseline="0">
                <a:solidFill>
                  <a:schemeClr val="accent3"/>
                </a:solidFill>
              </a:defRPr>
            </a:lvl1pPr>
            <a:lvl2pPr marL="685800" indent="-342900">
              <a:defRPr/>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r>
              <a:rPr lang="en-CA" noProof="0" dirty="0"/>
              <a:t>Insert image here.</a:t>
            </a:r>
          </a:p>
        </p:txBody>
      </p:sp>
      <p:sp>
        <p:nvSpPr>
          <p:cNvPr id="6" name="Content Placeholder 7"/>
          <p:cNvSpPr>
            <a:spLocks noGrp="1"/>
          </p:cNvSpPr>
          <p:nvPr>
            <p:ph sz="quarter" idx="12"/>
          </p:nvPr>
        </p:nvSpPr>
        <p:spPr>
          <a:xfrm>
            <a:off x="846669" y="1248508"/>
            <a:ext cx="5604932" cy="5076988"/>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dirty="0"/>
              <a:t>Click to edit Master text styles</a:t>
            </a:r>
          </a:p>
          <a:p>
            <a:pPr lvl="1"/>
            <a:r>
              <a:rPr lang="en-US" sz="2400" noProof="0" dirty="0"/>
              <a:t>Second level</a:t>
            </a:r>
          </a:p>
          <a:p>
            <a:pPr lvl="2"/>
            <a:r>
              <a:rPr lang="en-US" sz="2000" noProof="0" dirty="0"/>
              <a:t>Third level</a:t>
            </a:r>
            <a:endParaRPr lang="en-US" noProof="0" dirty="0"/>
          </a:p>
          <a:p>
            <a:pPr lvl="3"/>
            <a:r>
              <a:rPr lang="en-US" noProof="0" dirty="0"/>
              <a:t>Fourth level</a:t>
            </a:r>
          </a:p>
          <a:p>
            <a:pPr lvl="4"/>
            <a:r>
              <a:rPr lang="en-US" noProof="0" dirty="0"/>
              <a:t>Fifth level</a:t>
            </a:r>
            <a:endParaRPr lang="en-CA" noProof="0" dirty="0"/>
          </a:p>
          <a:p>
            <a:pPr lvl="0"/>
            <a:endParaRPr lang="en-CA" noProof="0" dirty="0"/>
          </a:p>
        </p:txBody>
      </p:sp>
      <p:sp>
        <p:nvSpPr>
          <p:cNvPr id="8" name="Text Placeholder 10"/>
          <p:cNvSpPr>
            <a:spLocks noGrp="1"/>
          </p:cNvSpPr>
          <p:nvPr>
            <p:ph type="body" sz="quarter" idx="11" hasCustomPrompt="1"/>
          </p:nvPr>
        </p:nvSpPr>
        <p:spPr>
          <a:xfrm>
            <a:off x="6806493" y="5938221"/>
            <a:ext cx="4653987" cy="384318"/>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Tree>
    <p:extLst>
      <p:ext uri="{BB962C8B-B14F-4D97-AF65-F5344CB8AC3E}">
        <p14:creationId xmlns:p14="http://schemas.microsoft.com/office/powerpoint/2010/main" val="3356846997"/>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Text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8" y="155149"/>
            <a:ext cx="8944925" cy="685114"/>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10" name="Content Placeholder 3"/>
          <p:cNvSpPr>
            <a:spLocks noGrp="1"/>
          </p:cNvSpPr>
          <p:nvPr>
            <p:ph sz="half" idx="2"/>
          </p:nvPr>
        </p:nvSpPr>
        <p:spPr>
          <a:xfrm>
            <a:off x="6260123" y="1239716"/>
            <a:ext cx="5055000" cy="5085781"/>
          </a:xfrm>
          <a:prstGeom prst="rect">
            <a:avLst/>
          </a:prstGeom>
        </p:spPr>
        <p:txBody>
          <a:bodyPr/>
          <a:lstStyle>
            <a:lvl1pPr marL="342900" indent="-342900">
              <a:buFont typeface="Arial" panose="020B0604020202020204" pitchFamily="34" charset="0"/>
              <a:buChar char="•"/>
              <a:defRPr sz="2800">
                <a:solidFill>
                  <a:schemeClr val="tx2"/>
                </a:solidFill>
              </a:defRPr>
            </a:lvl1pPr>
            <a:lvl2pPr marL="685800" indent="-342900">
              <a:buFont typeface="Arial" panose="020B0604020202020204" pitchFamily="34" charset="0"/>
              <a:buChar char="◦"/>
              <a:defRPr sz="2400" b="0"/>
            </a:lvl2pPr>
            <a:lvl3pPr marL="914400" indent="-228600">
              <a:buFont typeface="Wingdings" panose="05000000000000000000" pitchFamily="2" charset="2"/>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p:txBody>
      </p:sp>
      <p:sp>
        <p:nvSpPr>
          <p:cNvPr id="11" name="Content Placeholder 7"/>
          <p:cNvSpPr>
            <a:spLocks noGrp="1"/>
          </p:cNvSpPr>
          <p:nvPr>
            <p:ph sz="quarter" idx="12"/>
          </p:nvPr>
        </p:nvSpPr>
        <p:spPr>
          <a:xfrm>
            <a:off x="846669" y="1239716"/>
            <a:ext cx="5108655" cy="5085781"/>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dirty="0"/>
              <a:t>Click to edit Master text styles</a:t>
            </a:r>
          </a:p>
          <a:p>
            <a:pPr lvl="1"/>
            <a:r>
              <a:rPr lang="en-US" sz="2400" noProof="0" dirty="0"/>
              <a:t>Second level</a:t>
            </a:r>
          </a:p>
          <a:p>
            <a:pPr lvl="2"/>
            <a:r>
              <a:rPr lang="en-US" sz="2000" noProof="0" dirty="0"/>
              <a:t>Third level</a:t>
            </a:r>
            <a:endParaRPr lang="en-US" noProof="0" dirty="0"/>
          </a:p>
          <a:p>
            <a:pPr lvl="3"/>
            <a:r>
              <a:rPr lang="en-US" noProof="0" dirty="0"/>
              <a:t>Fourth level</a:t>
            </a:r>
          </a:p>
          <a:p>
            <a:pPr lvl="4"/>
            <a:r>
              <a:rPr lang="en-US" noProof="0" dirty="0"/>
              <a:t>Fifth level</a:t>
            </a:r>
            <a:endParaRPr lang="en-CA" noProof="0" dirty="0"/>
          </a:p>
          <a:p>
            <a:pPr lvl="0"/>
            <a:endParaRPr lang="en-CA" noProof="0" dirty="0"/>
          </a:p>
        </p:txBody>
      </p:sp>
    </p:spTree>
    <p:extLst>
      <p:ext uri="{BB962C8B-B14F-4D97-AF65-F5344CB8AC3E}">
        <p14:creationId xmlns:p14="http://schemas.microsoft.com/office/powerpoint/2010/main" val="3031005330"/>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
        <p:nvSpPr>
          <p:cNvPr id="7" name="Rectangle 4">
            <a:extLst>
              <a:ext uri="{FF2B5EF4-FFF2-40B4-BE49-F238E27FC236}">
                <a16:creationId xmlns:a16="http://schemas.microsoft.com/office/drawing/2014/main" id="{D731AAF1-AA2F-6870-20D6-BA2C48E75D7A}"/>
              </a:ext>
            </a:extLst>
          </p:cNvPr>
          <p:cNvSpPr>
            <a:spLocks noChangeArrowheads="1"/>
          </p:cNvSpPr>
          <p:nvPr/>
        </p:nvSpPr>
        <p:spPr bwMode="auto">
          <a:xfrm>
            <a:off x="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800"/>
          </a:p>
        </p:txBody>
      </p:sp>
      <p:sp>
        <p:nvSpPr>
          <p:cNvPr id="8" name="Rectangle 5">
            <a:extLst>
              <a:ext uri="{FF2B5EF4-FFF2-40B4-BE49-F238E27FC236}">
                <a16:creationId xmlns:a16="http://schemas.microsoft.com/office/drawing/2014/main" id="{5B350F5A-C862-41BB-DF52-28173542BFBC}"/>
              </a:ext>
            </a:extLst>
          </p:cNvPr>
          <p:cNvSpPr>
            <a:spLocks noChangeArrowheads="1"/>
          </p:cNvSpPr>
          <p:nvPr/>
        </p:nvSpPr>
        <p:spPr bwMode="auto">
          <a:xfrm>
            <a:off x="0" y="318702"/>
            <a:ext cx="227948" cy="2769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1pPr>
            <a:lvl2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2pPr>
            <a:lvl3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3pPr>
            <a:lvl4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4pPr>
            <a:lvl5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5pPr>
            <a:lvl6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6pPr>
            <a:lvl7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7pPr>
            <a:lvl8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8pPr>
            <a:lvl9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120900" algn="r"/>
                <a:tab pos="2971800" algn="ctr"/>
                <a:tab pos="5943600" algn="r"/>
              </a:tabLst>
            </a:pPr>
            <a:r>
              <a:rPr kumimoji="0" lang="en-US"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2" name="Rectangle 4">
            <a:extLst>
              <a:ext uri="{FF2B5EF4-FFF2-40B4-BE49-F238E27FC236}">
                <a16:creationId xmlns:a16="http://schemas.microsoft.com/office/drawing/2014/main" id="{8B9BBDE4-58C9-F0E6-935D-37857AB3B84B}"/>
              </a:ext>
            </a:extLst>
          </p:cNvPr>
          <p:cNvSpPr>
            <a:spLocks noChangeArrowheads="1"/>
          </p:cNvSpPr>
          <p:nvPr userDrawn="1"/>
        </p:nvSpPr>
        <p:spPr bwMode="auto">
          <a:xfrm>
            <a:off x="1" y="43934"/>
            <a:ext cx="184731"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800"/>
          </a:p>
        </p:txBody>
      </p:sp>
      <p:sp>
        <p:nvSpPr>
          <p:cNvPr id="13" name="Rectangle 5">
            <a:extLst>
              <a:ext uri="{FF2B5EF4-FFF2-40B4-BE49-F238E27FC236}">
                <a16:creationId xmlns:a16="http://schemas.microsoft.com/office/drawing/2014/main" id="{910E3FCE-EF1B-0D6B-4AF6-9A8242C588AF}"/>
              </a:ext>
            </a:extLst>
          </p:cNvPr>
          <p:cNvSpPr>
            <a:spLocks noChangeArrowheads="1"/>
          </p:cNvSpPr>
          <p:nvPr userDrawn="1"/>
        </p:nvSpPr>
        <p:spPr bwMode="auto">
          <a:xfrm>
            <a:off x="0" y="318702"/>
            <a:ext cx="227948" cy="27699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1pPr>
            <a:lvl2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2pPr>
            <a:lvl3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3pPr>
            <a:lvl4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4pPr>
            <a:lvl5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5pPr>
            <a:lvl6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6pPr>
            <a:lvl7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7pPr>
            <a:lvl8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8pPr>
            <a:lvl9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120900" algn="r"/>
                <a:tab pos="2971800" algn="ctr"/>
                <a:tab pos="5943600" algn="r"/>
              </a:tabLst>
            </a:pPr>
            <a:r>
              <a:rPr kumimoji="0" lang="en-US"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0118803"/>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 id="2147483649" r:id="rId12"/>
    <p:sldLayoutId id="2147483650" r:id="rId13"/>
    <p:sldLayoutId id="2147483653" r:id="rId14"/>
    <p:sldLayoutId id="2147483651" r:id="rId15"/>
    <p:sldLayoutId id="2147483656" r:id="rId16"/>
    <p:sldLayoutId id="2147483652" r:id="rId17"/>
    <p:sldLayoutId id="214748365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ctrTitle"/>
          </p:nvPr>
        </p:nvSpPr>
        <p:spPr>
          <a:xfrm>
            <a:off x="4590750" y="1854209"/>
            <a:ext cx="9144000" cy="2387600"/>
          </a:xfrm>
        </p:spPr>
        <p:txBody>
          <a:bodyPr/>
          <a:lstStyle/>
          <a:p>
            <a:pPr algn="l"/>
            <a:r>
              <a:rPr lang="en-US" sz="3600" dirty="0"/>
              <a:t>APPH 226: </a:t>
            </a:r>
            <a:br>
              <a:rPr lang="en-US" sz="3600" dirty="0"/>
            </a:br>
            <a:r>
              <a:rPr lang="en-US" sz="4800" b="1" dirty="0"/>
              <a:t>Tube Conservation</a:t>
            </a:r>
          </a:p>
        </p:txBody>
      </p:sp>
      <p:sp>
        <p:nvSpPr>
          <p:cNvPr id="10" name="Text Placeholder 9"/>
          <p:cNvSpPr>
            <a:spLocks noGrp="1"/>
          </p:cNvSpPr>
          <p:nvPr>
            <p:ph type="subTitle" idx="1"/>
          </p:nvPr>
        </p:nvSpPr>
        <p:spPr>
          <a:xfrm>
            <a:off x="4817087" y="4460633"/>
            <a:ext cx="9144000" cy="1655762"/>
          </a:xfrm>
        </p:spPr>
        <p:txBody>
          <a:bodyPr>
            <a:normAutofit/>
          </a:bodyPr>
          <a:lstStyle/>
          <a:p>
            <a:pPr algn="l"/>
            <a:r>
              <a:rPr lang="en-US" dirty="0"/>
              <a:t>Objectives  2.5</a:t>
            </a:r>
          </a:p>
        </p:txBody>
      </p:sp>
    </p:spTree>
    <p:extLst>
      <p:ext uri="{BB962C8B-B14F-4D97-AF65-F5344CB8AC3E}">
        <p14:creationId xmlns:p14="http://schemas.microsoft.com/office/powerpoint/2010/main" val="3650231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X-Ray Tube Rating Chart</a:t>
            </a:r>
          </a:p>
        </p:txBody>
      </p:sp>
      <p:sp>
        <p:nvSpPr>
          <p:cNvPr id="3" name="Content Placeholder 2"/>
          <p:cNvSpPr>
            <a:spLocks noGrp="1"/>
          </p:cNvSpPr>
          <p:nvPr>
            <p:ph idx="1"/>
          </p:nvPr>
        </p:nvSpPr>
        <p:spPr/>
        <p:txBody>
          <a:bodyPr/>
          <a:lstStyle/>
          <a:p>
            <a:r>
              <a:rPr lang="en-US" sz="3600" dirty="0"/>
              <a:t>3 types of charts:</a:t>
            </a:r>
          </a:p>
          <a:p>
            <a:pPr lvl="1"/>
            <a:r>
              <a:rPr lang="en-US" sz="3200" dirty="0"/>
              <a:t>Radiographic Rating Chart </a:t>
            </a:r>
          </a:p>
          <a:p>
            <a:pPr lvl="1"/>
            <a:r>
              <a:rPr lang="en-US" sz="3200" dirty="0"/>
              <a:t>Anode Cooling Chart</a:t>
            </a:r>
          </a:p>
          <a:p>
            <a:pPr lvl="1"/>
            <a:r>
              <a:rPr lang="en-US" sz="3200" dirty="0"/>
              <a:t>Housing Cooling Chart</a:t>
            </a:r>
          </a:p>
        </p:txBody>
      </p:sp>
    </p:spTree>
    <p:extLst>
      <p:ext uri="{BB962C8B-B14F-4D97-AF65-F5344CB8AC3E}">
        <p14:creationId xmlns:p14="http://schemas.microsoft.com/office/powerpoint/2010/main" val="23606616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Radiographic Rating Chart</a:t>
            </a:r>
          </a:p>
        </p:txBody>
      </p:sp>
      <p:sp>
        <p:nvSpPr>
          <p:cNvPr id="3" name="Content Placeholder 2"/>
          <p:cNvSpPr>
            <a:spLocks noGrp="1"/>
          </p:cNvSpPr>
          <p:nvPr>
            <p:ph idx="1"/>
          </p:nvPr>
        </p:nvSpPr>
        <p:spPr/>
        <p:txBody>
          <a:bodyPr/>
          <a:lstStyle/>
          <a:p>
            <a:r>
              <a:rPr lang="en-US" sz="3200" dirty="0"/>
              <a:t>Considered the most important</a:t>
            </a:r>
          </a:p>
          <a:p>
            <a:r>
              <a:rPr lang="en-US" sz="3200" dirty="0"/>
              <a:t>Provides information about which radiographic techniques are safe for the x-ray tube</a:t>
            </a:r>
          </a:p>
          <a:p>
            <a:r>
              <a:rPr lang="en-US" sz="3200" dirty="0"/>
              <a:t>All x-ray tubes come with their own series of charts</a:t>
            </a:r>
          </a:p>
          <a:p>
            <a:pPr lvl="1"/>
            <a:r>
              <a:rPr lang="en-US" sz="2800" dirty="0"/>
              <a:t>A replacement tube will be supplied with a chart, and can be different from that of the original tube</a:t>
            </a:r>
          </a:p>
        </p:txBody>
      </p:sp>
    </p:spTree>
    <p:extLst>
      <p:ext uri="{BB962C8B-B14F-4D97-AF65-F5344CB8AC3E}">
        <p14:creationId xmlns:p14="http://schemas.microsoft.com/office/powerpoint/2010/main" val="27030104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Radiographic Rating Chart</a:t>
            </a:r>
          </a:p>
        </p:txBody>
      </p:sp>
      <p:sp>
        <p:nvSpPr>
          <p:cNvPr id="3" name="Content Placeholder 2"/>
          <p:cNvSpPr>
            <a:spLocks noGrp="1"/>
          </p:cNvSpPr>
          <p:nvPr>
            <p:ph idx="1"/>
          </p:nvPr>
        </p:nvSpPr>
        <p:spPr/>
        <p:txBody>
          <a:bodyPr/>
          <a:lstStyle/>
          <a:p>
            <a:r>
              <a:rPr lang="en-US" sz="3200" dirty="0"/>
              <a:t>Depends on many factors of tube design:</a:t>
            </a:r>
          </a:p>
          <a:p>
            <a:pPr lvl="1"/>
            <a:r>
              <a:rPr lang="en-US" sz="2800" dirty="0"/>
              <a:t>Focal spot</a:t>
            </a:r>
          </a:p>
          <a:p>
            <a:pPr lvl="1"/>
            <a:r>
              <a:rPr lang="en-US" sz="2800" dirty="0"/>
              <a:t>Speed of anode rotation</a:t>
            </a:r>
          </a:p>
          <a:p>
            <a:pPr lvl="1"/>
            <a:r>
              <a:rPr lang="en-US" sz="2800" dirty="0"/>
              <a:t>Target angle</a:t>
            </a:r>
          </a:p>
          <a:p>
            <a:pPr lvl="1"/>
            <a:r>
              <a:rPr lang="en-US" sz="2800" dirty="0"/>
              <a:t>Voltage rectification</a:t>
            </a:r>
          </a:p>
          <a:p>
            <a:r>
              <a:rPr lang="en-US" sz="3200" dirty="0"/>
              <a:t>For a given mA, any combination of </a:t>
            </a:r>
            <a:r>
              <a:rPr lang="en-US" sz="3200" dirty="0" err="1"/>
              <a:t>kVp</a:t>
            </a:r>
            <a:r>
              <a:rPr lang="en-US" sz="3200" dirty="0"/>
              <a:t> and time that lies below the curve is safe</a:t>
            </a:r>
          </a:p>
          <a:p>
            <a:pPr lvl="1"/>
            <a:r>
              <a:rPr lang="en-US" sz="2800" dirty="0"/>
              <a:t>Most equipment will not allow you to take an unsafe exposure</a:t>
            </a:r>
          </a:p>
        </p:txBody>
      </p:sp>
    </p:spTree>
    <p:extLst>
      <p:ext uri="{BB962C8B-B14F-4D97-AF65-F5344CB8AC3E}">
        <p14:creationId xmlns:p14="http://schemas.microsoft.com/office/powerpoint/2010/main" val="2006984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US" dirty="0"/>
              <a:t>Radiographic Rating Chart</a:t>
            </a:r>
          </a:p>
        </p:txBody>
      </p:sp>
      <p:sp>
        <p:nvSpPr>
          <p:cNvPr id="3" name="Content Placeholder 2"/>
          <p:cNvSpPr>
            <a:spLocks noGrp="1"/>
          </p:cNvSpPr>
          <p:nvPr>
            <p:ph idx="1"/>
          </p:nvPr>
        </p:nvSpPr>
        <p:spPr>
          <a:xfrm>
            <a:off x="6453601" y="1495842"/>
            <a:ext cx="5001321" cy="4351338"/>
          </a:xfrm>
        </p:spPr>
        <p:txBody>
          <a:bodyPr/>
          <a:lstStyle/>
          <a:p>
            <a:r>
              <a:rPr lang="en-US" dirty="0"/>
              <a:t>mA indicated by a curve</a:t>
            </a:r>
          </a:p>
          <a:p>
            <a:r>
              <a:rPr lang="en-US" dirty="0" err="1"/>
              <a:t>kVp</a:t>
            </a:r>
            <a:r>
              <a:rPr lang="en-US" dirty="0"/>
              <a:t> and time on the x and y axis</a:t>
            </a:r>
          </a:p>
          <a:p>
            <a:r>
              <a:rPr lang="en-US" dirty="0"/>
              <a:t>Any combination of </a:t>
            </a:r>
            <a:r>
              <a:rPr lang="en-US" dirty="0" err="1"/>
              <a:t>kVp</a:t>
            </a:r>
            <a:r>
              <a:rPr lang="en-US" dirty="0"/>
              <a:t> and time that falls </a:t>
            </a:r>
            <a:r>
              <a:rPr lang="en-US" b="1" u="sng" dirty="0"/>
              <a:t>below</a:t>
            </a:r>
            <a:r>
              <a:rPr lang="en-US" dirty="0"/>
              <a:t> the curve is safe to use</a:t>
            </a:r>
          </a:p>
        </p:txBody>
      </p:sp>
      <p:pic>
        <p:nvPicPr>
          <p:cNvPr id="4" name="Content Placeholder 3"/>
          <p:cNvPicPr>
            <a:picLocks noChangeAspect="1"/>
          </p:cNvPicPr>
          <p:nvPr/>
        </p:nvPicPr>
        <p:blipFill rotWithShape="1">
          <a:blip r:embed="rId2">
            <a:extLst>
              <a:ext uri="{28A0092B-C50C-407E-A947-70E740481C1C}">
                <a14:useLocalDpi xmlns:a14="http://schemas.microsoft.com/office/drawing/2010/main" val="0"/>
              </a:ext>
            </a:extLst>
          </a:blip>
          <a:srcRect l="50786"/>
          <a:stretch/>
        </p:blipFill>
        <p:spPr>
          <a:xfrm>
            <a:off x="1925444" y="1047055"/>
            <a:ext cx="3534936" cy="5503875"/>
          </a:xfrm>
          <a:prstGeom prst="rect">
            <a:avLst/>
          </a:prstGeom>
        </p:spPr>
      </p:pic>
      <p:cxnSp>
        <p:nvCxnSpPr>
          <p:cNvPr id="6" name="Straight Arrow Connector 5"/>
          <p:cNvCxnSpPr/>
          <p:nvPr/>
        </p:nvCxnSpPr>
        <p:spPr>
          <a:xfrm flipH="1">
            <a:off x="4222596" y="1739590"/>
            <a:ext cx="2129883"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flipV="1">
            <a:off x="2338039" y="2432128"/>
            <a:ext cx="3802566" cy="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5215055" y="2432127"/>
            <a:ext cx="925551" cy="909664"/>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4265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Radiographic Rating Chart</a:t>
            </a:r>
          </a:p>
        </p:txBody>
      </p:sp>
      <p:sp>
        <p:nvSpPr>
          <p:cNvPr id="3" name="Content Placeholder 2"/>
          <p:cNvSpPr>
            <a:spLocks noGrp="1"/>
          </p:cNvSpPr>
          <p:nvPr>
            <p:ph idx="1"/>
          </p:nvPr>
        </p:nvSpPr>
        <p:spPr/>
        <p:txBody>
          <a:bodyPr/>
          <a:lstStyle/>
          <a:p>
            <a:r>
              <a:rPr lang="en-US" sz="3200" dirty="0"/>
              <a:t>An exposure is taken at 200 mA, 0.1 s and 125 </a:t>
            </a:r>
            <a:r>
              <a:rPr lang="en-US" sz="3200" dirty="0" err="1"/>
              <a:t>kVp</a:t>
            </a:r>
            <a:r>
              <a:rPr lang="en-US" sz="3200" dirty="0"/>
              <a:t>.  Is this a safe exposure for the tube?</a:t>
            </a:r>
          </a:p>
          <a:p>
            <a:pPr marL="0" indent="0">
              <a:buNone/>
            </a:pPr>
            <a:endParaRPr lang="en-US" dirty="0"/>
          </a:p>
        </p:txBody>
      </p:sp>
      <p:pic>
        <p:nvPicPr>
          <p:cNvPr id="4" name="Content Placeholder 3"/>
          <p:cNvPicPr>
            <a:picLocks noChangeAspect="1"/>
          </p:cNvPicPr>
          <p:nvPr/>
        </p:nvPicPr>
        <p:blipFill rotWithShape="1">
          <a:blip r:embed="rId2">
            <a:extLst>
              <a:ext uri="{28A0092B-C50C-407E-A947-70E740481C1C}">
                <a14:useLocalDpi xmlns:a14="http://schemas.microsoft.com/office/drawing/2010/main" val="0"/>
              </a:ext>
            </a:extLst>
          </a:blip>
          <a:srcRect l="50786" b="52569"/>
          <a:stretch/>
        </p:blipFill>
        <p:spPr>
          <a:xfrm>
            <a:off x="3649651" y="2879624"/>
            <a:ext cx="4892697" cy="3613251"/>
          </a:xfrm>
          <a:prstGeom prst="rect">
            <a:avLst/>
          </a:prstGeom>
        </p:spPr>
      </p:pic>
    </p:spTree>
    <p:extLst>
      <p:ext uri="{BB962C8B-B14F-4D97-AF65-F5344CB8AC3E}">
        <p14:creationId xmlns:p14="http://schemas.microsoft.com/office/powerpoint/2010/main" val="1181978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Radiographic Rating Chart</a:t>
            </a:r>
          </a:p>
        </p:txBody>
      </p:sp>
      <p:sp>
        <p:nvSpPr>
          <p:cNvPr id="3" name="Content Placeholder 2"/>
          <p:cNvSpPr>
            <a:spLocks noGrp="1"/>
          </p:cNvSpPr>
          <p:nvPr>
            <p:ph idx="1"/>
          </p:nvPr>
        </p:nvSpPr>
        <p:spPr>
          <a:xfrm>
            <a:off x="1159625" y="1651628"/>
            <a:ext cx="4933013" cy="4351338"/>
          </a:xfrm>
        </p:spPr>
        <p:txBody>
          <a:bodyPr>
            <a:normAutofit fontScale="85000" lnSpcReduction="20000"/>
          </a:bodyPr>
          <a:lstStyle/>
          <a:p>
            <a:r>
              <a:rPr lang="en-US" sz="3200" dirty="0"/>
              <a:t>An exposure is taken at 200 mA, 0.1 s and 125 </a:t>
            </a:r>
            <a:r>
              <a:rPr lang="en-US" sz="3200" dirty="0" err="1"/>
              <a:t>kVp</a:t>
            </a:r>
            <a:r>
              <a:rPr lang="en-US" sz="3200" dirty="0"/>
              <a:t>.  Is this a safe exposure for the tube?</a:t>
            </a:r>
          </a:p>
          <a:p>
            <a:pPr marL="0" indent="0">
              <a:buNone/>
            </a:pPr>
            <a:endParaRPr lang="en-US" dirty="0"/>
          </a:p>
          <a:p>
            <a:pPr marL="0" indent="0">
              <a:buNone/>
            </a:pPr>
            <a:r>
              <a:rPr lang="en-US" dirty="0"/>
              <a:t>Answer: </a:t>
            </a:r>
          </a:p>
          <a:p>
            <a:pPr marL="0" indent="0">
              <a:buNone/>
            </a:pPr>
            <a:r>
              <a:rPr lang="en-US" b="1" u="sng" dirty="0"/>
              <a:t>Yes</a:t>
            </a:r>
            <a:endParaRPr lang="en-US" sz="2400" dirty="0"/>
          </a:p>
          <a:p>
            <a:pPr marL="0" indent="0">
              <a:buNone/>
            </a:pPr>
            <a:r>
              <a:rPr lang="en-US" sz="2400" dirty="0"/>
              <a:t>After drawing a </a:t>
            </a:r>
          </a:p>
          <a:p>
            <a:pPr marL="0" indent="0">
              <a:buNone/>
            </a:pPr>
            <a:r>
              <a:rPr lang="en-US" sz="2400" dirty="0"/>
              <a:t>line a 125 </a:t>
            </a:r>
            <a:r>
              <a:rPr lang="en-US" sz="2400" dirty="0" err="1"/>
              <a:t>kVp</a:t>
            </a:r>
            <a:r>
              <a:rPr lang="en-US" sz="2400" dirty="0"/>
              <a:t> </a:t>
            </a:r>
          </a:p>
          <a:p>
            <a:pPr marL="0" indent="0">
              <a:buNone/>
            </a:pPr>
            <a:r>
              <a:rPr lang="en-US" sz="2400" dirty="0"/>
              <a:t>and 0.1 s, the </a:t>
            </a:r>
          </a:p>
          <a:p>
            <a:pPr marL="0" indent="0">
              <a:buNone/>
            </a:pPr>
            <a:r>
              <a:rPr lang="en-US" sz="2400" dirty="0"/>
              <a:t>intersecting point </a:t>
            </a:r>
          </a:p>
          <a:p>
            <a:pPr marL="0" indent="0">
              <a:buNone/>
            </a:pPr>
            <a:r>
              <a:rPr lang="en-US" sz="2400" dirty="0"/>
              <a:t>falls below the 200 mA curve, so this is a safe exposure</a:t>
            </a:r>
          </a:p>
        </p:txBody>
      </p:sp>
      <p:pic>
        <p:nvPicPr>
          <p:cNvPr id="4" name="Content Placeholder 3"/>
          <p:cNvPicPr>
            <a:picLocks noChangeAspect="1"/>
          </p:cNvPicPr>
          <p:nvPr/>
        </p:nvPicPr>
        <p:blipFill rotWithShape="1">
          <a:blip r:embed="rId2">
            <a:extLst>
              <a:ext uri="{28A0092B-C50C-407E-A947-70E740481C1C}">
                <a14:useLocalDpi xmlns:a14="http://schemas.microsoft.com/office/drawing/2010/main" val="0"/>
              </a:ext>
            </a:extLst>
          </a:blip>
          <a:srcRect l="50786" b="52569"/>
          <a:stretch/>
        </p:blipFill>
        <p:spPr>
          <a:xfrm>
            <a:off x="6621994" y="2508533"/>
            <a:ext cx="4731806" cy="3494433"/>
          </a:xfrm>
          <a:prstGeom prst="rect">
            <a:avLst/>
          </a:prstGeom>
        </p:spPr>
      </p:pic>
      <p:cxnSp>
        <p:nvCxnSpPr>
          <p:cNvPr id="6" name="Straight Connector 5"/>
          <p:cNvCxnSpPr/>
          <p:nvPr/>
        </p:nvCxnSpPr>
        <p:spPr>
          <a:xfrm flipV="1">
            <a:off x="6279577" y="3255647"/>
            <a:ext cx="1321839" cy="2186"/>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H="1">
            <a:off x="7601416" y="3281984"/>
            <a:ext cx="11151" cy="1918009"/>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13" name="Oval 12"/>
          <p:cNvSpPr/>
          <p:nvPr/>
        </p:nvSpPr>
        <p:spPr>
          <a:xfrm>
            <a:off x="7534504" y="3211551"/>
            <a:ext cx="150341" cy="13381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4538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Anode Cooling Chart</a:t>
            </a:r>
          </a:p>
        </p:txBody>
      </p:sp>
      <p:sp>
        <p:nvSpPr>
          <p:cNvPr id="3" name="Content Placeholder 2"/>
          <p:cNvSpPr>
            <a:spLocks noGrp="1"/>
          </p:cNvSpPr>
          <p:nvPr>
            <p:ph idx="1"/>
          </p:nvPr>
        </p:nvSpPr>
        <p:spPr/>
        <p:txBody>
          <a:bodyPr/>
          <a:lstStyle/>
          <a:p>
            <a:r>
              <a:rPr lang="en-US" sz="3200" dirty="0"/>
              <a:t>Anode has a limit for how much heat can be stored</a:t>
            </a:r>
          </a:p>
          <a:p>
            <a:r>
              <a:rPr lang="en-US" sz="3200" dirty="0"/>
              <a:t>Heat will be dissipated to the oil bath and tube housing, but will still build up on anode</a:t>
            </a:r>
          </a:p>
          <a:p>
            <a:r>
              <a:rPr lang="en-US" sz="3200" dirty="0"/>
              <a:t>This chart shows thermal capacity and heat dissipation characteristics of the anode</a:t>
            </a:r>
          </a:p>
          <a:p>
            <a:r>
              <a:rPr lang="en-US" sz="3200" dirty="0"/>
              <a:t>Does not depend on filament size or speed of rotation</a:t>
            </a:r>
          </a:p>
        </p:txBody>
      </p:sp>
    </p:spTree>
    <p:extLst>
      <p:ext uri="{BB962C8B-B14F-4D97-AF65-F5344CB8AC3E}">
        <p14:creationId xmlns:p14="http://schemas.microsoft.com/office/powerpoint/2010/main" val="231279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Anode Heat Monitoring </a:t>
            </a:r>
          </a:p>
        </p:txBody>
      </p:sp>
      <p:sp>
        <p:nvSpPr>
          <p:cNvPr id="3" name="Content Placeholder 2"/>
          <p:cNvSpPr>
            <a:spLocks noGrp="1"/>
          </p:cNvSpPr>
          <p:nvPr>
            <p:ph idx="1"/>
          </p:nvPr>
        </p:nvSpPr>
        <p:spPr/>
        <p:txBody>
          <a:bodyPr/>
          <a:lstStyle/>
          <a:p>
            <a:r>
              <a:rPr lang="en-US" sz="3200" dirty="0"/>
              <a:t>Indicates the percentage of heat units (HU) that are used, or still available</a:t>
            </a:r>
          </a:p>
          <a:p>
            <a:pPr lvl="1"/>
            <a:r>
              <a:rPr lang="en-US" sz="2800" dirty="0"/>
              <a:t>Differs from unit to unit depending on the model</a:t>
            </a:r>
          </a:p>
          <a:p>
            <a:r>
              <a:rPr lang="en-US" sz="3200" dirty="0"/>
              <a:t>Built in indicator</a:t>
            </a:r>
          </a:p>
          <a:p>
            <a:r>
              <a:rPr lang="en-US" sz="3200" dirty="0"/>
              <a:t>The units in the MRT lab have thermometer icons </a:t>
            </a:r>
          </a:p>
          <a:p>
            <a:pPr lvl="1"/>
            <a:r>
              <a:rPr lang="en-US" sz="2800" dirty="0"/>
              <a:t>Starts out as green</a:t>
            </a:r>
          </a:p>
          <a:p>
            <a:pPr lvl="1"/>
            <a:r>
              <a:rPr lang="en-US" sz="2800" dirty="0"/>
              <a:t>As heat builds up, it will color in and become yellow, then red</a:t>
            </a:r>
          </a:p>
        </p:txBody>
      </p:sp>
    </p:spTree>
    <p:extLst>
      <p:ext uri="{BB962C8B-B14F-4D97-AF65-F5344CB8AC3E}">
        <p14:creationId xmlns:p14="http://schemas.microsoft.com/office/powerpoint/2010/main" val="905293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Anode Cooling Chart </a:t>
            </a:r>
          </a:p>
        </p:txBody>
      </p:sp>
      <p:sp>
        <p:nvSpPr>
          <p:cNvPr id="3" name="Content Placeholder 2"/>
          <p:cNvSpPr>
            <a:spLocks noGrp="1"/>
          </p:cNvSpPr>
          <p:nvPr>
            <p:ph idx="1"/>
          </p:nvPr>
        </p:nvSpPr>
        <p:spPr/>
        <p:txBody>
          <a:bodyPr/>
          <a:lstStyle/>
          <a:p>
            <a:r>
              <a:rPr lang="en-US" sz="3200" dirty="0"/>
              <a:t>Chart used to determine:</a:t>
            </a:r>
          </a:p>
          <a:p>
            <a:pPr lvl="1"/>
            <a:r>
              <a:rPr lang="en-US" sz="3200" dirty="0"/>
              <a:t>How much time is required for the anode to be completely cooled </a:t>
            </a:r>
          </a:p>
          <a:p>
            <a:pPr lvl="1"/>
            <a:r>
              <a:rPr lang="en-US" sz="3200" dirty="0"/>
              <a:t>Maximum heat capacity of anode</a:t>
            </a:r>
          </a:p>
          <a:p>
            <a:r>
              <a:rPr lang="en-US" sz="3200" dirty="0"/>
              <a:t>Rate of cooling is rapid at first, and slows as the anode cools</a:t>
            </a:r>
          </a:p>
          <a:p>
            <a:r>
              <a:rPr lang="en-US" sz="3200" dirty="0"/>
              <a:t>More heat is generated with 3 phase and high frequency units</a:t>
            </a:r>
          </a:p>
          <a:p>
            <a:pPr marL="0" indent="0">
              <a:buNone/>
            </a:pPr>
            <a:endParaRPr lang="en-US" dirty="0"/>
          </a:p>
          <a:p>
            <a:endParaRPr lang="en-US" dirty="0"/>
          </a:p>
        </p:txBody>
      </p:sp>
    </p:spTree>
    <p:extLst>
      <p:ext uri="{BB962C8B-B14F-4D97-AF65-F5344CB8AC3E}">
        <p14:creationId xmlns:p14="http://schemas.microsoft.com/office/powerpoint/2010/main" val="2868931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Anode Cooling Curve</a:t>
            </a:r>
          </a:p>
        </p:txBody>
      </p:sp>
      <p:sp>
        <p:nvSpPr>
          <p:cNvPr id="3" name="Content Placeholder 2"/>
          <p:cNvSpPr>
            <a:spLocks noGrp="1"/>
          </p:cNvSpPr>
          <p:nvPr>
            <p:ph idx="1"/>
          </p:nvPr>
        </p:nvSpPr>
        <p:spPr/>
        <p:txBody>
          <a:bodyPr/>
          <a:lstStyle/>
          <a:p>
            <a:r>
              <a:rPr lang="en-US" sz="3600" dirty="0"/>
              <a:t>To use this chart, the heat units (HU) must be calculated first</a:t>
            </a:r>
          </a:p>
          <a:p>
            <a:r>
              <a:rPr lang="en-US" sz="3600" dirty="0"/>
              <a:t>A modification factor is needed</a:t>
            </a:r>
          </a:p>
          <a:p>
            <a:r>
              <a:rPr lang="en-US" sz="3600" dirty="0"/>
              <a:t>Heat Units (HU) are calculated by:</a:t>
            </a:r>
          </a:p>
          <a:p>
            <a:endParaRPr lang="en-US" dirty="0"/>
          </a:p>
          <a:p>
            <a:pPr marL="0" indent="0">
              <a:buNone/>
            </a:pPr>
            <a:r>
              <a:rPr lang="en-US" b="1" dirty="0"/>
              <a:t>HU = </a:t>
            </a:r>
            <a:r>
              <a:rPr lang="en-US" b="1" dirty="0" err="1"/>
              <a:t>kVp</a:t>
            </a:r>
            <a:r>
              <a:rPr lang="en-US" b="1" dirty="0"/>
              <a:t> x mA x time x modification factor</a:t>
            </a:r>
          </a:p>
          <a:p>
            <a:endParaRPr lang="en-US" dirty="0"/>
          </a:p>
        </p:txBody>
      </p:sp>
    </p:spTree>
    <p:extLst>
      <p:ext uri="{BB962C8B-B14F-4D97-AF65-F5344CB8AC3E}">
        <p14:creationId xmlns:p14="http://schemas.microsoft.com/office/powerpoint/2010/main" val="25761841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Modification Factor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87102336"/>
              </p:ext>
            </p:extLst>
          </p:nvPr>
        </p:nvGraphicFramePr>
        <p:xfrm>
          <a:off x="838200" y="1825625"/>
          <a:ext cx="10515599" cy="2133600"/>
        </p:xfrm>
        <a:graphic>
          <a:graphicData uri="http://schemas.openxmlformats.org/drawingml/2006/table">
            <a:tbl>
              <a:tblPr firstRow="1" bandRow="1">
                <a:tableStyleId>{5940675A-B579-460E-94D1-54222C63F5DA}</a:tableStyleId>
              </a:tblPr>
              <a:tblGrid>
                <a:gridCol w="6112033">
                  <a:extLst>
                    <a:ext uri="{9D8B030D-6E8A-4147-A177-3AD203B41FA5}">
                      <a16:colId xmlns:a16="http://schemas.microsoft.com/office/drawing/2014/main" val="20000"/>
                    </a:ext>
                  </a:extLst>
                </a:gridCol>
                <a:gridCol w="4403566">
                  <a:extLst>
                    <a:ext uri="{9D8B030D-6E8A-4147-A177-3AD203B41FA5}">
                      <a16:colId xmlns:a16="http://schemas.microsoft.com/office/drawing/2014/main" val="20001"/>
                    </a:ext>
                  </a:extLst>
                </a:gridCol>
              </a:tblGrid>
              <a:tr h="370840">
                <a:tc>
                  <a:txBody>
                    <a:bodyPr/>
                    <a:lstStyle/>
                    <a:p>
                      <a:pPr algn="ctr"/>
                      <a:r>
                        <a:rPr lang="en-US" sz="3200" b="1" dirty="0"/>
                        <a:t>Generator Type</a:t>
                      </a:r>
                    </a:p>
                  </a:txBody>
                  <a:tcPr/>
                </a:tc>
                <a:tc>
                  <a:txBody>
                    <a:bodyPr/>
                    <a:lstStyle/>
                    <a:p>
                      <a:pPr algn="ctr"/>
                      <a:r>
                        <a:rPr lang="en-US" sz="3200" b="1" dirty="0"/>
                        <a:t>Factor</a:t>
                      </a:r>
                    </a:p>
                  </a:txBody>
                  <a:tcPr/>
                </a:tc>
                <a:extLst>
                  <a:ext uri="{0D108BD9-81ED-4DB2-BD59-A6C34878D82A}">
                    <a16:rowId xmlns:a16="http://schemas.microsoft.com/office/drawing/2014/main" val="10000"/>
                  </a:ext>
                </a:extLst>
              </a:tr>
              <a:tr h="370840">
                <a:tc>
                  <a:txBody>
                    <a:bodyPr/>
                    <a:lstStyle/>
                    <a:p>
                      <a:r>
                        <a:rPr lang="en-US" sz="2800" dirty="0"/>
                        <a:t>Single Phase</a:t>
                      </a:r>
                    </a:p>
                  </a:txBody>
                  <a:tcPr/>
                </a:tc>
                <a:tc>
                  <a:txBody>
                    <a:bodyPr/>
                    <a:lstStyle/>
                    <a:p>
                      <a:pPr algn="ctr"/>
                      <a:r>
                        <a:rPr lang="en-US" sz="2800" dirty="0"/>
                        <a:t>1.0</a:t>
                      </a:r>
                    </a:p>
                  </a:txBody>
                  <a:tcPr/>
                </a:tc>
                <a:extLst>
                  <a:ext uri="{0D108BD9-81ED-4DB2-BD59-A6C34878D82A}">
                    <a16:rowId xmlns:a16="http://schemas.microsoft.com/office/drawing/2014/main" val="10001"/>
                  </a:ext>
                </a:extLst>
              </a:tr>
              <a:tr h="370840">
                <a:tc>
                  <a:txBody>
                    <a:bodyPr/>
                    <a:lstStyle/>
                    <a:p>
                      <a:r>
                        <a:rPr lang="en-US" sz="2800" dirty="0"/>
                        <a:t>3 Phase</a:t>
                      </a:r>
                    </a:p>
                  </a:txBody>
                  <a:tcPr/>
                </a:tc>
                <a:tc>
                  <a:txBody>
                    <a:bodyPr/>
                    <a:lstStyle/>
                    <a:p>
                      <a:pPr algn="ctr"/>
                      <a:r>
                        <a:rPr lang="en-US" sz="2800" dirty="0"/>
                        <a:t>1.4</a:t>
                      </a:r>
                    </a:p>
                  </a:txBody>
                  <a:tcPr/>
                </a:tc>
                <a:extLst>
                  <a:ext uri="{0D108BD9-81ED-4DB2-BD59-A6C34878D82A}">
                    <a16:rowId xmlns:a16="http://schemas.microsoft.com/office/drawing/2014/main" val="10002"/>
                  </a:ext>
                </a:extLst>
              </a:tr>
              <a:tr h="370840">
                <a:tc>
                  <a:txBody>
                    <a:bodyPr/>
                    <a:lstStyle/>
                    <a:p>
                      <a:r>
                        <a:rPr lang="en-US" sz="2800" dirty="0"/>
                        <a:t>High Frequency</a:t>
                      </a:r>
                    </a:p>
                  </a:txBody>
                  <a:tcPr/>
                </a:tc>
                <a:tc>
                  <a:txBody>
                    <a:bodyPr/>
                    <a:lstStyle/>
                    <a:p>
                      <a:pPr algn="ctr"/>
                      <a:r>
                        <a:rPr lang="en-US" sz="2800" dirty="0"/>
                        <a:t>1.4</a:t>
                      </a:r>
                    </a:p>
                  </a:txBody>
                  <a:tcPr/>
                </a:tc>
                <a:extLst>
                  <a:ext uri="{0D108BD9-81ED-4DB2-BD59-A6C34878D82A}">
                    <a16:rowId xmlns:a16="http://schemas.microsoft.com/office/drawing/2014/main" val="10003"/>
                  </a:ext>
                </a:extLst>
              </a:tr>
            </a:tbl>
          </a:graphicData>
        </a:graphic>
      </p:graphicFrame>
      <p:sp>
        <p:nvSpPr>
          <p:cNvPr id="5" name="TextBox 4"/>
          <p:cNvSpPr txBox="1"/>
          <p:nvPr/>
        </p:nvSpPr>
        <p:spPr>
          <a:xfrm>
            <a:off x="3538152" y="5263978"/>
            <a:ext cx="5019323" cy="369332"/>
          </a:xfrm>
          <a:prstGeom prst="rect">
            <a:avLst/>
          </a:prstGeom>
          <a:noFill/>
        </p:spPr>
        <p:txBody>
          <a:bodyPr wrap="none" rtlCol="0">
            <a:spAutoFit/>
          </a:bodyPr>
          <a:lstStyle/>
          <a:p>
            <a:r>
              <a:rPr lang="en-US" dirty="0"/>
              <a:t>*Factors can be found on page 120 of </a:t>
            </a:r>
            <a:r>
              <a:rPr lang="en-US" dirty="0" err="1"/>
              <a:t>Bushong</a:t>
            </a:r>
            <a:endParaRPr lang="en-US" dirty="0"/>
          </a:p>
        </p:txBody>
      </p:sp>
    </p:spTree>
    <p:extLst>
      <p:ext uri="{BB962C8B-B14F-4D97-AF65-F5344CB8AC3E}">
        <p14:creationId xmlns:p14="http://schemas.microsoft.com/office/powerpoint/2010/main" val="5114952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Calculating Heat Units</a:t>
            </a:r>
          </a:p>
        </p:txBody>
      </p:sp>
      <p:sp>
        <p:nvSpPr>
          <p:cNvPr id="3" name="Content Placeholder 2"/>
          <p:cNvSpPr>
            <a:spLocks noGrp="1"/>
          </p:cNvSpPr>
          <p:nvPr>
            <p:ph idx="1"/>
          </p:nvPr>
        </p:nvSpPr>
        <p:spPr/>
        <p:txBody>
          <a:bodyPr/>
          <a:lstStyle/>
          <a:p>
            <a:r>
              <a:rPr lang="en-US" sz="3200" dirty="0"/>
              <a:t>How many HU are generated by an exposure of 80 </a:t>
            </a:r>
            <a:r>
              <a:rPr lang="en-US" sz="3200" dirty="0" err="1"/>
              <a:t>kVp</a:t>
            </a:r>
            <a:r>
              <a:rPr lang="en-US" sz="3200" dirty="0"/>
              <a:t>, 200 mA and 0.2 s on a single phase unit?</a:t>
            </a:r>
          </a:p>
          <a:p>
            <a:endParaRPr lang="en-US" dirty="0"/>
          </a:p>
          <a:p>
            <a:pPr marL="0" indent="0">
              <a:buNone/>
            </a:pPr>
            <a:r>
              <a:rPr lang="en-US" b="1" dirty="0"/>
              <a:t>HU = </a:t>
            </a:r>
            <a:r>
              <a:rPr lang="en-US" b="1" dirty="0" err="1"/>
              <a:t>kVp</a:t>
            </a:r>
            <a:r>
              <a:rPr lang="en-US" b="1" dirty="0"/>
              <a:t> x mA x time x modification factor</a:t>
            </a:r>
          </a:p>
          <a:p>
            <a:pPr marL="0" indent="0">
              <a:buNone/>
            </a:pPr>
            <a:r>
              <a:rPr lang="en-US" dirty="0"/>
              <a:t>HU = 80 </a:t>
            </a:r>
            <a:r>
              <a:rPr lang="en-US" dirty="0" err="1"/>
              <a:t>kVp</a:t>
            </a:r>
            <a:r>
              <a:rPr lang="en-US" dirty="0"/>
              <a:t> x 200 mA x 0.2 s x 1.0</a:t>
            </a:r>
          </a:p>
          <a:p>
            <a:pPr marL="0" indent="0">
              <a:buNone/>
            </a:pPr>
            <a:r>
              <a:rPr lang="en-US" dirty="0"/>
              <a:t>HU = 3200 HU</a:t>
            </a:r>
          </a:p>
        </p:txBody>
      </p:sp>
    </p:spTree>
    <p:extLst>
      <p:ext uri="{BB962C8B-B14F-4D97-AF65-F5344CB8AC3E}">
        <p14:creationId xmlns:p14="http://schemas.microsoft.com/office/powerpoint/2010/main" val="6231681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Calculating Heat Units</a:t>
            </a:r>
          </a:p>
        </p:txBody>
      </p:sp>
      <p:sp>
        <p:nvSpPr>
          <p:cNvPr id="3" name="Content Placeholder 2"/>
          <p:cNvSpPr>
            <a:spLocks noGrp="1"/>
          </p:cNvSpPr>
          <p:nvPr>
            <p:ph idx="1"/>
          </p:nvPr>
        </p:nvSpPr>
        <p:spPr/>
        <p:txBody>
          <a:bodyPr/>
          <a:lstStyle/>
          <a:p>
            <a:r>
              <a:rPr lang="en-US" sz="3200" dirty="0"/>
              <a:t>How many HU are generated by three exposures of 60 </a:t>
            </a:r>
            <a:r>
              <a:rPr lang="en-US" sz="3200" dirty="0" err="1"/>
              <a:t>kVp</a:t>
            </a:r>
            <a:r>
              <a:rPr lang="en-US" sz="3200" dirty="0"/>
              <a:t>, 400 mA, 0.5 s on a three phase unit?</a:t>
            </a:r>
          </a:p>
          <a:p>
            <a:pPr marL="0" indent="0">
              <a:buNone/>
            </a:pPr>
            <a:endParaRPr lang="en-US" sz="3200" dirty="0"/>
          </a:p>
          <a:p>
            <a:pPr marL="0" indent="0">
              <a:buNone/>
            </a:pPr>
            <a:r>
              <a:rPr lang="en-US" b="1" dirty="0"/>
              <a:t>HU = </a:t>
            </a:r>
            <a:r>
              <a:rPr lang="en-US" b="1" dirty="0" err="1"/>
              <a:t>kVp</a:t>
            </a:r>
            <a:r>
              <a:rPr lang="en-US" b="1" dirty="0"/>
              <a:t> x mA x time x modification factor</a:t>
            </a:r>
          </a:p>
          <a:p>
            <a:pPr marL="0" indent="0">
              <a:buNone/>
            </a:pPr>
            <a:r>
              <a:rPr lang="en-US" dirty="0"/>
              <a:t>HU = 60 </a:t>
            </a:r>
            <a:r>
              <a:rPr lang="en-US" dirty="0" err="1"/>
              <a:t>kVp</a:t>
            </a:r>
            <a:r>
              <a:rPr lang="en-US" dirty="0"/>
              <a:t> x 400 mA x 0.5 s x 1.4</a:t>
            </a:r>
          </a:p>
          <a:p>
            <a:pPr marL="0" indent="0">
              <a:buNone/>
            </a:pPr>
            <a:r>
              <a:rPr lang="en-US" dirty="0"/>
              <a:t>HU = 16800 HU for 1 exposure</a:t>
            </a:r>
          </a:p>
          <a:p>
            <a:endParaRPr lang="en-US" dirty="0"/>
          </a:p>
          <a:p>
            <a:r>
              <a:rPr lang="en-US" dirty="0"/>
              <a:t>16800 HU x 3 exposures = 50400 HU</a:t>
            </a:r>
          </a:p>
        </p:txBody>
      </p:sp>
    </p:spTree>
    <p:extLst>
      <p:ext uri="{BB962C8B-B14F-4D97-AF65-F5344CB8AC3E}">
        <p14:creationId xmlns:p14="http://schemas.microsoft.com/office/powerpoint/2010/main" val="2520653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Anode Cooling Chart</a:t>
            </a:r>
          </a:p>
        </p:txBody>
      </p:sp>
      <p:sp>
        <p:nvSpPr>
          <p:cNvPr id="3" name="Content Placeholder 2"/>
          <p:cNvSpPr>
            <a:spLocks noGrp="1"/>
          </p:cNvSpPr>
          <p:nvPr>
            <p:ph idx="1"/>
          </p:nvPr>
        </p:nvSpPr>
        <p:spPr>
          <a:xfrm>
            <a:off x="838200" y="1825625"/>
            <a:ext cx="5772462" cy="4351338"/>
          </a:xfrm>
        </p:spPr>
        <p:txBody>
          <a:bodyPr>
            <a:normAutofit lnSpcReduction="10000"/>
          </a:bodyPr>
          <a:lstStyle/>
          <a:p>
            <a:r>
              <a:rPr lang="en-US" dirty="0"/>
              <a:t>Y-axis: HU </a:t>
            </a:r>
          </a:p>
          <a:p>
            <a:r>
              <a:rPr lang="en-US" dirty="0"/>
              <a:t>X-axis: time for the anode to cool</a:t>
            </a:r>
          </a:p>
          <a:p>
            <a:r>
              <a:rPr lang="en-US" dirty="0"/>
              <a:t>Draw a horizontal line at the number of HU to the curve</a:t>
            </a:r>
          </a:p>
          <a:p>
            <a:r>
              <a:rPr lang="en-US" dirty="0"/>
              <a:t>Draw a vertical line down </a:t>
            </a:r>
          </a:p>
          <a:p>
            <a:r>
              <a:rPr lang="en-US" dirty="0"/>
              <a:t>Then determine the total amount of time for the heat to reach 0</a:t>
            </a:r>
          </a:p>
          <a:p>
            <a:r>
              <a:rPr lang="en-US" dirty="0"/>
              <a:t>Find the difference between the 2 values to determine the time for complete cooling</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8503" y="1690688"/>
            <a:ext cx="3371741" cy="4378885"/>
          </a:xfrm>
          <a:prstGeom prst="rect">
            <a:avLst/>
          </a:prstGeom>
        </p:spPr>
      </p:pic>
    </p:spTree>
    <p:extLst>
      <p:ext uri="{BB962C8B-B14F-4D97-AF65-F5344CB8AC3E}">
        <p14:creationId xmlns:p14="http://schemas.microsoft.com/office/powerpoint/2010/main" val="19982081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Anode Cooling </a:t>
            </a:r>
          </a:p>
        </p:txBody>
      </p:sp>
      <p:sp>
        <p:nvSpPr>
          <p:cNvPr id="3" name="Content Placeholder 2"/>
          <p:cNvSpPr>
            <a:spLocks noGrp="1"/>
          </p:cNvSpPr>
          <p:nvPr>
            <p:ph idx="1"/>
          </p:nvPr>
        </p:nvSpPr>
        <p:spPr>
          <a:xfrm>
            <a:off x="838200" y="1825625"/>
            <a:ext cx="5081889" cy="4351338"/>
          </a:xfrm>
        </p:spPr>
        <p:txBody>
          <a:bodyPr/>
          <a:lstStyle/>
          <a:p>
            <a:r>
              <a:rPr lang="en-US" dirty="0"/>
              <a:t>If a series of exposures produces 200 000 HU, how long will it take to cool the tube completely?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0089" y="851829"/>
            <a:ext cx="4435676" cy="5760618"/>
          </a:xfrm>
          <a:prstGeom prst="rect">
            <a:avLst/>
          </a:prstGeom>
        </p:spPr>
      </p:pic>
    </p:spTree>
    <p:extLst>
      <p:ext uri="{BB962C8B-B14F-4D97-AF65-F5344CB8AC3E}">
        <p14:creationId xmlns:p14="http://schemas.microsoft.com/office/powerpoint/2010/main" val="452629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Anode Cooling </a:t>
            </a:r>
          </a:p>
        </p:txBody>
      </p:sp>
      <p:sp>
        <p:nvSpPr>
          <p:cNvPr id="3" name="Content Placeholder 2"/>
          <p:cNvSpPr>
            <a:spLocks noGrp="1"/>
          </p:cNvSpPr>
          <p:nvPr>
            <p:ph idx="1"/>
          </p:nvPr>
        </p:nvSpPr>
        <p:spPr>
          <a:xfrm>
            <a:off x="838200" y="1825625"/>
            <a:ext cx="5081889" cy="4351338"/>
          </a:xfrm>
        </p:spPr>
        <p:txBody>
          <a:bodyPr/>
          <a:lstStyle/>
          <a:p>
            <a:r>
              <a:rPr lang="en-US" dirty="0"/>
              <a:t>If a series of exposures produces 200 000 HU, how long will it take to cool the tube completely?</a:t>
            </a:r>
          </a:p>
          <a:p>
            <a:pPr marL="0" indent="0">
              <a:buNone/>
            </a:pPr>
            <a:r>
              <a:rPr lang="en-US" dirty="0"/>
              <a:t>Answer:</a:t>
            </a:r>
          </a:p>
          <a:p>
            <a:pPr marL="0" indent="0">
              <a:buNone/>
            </a:pPr>
            <a:r>
              <a:rPr lang="en-US" sz="1800" dirty="0"/>
              <a:t>Draw horizontal line first, then the vertical lines and find the difference</a:t>
            </a:r>
          </a:p>
          <a:p>
            <a:pPr marL="0" indent="0">
              <a:buNone/>
            </a:pPr>
            <a:r>
              <a:rPr lang="en-US" dirty="0"/>
              <a:t>15 – 2 min = </a:t>
            </a:r>
          </a:p>
          <a:p>
            <a:pPr marL="0" indent="0">
              <a:buNone/>
            </a:pPr>
            <a:r>
              <a:rPr lang="en-US" sz="3200" b="1" dirty="0"/>
              <a:t>13 min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0089" y="851829"/>
            <a:ext cx="4435676" cy="5760618"/>
          </a:xfrm>
          <a:prstGeom prst="rect">
            <a:avLst/>
          </a:prstGeom>
        </p:spPr>
      </p:pic>
      <p:cxnSp>
        <p:nvCxnSpPr>
          <p:cNvPr id="5" name="Straight Connector 4"/>
          <p:cNvCxnSpPr/>
          <p:nvPr/>
        </p:nvCxnSpPr>
        <p:spPr>
          <a:xfrm>
            <a:off x="7232822" y="3524389"/>
            <a:ext cx="2421924"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flipV="1">
            <a:off x="9642390" y="3524390"/>
            <a:ext cx="12357" cy="2036153"/>
          </a:xfrm>
          <a:prstGeom prst="line">
            <a:avLst/>
          </a:prstGeom>
          <a:ln w="38100">
            <a:solidFill>
              <a:srgbClr val="92D050"/>
            </a:solidFill>
            <a:prstDash val="sysDash"/>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flipV="1">
            <a:off x="7533571" y="3524390"/>
            <a:ext cx="8170" cy="2036152"/>
          </a:xfrm>
          <a:prstGeom prst="line">
            <a:avLst/>
          </a:prstGeom>
          <a:ln w="38100">
            <a:solidFill>
              <a:srgbClr val="FFFF00"/>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0334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Anode Cooling</a:t>
            </a:r>
          </a:p>
        </p:txBody>
      </p:sp>
      <p:sp>
        <p:nvSpPr>
          <p:cNvPr id="3" name="Content Placeholder 2"/>
          <p:cNvSpPr>
            <a:spLocks noGrp="1"/>
          </p:cNvSpPr>
          <p:nvPr>
            <p:ph idx="1"/>
          </p:nvPr>
        </p:nvSpPr>
        <p:spPr>
          <a:xfrm>
            <a:off x="838200" y="1825625"/>
            <a:ext cx="4828082" cy="4351338"/>
          </a:xfrm>
        </p:spPr>
        <p:txBody>
          <a:bodyPr/>
          <a:lstStyle/>
          <a:p>
            <a:r>
              <a:rPr lang="en-US" dirty="0"/>
              <a:t>How long will it take for the anode to cool from 200000 HU to 70 000 HU?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0089" y="851829"/>
            <a:ext cx="4435676" cy="5760618"/>
          </a:xfrm>
          <a:prstGeom prst="rect">
            <a:avLst/>
          </a:prstGeom>
        </p:spPr>
      </p:pic>
    </p:spTree>
    <p:extLst>
      <p:ext uri="{BB962C8B-B14F-4D97-AF65-F5344CB8AC3E}">
        <p14:creationId xmlns:p14="http://schemas.microsoft.com/office/powerpoint/2010/main" val="32371889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Anode Cooling</a:t>
            </a:r>
          </a:p>
        </p:txBody>
      </p:sp>
      <p:sp>
        <p:nvSpPr>
          <p:cNvPr id="3" name="Content Placeholder 2"/>
          <p:cNvSpPr>
            <a:spLocks noGrp="1"/>
          </p:cNvSpPr>
          <p:nvPr>
            <p:ph idx="1"/>
          </p:nvPr>
        </p:nvSpPr>
        <p:spPr>
          <a:xfrm>
            <a:off x="838200" y="1825625"/>
            <a:ext cx="4620563" cy="4351338"/>
          </a:xfrm>
        </p:spPr>
        <p:txBody>
          <a:bodyPr/>
          <a:lstStyle/>
          <a:p>
            <a:r>
              <a:rPr lang="en-US" dirty="0"/>
              <a:t>How long will it take for the anode to cool from 200000 HU to 70 000 HU?</a:t>
            </a:r>
          </a:p>
          <a:p>
            <a:r>
              <a:rPr lang="en-US" dirty="0"/>
              <a:t>Answer</a:t>
            </a:r>
          </a:p>
          <a:p>
            <a:r>
              <a:rPr lang="en-US" sz="1800" dirty="0"/>
              <a:t>Draw horizontal line at 200000 HU and another at 70000 HU</a:t>
            </a:r>
          </a:p>
          <a:p>
            <a:r>
              <a:rPr lang="en-US" sz="1800" dirty="0"/>
              <a:t>Then draw vertical lines down from where they meet the curve</a:t>
            </a:r>
          </a:p>
          <a:p>
            <a:r>
              <a:rPr lang="en-US" sz="1800" dirty="0"/>
              <a:t>Find the difference</a:t>
            </a:r>
          </a:p>
          <a:p>
            <a:endParaRPr lang="en-US" sz="1600" dirty="0"/>
          </a:p>
          <a:p>
            <a:r>
              <a:rPr lang="en-US" b="1" dirty="0"/>
              <a:t>5 – 2 min = 3 min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0089" y="851829"/>
            <a:ext cx="4435676" cy="5760618"/>
          </a:xfrm>
          <a:prstGeom prst="rect">
            <a:avLst/>
          </a:prstGeom>
        </p:spPr>
      </p:pic>
      <p:cxnSp>
        <p:nvCxnSpPr>
          <p:cNvPr id="5" name="Straight Connector 4"/>
          <p:cNvCxnSpPr/>
          <p:nvPr/>
        </p:nvCxnSpPr>
        <p:spPr>
          <a:xfrm>
            <a:off x="7232822" y="3524389"/>
            <a:ext cx="2421924" cy="0"/>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7232822" y="4863038"/>
            <a:ext cx="2421924" cy="0"/>
          </a:xfrm>
          <a:prstGeom prst="line">
            <a:avLst/>
          </a:prstGeom>
          <a:ln w="38100">
            <a:solidFill>
              <a:srgbClr val="7030A0"/>
            </a:solidFill>
            <a:prstDash val="sysDash"/>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7526469" y="3524389"/>
            <a:ext cx="15273" cy="2011438"/>
          </a:xfrm>
          <a:prstGeom prst="line">
            <a:avLst/>
          </a:prstGeom>
          <a:ln w="38100">
            <a:solidFill>
              <a:srgbClr val="FFFF00"/>
            </a:solidFill>
            <a:prstDash val="sysDash"/>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8003068" y="4863039"/>
            <a:ext cx="20587" cy="672789"/>
          </a:xfrm>
          <a:prstGeom prst="line">
            <a:avLst/>
          </a:prstGeom>
          <a:ln w="38100">
            <a:solidFill>
              <a:srgbClr val="00B050"/>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1634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Housing Cooling Charts</a:t>
            </a:r>
          </a:p>
        </p:txBody>
      </p:sp>
      <p:sp>
        <p:nvSpPr>
          <p:cNvPr id="3" name="Content Placeholder 2"/>
          <p:cNvSpPr>
            <a:spLocks noGrp="1"/>
          </p:cNvSpPr>
          <p:nvPr>
            <p:ph idx="1"/>
          </p:nvPr>
        </p:nvSpPr>
        <p:spPr/>
        <p:txBody>
          <a:bodyPr/>
          <a:lstStyle/>
          <a:p>
            <a:r>
              <a:rPr lang="en-US" dirty="0"/>
              <a:t>Similar appearance to the anode cooling chart and used the same way</a:t>
            </a:r>
          </a:p>
          <a:p>
            <a:r>
              <a:rPr lang="en-US" dirty="0"/>
              <a:t>Anode will reach its limit before the tube housing will</a:t>
            </a:r>
          </a:p>
          <a:p>
            <a:r>
              <a:rPr lang="en-US" dirty="0"/>
              <a:t>Maximum heat capacity for the tube housing is in the range of several million heat units as compared to the anode which is in the range of several hundred thousand heat units</a:t>
            </a:r>
          </a:p>
        </p:txBody>
      </p:sp>
    </p:spTree>
    <p:extLst>
      <p:ext uri="{BB962C8B-B14F-4D97-AF65-F5344CB8AC3E}">
        <p14:creationId xmlns:p14="http://schemas.microsoft.com/office/powerpoint/2010/main" val="42783297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Readings</a:t>
            </a:r>
          </a:p>
        </p:txBody>
      </p:sp>
      <p:sp>
        <p:nvSpPr>
          <p:cNvPr id="3" name="Content Placeholder 2"/>
          <p:cNvSpPr>
            <a:spLocks noGrp="1"/>
          </p:cNvSpPr>
          <p:nvPr>
            <p:ph idx="1"/>
          </p:nvPr>
        </p:nvSpPr>
        <p:spPr/>
        <p:txBody>
          <a:bodyPr/>
          <a:lstStyle/>
          <a:p>
            <a:r>
              <a:rPr lang="en-US" dirty="0" err="1"/>
              <a:t>Bushong</a:t>
            </a:r>
            <a:r>
              <a:rPr lang="en-US" dirty="0"/>
              <a:t>: Radiologic Science for Technologists 11</a:t>
            </a:r>
            <a:r>
              <a:rPr lang="en-US" baseline="30000" dirty="0"/>
              <a:t>th</a:t>
            </a:r>
            <a:r>
              <a:rPr lang="en-US" dirty="0"/>
              <a:t> Edition</a:t>
            </a:r>
          </a:p>
          <a:p>
            <a:pPr lvl="1"/>
            <a:r>
              <a:rPr lang="en-US" dirty="0" err="1"/>
              <a:t>Pg</a:t>
            </a:r>
            <a:r>
              <a:rPr lang="en-US" dirty="0"/>
              <a:t> 118-120</a:t>
            </a:r>
          </a:p>
        </p:txBody>
      </p:sp>
    </p:spTree>
    <p:extLst>
      <p:ext uri="{BB962C8B-B14F-4D97-AF65-F5344CB8AC3E}">
        <p14:creationId xmlns:p14="http://schemas.microsoft.com/office/powerpoint/2010/main" val="28360108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Anderson MR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ed Font">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derson MRT" id="{F99F4232-7B69-4F25-BBF6-77D0241BB894}" vid="{BAAB4B47-E4A7-4362-993E-D4F184A6C1E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B809D7D-56CE-4B9D-B92B-C30ECF643B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0316E5-CC7F-4807-90DA-C0A61E3540EE}">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customXml/itemProps3.xml><?xml version="1.0" encoding="utf-8"?>
<ds:datastoreItem xmlns:ds="http://schemas.openxmlformats.org/officeDocument/2006/customXml" ds:itemID="{852EB7FF-F81E-4A3D-A4A6-53726FC8655D}">
  <ds:schemaRefs>
    <ds:schemaRef ds:uri="http://schemas.microsoft.com/sharepoint/v3/contenttype/forms"/>
  </ds:schemaRefs>
</ds:datastoreItem>
</file>

<file path=docMetadata/LabelInfo.xml><?xml version="1.0" encoding="utf-8"?>
<clbl:labelList xmlns:clbl="http://schemas.microsoft.com/office/2020/mipLabelMetadata">
  <clbl:label id="{56f1b449-1c43-45cc-84f7-a4d5ac4a6ead}" enabled="1" method="Standard" siteId="{89a3e09f-dd7d-463a-a9d4-9802d78f483b}" contentBits="0" removed="0"/>
</clbl:labelList>
</file>

<file path=docProps/app.xml><?xml version="1.0" encoding="utf-8"?>
<Properties xmlns="http://schemas.openxmlformats.org/officeDocument/2006/extended-properties" xmlns:vt="http://schemas.openxmlformats.org/officeDocument/2006/docPropsVTypes">
  <Template>Anderson MRT</Template>
  <TotalTime>7145</TotalTime>
  <Words>852</Words>
  <Application>Microsoft Office PowerPoint</Application>
  <PresentationFormat>Widescreen</PresentationFormat>
  <Paragraphs>117</Paragraphs>
  <Slides>21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Futura PT Book</vt:lpstr>
      <vt:lpstr>Futura PT Demi</vt:lpstr>
      <vt:lpstr>Impact</vt:lpstr>
      <vt:lpstr>Wingdings</vt:lpstr>
      <vt:lpstr>Anderson MRT</vt:lpstr>
      <vt:lpstr>APPH 226:  Tube Conservation</vt:lpstr>
      <vt:lpstr>X-Ray Tube Rating Chart</vt:lpstr>
      <vt:lpstr>Radiographic Rating Chart</vt:lpstr>
      <vt:lpstr>Radiographic Rating Chart</vt:lpstr>
      <vt:lpstr>Radiographic Rating Chart</vt:lpstr>
      <vt:lpstr>Radiographic Rating Chart</vt:lpstr>
      <vt:lpstr>Radiographic Rating Chart</vt:lpstr>
      <vt:lpstr>Anode Cooling Chart</vt:lpstr>
      <vt:lpstr>Anode Heat Monitoring </vt:lpstr>
      <vt:lpstr>Anode Cooling Chart </vt:lpstr>
      <vt:lpstr>Anode Cooling Curve</vt:lpstr>
      <vt:lpstr>Modification Factor</vt:lpstr>
      <vt:lpstr>Calculating Heat Units</vt:lpstr>
      <vt:lpstr>Calculating Heat Units</vt:lpstr>
      <vt:lpstr>Anode Cooling Chart</vt:lpstr>
      <vt:lpstr>Anode Cooling </vt:lpstr>
      <vt:lpstr>Anode Cooling </vt:lpstr>
      <vt:lpstr>Anode Cooling</vt:lpstr>
      <vt:lpstr>Anode Cooling</vt:lpstr>
      <vt:lpstr>Housing Cooling Charts</vt:lpstr>
      <vt:lpstr>Readings</vt:lpstr>
    </vt:vector>
  </TitlesOfParts>
  <Company>SAIT Polytechnic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lbucsis</dc:creator>
  <cp:lastModifiedBy>Ailsa Trottier | Anderson College | Head Office</cp:lastModifiedBy>
  <cp:revision>316</cp:revision>
  <cp:lastPrinted>2024-03-14T15:04:19Z</cp:lastPrinted>
  <dcterms:created xsi:type="dcterms:W3CDTF">2009-04-06T17:04:40Z</dcterms:created>
  <dcterms:modified xsi:type="dcterms:W3CDTF">2025-02-06T15:53:46Z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ies>
</file>