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20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E73F28-CDAD-4355-AC97-CA3D64EAA214}" type="datetimeFigureOut">
              <a:rPr lang="en-CA" smtClean="0"/>
              <a:t>2025-02-07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2AD2EE-9915-4E37-9196-B4AAFA76BEC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6048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31713-B821-5024-44A8-9B4AFC7EC1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021EFF-2C06-2E9C-251C-5990378ECF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3724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94FD9-7C58-13CE-1B42-CBBFB85FC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E2E9A-F826-D6BF-8FC6-0A60413CD0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7677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32CB2-9D18-3B16-BEBF-CAD81E6F0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F8FE7B-5725-C855-5106-D0887A0B4F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2035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4CCB2-77B5-D468-21C4-B08ADD106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55005-1B2D-9538-A097-6CF6FA2E7C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3B744F-BA2B-117F-65FF-B8083AB5E4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4554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9875A-A79A-1C0A-2BAB-104D19F59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00D175-FB0F-33F2-FFAF-45DC7A95E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030AC5-EEF2-7CA8-4843-FF85209314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894F60-810C-1CDF-2067-3FD1445390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292FF8-52C1-7EE1-7FF6-377185D8CB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3692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B2918-A261-5727-B863-62E8E17EC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4953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936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4819A-994F-96C9-4E49-690D4313E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A927D-0816-8A64-B1D3-2688E4FBDB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55FB90-21A2-07B9-1656-5E5F5C609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7134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B163A-25DC-FD7F-F94A-45D6D48B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6F0080-147F-774D-5664-0BFF2FE4F9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2528C9-1924-44BA-B819-28888AE83D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82335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ED150-707F-A311-09A4-18DBA95DE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412990-11A3-7B64-9353-DE6CAD2728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1102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D8117B-306F-E0D9-4890-7515FEAFFF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27622C-9AC4-8724-BD97-8D7B05D244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6017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E58DC5-D401-405E-3D3E-6A0F45048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9875C-8E54-1A4A-F6D1-6F5833A76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6696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sketchfab.com/3d-models/human-femur-886c48f7ee084e5bb5d064d8742afd1b" TargetMode="External"/><Relationship Id="rId2" Type="http://schemas.openxmlformats.org/officeDocument/2006/relationships/hyperlink" Target="https://sketchfab.com/3d-model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4710429" y="4924171"/>
            <a:ext cx="6727825" cy="10105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200" b="1" spc="-5" dirty="0">
                <a:solidFill>
                  <a:srgbClr val="FFFFFF"/>
                </a:solidFill>
                <a:cs typeface="Calibri"/>
              </a:rPr>
              <a:t>M</a:t>
            </a:r>
            <a:r>
              <a:rPr lang="en-US" sz="3200" b="1" spc="-5" dirty="0">
                <a:solidFill>
                  <a:srgbClr val="FFFFFF"/>
                </a:solidFill>
                <a:cs typeface="Calibri"/>
              </a:rPr>
              <a:t>RT Program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200" b="1" spc="-15" dirty="0">
                <a:solidFill>
                  <a:srgbClr val="FFFFFF"/>
                </a:solidFill>
                <a:cs typeface="Calibri"/>
              </a:rPr>
              <a:t> </a:t>
            </a:r>
            <a:r>
              <a:rPr sz="3200" b="1" spc="-710" dirty="0">
                <a:solidFill>
                  <a:srgbClr val="FFFFFF"/>
                </a:solidFill>
                <a:cs typeface="Calibri"/>
              </a:rPr>
              <a:t> </a:t>
            </a:r>
            <a:r>
              <a:rPr sz="3200" b="1" spc="-5" dirty="0">
                <a:solidFill>
                  <a:srgbClr val="FFFFFF"/>
                </a:solidFill>
                <a:cs typeface="Calibri"/>
              </a:rPr>
              <a:t>Anderson</a:t>
            </a:r>
            <a:r>
              <a:rPr sz="3200" b="1" spc="-35" dirty="0">
                <a:solidFill>
                  <a:srgbClr val="FFFFFF"/>
                </a:solidFill>
                <a:cs typeface="Calibri"/>
              </a:rPr>
              <a:t> </a:t>
            </a:r>
            <a:r>
              <a:rPr sz="3200" b="1" spc="-10" dirty="0">
                <a:solidFill>
                  <a:srgbClr val="FFFFFF"/>
                </a:solidFill>
                <a:cs typeface="Calibri"/>
              </a:rPr>
              <a:t>College</a:t>
            </a:r>
            <a:endParaRPr sz="3200" dirty="0"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276600" y="1828800"/>
            <a:ext cx="398145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chemeClr val="tx1"/>
                </a:solidFill>
                <a:latin typeface="+mj-lt"/>
              </a:rPr>
              <a:t>MRAD</a:t>
            </a:r>
            <a:r>
              <a:rPr spc="-75" dirty="0">
                <a:solidFill>
                  <a:schemeClr val="tx1"/>
                </a:solidFill>
                <a:latin typeface="+mj-lt"/>
              </a:rPr>
              <a:t> </a:t>
            </a:r>
            <a:r>
              <a:rPr dirty="0">
                <a:solidFill>
                  <a:schemeClr val="tx1"/>
                </a:solidFill>
                <a:latin typeface="+mj-lt"/>
              </a:rPr>
              <a:t>204: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886200" y="2977927"/>
            <a:ext cx="3981450" cy="13901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cs typeface="Calibri"/>
              </a:rPr>
              <a:t>Radiographic</a:t>
            </a:r>
            <a:r>
              <a:rPr sz="2400" spc="-20" dirty="0">
                <a:cs typeface="Calibri"/>
              </a:rPr>
              <a:t> </a:t>
            </a:r>
            <a:r>
              <a:rPr sz="2400" spc="-35" dirty="0">
                <a:cs typeface="Calibri"/>
              </a:rPr>
              <a:t>Technique </a:t>
            </a:r>
            <a:r>
              <a:rPr sz="2400" dirty="0">
                <a:cs typeface="Calibri"/>
              </a:rPr>
              <a:t>1</a:t>
            </a:r>
          </a:p>
          <a:p>
            <a:pPr marL="12700">
              <a:lnSpc>
                <a:spcPct val="100000"/>
              </a:lnSpc>
              <a:spcBef>
                <a:spcPts val="1305"/>
              </a:spcBef>
            </a:pPr>
            <a:r>
              <a:rPr sz="2400" u="heavy" spc="-10" dirty="0">
                <a:uFill>
                  <a:solidFill>
                    <a:srgbClr val="FFFFFF"/>
                  </a:solidFill>
                </a:uFill>
                <a:cs typeface="Calibri"/>
              </a:rPr>
              <a:t>Outcome</a:t>
            </a:r>
            <a:r>
              <a:rPr sz="2400" u="heavy" spc="-25" dirty="0">
                <a:uFill>
                  <a:solidFill>
                    <a:srgbClr val="FFFFFF"/>
                  </a:solidFill>
                </a:uFill>
                <a:cs typeface="Calibri"/>
              </a:rPr>
              <a:t> </a:t>
            </a:r>
            <a:r>
              <a:rPr sz="2400" u="heavy" spc="-5" dirty="0">
                <a:uFill>
                  <a:solidFill>
                    <a:srgbClr val="FFFFFF"/>
                  </a:solidFill>
                </a:uFill>
                <a:cs typeface="Calibri"/>
              </a:rPr>
              <a:t>6-10:</a:t>
            </a:r>
            <a:endParaRPr sz="2400" dirty="0"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400" spc="-10" dirty="0">
                <a:cs typeface="Calibri"/>
              </a:rPr>
              <a:t>Anatomy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Knee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Joint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74370"/>
            <a:ext cx="60172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0" dirty="0">
                <a:solidFill>
                  <a:srgbClr val="A11D21"/>
                </a:solidFill>
                <a:latin typeface="+mn-lt"/>
              </a:rPr>
              <a:t>Affiliated</a:t>
            </a:r>
            <a:r>
              <a:rPr spc="-40" dirty="0">
                <a:solidFill>
                  <a:srgbClr val="A11D21"/>
                </a:solidFill>
                <a:latin typeface="+mn-lt"/>
              </a:rPr>
              <a:t> </a:t>
            </a:r>
            <a:r>
              <a:rPr spc="-5" dirty="0">
                <a:solidFill>
                  <a:srgbClr val="A11D21"/>
                </a:solidFill>
                <a:latin typeface="+mn-lt"/>
              </a:rPr>
              <a:t>Readings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84019"/>
            <a:ext cx="2374265" cy="27603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5" dirty="0">
                <a:cs typeface="Calibri"/>
              </a:rPr>
              <a:t>Module</a:t>
            </a:r>
            <a:r>
              <a:rPr sz="3200" b="1" spc="-45" dirty="0">
                <a:cs typeface="Calibri"/>
              </a:rPr>
              <a:t> </a:t>
            </a:r>
            <a:r>
              <a:rPr lang="en-US" sz="3200" b="1" spc="-45" dirty="0">
                <a:cs typeface="Calibri"/>
              </a:rPr>
              <a:t>Reading</a:t>
            </a:r>
            <a:endParaRPr sz="32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950" dirty="0"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Bontrager</a:t>
            </a:r>
            <a:endParaRPr sz="3200" dirty="0">
              <a:cs typeface="Calibri"/>
            </a:endParaRPr>
          </a:p>
          <a:p>
            <a:pPr marL="292100" indent="-280035">
              <a:lnSpc>
                <a:spcPct val="100000"/>
              </a:lnSpc>
              <a:spcBef>
                <a:spcPts val="1764"/>
              </a:spcBef>
              <a:buSzPct val="96428"/>
              <a:buFont typeface="Wingdings"/>
              <a:buChar char=""/>
              <a:tabLst>
                <a:tab pos="292735" algn="l"/>
              </a:tabLst>
            </a:pPr>
            <a:r>
              <a:rPr sz="2800" spc="-5" dirty="0">
                <a:cs typeface="Calibri"/>
              </a:rPr>
              <a:t>Pgs:</a:t>
            </a:r>
            <a:r>
              <a:rPr sz="2800" spc="-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218→222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46456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A11D21"/>
                </a:solidFill>
                <a:latin typeface="+mn-lt"/>
              </a:rPr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094102"/>
            <a:ext cx="3327400" cy="394207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spc="-10" dirty="0">
                <a:cs typeface="Calibri"/>
              </a:rPr>
              <a:t>Distal</a:t>
            </a:r>
            <a:r>
              <a:rPr sz="2600" spc="-4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Femur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31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spc="-15" dirty="0">
                <a:cs typeface="Calibri"/>
              </a:rPr>
              <a:t>Patella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31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spc="-15" dirty="0">
                <a:cs typeface="Calibri"/>
              </a:rPr>
              <a:t>Proximal </a:t>
            </a:r>
            <a:r>
              <a:rPr sz="2600" spc="-5" dirty="0">
                <a:cs typeface="Calibri"/>
              </a:rPr>
              <a:t>Tibia</a:t>
            </a:r>
            <a:r>
              <a:rPr sz="2600" spc="-20" dirty="0">
                <a:cs typeface="Calibri"/>
              </a:rPr>
              <a:t> </a:t>
            </a:r>
            <a:r>
              <a:rPr sz="2600" dirty="0">
                <a:cs typeface="Calibri"/>
              </a:rPr>
              <a:t>&amp;</a:t>
            </a:r>
            <a:r>
              <a:rPr sz="2600" spc="-15" dirty="0">
                <a:cs typeface="Calibri"/>
              </a:rPr>
              <a:t> </a:t>
            </a:r>
            <a:r>
              <a:rPr sz="2600" dirty="0">
                <a:cs typeface="Calibri"/>
              </a:rPr>
              <a:t>Fibula</a:t>
            </a:r>
          </a:p>
          <a:p>
            <a:pPr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31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spc="-10" dirty="0">
                <a:cs typeface="Calibri"/>
              </a:rPr>
              <a:t>Knee</a:t>
            </a:r>
            <a:r>
              <a:rPr sz="2600" spc="-12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Joint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31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spc="-10" dirty="0">
                <a:cs typeface="Calibri"/>
              </a:rPr>
              <a:t>Ligaments</a:t>
            </a:r>
            <a:endParaRPr sz="2600" dirty="0"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6475" y="4248911"/>
            <a:ext cx="4701091" cy="215334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822316" y="4393513"/>
            <a:ext cx="5962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L</a:t>
            </a:r>
            <a:r>
              <a:rPr sz="1600" b="1" spc="-20" dirty="0">
                <a:latin typeface="Calibri"/>
                <a:cs typeface="Calibri"/>
              </a:rPr>
              <a:t>a</a:t>
            </a:r>
            <a:r>
              <a:rPr sz="1600" b="1" spc="-35" dirty="0">
                <a:latin typeface="Calibri"/>
                <a:cs typeface="Calibri"/>
              </a:rPr>
              <a:t>t</a:t>
            </a:r>
            <a:r>
              <a:rPr sz="1600" b="1" spc="-10" dirty="0">
                <a:latin typeface="Calibri"/>
                <a:cs typeface="Calibri"/>
              </a:rPr>
              <a:t>e</a:t>
            </a:r>
            <a:r>
              <a:rPr sz="1600" b="1" spc="-50" dirty="0">
                <a:latin typeface="Calibri"/>
                <a:cs typeface="Calibri"/>
              </a:rPr>
              <a:t>r</a:t>
            </a:r>
            <a:r>
              <a:rPr sz="1600" b="1" spc="-5" dirty="0">
                <a:latin typeface="Calibri"/>
                <a:cs typeface="Calibri"/>
              </a:rPr>
              <a:t>al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00604" y="4393513"/>
            <a:ext cx="613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Me</a:t>
            </a:r>
            <a:r>
              <a:rPr sz="1600" b="1" spc="-15" dirty="0">
                <a:latin typeface="Calibri"/>
                <a:cs typeface="Calibri"/>
              </a:rPr>
              <a:t>d</a:t>
            </a:r>
            <a:r>
              <a:rPr sz="1600" b="1" spc="-5" dirty="0">
                <a:latin typeface="Calibri"/>
                <a:cs typeface="Calibri"/>
              </a:rPr>
              <a:t>ial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12719" y="3735451"/>
            <a:ext cx="15690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Posterior</a:t>
            </a:r>
            <a:r>
              <a:rPr sz="2000" b="1" u="heavy" spc="-10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View</a:t>
            </a:r>
            <a:endParaRPr sz="2000" dirty="0"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69811" y="1070609"/>
            <a:ext cx="3658235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5080" indent="-287020" algn="just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299720" algn="l"/>
              </a:tabLst>
            </a:pPr>
            <a:r>
              <a:rPr sz="2000" spc="-15" dirty="0">
                <a:cs typeface="Calibri"/>
              </a:rPr>
              <a:t>Patella </a:t>
            </a:r>
            <a:r>
              <a:rPr sz="2000" dirty="0">
                <a:cs typeface="Calibri"/>
              </a:rPr>
              <a:t>is </a:t>
            </a:r>
            <a:r>
              <a:rPr sz="2000" spc="-10" dirty="0">
                <a:cs typeface="Calibri"/>
              </a:rPr>
              <a:t>located </a:t>
            </a:r>
            <a:r>
              <a:rPr sz="2000" spc="-5" dirty="0">
                <a:cs typeface="Calibri"/>
              </a:rPr>
              <a:t>on </a:t>
            </a:r>
            <a:r>
              <a:rPr sz="2000" dirty="0">
                <a:cs typeface="Calibri"/>
              </a:rPr>
              <a:t>the </a:t>
            </a:r>
            <a:r>
              <a:rPr sz="2000" spc="-10" dirty="0">
                <a:cs typeface="Calibri"/>
              </a:rPr>
              <a:t>anterior </a:t>
            </a:r>
            <a:r>
              <a:rPr sz="2000" spc="-44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side </a:t>
            </a:r>
            <a:r>
              <a:rPr sz="2000" spc="-10" dirty="0">
                <a:cs typeface="Calibri"/>
              </a:rPr>
              <a:t>(over </a:t>
            </a:r>
            <a:r>
              <a:rPr sz="2000" dirty="0">
                <a:cs typeface="Calibri"/>
              </a:rPr>
              <a:t>the </a:t>
            </a:r>
            <a:r>
              <a:rPr sz="2000" spc="-5" dirty="0">
                <a:cs typeface="Calibri"/>
              </a:rPr>
              <a:t>smooth </a:t>
            </a:r>
            <a:r>
              <a:rPr sz="2000" dirty="0">
                <a:cs typeface="Calibri"/>
              </a:rPr>
              <a:t>triangular </a:t>
            </a:r>
            <a:r>
              <a:rPr sz="2000" spc="-44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depression)</a:t>
            </a:r>
            <a:endParaRPr sz="2000" dirty="0"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369811" y="2290063"/>
            <a:ext cx="395033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299720" algn="l"/>
              </a:tabLst>
            </a:pPr>
            <a:r>
              <a:rPr sz="2000" spc="-10" dirty="0">
                <a:cs typeface="Calibri"/>
              </a:rPr>
              <a:t>Large,</a:t>
            </a:r>
            <a:r>
              <a:rPr sz="2000" spc="-2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rounded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condyles</a:t>
            </a:r>
            <a:r>
              <a:rPr sz="2000" spc="-2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are</a:t>
            </a:r>
            <a:r>
              <a:rPr sz="2000" spc="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on </a:t>
            </a:r>
            <a:r>
              <a:rPr sz="2000" dirty="0">
                <a:cs typeface="Calibri"/>
              </a:rPr>
              <a:t>the</a:t>
            </a:r>
          </a:p>
          <a:p>
            <a:pPr marL="299085">
              <a:lnSpc>
                <a:spcPct val="100000"/>
              </a:lnSpc>
            </a:pPr>
            <a:r>
              <a:rPr sz="2000" spc="-10" dirty="0">
                <a:cs typeface="Calibri"/>
              </a:rPr>
              <a:t>posterior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side</a:t>
            </a:r>
            <a:endParaRPr sz="2000" dirty="0"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69811" y="3204718"/>
            <a:ext cx="3935095" cy="1550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299720" algn="l"/>
              </a:tabLst>
            </a:pPr>
            <a:r>
              <a:rPr sz="2000" dirty="0">
                <a:cs typeface="Calibri"/>
              </a:rPr>
              <a:t>When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weightbearing</a:t>
            </a:r>
            <a:r>
              <a:rPr sz="2000" b="1" spc="-5" dirty="0">
                <a:cs typeface="Calibri"/>
              </a:rPr>
              <a:t> </a:t>
            </a:r>
            <a:r>
              <a:rPr sz="2000" dirty="0">
                <a:cs typeface="Calibri"/>
              </a:rPr>
              <a:t>the 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lateromedial</a:t>
            </a:r>
            <a:r>
              <a:rPr sz="2000" spc="35" dirty="0">
                <a:cs typeface="Calibri"/>
              </a:rPr>
              <a:t> </a:t>
            </a:r>
            <a:r>
              <a:rPr sz="2000" dirty="0">
                <a:cs typeface="Calibri"/>
              </a:rPr>
              <a:t>angle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-5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femur 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(determined by </a:t>
            </a:r>
            <a:r>
              <a:rPr sz="2000" dirty="0">
                <a:cs typeface="Calibri"/>
              </a:rPr>
              <a:t>the </a:t>
            </a:r>
            <a:r>
              <a:rPr sz="2000" spc="-10" dirty="0">
                <a:cs typeface="Calibri"/>
              </a:rPr>
              <a:t>inferior surface </a:t>
            </a:r>
            <a:r>
              <a:rPr sz="2000" spc="-44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 </a:t>
            </a:r>
            <a:r>
              <a:rPr sz="2000" dirty="0">
                <a:cs typeface="Calibri"/>
              </a:rPr>
              <a:t>the </a:t>
            </a:r>
            <a:r>
              <a:rPr sz="2000" spc="-10" dirty="0">
                <a:cs typeface="Calibri"/>
              </a:rPr>
              <a:t>femur) </a:t>
            </a:r>
            <a:r>
              <a:rPr sz="2000" spc="-5" dirty="0">
                <a:cs typeface="Calibri"/>
              </a:rPr>
              <a:t>should be parallel </a:t>
            </a:r>
            <a:r>
              <a:rPr sz="2000" spc="-15" dirty="0">
                <a:cs typeface="Calibri"/>
              </a:rPr>
              <a:t>to </a:t>
            </a:r>
            <a:r>
              <a:rPr sz="2000" spc="-10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-5" dirty="0">
                <a:cs typeface="Calibri"/>
              </a:rPr>
              <a:t> </a:t>
            </a:r>
            <a:r>
              <a:rPr sz="2000" dirty="0">
                <a:cs typeface="Calibri"/>
              </a:rPr>
              <a:t>floor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369811" y="5033898"/>
            <a:ext cx="3881120" cy="1245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2000" dirty="0">
                <a:cs typeface="Calibri"/>
              </a:rPr>
              <a:t>When the body </a:t>
            </a:r>
            <a:r>
              <a:rPr sz="2000" spc="-5" dirty="0">
                <a:cs typeface="Calibri"/>
              </a:rPr>
              <a:t>of </a:t>
            </a:r>
            <a:r>
              <a:rPr sz="2000" dirty="0">
                <a:cs typeface="Calibri"/>
              </a:rPr>
              <a:t>the </a:t>
            </a:r>
            <a:r>
              <a:rPr sz="2000" spc="-10" dirty="0">
                <a:cs typeface="Calibri"/>
              </a:rPr>
              <a:t>femur </a:t>
            </a:r>
            <a:r>
              <a:rPr sz="2000" dirty="0">
                <a:cs typeface="Calibri"/>
              </a:rPr>
              <a:t>is </a:t>
            </a:r>
            <a:r>
              <a:rPr sz="2000" spc="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perfectly</a:t>
            </a:r>
            <a:r>
              <a:rPr sz="2000" spc="-5" dirty="0">
                <a:cs typeface="Calibri"/>
              </a:rPr>
              <a:t> vertical</a:t>
            </a:r>
            <a:r>
              <a:rPr sz="2000" spc="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or</a:t>
            </a:r>
            <a:r>
              <a:rPr sz="2000" spc="-1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horizontal,</a:t>
            </a:r>
            <a:r>
              <a:rPr sz="2000" dirty="0">
                <a:cs typeface="Calibri"/>
              </a:rPr>
              <a:t> the </a:t>
            </a:r>
            <a:r>
              <a:rPr sz="2000" spc="-434" dirty="0">
                <a:cs typeface="Calibri"/>
              </a:rPr>
              <a:t> </a:t>
            </a:r>
            <a:r>
              <a:rPr sz="2000" b="1" i="1" u="heavy" dirty="0">
                <a:uFill>
                  <a:solidFill>
                    <a:srgbClr val="000000"/>
                  </a:solidFill>
                </a:uFill>
                <a:cs typeface="Calibri"/>
              </a:rPr>
              <a:t>medial</a:t>
            </a:r>
            <a:r>
              <a:rPr sz="2000" b="1" i="1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side of </a:t>
            </a:r>
            <a:r>
              <a:rPr sz="2000" dirty="0">
                <a:cs typeface="Calibri"/>
              </a:rPr>
              <a:t>the </a:t>
            </a:r>
            <a:r>
              <a:rPr sz="2000" spc="-10" dirty="0">
                <a:cs typeface="Calibri"/>
              </a:rPr>
              <a:t>femur extends </a:t>
            </a:r>
            <a:r>
              <a:rPr sz="2000" spc="-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more</a:t>
            </a:r>
            <a:r>
              <a:rPr sz="2000" spc="-5" dirty="0">
                <a:cs typeface="Calibri"/>
              </a:rPr>
              <a:t> </a:t>
            </a:r>
            <a:r>
              <a:rPr sz="2000" b="1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distally</a:t>
            </a:r>
            <a:endParaRPr sz="2000" dirty="0"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01750" y="1331975"/>
            <a:ext cx="4276290" cy="2250948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1743582" y="1523441"/>
            <a:ext cx="5962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L</a:t>
            </a:r>
            <a:r>
              <a:rPr sz="1600" b="1" spc="-20" dirty="0">
                <a:latin typeface="Calibri"/>
                <a:cs typeface="Calibri"/>
              </a:rPr>
              <a:t>a</a:t>
            </a:r>
            <a:r>
              <a:rPr sz="1600" b="1" spc="-35" dirty="0">
                <a:latin typeface="Calibri"/>
                <a:cs typeface="Calibri"/>
              </a:rPr>
              <a:t>t</a:t>
            </a:r>
            <a:r>
              <a:rPr sz="1600" b="1" spc="-10" dirty="0">
                <a:latin typeface="Calibri"/>
                <a:cs typeface="Calibri"/>
              </a:rPr>
              <a:t>e</a:t>
            </a:r>
            <a:r>
              <a:rPr sz="1600" b="1" spc="-50" dirty="0">
                <a:latin typeface="Calibri"/>
                <a:cs typeface="Calibri"/>
              </a:rPr>
              <a:t>r</a:t>
            </a:r>
            <a:r>
              <a:rPr sz="1600" b="1" spc="-5" dirty="0">
                <a:latin typeface="Calibri"/>
                <a:cs typeface="Calibri"/>
              </a:rPr>
              <a:t>al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22316" y="1523441"/>
            <a:ext cx="613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Me</a:t>
            </a:r>
            <a:r>
              <a:rPr sz="1600" b="1" spc="-15" dirty="0">
                <a:latin typeface="Calibri"/>
                <a:cs typeface="Calibri"/>
              </a:rPr>
              <a:t>d</a:t>
            </a:r>
            <a:r>
              <a:rPr sz="1600" b="1" spc="-5" dirty="0">
                <a:latin typeface="Calibri"/>
                <a:cs typeface="Calibri"/>
              </a:rPr>
              <a:t>ial</a:t>
            </a:r>
            <a:endParaRPr sz="1600" dirty="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77640" y="1086611"/>
            <a:ext cx="656843" cy="376427"/>
          </a:xfrm>
          <a:prstGeom prst="rect">
            <a:avLst/>
          </a:prstGeom>
        </p:spPr>
      </p:pic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916939" y="57190"/>
            <a:ext cx="3565525" cy="110871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pc="-20" dirty="0">
                <a:solidFill>
                  <a:srgbClr val="A11D21"/>
                </a:solidFill>
                <a:latin typeface="+mn-lt"/>
              </a:rPr>
              <a:t>Distal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spc="-10" dirty="0">
                <a:solidFill>
                  <a:srgbClr val="A11D21"/>
                </a:solidFill>
                <a:latin typeface="+mn-lt"/>
              </a:rPr>
              <a:t>Femur</a:t>
            </a:r>
          </a:p>
          <a:p>
            <a:pPr marL="2086610">
              <a:lnSpc>
                <a:spcPct val="100000"/>
              </a:lnSpc>
              <a:spcBef>
                <a:spcPts val="265"/>
              </a:spcBef>
            </a:pPr>
            <a:r>
              <a:rPr sz="2000" b="1" u="heavy" spc="-1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Anterior</a:t>
            </a:r>
            <a:r>
              <a:rPr sz="2000" b="1" u="heavy" spc="-7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000" b="1" u="heavy" spc="-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View</a:t>
            </a:r>
            <a:endParaRPr sz="2000" dirty="0">
              <a:latin typeface="+mn-lt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13686" y="6569310"/>
            <a:ext cx="1680210" cy="15367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219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6.19-6.20</a:t>
            </a:r>
            <a:endParaRPr sz="9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1750" y="1351788"/>
            <a:ext cx="4276290" cy="225094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743582" y="1544192"/>
            <a:ext cx="5962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L</a:t>
            </a:r>
            <a:r>
              <a:rPr sz="1600" b="1" spc="-20" dirty="0">
                <a:latin typeface="Calibri"/>
                <a:cs typeface="Calibri"/>
              </a:rPr>
              <a:t>a</a:t>
            </a:r>
            <a:r>
              <a:rPr sz="1600" b="1" spc="-30" dirty="0">
                <a:latin typeface="Calibri"/>
                <a:cs typeface="Calibri"/>
              </a:rPr>
              <a:t>t</a:t>
            </a:r>
            <a:r>
              <a:rPr sz="1600" b="1" spc="-10" dirty="0">
                <a:latin typeface="Calibri"/>
                <a:cs typeface="Calibri"/>
              </a:rPr>
              <a:t>e</a:t>
            </a:r>
            <a:r>
              <a:rPr sz="1600" b="1" spc="-45" dirty="0">
                <a:latin typeface="Calibri"/>
                <a:cs typeface="Calibri"/>
              </a:rPr>
              <a:t>r</a:t>
            </a:r>
            <a:r>
              <a:rPr sz="1600" b="1" spc="-5" dirty="0">
                <a:latin typeface="Calibri"/>
                <a:cs typeface="Calibri"/>
              </a:rPr>
              <a:t>al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22316" y="1544192"/>
            <a:ext cx="613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Me</a:t>
            </a:r>
            <a:r>
              <a:rPr sz="1600" b="1" spc="-15" dirty="0">
                <a:latin typeface="Calibri"/>
                <a:cs typeface="Calibri"/>
              </a:rPr>
              <a:t>d</a:t>
            </a:r>
            <a:r>
              <a:rPr sz="1600" b="1" spc="-5" dirty="0">
                <a:latin typeface="Calibri"/>
                <a:cs typeface="Calibri"/>
              </a:rPr>
              <a:t>i</a:t>
            </a:r>
            <a:r>
              <a:rPr sz="1600" b="1" dirty="0">
                <a:latin typeface="Calibri"/>
                <a:cs typeface="Calibri"/>
              </a:rPr>
              <a:t>a</a:t>
            </a:r>
            <a:r>
              <a:rPr sz="1600" b="1" spc="-5" dirty="0">
                <a:latin typeface="Calibri"/>
                <a:cs typeface="Calibri"/>
              </a:rPr>
              <a:t>l</a:t>
            </a:r>
            <a:endParaRPr sz="16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77640" y="1106424"/>
            <a:ext cx="656843" cy="376427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16939" y="0"/>
            <a:ext cx="3565525" cy="1211580"/>
          </a:xfrm>
          <a:prstGeom prst="rect">
            <a:avLst/>
          </a:prstGeom>
        </p:spPr>
        <p:txBody>
          <a:bodyPr vert="horz" wrap="square" lIns="0" tIns="1568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pc="-20" dirty="0">
                <a:solidFill>
                  <a:srgbClr val="A11D21"/>
                </a:solidFill>
                <a:latin typeface="+mn-lt"/>
              </a:rPr>
              <a:t>Distal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spc="-10" dirty="0">
                <a:solidFill>
                  <a:srgbClr val="A11D21"/>
                </a:solidFill>
                <a:latin typeface="+mn-lt"/>
              </a:rPr>
              <a:t>Femur</a:t>
            </a:r>
          </a:p>
          <a:p>
            <a:pPr marL="2086610">
              <a:lnSpc>
                <a:spcPct val="100000"/>
              </a:lnSpc>
              <a:spcBef>
                <a:spcPts val="520"/>
              </a:spcBef>
            </a:pPr>
            <a:r>
              <a:rPr sz="2000" b="1" u="heavy" spc="-1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Anterior</a:t>
            </a:r>
            <a:r>
              <a:rPr sz="2000" b="1" u="heavy" spc="-7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000" b="1" u="heavy" spc="-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View</a:t>
            </a:r>
            <a:endParaRPr sz="2000" dirty="0">
              <a:latin typeface="+mn-lt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06475" y="4148328"/>
            <a:ext cx="4701091" cy="2154842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4822316" y="4294378"/>
            <a:ext cx="5962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L</a:t>
            </a:r>
            <a:r>
              <a:rPr sz="1600" b="1" spc="-20" dirty="0">
                <a:latin typeface="Calibri"/>
                <a:cs typeface="Calibri"/>
              </a:rPr>
              <a:t>a</a:t>
            </a:r>
            <a:r>
              <a:rPr sz="1600" b="1" spc="-30" dirty="0">
                <a:latin typeface="Calibri"/>
                <a:cs typeface="Calibri"/>
              </a:rPr>
              <a:t>t</a:t>
            </a:r>
            <a:r>
              <a:rPr sz="1600" b="1" spc="-10" dirty="0">
                <a:latin typeface="Calibri"/>
                <a:cs typeface="Calibri"/>
              </a:rPr>
              <a:t>e</a:t>
            </a:r>
            <a:r>
              <a:rPr sz="1600" b="1" spc="-45" dirty="0">
                <a:latin typeface="Calibri"/>
                <a:cs typeface="Calibri"/>
              </a:rPr>
              <a:t>r</a:t>
            </a:r>
            <a:r>
              <a:rPr sz="1600" b="1" spc="-5" dirty="0">
                <a:latin typeface="Calibri"/>
                <a:cs typeface="Calibri"/>
              </a:rPr>
              <a:t>al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813686" y="6569310"/>
            <a:ext cx="1680210" cy="15367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219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6.19-6.20</a:t>
            </a:r>
            <a:endParaRPr sz="900" dirty="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00604" y="4294378"/>
            <a:ext cx="613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Me</a:t>
            </a:r>
            <a:r>
              <a:rPr sz="1600" b="1" spc="-15" dirty="0">
                <a:latin typeface="Calibri"/>
                <a:cs typeface="Calibri"/>
              </a:rPr>
              <a:t>d</a:t>
            </a:r>
            <a:r>
              <a:rPr sz="1600" b="1" spc="-5" dirty="0">
                <a:latin typeface="Calibri"/>
                <a:cs typeface="Calibri"/>
              </a:rPr>
              <a:t>i</a:t>
            </a:r>
            <a:r>
              <a:rPr sz="1600" b="1" dirty="0">
                <a:latin typeface="Calibri"/>
                <a:cs typeface="Calibri"/>
              </a:rPr>
              <a:t>a</a:t>
            </a:r>
            <a:r>
              <a:rPr sz="1600" b="1" spc="-5" dirty="0">
                <a:latin typeface="Calibri"/>
                <a:cs typeface="Calibri"/>
              </a:rPr>
              <a:t>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12719" y="3636009"/>
            <a:ext cx="15690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Posterior</a:t>
            </a:r>
            <a:r>
              <a:rPr sz="2000" b="1" u="heavy" spc="-10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View</a:t>
            </a:r>
            <a:endParaRPr sz="2000" dirty="0"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79770" y="1121155"/>
            <a:ext cx="42043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i="1" u="heavy" spc="-4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Teach</a:t>
            </a:r>
            <a:r>
              <a:rPr sz="2400" i="1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 yourself</a:t>
            </a:r>
            <a:r>
              <a:rPr sz="2400" i="1" spc="15" dirty="0">
                <a:solidFill>
                  <a:srgbClr val="FF0000"/>
                </a:solidFill>
                <a:cs typeface="Calibri"/>
              </a:rPr>
              <a:t> </a:t>
            </a:r>
            <a:r>
              <a:rPr sz="2400" spc="-15" dirty="0">
                <a:cs typeface="Calibri"/>
              </a:rPr>
              <a:t>to recognize </a:t>
            </a:r>
            <a:r>
              <a:rPr sz="2400" dirty="0">
                <a:cs typeface="Calibri"/>
              </a:rPr>
              <a:t>the 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labelled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parts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on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distal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femur:</a:t>
            </a:r>
            <a:endParaRPr sz="2400" dirty="0"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75375" y="2133980"/>
            <a:ext cx="3748404" cy="132087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469900" algn="l"/>
                <a:tab pos="470534" algn="l"/>
              </a:tabLst>
            </a:pPr>
            <a:r>
              <a:rPr sz="2400" spc="-15" dirty="0">
                <a:cs typeface="Calibri"/>
              </a:rPr>
              <a:t>Patellar</a:t>
            </a:r>
            <a:r>
              <a:rPr sz="2400" spc="-5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surface</a:t>
            </a:r>
            <a:r>
              <a:rPr sz="2400" spc="-20" dirty="0">
                <a:cs typeface="Calibri"/>
              </a:rPr>
              <a:t> </a:t>
            </a:r>
            <a:r>
              <a:rPr sz="1800" i="1" spc="-10" dirty="0">
                <a:cs typeface="Calibri"/>
              </a:rPr>
              <a:t>(intercondylar</a:t>
            </a:r>
            <a:endParaRPr sz="1800" dirty="0"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35"/>
              </a:spcBef>
            </a:pPr>
            <a:r>
              <a:rPr sz="1800" i="1" spc="-10" dirty="0">
                <a:cs typeface="Calibri"/>
              </a:rPr>
              <a:t>sulcus,</a:t>
            </a:r>
            <a:r>
              <a:rPr sz="1800" i="1" spc="5" dirty="0">
                <a:cs typeface="Calibri"/>
              </a:rPr>
              <a:t> </a:t>
            </a:r>
            <a:r>
              <a:rPr sz="1800" i="1" spc="-5" dirty="0">
                <a:cs typeface="Calibri"/>
              </a:rPr>
              <a:t>trochlear</a:t>
            </a:r>
            <a:r>
              <a:rPr sz="1800" i="1" spc="-10" dirty="0">
                <a:cs typeface="Calibri"/>
              </a:rPr>
              <a:t> </a:t>
            </a:r>
            <a:r>
              <a:rPr sz="1800" i="1" spc="-5" dirty="0">
                <a:cs typeface="Calibri"/>
              </a:rPr>
              <a:t>groove)</a:t>
            </a:r>
            <a:endParaRPr sz="1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900" dirty="0">
              <a:cs typeface="Calibri"/>
            </a:endParaRPr>
          </a:p>
          <a:p>
            <a:pPr marL="469900" indent="-457834">
              <a:lnSpc>
                <a:spcPct val="100000"/>
              </a:lnSpc>
              <a:buAutoNum type="arabicPeriod" startAt="2"/>
              <a:tabLst>
                <a:tab pos="469900" algn="l"/>
                <a:tab pos="470534" algn="l"/>
              </a:tabLst>
            </a:pPr>
            <a:r>
              <a:rPr sz="2400" spc="-15" dirty="0">
                <a:cs typeface="Calibri"/>
              </a:rPr>
              <a:t>Popliteal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surface</a:t>
            </a:r>
            <a:endParaRPr sz="2400" dirty="0"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75375" y="3749497"/>
            <a:ext cx="36195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900" algn="l"/>
              </a:tabLst>
            </a:pPr>
            <a:r>
              <a:rPr sz="2400" spc="-5" dirty="0">
                <a:latin typeface="Calibri"/>
                <a:cs typeface="Calibri"/>
              </a:rPr>
              <a:t>3.	</a:t>
            </a:r>
            <a:r>
              <a:rPr sz="2400" dirty="0">
                <a:cs typeface="Calibri"/>
              </a:rPr>
              <a:t>Medial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r>
              <a:rPr sz="2400" spc="-4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condyles</a:t>
            </a:r>
            <a:endParaRPr sz="2400" dirty="0"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75375" y="4420616"/>
            <a:ext cx="28346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900" algn="l"/>
              </a:tabLst>
            </a:pPr>
            <a:r>
              <a:rPr sz="2400" spc="-5" dirty="0">
                <a:latin typeface="Calibri"/>
                <a:cs typeface="Calibri"/>
              </a:rPr>
              <a:t>4.	</a:t>
            </a:r>
            <a:r>
              <a:rPr sz="2400" spc="-15" dirty="0">
                <a:cs typeface="Calibri"/>
              </a:rPr>
              <a:t>Intercondylar</a:t>
            </a:r>
            <a:r>
              <a:rPr sz="2400" spc="-5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fossa</a:t>
            </a:r>
            <a:endParaRPr sz="2400" dirty="0"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75375" y="5091429"/>
            <a:ext cx="4002404" cy="1062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100"/>
              </a:spcBef>
              <a:buAutoNum type="arabicPeriod" startAt="5"/>
              <a:tabLst>
                <a:tab pos="469900" algn="l"/>
                <a:tab pos="470534" algn="l"/>
              </a:tabLst>
            </a:pPr>
            <a:r>
              <a:rPr sz="2400" spc="-5" dirty="0">
                <a:cs typeface="Calibri"/>
              </a:rPr>
              <a:t>Adductor</a:t>
            </a:r>
            <a:r>
              <a:rPr sz="2400" spc="-5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tubercle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Calibri"/>
              <a:buAutoNum type="arabicPeriod" startAt="5"/>
            </a:pPr>
            <a:endParaRPr sz="1950" dirty="0">
              <a:cs typeface="Calibri"/>
            </a:endParaRPr>
          </a:p>
          <a:p>
            <a:pPr marL="469900" indent="-457834">
              <a:lnSpc>
                <a:spcPct val="100000"/>
              </a:lnSpc>
              <a:buAutoNum type="arabicPeriod" startAt="5"/>
              <a:tabLst>
                <a:tab pos="469900" algn="l"/>
                <a:tab pos="470534" algn="l"/>
              </a:tabLst>
            </a:pPr>
            <a:r>
              <a:rPr sz="2400" dirty="0">
                <a:cs typeface="Calibri"/>
              </a:rPr>
              <a:t>Medial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r>
              <a:rPr sz="2400" spc="-4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epicondyles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5095"/>
            <a:ext cx="288099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0" dirty="0">
                <a:solidFill>
                  <a:srgbClr val="A11D21"/>
                </a:solidFill>
                <a:latin typeface="+mn-lt"/>
              </a:rPr>
              <a:t>Distal</a:t>
            </a:r>
            <a:r>
              <a:rPr spc="-60" dirty="0">
                <a:solidFill>
                  <a:srgbClr val="A11D21"/>
                </a:solidFill>
                <a:latin typeface="+mn-lt"/>
              </a:rPr>
              <a:t> </a:t>
            </a:r>
            <a:r>
              <a:rPr spc="-10" dirty="0">
                <a:solidFill>
                  <a:srgbClr val="A11D21"/>
                </a:solidFill>
                <a:latin typeface="+mn-lt"/>
              </a:rPr>
              <a:t>Femur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1750" y="1351788"/>
            <a:ext cx="4276290" cy="225094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743582" y="1544192"/>
            <a:ext cx="5962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L</a:t>
            </a:r>
            <a:r>
              <a:rPr sz="1600" b="1" spc="-20" dirty="0">
                <a:latin typeface="Calibri"/>
                <a:cs typeface="Calibri"/>
              </a:rPr>
              <a:t>a</a:t>
            </a:r>
            <a:r>
              <a:rPr sz="1600" b="1" spc="-30" dirty="0">
                <a:latin typeface="Calibri"/>
                <a:cs typeface="Calibri"/>
              </a:rPr>
              <a:t>t</a:t>
            </a:r>
            <a:r>
              <a:rPr sz="1600" b="1" spc="-10" dirty="0">
                <a:latin typeface="Calibri"/>
                <a:cs typeface="Calibri"/>
              </a:rPr>
              <a:t>e</a:t>
            </a:r>
            <a:r>
              <a:rPr sz="1600" b="1" spc="-45" dirty="0">
                <a:latin typeface="Calibri"/>
                <a:cs typeface="Calibri"/>
              </a:rPr>
              <a:t>r</a:t>
            </a:r>
            <a:r>
              <a:rPr sz="1600" b="1" spc="-5" dirty="0">
                <a:latin typeface="Calibri"/>
                <a:cs typeface="Calibri"/>
              </a:rPr>
              <a:t>al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22316" y="1544192"/>
            <a:ext cx="613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Me</a:t>
            </a:r>
            <a:r>
              <a:rPr sz="1600" b="1" spc="-15" dirty="0">
                <a:latin typeface="Calibri"/>
                <a:cs typeface="Calibri"/>
              </a:rPr>
              <a:t>d</a:t>
            </a:r>
            <a:r>
              <a:rPr sz="1600" b="1" spc="-5" dirty="0">
                <a:latin typeface="Calibri"/>
                <a:cs typeface="Calibri"/>
              </a:rPr>
              <a:t>i</a:t>
            </a:r>
            <a:r>
              <a:rPr sz="1600" b="1" dirty="0">
                <a:latin typeface="Calibri"/>
                <a:cs typeface="Calibri"/>
              </a:rPr>
              <a:t>a</a:t>
            </a:r>
            <a:r>
              <a:rPr sz="1600" b="1" spc="-5" dirty="0">
                <a:latin typeface="Calibri"/>
                <a:cs typeface="Calibri"/>
              </a:rPr>
              <a:t>l</a:t>
            </a:r>
            <a:endParaRPr sz="1600" dirty="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77640" y="1106424"/>
            <a:ext cx="656843" cy="376427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2991104" y="855090"/>
            <a:ext cx="14916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Anterior</a:t>
            </a:r>
            <a:r>
              <a:rPr sz="2000" b="1" u="heavy" spc="-7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View</a:t>
            </a:r>
            <a:endParaRPr sz="2000" dirty="0"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06475" y="4148328"/>
            <a:ext cx="4701091" cy="2154842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4822316" y="4294378"/>
            <a:ext cx="5962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L</a:t>
            </a:r>
            <a:r>
              <a:rPr sz="1600" b="1" spc="-20" dirty="0">
                <a:latin typeface="Calibri"/>
                <a:cs typeface="Calibri"/>
              </a:rPr>
              <a:t>a</a:t>
            </a:r>
            <a:r>
              <a:rPr sz="1600" b="1" spc="-30" dirty="0">
                <a:latin typeface="Calibri"/>
                <a:cs typeface="Calibri"/>
              </a:rPr>
              <a:t>t</a:t>
            </a:r>
            <a:r>
              <a:rPr sz="1600" b="1" spc="-10" dirty="0">
                <a:latin typeface="Calibri"/>
                <a:cs typeface="Calibri"/>
              </a:rPr>
              <a:t>e</a:t>
            </a:r>
            <a:r>
              <a:rPr sz="1600" b="1" spc="-45" dirty="0">
                <a:latin typeface="Calibri"/>
                <a:cs typeface="Calibri"/>
              </a:rPr>
              <a:t>r</a:t>
            </a:r>
            <a:r>
              <a:rPr sz="1600" b="1" spc="-5" dirty="0">
                <a:latin typeface="Calibri"/>
                <a:cs typeface="Calibri"/>
              </a:rPr>
              <a:t>al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00604" y="4294378"/>
            <a:ext cx="613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Me</a:t>
            </a:r>
            <a:r>
              <a:rPr sz="1600" b="1" spc="-15" dirty="0">
                <a:latin typeface="Calibri"/>
                <a:cs typeface="Calibri"/>
              </a:rPr>
              <a:t>d</a:t>
            </a:r>
            <a:r>
              <a:rPr sz="1600" b="1" spc="-5" dirty="0">
                <a:latin typeface="Calibri"/>
                <a:cs typeface="Calibri"/>
              </a:rPr>
              <a:t>i</a:t>
            </a:r>
            <a:r>
              <a:rPr sz="1600" b="1" dirty="0">
                <a:latin typeface="Calibri"/>
                <a:cs typeface="Calibri"/>
              </a:rPr>
              <a:t>a</a:t>
            </a:r>
            <a:r>
              <a:rPr sz="1600" b="1" spc="-5" dirty="0">
                <a:latin typeface="Calibri"/>
                <a:cs typeface="Calibri"/>
              </a:rPr>
              <a:t>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12719" y="3636009"/>
            <a:ext cx="15690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Posterior</a:t>
            </a:r>
            <a:r>
              <a:rPr sz="2000" b="1" u="heavy" spc="-10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View</a:t>
            </a:r>
            <a:endParaRPr sz="2000" dirty="0"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37376" y="882396"/>
            <a:ext cx="3942587" cy="5561076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7832852" y="6433515"/>
            <a:ext cx="14808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246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6.101</a:t>
            </a:r>
            <a:endParaRPr sz="900" dirty="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43582" y="6433515"/>
            <a:ext cx="1750314" cy="1404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219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6.19-6.20</a:t>
            </a:r>
            <a:endParaRPr sz="9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0"/>
            <a:ext cx="3230881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95" dirty="0">
                <a:solidFill>
                  <a:srgbClr val="A11D21"/>
                </a:solidFill>
                <a:latin typeface="+mn-lt"/>
              </a:rPr>
              <a:t>P</a:t>
            </a:r>
            <a:r>
              <a:rPr spc="-35" dirty="0">
                <a:solidFill>
                  <a:srgbClr val="A11D21"/>
                </a:solidFill>
                <a:latin typeface="+mn-lt"/>
              </a:rPr>
              <a:t>a</a:t>
            </a:r>
            <a:r>
              <a:rPr spc="-50" dirty="0">
                <a:solidFill>
                  <a:srgbClr val="A11D21"/>
                </a:solidFill>
                <a:latin typeface="+mn-lt"/>
              </a:rPr>
              <a:t>t</a:t>
            </a:r>
            <a:r>
              <a:rPr dirty="0">
                <a:solidFill>
                  <a:srgbClr val="A11D21"/>
                </a:solidFill>
                <a:latin typeface="+mn-lt"/>
              </a:rPr>
              <a:t>ella</a:t>
            </a:r>
          </a:p>
        </p:txBody>
      </p:sp>
      <p:sp>
        <p:nvSpPr>
          <p:cNvPr id="11" name="object 11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07765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3709035" algn="l"/>
              </a:tabLst>
            </a:pPr>
            <a:r>
              <a:rPr spc="-10" dirty="0">
                <a:latin typeface="+mn-lt"/>
              </a:rPr>
              <a:t>Protects</a:t>
            </a:r>
            <a:r>
              <a:rPr spc="-45" dirty="0">
                <a:latin typeface="+mn-lt"/>
              </a:rPr>
              <a:t> </a:t>
            </a:r>
            <a:r>
              <a:rPr dirty="0">
                <a:latin typeface="+mn-lt"/>
              </a:rPr>
              <a:t>the</a:t>
            </a:r>
            <a:r>
              <a:rPr spc="-15" dirty="0">
                <a:latin typeface="+mn-lt"/>
              </a:rPr>
              <a:t> </a:t>
            </a:r>
            <a:r>
              <a:rPr dirty="0">
                <a:latin typeface="+mn-lt"/>
              </a:rPr>
              <a:t>knee</a:t>
            </a:r>
            <a:r>
              <a:rPr spc="-10" dirty="0">
                <a:latin typeface="+mn-lt"/>
              </a:rPr>
              <a:t> joint</a:t>
            </a:r>
            <a:r>
              <a:rPr spc="-30" dirty="0">
                <a:latin typeface="+mn-lt"/>
              </a:rPr>
              <a:t> </a:t>
            </a:r>
            <a:r>
              <a:rPr spc="-5" dirty="0">
                <a:latin typeface="+mn-lt"/>
              </a:rPr>
              <a:t>anteriorly</a:t>
            </a:r>
          </a:p>
          <a:p>
            <a:pPr marL="3408679">
              <a:lnSpc>
                <a:spcPct val="100000"/>
              </a:lnSpc>
              <a:spcBef>
                <a:spcPts val="45"/>
              </a:spcBef>
              <a:buFont typeface="Wingdings"/>
              <a:buChar char=""/>
            </a:pPr>
            <a:endParaRPr sz="2300" dirty="0">
              <a:latin typeface="+mn-lt"/>
            </a:endParaRPr>
          </a:p>
          <a:p>
            <a:pPr marL="3707765" marR="5080" indent="-287020">
              <a:lnSpc>
                <a:spcPct val="101000"/>
              </a:lnSpc>
              <a:buFont typeface="Wingdings"/>
              <a:buChar char=""/>
              <a:tabLst>
                <a:tab pos="3709035" algn="l"/>
              </a:tabLst>
            </a:pPr>
            <a:r>
              <a:rPr spc="-5" dirty="0">
                <a:latin typeface="+mn-lt"/>
              </a:rPr>
              <a:t>Sits ½” superior </a:t>
            </a:r>
            <a:r>
              <a:rPr spc="-15" dirty="0">
                <a:latin typeface="+mn-lt"/>
              </a:rPr>
              <a:t>to </a:t>
            </a:r>
            <a:r>
              <a:rPr dirty="0">
                <a:latin typeface="+mn-lt"/>
              </a:rPr>
              <a:t>knee </a:t>
            </a:r>
            <a:r>
              <a:rPr spc="-10" dirty="0">
                <a:latin typeface="+mn-lt"/>
              </a:rPr>
              <a:t>joint </a:t>
            </a:r>
            <a:r>
              <a:rPr sz="2000" i="1" spc="-5" dirty="0">
                <a:latin typeface="+mn-lt"/>
                <a:cs typeface="Calibri"/>
              </a:rPr>
              <a:t>(when </a:t>
            </a:r>
            <a:r>
              <a:rPr sz="2000" i="1" dirty="0">
                <a:latin typeface="+mn-lt"/>
                <a:cs typeface="Calibri"/>
              </a:rPr>
              <a:t>leg is </a:t>
            </a:r>
            <a:r>
              <a:rPr sz="2000" i="1" spc="-440" dirty="0">
                <a:latin typeface="+mn-lt"/>
                <a:cs typeface="Calibri"/>
              </a:rPr>
              <a:t> </a:t>
            </a:r>
            <a:r>
              <a:rPr sz="2000" i="1" spc="-5" dirty="0">
                <a:latin typeface="+mn-lt"/>
                <a:cs typeface="Calibri"/>
              </a:rPr>
              <a:t>fully</a:t>
            </a:r>
            <a:r>
              <a:rPr sz="2000" i="1" dirty="0">
                <a:latin typeface="+mn-lt"/>
                <a:cs typeface="Calibri"/>
              </a:rPr>
              <a:t> </a:t>
            </a:r>
            <a:r>
              <a:rPr sz="2000" i="1" spc="-10" dirty="0">
                <a:latin typeface="+mn-lt"/>
                <a:cs typeface="Calibri"/>
              </a:rPr>
              <a:t>extended)</a:t>
            </a:r>
            <a:endParaRPr sz="2000" dirty="0">
              <a:latin typeface="+mn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924799" y="6473951"/>
            <a:ext cx="2130551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219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220</a:t>
            </a:r>
            <a:r>
              <a:rPr sz="900" spc="2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6.19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6.23</a:t>
            </a:r>
            <a:endParaRPr sz="900" dirty="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85441" y="1251203"/>
            <a:ext cx="3379269" cy="2054352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714245" y="1428749"/>
            <a:ext cx="5962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L</a:t>
            </a:r>
            <a:r>
              <a:rPr sz="1600" b="1" spc="-20" dirty="0">
                <a:latin typeface="Calibri"/>
                <a:cs typeface="Calibri"/>
              </a:rPr>
              <a:t>a</a:t>
            </a:r>
            <a:r>
              <a:rPr sz="1600" b="1" spc="-30" dirty="0">
                <a:latin typeface="Calibri"/>
                <a:cs typeface="Calibri"/>
              </a:rPr>
              <a:t>t</a:t>
            </a:r>
            <a:r>
              <a:rPr sz="1600" b="1" spc="-10" dirty="0">
                <a:latin typeface="Calibri"/>
                <a:cs typeface="Calibri"/>
              </a:rPr>
              <a:t>e</a:t>
            </a:r>
            <a:r>
              <a:rPr sz="1600" b="1" spc="-45" dirty="0">
                <a:latin typeface="Calibri"/>
                <a:cs typeface="Calibri"/>
              </a:rPr>
              <a:t>r</a:t>
            </a:r>
            <a:r>
              <a:rPr sz="1600" b="1" spc="-5" dirty="0">
                <a:latin typeface="Calibri"/>
                <a:cs typeface="Calibri"/>
              </a:rPr>
              <a:t>al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47820" y="1428749"/>
            <a:ext cx="613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Me</a:t>
            </a:r>
            <a:r>
              <a:rPr sz="1600" b="1" spc="-15" dirty="0">
                <a:latin typeface="Calibri"/>
                <a:cs typeface="Calibri"/>
              </a:rPr>
              <a:t>d</a:t>
            </a:r>
            <a:r>
              <a:rPr sz="1600" b="1" spc="-5" dirty="0">
                <a:latin typeface="Calibri"/>
                <a:cs typeface="Calibri"/>
              </a:rPr>
              <a:t>i</a:t>
            </a:r>
            <a:r>
              <a:rPr sz="1600" b="1" dirty="0">
                <a:latin typeface="Calibri"/>
                <a:cs typeface="Calibri"/>
              </a:rPr>
              <a:t>a</a:t>
            </a:r>
            <a:r>
              <a:rPr sz="1600" b="1" spc="-5" dirty="0">
                <a:latin typeface="Calibri"/>
                <a:cs typeface="Calibri"/>
              </a:rPr>
              <a:t>l</a:t>
            </a:r>
            <a:endParaRPr sz="1600" dirty="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64052" y="1027175"/>
            <a:ext cx="518160" cy="34442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700273" y="798957"/>
            <a:ext cx="14916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Anterior</a:t>
            </a:r>
            <a:r>
              <a:rPr sz="2000" b="1" u="heavy" spc="-7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68879" y="3336035"/>
            <a:ext cx="7620000" cy="3137916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5217414" y="949909"/>
            <a:ext cx="46062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2400" spc="-15" dirty="0">
                <a:cs typeface="Calibri"/>
              </a:rPr>
              <a:t>Largest </a:t>
            </a:r>
            <a:r>
              <a:rPr sz="2400" spc="-5" dirty="0">
                <a:cs typeface="Calibri"/>
              </a:rPr>
              <a:t>sesamoid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bone </a:t>
            </a:r>
            <a:r>
              <a:rPr sz="2400" dirty="0">
                <a:cs typeface="Calibri"/>
              </a:rPr>
              <a:t>in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body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3051416"/>
            <a:ext cx="4303776" cy="3518547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6938" y="153111"/>
            <a:ext cx="28930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95" dirty="0">
                <a:solidFill>
                  <a:srgbClr val="A11D21"/>
                </a:solidFill>
                <a:latin typeface="+mn-lt"/>
              </a:rPr>
              <a:t>P</a:t>
            </a:r>
            <a:r>
              <a:rPr spc="-35" dirty="0">
                <a:solidFill>
                  <a:srgbClr val="A11D21"/>
                </a:solidFill>
                <a:latin typeface="+mn-lt"/>
              </a:rPr>
              <a:t>a</a:t>
            </a:r>
            <a:r>
              <a:rPr spc="-50" dirty="0">
                <a:solidFill>
                  <a:srgbClr val="A11D21"/>
                </a:solidFill>
                <a:latin typeface="+mn-lt"/>
              </a:rPr>
              <a:t>t</a:t>
            </a:r>
            <a:r>
              <a:rPr dirty="0">
                <a:solidFill>
                  <a:srgbClr val="A11D21"/>
                </a:solidFill>
                <a:latin typeface="+mn-lt"/>
              </a:rPr>
              <a:t>ella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033142" y="6602069"/>
            <a:ext cx="21405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220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</a:t>
            </a:r>
            <a:r>
              <a:rPr sz="900" spc="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221</a:t>
            </a:r>
            <a:r>
              <a:rPr sz="900" spc="229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6.21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6.26</a:t>
            </a:r>
            <a:endParaRPr sz="900" dirty="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24000" y="925067"/>
            <a:ext cx="3502152" cy="2688335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5949441" y="1094613"/>
            <a:ext cx="4584700" cy="4781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393065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2400" spc="-5" dirty="0">
                <a:cs typeface="Calibri"/>
              </a:rPr>
              <a:t>Embedded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in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tendon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quadriceps</a:t>
            </a:r>
            <a:r>
              <a:rPr sz="2400" spc="-10" dirty="0">
                <a:cs typeface="Calibri"/>
              </a:rPr>
              <a:t> femoris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muscle</a:t>
            </a: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2350" dirty="0">
              <a:cs typeface="Calibri"/>
            </a:endParaRPr>
          </a:p>
          <a:p>
            <a:pPr marL="299085" marR="139700" indent="-28702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299720" algn="l"/>
                <a:tab pos="2314575" algn="l"/>
              </a:tabLst>
            </a:pPr>
            <a:r>
              <a:rPr sz="2400" dirty="0">
                <a:cs typeface="Calibri"/>
              </a:rPr>
              <a:t>A </a:t>
            </a:r>
            <a:r>
              <a:rPr sz="2400" spc="-10" dirty="0">
                <a:cs typeface="Calibri"/>
              </a:rPr>
              <a:t>“pivot </a:t>
            </a:r>
            <a:r>
              <a:rPr sz="2400" spc="5" dirty="0">
                <a:cs typeface="Calibri"/>
              </a:rPr>
              <a:t>point’ </a:t>
            </a:r>
            <a:r>
              <a:rPr sz="2400" spc="-20" dirty="0">
                <a:cs typeface="Calibri"/>
              </a:rPr>
              <a:t>for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quadriceps </a:t>
            </a:r>
            <a:r>
              <a:rPr sz="2400" spc="-5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femoris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muscle	</a:t>
            </a:r>
            <a:r>
              <a:rPr sz="2400" spc="-15" dirty="0">
                <a:cs typeface="Calibri"/>
              </a:rPr>
              <a:t>to </a:t>
            </a:r>
            <a:r>
              <a:rPr sz="2400" spc="-5" dirty="0">
                <a:cs typeface="Calibri"/>
              </a:rPr>
              <a:t>pull </a:t>
            </a:r>
            <a:r>
              <a:rPr sz="2400" spc="-15" dirty="0">
                <a:cs typeface="Calibri"/>
              </a:rPr>
              <a:t>against 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when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leg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is </a:t>
            </a:r>
            <a:r>
              <a:rPr sz="2400" spc="-20" dirty="0">
                <a:cs typeface="Calibri"/>
              </a:rPr>
              <a:t>flexed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2350" dirty="0">
              <a:cs typeface="Calibri"/>
            </a:endParaRPr>
          </a:p>
          <a:p>
            <a:pPr marL="299085" marR="11747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400" spc="-10" dirty="0">
                <a:cs typeface="Calibri"/>
              </a:rPr>
              <a:t>Moves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inferiorly</a:t>
            </a:r>
            <a:r>
              <a:rPr sz="2400" spc="-15" dirty="0">
                <a:cs typeface="Calibri"/>
              </a:rPr>
              <a:t> into </a:t>
            </a:r>
            <a:r>
              <a:rPr sz="2400" dirty="0">
                <a:cs typeface="Calibri"/>
              </a:rPr>
              <a:t>the 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intercondylar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sulcus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when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knee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is </a:t>
            </a:r>
            <a:r>
              <a:rPr sz="2400" spc="-52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flexed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Wingdings"/>
              <a:buChar char=""/>
            </a:pPr>
            <a:endParaRPr sz="2350" dirty="0"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400" spc="-5" dirty="0">
                <a:cs typeface="Calibri"/>
              </a:rPr>
              <a:t>Easily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palpated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movable </a:t>
            </a:r>
            <a:r>
              <a:rPr sz="2400" dirty="0">
                <a:cs typeface="Calibri"/>
              </a:rPr>
              <a:t>when</a:t>
            </a:r>
          </a:p>
          <a:p>
            <a:pPr marL="299085">
              <a:lnSpc>
                <a:spcPct val="100000"/>
              </a:lnSpc>
            </a:pP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leg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extended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839724"/>
            <a:ext cx="3530732" cy="28575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53540" y="0"/>
            <a:ext cx="8138059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>
                <a:solidFill>
                  <a:srgbClr val="A11D21"/>
                </a:solidFill>
                <a:latin typeface="+mn-lt"/>
              </a:rPr>
              <a:t>Proximal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spc="-5" dirty="0">
                <a:solidFill>
                  <a:srgbClr val="A11D21"/>
                </a:solidFill>
                <a:latin typeface="+mn-lt"/>
              </a:rPr>
              <a:t>Tibia</a:t>
            </a:r>
            <a:r>
              <a:rPr spc="-25" dirty="0">
                <a:solidFill>
                  <a:srgbClr val="A11D21"/>
                </a:solidFill>
                <a:latin typeface="+mn-lt"/>
              </a:rPr>
              <a:t> </a:t>
            </a:r>
            <a:r>
              <a:rPr dirty="0">
                <a:solidFill>
                  <a:srgbClr val="A11D21"/>
                </a:solidFill>
                <a:latin typeface="+mn-lt"/>
              </a:rPr>
              <a:t>&amp;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spc="-5" dirty="0">
                <a:solidFill>
                  <a:srgbClr val="A11D21"/>
                </a:solidFill>
                <a:latin typeface="+mn-lt"/>
              </a:rPr>
              <a:t>Fibula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91436" y="3576904"/>
            <a:ext cx="4203065" cy="1489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2400" spc="-15" dirty="0">
                <a:cs typeface="Calibri"/>
              </a:rPr>
              <a:t>Patellar </a:t>
            </a:r>
            <a:r>
              <a:rPr sz="2400" spc="-5" dirty="0">
                <a:cs typeface="Calibri"/>
              </a:rPr>
              <a:t>tendon </a:t>
            </a:r>
            <a:r>
              <a:rPr sz="2000" i="1" dirty="0">
                <a:cs typeface="Calibri"/>
              </a:rPr>
              <a:t>(of the </a:t>
            </a:r>
            <a:r>
              <a:rPr sz="2000" i="1" spc="-5" dirty="0">
                <a:cs typeface="Calibri"/>
              </a:rPr>
              <a:t>quadriceps </a:t>
            </a:r>
            <a:r>
              <a:rPr sz="2000" i="1" dirty="0">
                <a:cs typeface="Calibri"/>
              </a:rPr>
              <a:t> </a:t>
            </a:r>
            <a:r>
              <a:rPr sz="2000" i="1" spc="-5" dirty="0">
                <a:cs typeface="Calibri"/>
              </a:rPr>
              <a:t>femoris muscle) </a:t>
            </a:r>
            <a:r>
              <a:rPr sz="2400" spc="-10" dirty="0">
                <a:cs typeface="Calibri"/>
              </a:rPr>
              <a:t>attaches </a:t>
            </a:r>
            <a:r>
              <a:rPr sz="2400" spc="-15" dirty="0">
                <a:cs typeface="Calibri"/>
              </a:rPr>
              <a:t>to </a:t>
            </a:r>
            <a:r>
              <a:rPr sz="2400" dirty="0">
                <a:cs typeface="Calibri"/>
              </a:rPr>
              <a:t>the 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tibial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tuberosity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on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anterior </a:t>
            </a:r>
            <a:r>
              <a:rPr sz="2400" spc="-5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side</a:t>
            </a:r>
            <a:endParaRPr sz="2400" dirty="0"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91435" y="5406644"/>
            <a:ext cx="4380739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2400" spc="-10" dirty="0">
                <a:cs typeface="Calibri"/>
              </a:rPr>
              <a:t>Note: </a:t>
            </a:r>
            <a:r>
              <a:rPr sz="2400" spc="-15" dirty="0">
                <a:cs typeface="Calibri"/>
              </a:rPr>
              <a:t>Proximal </a:t>
            </a:r>
            <a:r>
              <a:rPr sz="2400" spc="-5" dirty="0">
                <a:cs typeface="Calibri"/>
              </a:rPr>
              <a:t>fibula </a:t>
            </a:r>
            <a:r>
              <a:rPr sz="2400" dirty="0">
                <a:cs typeface="Calibri"/>
              </a:rPr>
              <a:t>is </a:t>
            </a:r>
            <a:r>
              <a:rPr sz="2400" b="1" dirty="0">
                <a:cs typeface="Calibri"/>
              </a:rPr>
              <a:t>not </a:t>
            </a:r>
            <a:r>
              <a:rPr sz="2400" b="1" spc="5" dirty="0">
                <a:cs typeface="Calibri"/>
              </a:rPr>
              <a:t> </a:t>
            </a:r>
            <a:r>
              <a:rPr sz="2400" dirty="0">
                <a:cs typeface="Calibri"/>
              </a:rPr>
              <a:t>included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in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knee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joint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it </a:t>
            </a:r>
            <a:r>
              <a:rPr sz="2400" spc="-5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does </a:t>
            </a:r>
            <a:r>
              <a:rPr sz="2400" b="1" dirty="0">
                <a:cs typeface="Calibri"/>
              </a:rPr>
              <a:t>not </a:t>
            </a:r>
            <a:r>
              <a:rPr sz="2400" spc="-5" dirty="0">
                <a:cs typeface="Calibri"/>
              </a:rPr>
              <a:t>articulate </a:t>
            </a:r>
            <a:r>
              <a:rPr sz="2400" dirty="0">
                <a:cs typeface="Calibri"/>
              </a:rPr>
              <a:t>with the 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femur</a:t>
            </a:r>
            <a:endParaRPr sz="2400" dirty="0"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15455" y="2404369"/>
            <a:ext cx="4003548" cy="3978135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5972175" y="928878"/>
            <a:ext cx="430466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1785" marR="1778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312420" algn="l"/>
              </a:tabLst>
            </a:pPr>
            <a:r>
              <a:rPr sz="2400" spc="-5" dirty="0">
                <a:cs typeface="Calibri"/>
              </a:rPr>
              <a:t>Superior </a:t>
            </a:r>
            <a:r>
              <a:rPr sz="2400" spc="-10" dirty="0">
                <a:cs typeface="Calibri"/>
              </a:rPr>
              <a:t>surface </a:t>
            </a:r>
            <a:r>
              <a:rPr sz="2400" spc="-5" dirty="0">
                <a:cs typeface="Calibri"/>
              </a:rPr>
              <a:t>of </a:t>
            </a:r>
            <a:r>
              <a:rPr sz="2400" dirty="0">
                <a:cs typeface="Calibri"/>
              </a:rPr>
              <a:t>tibia </a:t>
            </a:r>
            <a:r>
              <a:rPr sz="2400" spc="-5" dirty="0">
                <a:cs typeface="Calibri"/>
              </a:rPr>
              <a:t>sits </a:t>
            </a:r>
            <a:r>
              <a:rPr sz="2400" spc="-15" dirty="0">
                <a:cs typeface="Calibri"/>
              </a:rPr>
              <a:t>at </a:t>
            </a:r>
            <a:r>
              <a:rPr sz="2400" dirty="0">
                <a:cs typeface="Calibri"/>
              </a:rPr>
              <a:t>a </a:t>
            </a:r>
            <a:r>
              <a:rPr sz="2400" spc="-5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10-20</a:t>
            </a:r>
            <a:r>
              <a:rPr sz="2400" spc="-15" baseline="24305" dirty="0">
                <a:cs typeface="Calibri"/>
              </a:rPr>
              <a:t>o</a:t>
            </a:r>
            <a:r>
              <a:rPr sz="2400" spc="-7" baseline="2430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posterior </a:t>
            </a:r>
            <a:r>
              <a:rPr sz="2400" spc="-5" dirty="0">
                <a:cs typeface="Calibri"/>
              </a:rPr>
              <a:t>sloping </a:t>
            </a:r>
            <a:r>
              <a:rPr sz="2400" dirty="0">
                <a:cs typeface="Calibri"/>
              </a:rPr>
              <a:t>angle 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with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respect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tibial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shaft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9427" y="4059935"/>
            <a:ext cx="3406932" cy="251612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850007" y="6519164"/>
            <a:ext cx="10648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u="heavy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Lateral</a:t>
            </a:r>
            <a:r>
              <a:rPr sz="1600" b="1" u="heavy" spc="-6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b="1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60901" y="4887848"/>
            <a:ext cx="6470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alibri Light"/>
                <a:cs typeface="Calibri Light"/>
              </a:rPr>
              <a:t>Tibial </a:t>
            </a:r>
            <a:r>
              <a:rPr sz="1200" dirty="0">
                <a:latin typeface="Calibri Light"/>
                <a:cs typeface="Calibri Light"/>
              </a:rPr>
              <a:t> tube</a:t>
            </a:r>
            <a:r>
              <a:rPr sz="1200" spc="-35" dirty="0">
                <a:latin typeface="Calibri Light"/>
                <a:cs typeface="Calibri Light"/>
              </a:rPr>
              <a:t>r</a:t>
            </a:r>
            <a:r>
              <a:rPr sz="1200" spc="-5" dirty="0">
                <a:latin typeface="Calibri Light"/>
                <a:cs typeface="Calibri Light"/>
              </a:rPr>
              <a:t>osity</a:t>
            </a:r>
            <a:endParaRPr sz="1200" dirty="0">
              <a:latin typeface="Calibri Light"/>
              <a:cs typeface="Calibri Ligh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989070" y="4760214"/>
            <a:ext cx="255270" cy="104139"/>
          </a:xfrm>
          <a:custGeom>
            <a:avLst/>
            <a:gdLst/>
            <a:ahLst/>
            <a:cxnLst/>
            <a:rect l="l" t="t" r="r" b="b"/>
            <a:pathLst>
              <a:path w="255270" h="104139">
                <a:moveTo>
                  <a:pt x="0" y="0"/>
                </a:moveTo>
                <a:lnTo>
                  <a:pt x="254888" y="104012"/>
                </a:lnTo>
              </a:path>
            </a:pathLst>
          </a:custGeom>
          <a:ln w="285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901699" y="116839"/>
            <a:ext cx="7707503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>
                <a:solidFill>
                  <a:srgbClr val="A11D21"/>
                </a:solidFill>
                <a:latin typeface="+mn-lt"/>
              </a:rPr>
              <a:t>Proximal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spc="-5" dirty="0">
                <a:solidFill>
                  <a:srgbClr val="A11D21"/>
                </a:solidFill>
                <a:latin typeface="+mn-lt"/>
              </a:rPr>
              <a:t>Tibia</a:t>
            </a:r>
            <a:r>
              <a:rPr spc="-25" dirty="0">
                <a:solidFill>
                  <a:srgbClr val="A11D21"/>
                </a:solidFill>
                <a:latin typeface="+mn-lt"/>
              </a:rPr>
              <a:t> </a:t>
            </a:r>
            <a:r>
              <a:rPr dirty="0">
                <a:solidFill>
                  <a:srgbClr val="A11D21"/>
                </a:solidFill>
                <a:latin typeface="+mn-lt"/>
              </a:rPr>
              <a:t>&amp;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spc="-5" dirty="0">
                <a:solidFill>
                  <a:srgbClr val="A11D21"/>
                </a:solidFill>
                <a:latin typeface="+mn-lt"/>
              </a:rPr>
              <a:t>Fibula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24000" y="947927"/>
            <a:ext cx="4802935" cy="2833116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412738" y="979119"/>
            <a:ext cx="385381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u="heavy" spc="-4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Teach</a:t>
            </a:r>
            <a:r>
              <a:rPr sz="2400" u="heavy" spc="-1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 yourself</a:t>
            </a:r>
            <a:r>
              <a:rPr sz="2400" spc="-10" dirty="0">
                <a:solidFill>
                  <a:srgbClr val="FF0000"/>
                </a:solidFill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recognize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25" dirty="0">
                <a:cs typeface="Calibri"/>
              </a:rPr>
              <a:t> </a:t>
            </a:r>
            <a:r>
              <a:rPr sz="2400" dirty="0">
                <a:cs typeface="Calibri"/>
              </a:rPr>
              <a:t>labelled </a:t>
            </a:r>
            <a:r>
              <a:rPr sz="2400" spc="-5" dirty="0">
                <a:cs typeface="Calibri"/>
              </a:rPr>
              <a:t>parts on </a:t>
            </a:r>
            <a:r>
              <a:rPr sz="2400" dirty="0">
                <a:cs typeface="Calibri"/>
              </a:rPr>
              <a:t>the </a:t>
            </a:r>
            <a:r>
              <a:rPr sz="2400" spc="-15" dirty="0">
                <a:cs typeface="Calibri"/>
              </a:rPr>
              <a:t>proximal 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tibia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fibula:</a:t>
            </a:r>
            <a:endParaRPr sz="2400" dirty="0"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12738" y="2354706"/>
            <a:ext cx="329057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5" dirty="0">
                <a:latin typeface="Calibri"/>
                <a:cs typeface="Calibri"/>
              </a:rPr>
              <a:t>1.</a:t>
            </a:r>
            <a:r>
              <a:rPr sz="2200" spc="-5" dirty="0">
                <a:cs typeface="Calibri"/>
              </a:rPr>
              <a:t>	</a:t>
            </a:r>
            <a:r>
              <a:rPr sz="2200" spc="-15" dirty="0">
                <a:cs typeface="Calibri"/>
              </a:rPr>
              <a:t>Intercondyloid </a:t>
            </a:r>
            <a:r>
              <a:rPr sz="2200" spc="-10" dirty="0">
                <a:cs typeface="Calibri"/>
              </a:rPr>
              <a:t>eminences</a:t>
            </a:r>
            <a:endParaRPr sz="2200" dirty="0"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12738" y="2994786"/>
            <a:ext cx="376174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5" dirty="0">
                <a:latin typeface="Calibri"/>
                <a:cs typeface="Calibri"/>
              </a:rPr>
              <a:t>2.	</a:t>
            </a:r>
            <a:r>
              <a:rPr sz="2200" spc="-10" dirty="0">
                <a:cs typeface="Calibri"/>
              </a:rPr>
              <a:t>Tibial plateaus</a:t>
            </a:r>
            <a:r>
              <a:rPr sz="2200" spc="-5" dirty="0">
                <a:cs typeface="Calibri"/>
              </a:rPr>
              <a:t> </a:t>
            </a:r>
            <a:r>
              <a:rPr sz="2000" i="1" spc="-5" dirty="0">
                <a:cs typeface="Calibri"/>
              </a:rPr>
              <a:t>(articular</a:t>
            </a:r>
            <a:r>
              <a:rPr sz="2000" i="1" dirty="0">
                <a:cs typeface="Calibri"/>
              </a:rPr>
              <a:t> </a:t>
            </a:r>
            <a:r>
              <a:rPr sz="2000" i="1" spc="-10" dirty="0">
                <a:cs typeface="Calibri"/>
              </a:rPr>
              <a:t>facets</a:t>
            </a:r>
            <a:r>
              <a:rPr sz="2000" i="1" spc="-10" dirty="0">
                <a:latin typeface="Calibri"/>
                <a:cs typeface="Calibri"/>
              </a:rPr>
              <a:t>)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12738" y="3635121"/>
            <a:ext cx="323659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5" dirty="0">
                <a:latin typeface="Calibri"/>
                <a:cs typeface="Calibri"/>
              </a:rPr>
              <a:t>3.</a:t>
            </a:r>
            <a:r>
              <a:rPr sz="2200" spc="-5" dirty="0">
                <a:cs typeface="Calibri"/>
              </a:rPr>
              <a:t>	</a:t>
            </a:r>
            <a:r>
              <a:rPr sz="2200" spc="-10" dirty="0">
                <a:cs typeface="Calibri"/>
              </a:rPr>
              <a:t>Medial</a:t>
            </a:r>
            <a:r>
              <a:rPr sz="2200" spc="-2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&amp;</a:t>
            </a:r>
            <a:r>
              <a:rPr sz="2200" spc="-15" dirty="0">
                <a:cs typeface="Calibri"/>
              </a:rPr>
              <a:t> </a:t>
            </a:r>
            <a:r>
              <a:rPr sz="2200" spc="-20" dirty="0">
                <a:cs typeface="Calibri"/>
              </a:rPr>
              <a:t>lateral </a:t>
            </a:r>
            <a:r>
              <a:rPr sz="2200" spc="-10" dirty="0">
                <a:cs typeface="Calibri"/>
              </a:rPr>
              <a:t>condyles</a:t>
            </a:r>
            <a:endParaRPr sz="2200" dirty="0"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412738" y="4275201"/>
            <a:ext cx="398970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5" dirty="0">
                <a:latin typeface="Calibri"/>
                <a:cs typeface="Calibri"/>
              </a:rPr>
              <a:t>4.	</a:t>
            </a:r>
            <a:r>
              <a:rPr sz="2200" spc="-10" dirty="0">
                <a:cs typeface="Calibri"/>
              </a:rPr>
              <a:t>Head,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neck,</a:t>
            </a:r>
            <a:r>
              <a:rPr sz="2200" spc="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&amp;</a:t>
            </a:r>
            <a:r>
              <a:rPr sz="2200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apex</a:t>
            </a:r>
            <a:r>
              <a:rPr sz="2200" spc="-5" dirty="0">
                <a:cs typeface="Calibri"/>
              </a:rPr>
              <a:t> </a:t>
            </a:r>
            <a:r>
              <a:rPr sz="2200" dirty="0">
                <a:cs typeface="Calibri"/>
              </a:rPr>
              <a:t>of</a:t>
            </a:r>
            <a:r>
              <a:rPr sz="2200" spc="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the</a:t>
            </a:r>
            <a:r>
              <a:rPr sz="2200" spc="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fibula</a:t>
            </a:r>
            <a:endParaRPr sz="2200" dirty="0"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412738" y="4915661"/>
            <a:ext cx="219646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5" dirty="0">
                <a:latin typeface="Calibri"/>
                <a:cs typeface="Calibri"/>
              </a:rPr>
              <a:t>5.	</a:t>
            </a:r>
            <a:r>
              <a:rPr sz="2200" spc="-10" dirty="0">
                <a:cs typeface="Calibri"/>
              </a:rPr>
              <a:t>Tibial</a:t>
            </a:r>
            <a:r>
              <a:rPr sz="2200" spc="-5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tuberosity</a:t>
            </a:r>
            <a:endParaRPr sz="2200" dirty="0"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412738" y="5555691"/>
            <a:ext cx="32423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5" dirty="0">
                <a:cs typeface="Calibri"/>
              </a:rPr>
              <a:t>6.</a:t>
            </a:r>
            <a:r>
              <a:rPr sz="2200" spc="-5" dirty="0">
                <a:latin typeface="Calibri"/>
                <a:cs typeface="Calibri"/>
              </a:rPr>
              <a:t>	</a:t>
            </a:r>
            <a:r>
              <a:rPr sz="2200" spc="-15" dirty="0">
                <a:cs typeface="Calibri"/>
              </a:rPr>
              <a:t>Proximal</a:t>
            </a:r>
            <a:r>
              <a:rPr sz="2200" spc="-5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tibiofibular</a:t>
            </a:r>
            <a:r>
              <a:rPr sz="2200" spc="-4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joint</a:t>
            </a:r>
            <a:endParaRPr sz="2200" dirty="0"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73427" y="3296158"/>
            <a:ext cx="5962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L</a:t>
            </a:r>
            <a:r>
              <a:rPr sz="1600" b="1" spc="-20" dirty="0">
                <a:latin typeface="Calibri"/>
                <a:cs typeface="Calibri"/>
              </a:rPr>
              <a:t>a</a:t>
            </a:r>
            <a:r>
              <a:rPr sz="1600" b="1" spc="-30" dirty="0">
                <a:latin typeface="Calibri"/>
                <a:cs typeface="Calibri"/>
              </a:rPr>
              <a:t>t</a:t>
            </a:r>
            <a:r>
              <a:rPr sz="1600" b="1" spc="-10" dirty="0">
                <a:latin typeface="Calibri"/>
                <a:cs typeface="Calibri"/>
              </a:rPr>
              <a:t>e</a:t>
            </a:r>
            <a:r>
              <a:rPr sz="1600" b="1" spc="-45" dirty="0">
                <a:latin typeface="Calibri"/>
                <a:cs typeface="Calibri"/>
              </a:rPr>
              <a:t>r</a:t>
            </a:r>
            <a:r>
              <a:rPr sz="1600" b="1" spc="-5" dirty="0">
                <a:latin typeface="Calibri"/>
                <a:cs typeface="Calibri"/>
              </a:rPr>
              <a:t>al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833365" y="3296158"/>
            <a:ext cx="613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Me</a:t>
            </a:r>
            <a:r>
              <a:rPr sz="1600" b="1" spc="-15" dirty="0">
                <a:latin typeface="Calibri"/>
                <a:cs typeface="Calibri"/>
              </a:rPr>
              <a:t>d</a:t>
            </a:r>
            <a:r>
              <a:rPr sz="1600" b="1" spc="-5" dirty="0">
                <a:latin typeface="Calibri"/>
                <a:cs typeface="Calibri"/>
              </a:rPr>
              <a:t>i</a:t>
            </a:r>
            <a:r>
              <a:rPr sz="1600" b="1" dirty="0">
                <a:latin typeface="Calibri"/>
                <a:cs typeface="Calibri"/>
              </a:rPr>
              <a:t>a</a:t>
            </a:r>
            <a:r>
              <a:rPr sz="1600" b="1" spc="-5" dirty="0">
                <a:latin typeface="Calibri"/>
                <a:cs typeface="Calibri"/>
              </a:rPr>
              <a:t>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940811" y="3743959"/>
            <a:ext cx="119824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Anterior</a:t>
            </a:r>
            <a:r>
              <a:rPr sz="1600" b="1" u="heavy" spc="-4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b="1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513579" y="2910077"/>
            <a:ext cx="11404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 Light"/>
                <a:cs typeface="Calibri Light"/>
              </a:rPr>
              <a:t>Anterior</a:t>
            </a:r>
            <a:r>
              <a:rPr sz="1600" spc="-60" dirty="0">
                <a:latin typeface="Calibri Light"/>
                <a:cs typeface="Calibri Light"/>
              </a:rPr>
              <a:t> </a:t>
            </a:r>
            <a:r>
              <a:rPr sz="1600" spc="-15" dirty="0">
                <a:latin typeface="Calibri Light"/>
                <a:cs typeface="Calibri Light"/>
              </a:rPr>
              <a:t>crest</a:t>
            </a:r>
            <a:endParaRPr sz="1600" dirty="0">
              <a:latin typeface="Calibri Light"/>
              <a:cs typeface="Calibri Light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836670" y="2486405"/>
            <a:ext cx="663575" cy="901065"/>
          </a:xfrm>
          <a:custGeom>
            <a:avLst/>
            <a:gdLst/>
            <a:ahLst/>
            <a:cxnLst/>
            <a:rect l="l" t="t" r="r" b="b"/>
            <a:pathLst>
              <a:path w="663575" h="901064">
                <a:moveTo>
                  <a:pt x="0" y="900811"/>
                </a:moveTo>
                <a:lnTo>
                  <a:pt x="663066" y="591312"/>
                </a:lnTo>
              </a:path>
              <a:path w="663575" h="901064">
                <a:moveTo>
                  <a:pt x="121919" y="0"/>
                </a:moveTo>
                <a:lnTo>
                  <a:pt x="598931" y="169291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object 21"/>
          <p:cNvSpPr txBox="1"/>
          <p:nvPr/>
        </p:nvSpPr>
        <p:spPr>
          <a:xfrm>
            <a:off x="4513579" y="2507361"/>
            <a:ext cx="13328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 Light"/>
                <a:cs typeface="Calibri Light"/>
              </a:rPr>
              <a:t>Tibial</a:t>
            </a:r>
            <a:r>
              <a:rPr sz="1600" spc="-15" dirty="0">
                <a:latin typeface="Calibri Light"/>
                <a:cs typeface="Calibri Light"/>
              </a:rPr>
              <a:t> </a:t>
            </a:r>
            <a:r>
              <a:rPr sz="1600" spc="-10" dirty="0">
                <a:latin typeface="Calibri Light"/>
                <a:cs typeface="Calibri Light"/>
              </a:rPr>
              <a:t>tuberosity</a:t>
            </a:r>
            <a:endParaRPr sz="1600" dirty="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9427" y="4059935"/>
            <a:ext cx="3406932" cy="251612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850007" y="6519164"/>
            <a:ext cx="10648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u="heavy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Lateral</a:t>
            </a:r>
            <a:r>
              <a:rPr sz="1600" b="1" u="heavy" spc="-6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b="1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60901" y="4887848"/>
            <a:ext cx="6470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alibri Light"/>
                <a:cs typeface="Calibri Light"/>
              </a:rPr>
              <a:t>Tibial </a:t>
            </a:r>
            <a:r>
              <a:rPr sz="1200" dirty="0">
                <a:latin typeface="Calibri Light"/>
                <a:cs typeface="Calibri Light"/>
              </a:rPr>
              <a:t> tube</a:t>
            </a:r>
            <a:r>
              <a:rPr sz="1200" spc="-35" dirty="0">
                <a:latin typeface="Calibri Light"/>
                <a:cs typeface="Calibri Light"/>
              </a:rPr>
              <a:t>r</a:t>
            </a:r>
            <a:r>
              <a:rPr sz="1200" spc="-5" dirty="0">
                <a:latin typeface="Calibri Light"/>
                <a:cs typeface="Calibri Light"/>
              </a:rPr>
              <a:t>osity</a:t>
            </a:r>
            <a:endParaRPr sz="1200" dirty="0">
              <a:latin typeface="Calibri Light"/>
              <a:cs typeface="Calibri Ligh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989070" y="4760214"/>
            <a:ext cx="255270" cy="104139"/>
          </a:xfrm>
          <a:custGeom>
            <a:avLst/>
            <a:gdLst/>
            <a:ahLst/>
            <a:cxnLst/>
            <a:rect l="l" t="t" r="r" b="b"/>
            <a:pathLst>
              <a:path w="255270" h="104139">
                <a:moveTo>
                  <a:pt x="0" y="0"/>
                </a:moveTo>
                <a:lnTo>
                  <a:pt x="254888" y="104012"/>
                </a:lnTo>
              </a:path>
            </a:pathLst>
          </a:custGeom>
          <a:ln w="285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901700" y="75057"/>
            <a:ext cx="763270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>
                <a:solidFill>
                  <a:srgbClr val="A11D21"/>
                </a:solidFill>
                <a:latin typeface="+mn-lt"/>
              </a:rPr>
              <a:t>Proximal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spc="-5" dirty="0">
                <a:solidFill>
                  <a:srgbClr val="A11D21"/>
                </a:solidFill>
                <a:latin typeface="+mn-lt"/>
              </a:rPr>
              <a:t>Tibia</a:t>
            </a:r>
            <a:r>
              <a:rPr spc="-25" dirty="0">
                <a:solidFill>
                  <a:srgbClr val="A11D21"/>
                </a:solidFill>
                <a:latin typeface="+mn-lt"/>
              </a:rPr>
              <a:t> </a:t>
            </a:r>
            <a:r>
              <a:rPr dirty="0">
                <a:solidFill>
                  <a:srgbClr val="A11D21"/>
                </a:solidFill>
                <a:latin typeface="+mn-lt"/>
              </a:rPr>
              <a:t>&amp;</a:t>
            </a:r>
            <a:r>
              <a:rPr spc="-30" dirty="0">
                <a:solidFill>
                  <a:srgbClr val="A11D21"/>
                </a:solidFill>
                <a:latin typeface="+mn-lt"/>
              </a:rPr>
              <a:t> </a:t>
            </a:r>
            <a:r>
              <a:rPr spc="-5" dirty="0">
                <a:solidFill>
                  <a:srgbClr val="A11D21"/>
                </a:solidFill>
                <a:latin typeface="+mn-lt"/>
              </a:rPr>
              <a:t>Fibula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24000" y="947927"/>
            <a:ext cx="4802935" cy="2833116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773427" y="3296158"/>
            <a:ext cx="5962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L</a:t>
            </a:r>
            <a:r>
              <a:rPr sz="1600" b="1" spc="-20" dirty="0">
                <a:latin typeface="Calibri"/>
                <a:cs typeface="Calibri"/>
              </a:rPr>
              <a:t>a</a:t>
            </a:r>
            <a:r>
              <a:rPr sz="1600" b="1" spc="-30" dirty="0">
                <a:latin typeface="Calibri"/>
                <a:cs typeface="Calibri"/>
              </a:rPr>
              <a:t>t</a:t>
            </a:r>
            <a:r>
              <a:rPr sz="1600" b="1" spc="-10" dirty="0">
                <a:latin typeface="Calibri"/>
                <a:cs typeface="Calibri"/>
              </a:rPr>
              <a:t>e</a:t>
            </a:r>
            <a:r>
              <a:rPr sz="1600" b="1" spc="-45" dirty="0">
                <a:latin typeface="Calibri"/>
                <a:cs typeface="Calibri"/>
              </a:rPr>
              <a:t>r</a:t>
            </a:r>
            <a:r>
              <a:rPr sz="1600" b="1" spc="-5" dirty="0">
                <a:latin typeface="Calibri"/>
                <a:cs typeface="Calibri"/>
              </a:rPr>
              <a:t>al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33365" y="3296158"/>
            <a:ext cx="613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Calibri"/>
                <a:cs typeface="Calibri"/>
              </a:rPr>
              <a:t>Me</a:t>
            </a:r>
            <a:r>
              <a:rPr sz="1600" b="1" spc="-15" dirty="0">
                <a:latin typeface="Calibri"/>
                <a:cs typeface="Calibri"/>
              </a:rPr>
              <a:t>d</a:t>
            </a:r>
            <a:r>
              <a:rPr sz="1600" b="1" spc="-5" dirty="0">
                <a:latin typeface="Calibri"/>
                <a:cs typeface="Calibri"/>
              </a:rPr>
              <a:t>i</a:t>
            </a:r>
            <a:r>
              <a:rPr sz="1600" b="1" dirty="0">
                <a:latin typeface="Calibri"/>
                <a:cs typeface="Calibri"/>
              </a:rPr>
              <a:t>a</a:t>
            </a:r>
            <a:r>
              <a:rPr sz="1600" b="1" spc="-5" dirty="0">
                <a:latin typeface="Calibri"/>
                <a:cs typeface="Calibri"/>
              </a:rPr>
              <a:t>l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940811" y="3743959"/>
            <a:ext cx="119824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Anterior</a:t>
            </a:r>
            <a:r>
              <a:rPr sz="1600" b="1" u="heavy" spc="-4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b="1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836670" y="3077717"/>
            <a:ext cx="663575" cy="309880"/>
          </a:xfrm>
          <a:custGeom>
            <a:avLst/>
            <a:gdLst/>
            <a:ahLst/>
            <a:cxnLst/>
            <a:rect l="l" t="t" r="r" b="b"/>
            <a:pathLst>
              <a:path w="663575" h="309879">
                <a:moveTo>
                  <a:pt x="0" y="309499"/>
                </a:moveTo>
                <a:lnTo>
                  <a:pt x="663066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4513579" y="2507361"/>
            <a:ext cx="1332865" cy="6718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 Light"/>
                <a:cs typeface="Calibri Light"/>
              </a:rPr>
              <a:t>Tibial</a:t>
            </a:r>
            <a:r>
              <a:rPr sz="1600" spc="-15" dirty="0">
                <a:latin typeface="Calibri Light"/>
                <a:cs typeface="Calibri Light"/>
              </a:rPr>
              <a:t> </a:t>
            </a:r>
            <a:r>
              <a:rPr sz="1600" spc="-10" dirty="0">
                <a:latin typeface="Calibri Light"/>
                <a:cs typeface="Calibri Light"/>
              </a:rPr>
              <a:t>tuberosity</a:t>
            </a:r>
            <a:endParaRPr sz="1600" dirty="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1250"/>
              </a:spcBef>
            </a:pPr>
            <a:r>
              <a:rPr sz="1600" spc="-10" dirty="0">
                <a:latin typeface="Calibri Light"/>
                <a:cs typeface="Calibri Light"/>
              </a:rPr>
              <a:t>Anterior</a:t>
            </a:r>
            <a:r>
              <a:rPr sz="1600" spc="-35" dirty="0">
                <a:latin typeface="Calibri Light"/>
                <a:cs typeface="Calibri Light"/>
              </a:rPr>
              <a:t> </a:t>
            </a:r>
            <a:r>
              <a:rPr sz="1600" spc="-15" dirty="0">
                <a:latin typeface="Calibri Light"/>
                <a:cs typeface="Calibri Light"/>
              </a:rPr>
              <a:t>crest</a:t>
            </a:r>
            <a:endParaRPr sz="1600" dirty="0">
              <a:latin typeface="Calibri Light"/>
              <a:cs typeface="Calibri Light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958590" y="2486405"/>
            <a:ext cx="477520" cy="169545"/>
          </a:xfrm>
          <a:custGeom>
            <a:avLst/>
            <a:gdLst/>
            <a:ahLst/>
            <a:cxnLst/>
            <a:rect l="l" t="t" r="r" b="b"/>
            <a:pathLst>
              <a:path w="477520" h="169544">
                <a:moveTo>
                  <a:pt x="0" y="0"/>
                </a:moveTo>
                <a:lnTo>
                  <a:pt x="477012" y="169291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499859" y="1117091"/>
            <a:ext cx="4041647" cy="554736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66038" y="67182"/>
            <a:ext cx="3858362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>
                <a:solidFill>
                  <a:srgbClr val="A11D21"/>
                </a:solidFill>
                <a:latin typeface="+mn-lt"/>
              </a:rPr>
              <a:t>Knee</a:t>
            </a:r>
            <a:r>
              <a:rPr spc="-85" dirty="0">
                <a:solidFill>
                  <a:srgbClr val="A11D21"/>
                </a:solidFill>
                <a:latin typeface="+mn-lt"/>
              </a:rPr>
              <a:t> </a:t>
            </a:r>
            <a:r>
              <a:rPr spc="-5" dirty="0">
                <a:solidFill>
                  <a:srgbClr val="A11D21"/>
                </a:solidFill>
                <a:latin typeface="+mn-lt"/>
              </a:rPr>
              <a:t>Joint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382000" y="6300533"/>
            <a:ext cx="1710689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220</a:t>
            </a:r>
            <a:r>
              <a:rPr sz="900" spc="2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6.21-6.22</a:t>
            </a:r>
            <a:endParaRPr sz="900" dirty="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24447" y="4136517"/>
            <a:ext cx="4176395" cy="19786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2400" spc="-5" dirty="0">
                <a:cs typeface="Calibri"/>
              </a:rPr>
              <a:t>One of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most </a:t>
            </a:r>
            <a:r>
              <a:rPr sz="2400" spc="-15" dirty="0">
                <a:cs typeface="Calibri"/>
              </a:rPr>
              <a:t>complex </a:t>
            </a:r>
            <a:r>
              <a:rPr sz="2400" spc="-10" dirty="0">
                <a:cs typeface="Calibri"/>
              </a:rPr>
              <a:t>joints </a:t>
            </a:r>
            <a:r>
              <a:rPr sz="2400" spc="-530" dirty="0">
                <a:cs typeface="Calibri"/>
              </a:rPr>
              <a:t> </a:t>
            </a:r>
            <a:r>
              <a:rPr sz="2400" dirty="0">
                <a:cs typeface="Calibri"/>
              </a:rPr>
              <a:t>in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human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body</a:t>
            </a:r>
            <a:endParaRPr sz="2400" dirty="0">
              <a:cs typeface="Calibri"/>
            </a:endParaRPr>
          </a:p>
          <a:p>
            <a:pPr marL="299085" indent="-287020">
              <a:lnSpc>
                <a:spcPct val="100000"/>
              </a:lnSpc>
              <a:spcBef>
                <a:spcPts val="975"/>
              </a:spcBef>
              <a:buFont typeface="Wingdings"/>
              <a:buChar char=""/>
              <a:tabLst>
                <a:tab pos="299720" algn="l"/>
              </a:tabLst>
            </a:pPr>
            <a:r>
              <a:rPr sz="2400" spc="-10" dirty="0">
                <a:cs typeface="Calibri"/>
              </a:rPr>
              <a:t>Contains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two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articulations:</a:t>
            </a:r>
            <a:endParaRPr sz="2400" dirty="0">
              <a:cs typeface="Calibri"/>
            </a:endParaRPr>
          </a:p>
          <a:p>
            <a:pPr marL="927100" lvl="1" indent="-457834">
              <a:lnSpc>
                <a:spcPct val="100000"/>
              </a:lnSpc>
              <a:buAutoNum type="arabicPeriod"/>
              <a:tabLst>
                <a:tab pos="927100" algn="l"/>
                <a:tab pos="927735" algn="l"/>
              </a:tabLst>
            </a:pPr>
            <a:r>
              <a:rPr sz="24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femorotibial</a:t>
            </a:r>
            <a:r>
              <a:rPr sz="2400" i="1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joint</a:t>
            </a:r>
            <a:endParaRPr sz="2400" dirty="0">
              <a:cs typeface="Calibri"/>
            </a:endParaRPr>
          </a:p>
          <a:p>
            <a:pPr marL="927100" lvl="1" indent="-457834">
              <a:lnSpc>
                <a:spcPct val="100000"/>
              </a:lnSpc>
              <a:buAutoNum type="arabicPeriod"/>
              <a:tabLst>
                <a:tab pos="927100" algn="l"/>
                <a:tab pos="927735" algn="l"/>
              </a:tabLst>
            </a:pPr>
            <a:r>
              <a:rPr sz="2400" i="1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patellofemoral</a:t>
            </a:r>
            <a:r>
              <a:rPr sz="2400" i="1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joint</a:t>
            </a:r>
            <a:endParaRPr sz="2400" dirty="0"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41220" y="4122420"/>
            <a:ext cx="3150108" cy="186608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08064" y="885444"/>
            <a:ext cx="3547872" cy="3102863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95272" y="982980"/>
            <a:ext cx="4250436" cy="247395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38074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5" dirty="0">
                <a:solidFill>
                  <a:srgbClr val="A11D21"/>
                </a:solidFill>
                <a:latin typeface="+mn-lt"/>
              </a:rPr>
              <a:t>Ligaments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92526" y="5860491"/>
            <a:ext cx="14478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220</a:t>
            </a:r>
            <a:r>
              <a:rPr sz="900" spc="229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6.24</a:t>
            </a:r>
            <a:endParaRPr sz="900" dirty="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1658111"/>
            <a:ext cx="5191643" cy="4171188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249324" y="422027"/>
            <a:ext cx="4151629" cy="1123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 algn="just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2400" spc="-40" dirty="0">
                <a:cs typeface="Calibri"/>
              </a:rPr>
              <a:t>Femur, </a:t>
            </a:r>
            <a:r>
              <a:rPr sz="2400" dirty="0">
                <a:cs typeface="Calibri"/>
              </a:rPr>
              <a:t>tibia, </a:t>
            </a:r>
            <a:r>
              <a:rPr sz="2400" spc="-5" dirty="0">
                <a:cs typeface="Calibri"/>
              </a:rPr>
              <a:t>fibula, </a:t>
            </a:r>
            <a:r>
              <a:rPr sz="2400" dirty="0">
                <a:cs typeface="Calibri"/>
              </a:rPr>
              <a:t>and </a:t>
            </a:r>
            <a:r>
              <a:rPr sz="2400" spc="-10" dirty="0">
                <a:cs typeface="Calibri"/>
              </a:rPr>
              <a:t>patella </a:t>
            </a:r>
            <a:r>
              <a:rPr sz="2400" spc="-5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are </a:t>
            </a:r>
            <a:r>
              <a:rPr sz="2400" spc="-5" dirty="0">
                <a:cs typeface="Calibri"/>
              </a:rPr>
              <a:t>held </a:t>
            </a:r>
            <a:r>
              <a:rPr sz="2400" spc="-10" dirty="0">
                <a:cs typeface="Calibri"/>
              </a:rPr>
              <a:t>together by </a:t>
            </a:r>
            <a:r>
              <a:rPr sz="2400" dirty="0">
                <a:cs typeface="Calibri"/>
              </a:rPr>
              <a:t>a </a:t>
            </a:r>
            <a:r>
              <a:rPr sz="2400" spc="-15" dirty="0">
                <a:cs typeface="Calibri"/>
              </a:rPr>
              <a:t>complex </a:t>
            </a:r>
            <a:r>
              <a:rPr sz="2400" spc="-5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group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ligaments</a:t>
            </a:r>
            <a:endParaRPr sz="2400" dirty="0"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748839" y="1731962"/>
            <a:ext cx="3526790" cy="33940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200" spc="-15" dirty="0">
                <a:cs typeface="Calibri"/>
              </a:rPr>
              <a:t>Posterior</a:t>
            </a:r>
            <a:r>
              <a:rPr sz="2200" spc="-3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cruciate</a:t>
            </a:r>
            <a:r>
              <a:rPr sz="2200" spc="-3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ligament </a:t>
            </a:r>
            <a:r>
              <a:rPr sz="2200" spc="-484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(PCL)</a:t>
            </a:r>
            <a:endParaRPr sz="2200" dirty="0"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1800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200" spc="-10" dirty="0">
                <a:cs typeface="Calibri"/>
              </a:rPr>
              <a:t>Anterior cruciate</a:t>
            </a:r>
            <a:r>
              <a:rPr sz="2200" spc="-15" dirty="0">
                <a:cs typeface="Calibri"/>
              </a:rPr>
              <a:t> ligament</a:t>
            </a:r>
            <a:endParaRPr sz="2200" dirty="0"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2200" spc="-10" dirty="0">
                <a:cs typeface="Calibri"/>
              </a:rPr>
              <a:t>(ACL)</a:t>
            </a:r>
            <a:endParaRPr sz="2200" dirty="0"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1800"/>
              </a:spcBef>
              <a:buAutoNum type="arabicPeriod" startAt="3"/>
              <a:tabLst>
                <a:tab pos="469265" algn="l"/>
                <a:tab pos="469900" algn="l"/>
              </a:tabLst>
            </a:pPr>
            <a:r>
              <a:rPr sz="2200" spc="-10" dirty="0">
                <a:cs typeface="Calibri"/>
              </a:rPr>
              <a:t>Tibial</a:t>
            </a:r>
            <a:r>
              <a:rPr sz="2200" spc="-15" dirty="0">
                <a:cs typeface="Calibri"/>
              </a:rPr>
              <a:t> collateral ligament</a:t>
            </a:r>
            <a:endParaRPr sz="2200" dirty="0"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2200" spc="-10" dirty="0">
                <a:cs typeface="Calibri"/>
              </a:rPr>
              <a:t>(MCL)</a:t>
            </a:r>
            <a:endParaRPr sz="2200" dirty="0">
              <a:cs typeface="Calibri"/>
            </a:endParaRPr>
          </a:p>
          <a:p>
            <a:pPr marL="469900" marR="121285" indent="-457200">
              <a:lnSpc>
                <a:spcPct val="100000"/>
              </a:lnSpc>
              <a:spcBef>
                <a:spcPts val="1805"/>
              </a:spcBef>
              <a:buAutoNum type="arabicPeriod" startAt="4"/>
              <a:tabLst>
                <a:tab pos="469265" algn="l"/>
                <a:tab pos="469900" algn="l"/>
              </a:tabLst>
            </a:pPr>
            <a:r>
              <a:rPr sz="2200" spc="-10" dirty="0">
                <a:cs typeface="Calibri"/>
              </a:rPr>
              <a:t>Fibular </a:t>
            </a:r>
            <a:r>
              <a:rPr sz="2200" spc="-15" dirty="0">
                <a:cs typeface="Calibri"/>
              </a:rPr>
              <a:t>collateral ligament </a:t>
            </a:r>
            <a:r>
              <a:rPr sz="2200" spc="-484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(LCL)</a:t>
            </a:r>
            <a:endParaRPr sz="2200" dirty="0"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49324" y="5476137"/>
            <a:ext cx="386461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2400" spc="-10" dirty="0">
                <a:cs typeface="Calibri"/>
              </a:rPr>
              <a:t>Provide stability</a:t>
            </a:r>
            <a:r>
              <a:rPr sz="2400" spc="-4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knee</a:t>
            </a:r>
          </a:p>
          <a:p>
            <a:pPr marL="299085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cs typeface="Calibri"/>
              </a:rPr>
              <a:t>joint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3959861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5" dirty="0">
                <a:solidFill>
                  <a:srgbClr val="A11D21"/>
                </a:solidFill>
                <a:latin typeface="+mn-lt"/>
              </a:rPr>
              <a:t>Ligaments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838200" y="961644"/>
            <a:ext cx="9717405" cy="4973320"/>
            <a:chOff x="838200" y="961644"/>
            <a:chExt cx="9717405" cy="49733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8200" y="2145791"/>
              <a:ext cx="4936236" cy="378866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51120" y="961644"/>
              <a:ext cx="5404104" cy="3486911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8222106" y="6400800"/>
            <a:ext cx="181102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221</a:t>
            </a:r>
            <a:r>
              <a:rPr sz="900" spc="2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6.25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6.28</a:t>
            </a:r>
            <a:endParaRPr sz="900" dirty="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47306" y="4460875"/>
            <a:ext cx="13423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Anterior</a:t>
            </a:r>
            <a:r>
              <a:rPr sz="1800" b="1" u="heavy" spc="-9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800" b="1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84275" y="1721358"/>
            <a:ext cx="13633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Superior</a:t>
            </a:r>
            <a:r>
              <a:rPr sz="1800" b="1" u="heavy" spc="-8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800" b="1" u="heavy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1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09321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solidFill>
                  <a:srgbClr val="A11D21"/>
                </a:solidFill>
                <a:latin typeface="+mn-lt"/>
              </a:rPr>
              <a:t>Helpful</a:t>
            </a:r>
            <a:r>
              <a:rPr spc="-55" dirty="0">
                <a:solidFill>
                  <a:srgbClr val="A11D21"/>
                </a:solidFill>
                <a:latin typeface="+mn-lt"/>
              </a:rPr>
              <a:t> </a:t>
            </a:r>
            <a:r>
              <a:rPr spc="-15" dirty="0">
                <a:solidFill>
                  <a:srgbClr val="A11D21"/>
                </a:solidFill>
                <a:latin typeface="+mn-lt"/>
              </a:rPr>
              <a:t>Resources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10254615" cy="195453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b="1" spc="-25" dirty="0">
                <a:cs typeface="Calibri"/>
              </a:rPr>
              <a:t>Sketchfab</a:t>
            </a:r>
            <a:r>
              <a:rPr sz="2800" spc="-25" dirty="0">
                <a:cs typeface="Calibri"/>
              </a:rPr>
              <a:t>:</a:t>
            </a:r>
            <a:r>
              <a:rPr sz="2800" spc="15" dirty="0">
                <a:solidFill>
                  <a:srgbClr val="0462C1"/>
                </a:solidFill>
                <a:cs typeface="Calibri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https://sketchfab.com/3d-models/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Access</a:t>
            </a:r>
            <a:r>
              <a:rPr sz="2400" spc="-5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3D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images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bones</a:t>
            </a:r>
            <a:endParaRPr sz="2400" dirty="0">
              <a:cs typeface="Calibri"/>
            </a:endParaRPr>
          </a:p>
          <a:p>
            <a:pPr marL="1155700" lvl="2" indent="-229235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5" dirty="0">
                <a:cs typeface="Calibri"/>
              </a:rPr>
              <a:t>Can</a:t>
            </a:r>
            <a:r>
              <a:rPr sz="2000" spc="-1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tilt/rotate</a:t>
            </a:r>
            <a:r>
              <a:rPr sz="2000" spc="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images</a:t>
            </a:r>
            <a:endParaRPr sz="2000" dirty="0">
              <a:cs typeface="Calibri"/>
            </a:endParaRPr>
          </a:p>
          <a:p>
            <a:pPr marL="1155700" lvl="2" indent="-229235">
              <a:lnSpc>
                <a:spcPct val="100000"/>
              </a:lnSpc>
              <a:spcBef>
                <a:spcPts val="265"/>
              </a:spcBef>
              <a:buClr>
                <a:srgbClr val="000000"/>
              </a:buClr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https://sketchfab.com/3d-models/human-femur-886c48f7ee084e5bb5d064d8742afd1b</a:t>
            </a:r>
            <a:endParaRPr sz="20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9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Labelling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A5431D4-81CF-4B4F-9045-A18FD0D85B67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1ADD8D75-ED39-40B8-ABCE-5B93064C397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DF8DFBB-3AD2-48ED-8255-1B77CE209C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584</Words>
  <Application>Microsoft Office PowerPoint</Application>
  <PresentationFormat>Widescreen</PresentationFormat>
  <Paragraphs>134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Aptos</vt:lpstr>
      <vt:lpstr>Aptos Display</vt:lpstr>
      <vt:lpstr>Arial</vt:lpstr>
      <vt:lpstr>Arial MT</vt:lpstr>
      <vt:lpstr>Calibri</vt:lpstr>
      <vt:lpstr>Calibri Light</vt:lpstr>
      <vt:lpstr>Wingdings</vt:lpstr>
      <vt:lpstr>Office Theme</vt:lpstr>
      <vt:lpstr>MRAD 204:</vt:lpstr>
      <vt:lpstr>Affiliated Readings</vt:lpstr>
      <vt:lpstr>Overview</vt:lpstr>
      <vt:lpstr>Distal Femur Anterior View</vt:lpstr>
      <vt:lpstr>Distal Femur Anterior View</vt:lpstr>
      <vt:lpstr>Distal Femur</vt:lpstr>
      <vt:lpstr>Patella</vt:lpstr>
      <vt:lpstr>Patella</vt:lpstr>
      <vt:lpstr>Proximal Tibia &amp; Fibula</vt:lpstr>
      <vt:lpstr>Proximal Tibia &amp; Fibula</vt:lpstr>
      <vt:lpstr>Proximal Tibia &amp; Fibula</vt:lpstr>
      <vt:lpstr>Knee Joint</vt:lpstr>
      <vt:lpstr>Ligaments</vt:lpstr>
      <vt:lpstr>Ligaments</vt:lpstr>
      <vt:lpstr>Helpful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</cp:revision>
  <cp:lastPrinted>2024-03-14T18:16:37Z</cp:lastPrinted>
  <dcterms:created xsi:type="dcterms:W3CDTF">2023-11-22T05:41:39Z</dcterms:created>
  <dcterms:modified xsi:type="dcterms:W3CDTF">2025-02-07T16:38:12Z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2023-05-05T00:00:00Z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2023-11-22T00:00:00Z</vt:filetime>
  </property>
  <property fmtid="{D5CDD505-2E9C-101B-9397-08002B2CF9AE}" pid="5" name="ContentTypeId">
    <vt:lpwstr>0x0101007459FD3E210D7746A66165842CA31B2D</vt:lpwstr>
  </property>
</Properties>
</file>