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29"/>
  </p:notesMasterIdLst>
  <p:sldIdLst>
    <p:sldId id="256" r:id="rId5"/>
    <p:sldId id="266" r:id="rId6"/>
    <p:sldId id="440" r:id="rId7"/>
    <p:sldId id="437" r:id="rId8"/>
    <p:sldId id="297" r:id="rId9"/>
    <p:sldId id="290" r:id="rId10"/>
    <p:sldId id="429" r:id="rId11"/>
    <p:sldId id="439" r:id="rId12"/>
    <p:sldId id="441" r:id="rId13"/>
    <p:sldId id="442" r:id="rId14"/>
    <p:sldId id="443" r:id="rId15"/>
    <p:sldId id="444" r:id="rId16"/>
    <p:sldId id="445" r:id="rId17"/>
    <p:sldId id="446" r:id="rId18"/>
    <p:sldId id="447" r:id="rId19"/>
    <p:sldId id="448" r:id="rId20"/>
    <p:sldId id="449" r:id="rId21"/>
    <p:sldId id="450" r:id="rId22"/>
    <p:sldId id="451" r:id="rId23"/>
    <p:sldId id="452" r:id="rId24"/>
    <p:sldId id="453" r:id="rId25"/>
    <p:sldId id="454" r:id="rId26"/>
    <p:sldId id="455" r:id="rId27"/>
    <p:sldId id="436"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8" d="100"/>
          <a:sy n="78" d="100"/>
        </p:scale>
        <p:origin x="878"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commentAuthors" Target="commentAuthor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Laser Chapter 3 Part 1 </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E19E643-6D6A-6FFF-D998-3AF57910DF01}"/>
              </a:ext>
            </a:extLst>
          </p:cNvPr>
          <p:cNvPicPr>
            <a:picLocks noChangeAspect="1"/>
          </p:cNvPicPr>
          <p:nvPr/>
        </p:nvPicPr>
        <p:blipFill>
          <a:blip r:embed="rId2"/>
          <a:stretch>
            <a:fillRect/>
          </a:stretch>
        </p:blipFill>
        <p:spPr>
          <a:xfrm>
            <a:off x="865237" y="1190988"/>
            <a:ext cx="9561655" cy="4824850"/>
          </a:xfrm>
          <a:prstGeom prst="rect">
            <a:avLst/>
          </a:prstGeom>
        </p:spPr>
      </p:pic>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F9F013C-26CE-4D82-1288-61ADDB7BC31B}"/>
              </a:ext>
            </a:extLst>
          </p:cNvPr>
          <p:cNvSpPr>
            <a:spLocks noGrp="1"/>
          </p:cNvSpPr>
          <p:nvPr>
            <p:ph type="title"/>
          </p:nvPr>
        </p:nvSpPr>
        <p:spPr/>
        <p:txBody>
          <a:bodyPr/>
          <a:lstStyle/>
          <a:p>
            <a:r>
              <a:rPr lang="en-US" dirty="0"/>
              <a:t>Principles of Pigment Removal with Laser Therapy</a:t>
            </a:r>
          </a:p>
        </p:txBody>
      </p:sp>
      <p:sp>
        <p:nvSpPr>
          <p:cNvPr id="3" name="Content Placeholder 2">
            <a:extLst>
              <a:ext uri="{FF2B5EF4-FFF2-40B4-BE49-F238E27FC236}">
                <a16:creationId xmlns:a16="http://schemas.microsoft.com/office/drawing/2014/main" id="{1C5DB3B0-2194-8EDF-3104-71889597AE0A}"/>
              </a:ext>
            </a:extLst>
          </p:cNvPr>
          <p:cNvSpPr>
            <a:spLocks noGrp="1"/>
          </p:cNvSpPr>
          <p:nvPr>
            <p:ph idx="1"/>
          </p:nvPr>
        </p:nvSpPr>
        <p:spPr/>
        <p:txBody>
          <a:bodyPr/>
          <a:lstStyle/>
          <a:p>
            <a:r>
              <a:rPr lang="en-US" dirty="0"/>
              <a:t> Superficial pigmented lesions can be effectively treated with shorter wavelengths</a:t>
            </a:r>
          </a:p>
          <a:p>
            <a:r>
              <a:rPr lang="en-US" dirty="0"/>
              <a:t>Longer wavelengths are used for lesions with pigment deeper in the dermis. </a:t>
            </a:r>
          </a:p>
          <a:p>
            <a:r>
              <a:rPr lang="en-US" dirty="0"/>
              <a:t>Longer wavelengths are also preferentially used in patients of darker skin types to decrease risk of post-procedural dyschromia as they have less epidermal damage. </a:t>
            </a:r>
          </a:p>
          <a:p>
            <a:r>
              <a:rPr lang="en-US" dirty="0"/>
              <a:t>Likewise, for tattoos, given the location of the ink particles within the dermis, longer wavelengths are often preferred, although the appropriate wavelength also depends on the ink particle color.</a:t>
            </a:r>
          </a:p>
        </p:txBody>
      </p:sp>
    </p:spTree>
    <p:extLst>
      <p:ext uri="{BB962C8B-B14F-4D97-AF65-F5344CB8AC3E}">
        <p14:creationId xmlns:p14="http://schemas.microsoft.com/office/powerpoint/2010/main" val="1961756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56C4C68-685B-EF58-E5DF-863ABFB01317}"/>
              </a:ext>
            </a:extLst>
          </p:cNvPr>
          <p:cNvSpPr txBox="1"/>
          <p:nvPr/>
        </p:nvSpPr>
        <p:spPr>
          <a:xfrm>
            <a:off x="1459149" y="1200890"/>
            <a:ext cx="7682418" cy="4247317"/>
          </a:xfrm>
          <a:prstGeom prst="rect">
            <a:avLst/>
          </a:prstGeom>
          <a:noFill/>
        </p:spPr>
        <p:txBody>
          <a:bodyPr wrap="square">
            <a:spAutoFit/>
          </a:bodyPr>
          <a:lstStyle/>
          <a:p>
            <a:pPr marL="285750" indent="-285750">
              <a:buFont typeface="Arial" panose="020B0604020202020204" pitchFamily="34" charset="0"/>
              <a:buChar char="•"/>
            </a:pPr>
            <a:r>
              <a:rPr lang="en-US" dirty="0"/>
              <a:t>Shorter wavelength long-pulsed lasers (millisecond domain) including the potassium-titanyl-phosphate (KTP) (532 nm) and the pulsed-dye laser (PDL) (585–595 nm) can also be used for superficial pigmented lesions because of their melanin absorption. </a:t>
            </a:r>
          </a:p>
          <a:p>
            <a:pPr marL="285750" indent="-285750">
              <a:buFont typeface="Arial" panose="020B0604020202020204" pitchFamily="34" charset="0"/>
              <a:buChar char="•"/>
            </a:pPr>
            <a:r>
              <a:rPr lang="en-US" dirty="0"/>
              <a:t>They deliver laser energy over a longer pulse duration, in the millisecond range, with the same wavelengths as their QS counterparts. While the longer pulse duration may cause unacceptable nonselective thermal damage to deeper structures, they may be safely used for epidermal pigmented lesions. </a:t>
            </a:r>
          </a:p>
          <a:p>
            <a:pPr marL="285750" indent="-285750">
              <a:buFont typeface="Arial" panose="020B0604020202020204" pitchFamily="34" charset="0"/>
              <a:buChar char="•"/>
            </a:pPr>
            <a:r>
              <a:rPr lang="en-US" dirty="0"/>
              <a:t>Longer wavelength long-pulsed lasers (millisecond domain) including ruby, alexandrite, and </a:t>
            </a:r>
            <a:r>
              <a:rPr lang="en-US" dirty="0" err="1"/>
              <a:t>Nd:YAG</a:t>
            </a:r>
            <a:r>
              <a:rPr lang="en-US" dirty="0"/>
              <a:t> lasers may also be used to treat larger pigmented targets in the dermis such as hair.</a:t>
            </a:r>
          </a:p>
          <a:p>
            <a:pPr marL="285750" indent="-285750">
              <a:buFont typeface="Arial" panose="020B0604020202020204" pitchFamily="34" charset="0"/>
              <a:buChar char="•"/>
            </a:pPr>
            <a:r>
              <a:rPr lang="en-US" dirty="0"/>
              <a:t> Epidermal cooling is essential with these devices in order to protect the epidermis and dermal epidermal junction. </a:t>
            </a:r>
          </a:p>
          <a:p>
            <a:pPr marL="285750" indent="-285750">
              <a:buFont typeface="Arial" panose="020B0604020202020204" pitchFamily="34" charset="0"/>
              <a:buChar char="•"/>
            </a:pPr>
            <a:r>
              <a:rPr lang="en-US" dirty="0"/>
              <a:t>One should not employ a millisecond domain long-pulsed laser to treat dermal pigment such as nevus of Ota or tattoo pigment,</a:t>
            </a:r>
          </a:p>
        </p:txBody>
      </p:sp>
    </p:spTree>
    <p:extLst>
      <p:ext uri="{BB962C8B-B14F-4D97-AF65-F5344CB8AC3E}">
        <p14:creationId xmlns:p14="http://schemas.microsoft.com/office/powerpoint/2010/main" val="2329743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5F21B5-2FF1-4B5D-A317-DBD24DD52F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764BD51A-594A-F8B8-81D3-D1A8D14B4D32}"/>
              </a:ext>
            </a:extLst>
          </p:cNvPr>
          <p:cNvSpPr txBox="1"/>
          <p:nvPr/>
        </p:nvSpPr>
        <p:spPr>
          <a:xfrm>
            <a:off x="860898" y="2802449"/>
            <a:ext cx="3638550" cy="1446550"/>
          </a:xfrm>
          <a:prstGeom prst="rect">
            <a:avLst/>
          </a:prstGeom>
          <a:noFill/>
        </p:spPr>
        <p:txBody>
          <a:bodyPr wrap="square" rtlCol="0">
            <a:spAutoFit/>
          </a:bodyPr>
          <a:lstStyle/>
          <a:p>
            <a:r>
              <a:rPr lang="en-US" sz="4400" b="1" dirty="0">
                <a:solidFill>
                  <a:schemeClr val="bg1"/>
                </a:solidFill>
              </a:rPr>
              <a:t>Research Time! </a:t>
            </a:r>
          </a:p>
        </p:txBody>
      </p:sp>
      <p:sp>
        <p:nvSpPr>
          <p:cNvPr id="5" name="TextBox 4">
            <a:extLst>
              <a:ext uri="{FF2B5EF4-FFF2-40B4-BE49-F238E27FC236}">
                <a16:creationId xmlns:a16="http://schemas.microsoft.com/office/drawing/2014/main" id="{0E6AC6F9-86F5-E3EF-E7E3-56912D19C334}"/>
              </a:ext>
            </a:extLst>
          </p:cNvPr>
          <p:cNvSpPr txBox="1"/>
          <p:nvPr/>
        </p:nvSpPr>
        <p:spPr>
          <a:xfrm>
            <a:off x="5566654" y="1997361"/>
            <a:ext cx="6172200" cy="1477328"/>
          </a:xfrm>
          <a:prstGeom prst="rect">
            <a:avLst/>
          </a:prstGeom>
          <a:noFill/>
        </p:spPr>
        <p:txBody>
          <a:bodyPr wrap="square">
            <a:spAutoFit/>
          </a:bodyPr>
          <a:lstStyle/>
          <a:p>
            <a:r>
              <a:rPr lang="en-US" dirty="0"/>
              <a:t>With your books opened, list the classification of lasers that are used for pigment removal</a:t>
            </a:r>
          </a:p>
          <a:p>
            <a:endParaRPr lang="en-US" dirty="0"/>
          </a:p>
          <a:p>
            <a:r>
              <a:rPr lang="en-US" dirty="0"/>
              <a:t>Look at the wavelengths and techniques and discuss, which ones are the ones that can be used by estheticians ?</a:t>
            </a:r>
          </a:p>
        </p:txBody>
      </p:sp>
    </p:spTree>
    <p:extLst>
      <p:ext uri="{BB962C8B-B14F-4D97-AF65-F5344CB8AC3E}">
        <p14:creationId xmlns:p14="http://schemas.microsoft.com/office/powerpoint/2010/main" val="32172367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E471D24-EC6B-D1BA-4F28-CD9D8B586BDD}"/>
              </a:ext>
            </a:extLst>
          </p:cNvPr>
          <p:cNvSpPr>
            <a:spLocks noGrp="1"/>
          </p:cNvSpPr>
          <p:nvPr>
            <p:ph type="title"/>
          </p:nvPr>
        </p:nvSpPr>
        <p:spPr/>
        <p:txBody>
          <a:bodyPr/>
          <a:lstStyle/>
          <a:p>
            <a:r>
              <a:rPr lang="en-US" dirty="0"/>
              <a:t>Benign Pigmented Lesions</a:t>
            </a:r>
          </a:p>
        </p:txBody>
      </p:sp>
      <p:sp>
        <p:nvSpPr>
          <p:cNvPr id="6" name="Content Placeholder 5">
            <a:extLst>
              <a:ext uri="{FF2B5EF4-FFF2-40B4-BE49-F238E27FC236}">
                <a16:creationId xmlns:a16="http://schemas.microsoft.com/office/drawing/2014/main" id="{E4D4409D-210D-45C9-2968-9CFB56CC4CB1}"/>
              </a:ext>
            </a:extLst>
          </p:cNvPr>
          <p:cNvSpPr>
            <a:spLocks noGrp="1"/>
          </p:cNvSpPr>
          <p:nvPr>
            <p:ph idx="1"/>
          </p:nvPr>
        </p:nvSpPr>
        <p:spPr/>
        <p:txBody>
          <a:bodyPr/>
          <a:lstStyle/>
          <a:p>
            <a:r>
              <a:rPr lang="en-US" dirty="0"/>
              <a:t>Lesions can be classified based on the distribution of melanin within the epidermis or dermis, which is important to consider when selecting the appropriate laser modality for treatment.</a:t>
            </a:r>
          </a:p>
          <a:p>
            <a:r>
              <a:rPr lang="en-US" dirty="0"/>
              <a:t>Epidermal</a:t>
            </a:r>
          </a:p>
          <a:p>
            <a:r>
              <a:rPr lang="en-US" dirty="0"/>
              <a:t>Demo epidermal</a:t>
            </a:r>
          </a:p>
          <a:p>
            <a:r>
              <a:rPr lang="en-US" dirty="0"/>
              <a:t>Dermal  </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7F6305D8-AFC6-D283-80B8-943D4973E046}"/>
              </a:ext>
            </a:extLst>
          </p:cNvPr>
          <p:cNvPicPr>
            <a:picLocks noChangeAspect="1"/>
          </p:cNvPicPr>
          <p:nvPr/>
        </p:nvPicPr>
        <p:blipFill>
          <a:blip r:embed="rId2"/>
          <a:stretch>
            <a:fillRect/>
          </a:stretch>
        </p:blipFill>
        <p:spPr>
          <a:xfrm>
            <a:off x="3081435" y="1670541"/>
            <a:ext cx="5010761" cy="4703979"/>
          </a:xfrm>
          <a:prstGeom prst="rect">
            <a:avLst/>
          </a:prstGeom>
        </p:spPr>
      </p:pic>
      <p:sp>
        <p:nvSpPr>
          <p:cNvPr id="2" name="Title 1">
            <a:extLst>
              <a:ext uri="{FF2B5EF4-FFF2-40B4-BE49-F238E27FC236}">
                <a16:creationId xmlns:a16="http://schemas.microsoft.com/office/drawing/2014/main" id="{AC92D5E2-2958-EE71-5A06-5F36BCF63166}"/>
              </a:ext>
            </a:extLst>
          </p:cNvPr>
          <p:cNvSpPr>
            <a:spLocks noGrp="1"/>
          </p:cNvSpPr>
          <p:nvPr>
            <p:ph type="title"/>
          </p:nvPr>
        </p:nvSpPr>
        <p:spPr>
          <a:xfrm>
            <a:off x="561534" y="237673"/>
            <a:ext cx="10515600" cy="1325563"/>
          </a:xfrm>
        </p:spPr>
        <p:txBody>
          <a:bodyPr>
            <a:normAutofit/>
          </a:bodyPr>
          <a:lstStyle/>
          <a:p>
            <a:r>
              <a:rPr lang="en-US" dirty="0"/>
              <a:t>Epidermal Lesions</a:t>
            </a:r>
            <a:br>
              <a:rPr lang="en-US" dirty="0"/>
            </a:br>
            <a:r>
              <a:rPr lang="en-US" sz="3200" dirty="0"/>
              <a:t>Lentigo Simplex, Solar </a:t>
            </a:r>
            <a:r>
              <a:rPr lang="en-US" sz="3200" dirty="0" err="1"/>
              <a:t>Lentgines</a:t>
            </a:r>
            <a:r>
              <a:rPr lang="en-US" sz="3200" dirty="0"/>
              <a:t>, Ephelides</a:t>
            </a:r>
            <a:endParaRPr lang="en-US" dirty="0"/>
          </a:p>
        </p:txBody>
      </p:sp>
    </p:spTree>
    <p:extLst>
      <p:ext uri="{BB962C8B-B14F-4D97-AF65-F5344CB8AC3E}">
        <p14:creationId xmlns:p14="http://schemas.microsoft.com/office/powerpoint/2010/main" val="27157072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DCFCD888-8266-5389-14FA-043350F6E838}"/>
              </a:ext>
            </a:extLst>
          </p:cNvPr>
          <p:cNvPicPr>
            <a:picLocks noGrp="1" noChangeAspect="1"/>
          </p:cNvPicPr>
          <p:nvPr>
            <p:ph idx="1"/>
          </p:nvPr>
        </p:nvPicPr>
        <p:blipFill>
          <a:blip r:embed="rId2"/>
          <a:stretch>
            <a:fillRect/>
          </a:stretch>
        </p:blipFill>
        <p:spPr>
          <a:xfrm>
            <a:off x="2649264" y="952746"/>
            <a:ext cx="6893471" cy="4952507"/>
          </a:xfrm>
        </p:spPr>
      </p:pic>
    </p:spTree>
    <p:extLst>
      <p:ext uri="{BB962C8B-B14F-4D97-AF65-F5344CB8AC3E}">
        <p14:creationId xmlns:p14="http://schemas.microsoft.com/office/powerpoint/2010/main" val="8385282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FD1895E-258A-7FCC-617E-EE0C0BD883E4}"/>
              </a:ext>
            </a:extLst>
          </p:cNvPr>
          <p:cNvSpPr>
            <a:spLocks noGrp="1"/>
          </p:cNvSpPr>
          <p:nvPr>
            <p:ph type="title"/>
          </p:nvPr>
        </p:nvSpPr>
        <p:spPr/>
        <p:txBody>
          <a:bodyPr/>
          <a:lstStyle/>
          <a:p>
            <a:r>
              <a:rPr lang="en-US" dirty="0"/>
              <a:t>Labial Melanotic Macules</a:t>
            </a:r>
          </a:p>
        </p:txBody>
      </p:sp>
      <p:pic>
        <p:nvPicPr>
          <p:cNvPr id="11" name="Content Placeholder 10">
            <a:extLst>
              <a:ext uri="{FF2B5EF4-FFF2-40B4-BE49-F238E27FC236}">
                <a16:creationId xmlns:a16="http://schemas.microsoft.com/office/drawing/2014/main" id="{02FA7354-01E0-EEA4-E39F-F95B74DA00B3}"/>
              </a:ext>
            </a:extLst>
          </p:cNvPr>
          <p:cNvPicPr>
            <a:picLocks noGrp="1" noChangeAspect="1"/>
          </p:cNvPicPr>
          <p:nvPr>
            <p:ph idx="1"/>
          </p:nvPr>
        </p:nvPicPr>
        <p:blipFill>
          <a:blip r:embed="rId2"/>
          <a:stretch>
            <a:fillRect/>
          </a:stretch>
        </p:blipFill>
        <p:spPr>
          <a:xfrm>
            <a:off x="2386012" y="2362994"/>
            <a:ext cx="7419975" cy="3276600"/>
          </a:xfrm>
        </p:spPr>
      </p:pic>
    </p:spTree>
    <p:extLst>
      <p:ext uri="{BB962C8B-B14F-4D97-AF65-F5344CB8AC3E}">
        <p14:creationId xmlns:p14="http://schemas.microsoft.com/office/powerpoint/2010/main" val="10173971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D01D013-FF7E-486B-7E9F-4C1682A5E3EF}"/>
              </a:ext>
            </a:extLst>
          </p:cNvPr>
          <p:cNvSpPr>
            <a:spLocks noGrp="1"/>
          </p:cNvSpPr>
          <p:nvPr>
            <p:ph type="title"/>
          </p:nvPr>
        </p:nvSpPr>
        <p:spPr/>
        <p:txBody>
          <a:bodyPr/>
          <a:lstStyle/>
          <a:p>
            <a:r>
              <a:rPr lang="en-US" dirty="0"/>
              <a:t>Café-au-lait Macules and Nevus </a:t>
            </a:r>
            <a:r>
              <a:rPr lang="en-US" dirty="0" err="1"/>
              <a:t>Spilus</a:t>
            </a:r>
            <a:endParaRPr lang="en-US" dirty="0"/>
          </a:p>
        </p:txBody>
      </p:sp>
      <p:pic>
        <p:nvPicPr>
          <p:cNvPr id="8" name="Content Placeholder 7">
            <a:extLst>
              <a:ext uri="{FF2B5EF4-FFF2-40B4-BE49-F238E27FC236}">
                <a16:creationId xmlns:a16="http://schemas.microsoft.com/office/drawing/2014/main" id="{0EAA1839-DE3E-51B2-4EE5-BD79008C4813}"/>
              </a:ext>
            </a:extLst>
          </p:cNvPr>
          <p:cNvPicPr>
            <a:picLocks noGrp="1" noChangeAspect="1"/>
          </p:cNvPicPr>
          <p:nvPr>
            <p:ph idx="1"/>
          </p:nvPr>
        </p:nvPicPr>
        <p:blipFill>
          <a:blip r:embed="rId2"/>
          <a:stretch>
            <a:fillRect/>
          </a:stretch>
        </p:blipFill>
        <p:spPr>
          <a:xfrm>
            <a:off x="3728229" y="2074607"/>
            <a:ext cx="4067369" cy="2999171"/>
          </a:xfrm>
        </p:spPr>
      </p:pic>
    </p:spTree>
    <p:extLst>
      <p:ext uri="{BB962C8B-B14F-4D97-AF65-F5344CB8AC3E}">
        <p14:creationId xmlns:p14="http://schemas.microsoft.com/office/powerpoint/2010/main" val="34851898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6C949AC-F297-02A5-EC24-4A81672B37B1}"/>
              </a:ext>
            </a:extLst>
          </p:cNvPr>
          <p:cNvSpPr>
            <a:spLocks noGrp="1"/>
          </p:cNvSpPr>
          <p:nvPr>
            <p:ph type="title"/>
          </p:nvPr>
        </p:nvSpPr>
        <p:spPr/>
        <p:txBody>
          <a:bodyPr/>
          <a:lstStyle/>
          <a:p>
            <a:r>
              <a:rPr lang="en-US" dirty="0" err="1"/>
              <a:t>Sbeorrheic</a:t>
            </a:r>
            <a:r>
              <a:rPr lang="en-US" dirty="0"/>
              <a:t> Keratoses and Dermatosis </a:t>
            </a:r>
            <a:r>
              <a:rPr lang="en-US" dirty="0" err="1"/>
              <a:t>Papulosa</a:t>
            </a:r>
            <a:r>
              <a:rPr lang="en-US" dirty="0"/>
              <a:t> Nigra</a:t>
            </a:r>
          </a:p>
        </p:txBody>
      </p:sp>
      <p:pic>
        <p:nvPicPr>
          <p:cNvPr id="6" name="Content Placeholder 5">
            <a:extLst>
              <a:ext uri="{FF2B5EF4-FFF2-40B4-BE49-F238E27FC236}">
                <a16:creationId xmlns:a16="http://schemas.microsoft.com/office/drawing/2014/main" id="{402D878D-4FEB-C716-FA3F-90DEB7C5AC30}"/>
              </a:ext>
            </a:extLst>
          </p:cNvPr>
          <p:cNvPicPr>
            <a:picLocks noGrp="1" noChangeAspect="1"/>
          </p:cNvPicPr>
          <p:nvPr>
            <p:ph idx="1"/>
          </p:nvPr>
        </p:nvPicPr>
        <p:blipFill>
          <a:blip r:embed="rId2"/>
          <a:stretch>
            <a:fillRect/>
          </a:stretch>
        </p:blipFill>
        <p:spPr>
          <a:xfrm>
            <a:off x="4757737" y="2986881"/>
            <a:ext cx="2676525" cy="2028825"/>
          </a:xfrm>
        </p:spPr>
      </p:pic>
    </p:spTree>
    <p:extLst>
      <p:ext uri="{BB962C8B-B14F-4D97-AF65-F5344CB8AC3E}">
        <p14:creationId xmlns:p14="http://schemas.microsoft.com/office/powerpoint/2010/main" val="19739589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85D3916-F2B0-E666-980C-8DFAB662019E}"/>
              </a:ext>
            </a:extLst>
          </p:cNvPr>
          <p:cNvSpPr>
            <a:spLocks noGrp="1"/>
          </p:cNvSpPr>
          <p:nvPr>
            <p:ph type="title"/>
          </p:nvPr>
        </p:nvSpPr>
        <p:spPr/>
        <p:txBody>
          <a:bodyPr/>
          <a:lstStyle/>
          <a:p>
            <a:r>
              <a:rPr lang="en-US" dirty="0" err="1"/>
              <a:t>Dermoepderma</a:t>
            </a:r>
            <a:r>
              <a:rPr lang="en-US" dirty="0"/>
              <a:t> Lesions</a:t>
            </a:r>
            <a:br>
              <a:rPr lang="en-US" dirty="0"/>
            </a:br>
            <a:r>
              <a:rPr lang="en-US" sz="2800" dirty="0"/>
              <a:t>Becker Melanosis (Nevus)</a:t>
            </a:r>
            <a:endParaRPr lang="en-US" dirty="0"/>
          </a:p>
        </p:txBody>
      </p:sp>
      <p:pic>
        <p:nvPicPr>
          <p:cNvPr id="7" name="Content Placeholder 6">
            <a:extLst>
              <a:ext uri="{FF2B5EF4-FFF2-40B4-BE49-F238E27FC236}">
                <a16:creationId xmlns:a16="http://schemas.microsoft.com/office/drawing/2014/main" id="{4EAEEFE3-DDE0-7C32-F3BF-80C1FF2F2E43}"/>
              </a:ext>
            </a:extLst>
          </p:cNvPr>
          <p:cNvPicPr>
            <a:picLocks noGrp="1" noChangeAspect="1"/>
          </p:cNvPicPr>
          <p:nvPr>
            <p:ph idx="1"/>
          </p:nvPr>
        </p:nvPicPr>
        <p:blipFill>
          <a:blip r:embed="rId2"/>
          <a:stretch>
            <a:fillRect/>
          </a:stretch>
        </p:blipFill>
        <p:spPr>
          <a:xfrm>
            <a:off x="4652962" y="3048794"/>
            <a:ext cx="2886075" cy="1905000"/>
          </a:xfrm>
        </p:spPr>
      </p:pic>
    </p:spTree>
    <p:extLst>
      <p:ext uri="{BB962C8B-B14F-4D97-AF65-F5344CB8AC3E}">
        <p14:creationId xmlns:p14="http://schemas.microsoft.com/office/powerpoint/2010/main" val="8092037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4B721CA-9711-54CC-F7A4-99A7A3C8D1D6}"/>
              </a:ext>
            </a:extLst>
          </p:cNvPr>
          <p:cNvSpPr>
            <a:spLocks noGrp="1"/>
          </p:cNvSpPr>
          <p:nvPr>
            <p:ph type="title"/>
          </p:nvPr>
        </p:nvSpPr>
        <p:spPr/>
        <p:txBody>
          <a:bodyPr/>
          <a:lstStyle/>
          <a:p>
            <a:r>
              <a:rPr lang="en-US" dirty="0"/>
              <a:t>Melanocytic Nevi</a:t>
            </a:r>
          </a:p>
        </p:txBody>
      </p:sp>
      <p:pic>
        <p:nvPicPr>
          <p:cNvPr id="5" name="Content Placeholder 4">
            <a:extLst>
              <a:ext uri="{FF2B5EF4-FFF2-40B4-BE49-F238E27FC236}">
                <a16:creationId xmlns:a16="http://schemas.microsoft.com/office/drawing/2014/main" id="{8D11DC38-F587-81EF-1FA1-6CE8AA3D469B}"/>
              </a:ext>
            </a:extLst>
          </p:cNvPr>
          <p:cNvPicPr>
            <a:picLocks noGrp="1" noChangeAspect="1"/>
          </p:cNvPicPr>
          <p:nvPr>
            <p:ph idx="1"/>
          </p:nvPr>
        </p:nvPicPr>
        <p:blipFill>
          <a:blip r:embed="rId2"/>
          <a:stretch>
            <a:fillRect/>
          </a:stretch>
        </p:blipFill>
        <p:spPr>
          <a:xfrm>
            <a:off x="4486275" y="3129756"/>
            <a:ext cx="3219450" cy="1743075"/>
          </a:xfrm>
        </p:spPr>
      </p:pic>
    </p:spTree>
    <p:extLst>
      <p:ext uri="{BB962C8B-B14F-4D97-AF65-F5344CB8AC3E}">
        <p14:creationId xmlns:p14="http://schemas.microsoft.com/office/powerpoint/2010/main" val="32990235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8C6AF32-B4F4-16E4-1FE0-686D8F628F09}"/>
              </a:ext>
            </a:extLst>
          </p:cNvPr>
          <p:cNvSpPr>
            <a:spLocks noGrp="1"/>
          </p:cNvSpPr>
          <p:nvPr>
            <p:ph type="title"/>
          </p:nvPr>
        </p:nvSpPr>
        <p:spPr/>
        <p:txBody>
          <a:bodyPr/>
          <a:lstStyle/>
          <a:p>
            <a:r>
              <a:rPr lang="en-US" dirty="0"/>
              <a:t>Melasma</a:t>
            </a:r>
          </a:p>
        </p:txBody>
      </p:sp>
      <p:pic>
        <p:nvPicPr>
          <p:cNvPr id="7" name="Content Placeholder 6">
            <a:extLst>
              <a:ext uri="{FF2B5EF4-FFF2-40B4-BE49-F238E27FC236}">
                <a16:creationId xmlns:a16="http://schemas.microsoft.com/office/drawing/2014/main" id="{735CCB92-A084-B33A-3C3E-4B4F2ABB4762}"/>
              </a:ext>
            </a:extLst>
          </p:cNvPr>
          <p:cNvPicPr>
            <a:picLocks noGrp="1" noChangeAspect="1"/>
          </p:cNvPicPr>
          <p:nvPr>
            <p:ph idx="1"/>
          </p:nvPr>
        </p:nvPicPr>
        <p:blipFill>
          <a:blip r:embed="rId2"/>
          <a:stretch>
            <a:fillRect/>
          </a:stretch>
        </p:blipFill>
        <p:spPr>
          <a:xfrm>
            <a:off x="3179289" y="1825625"/>
            <a:ext cx="5833421" cy="4351338"/>
          </a:xfrm>
        </p:spPr>
      </p:pic>
    </p:spTree>
    <p:extLst>
      <p:ext uri="{BB962C8B-B14F-4D97-AF65-F5344CB8AC3E}">
        <p14:creationId xmlns:p14="http://schemas.microsoft.com/office/powerpoint/2010/main" val="38068668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2F50F94-AFB6-4381-501A-0EEBF2467743}"/>
              </a:ext>
            </a:extLst>
          </p:cNvPr>
          <p:cNvSpPr>
            <a:spLocks noGrp="1"/>
          </p:cNvSpPr>
          <p:nvPr>
            <p:ph type="title"/>
          </p:nvPr>
        </p:nvSpPr>
        <p:spPr/>
        <p:txBody>
          <a:bodyPr/>
          <a:lstStyle/>
          <a:p>
            <a:r>
              <a:rPr lang="en-US" dirty="0" err="1"/>
              <a:t>Postinflammatory</a:t>
            </a:r>
            <a:r>
              <a:rPr lang="en-US" dirty="0"/>
              <a:t> Hyperpigmentation</a:t>
            </a:r>
          </a:p>
        </p:txBody>
      </p:sp>
      <p:pic>
        <p:nvPicPr>
          <p:cNvPr id="5" name="Content Placeholder 4">
            <a:extLst>
              <a:ext uri="{FF2B5EF4-FFF2-40B4-BE49-F238E27FC236}">
                <a16:creationId xmlns:a16="http://schemas.microsoft.com/office/drawing/2014/main" id="{D390024A-759A-C717-E388-88B22B47E624}"/>
              </a:ext>
            </a:extLst>
          </p:cNvPr>
          <p:cNvPicPr>
            <a:picLocks noGrp="1" noChangeAspect="1"/>
          </p:cNvPicPr>
          <p:nvPr>
            <p:ph idx="1"/>
          </p:nvPr>
        </p:nvPicPr>
        <p:blipFill>
          <a:blip r:embed="rId2"/>
          <a:stretch>
            <a:fillRect/>
          </a:stretch>
        </p:blipFill>
        <p:spPr>
          <a:xfrm>
            <a:off x="4724400" y="3139281"/>
            <a:ext cx="2743200" cy="1724025"/>
          </a:xfrm>
        </p:spPr>
      </p:pic>
    </p:spTree>
    <p:extLst>
      <p:ext uri="{BB962C8B-B14F-4D97-AF65-F5344CB8AC3E}">
        <p14:creationId xmlns:p14="http://schemas.microsoft.com/office/powerpoint/2010/main" val="19886952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AE0334C-AB43-5A0E-F7BD-A8AFE365B6AF}"/>
              </a:ext>
            </a:extLst>
          </p:cNvPr>
          <p:cNvSpPr>
            <a:spLocks noGrp="1"/>
          </p:cNvSpPr>
          <p:nvPr>
            <p:ph type="title"/>
          </p:nvPr>
        </p:nvSpPr>
        <p:spPr/>
        <p:txBody>
          <a:bodyPr/>
          <a:lstStyle/>
          <a:p>
            <a:r>
              <a:rPr lang="en-US" dirty="0"/>
              <a:t>Periorbital Hyperpigmentation</a:t>
            </a:r>
          </a:p>
        </p:txBody>
      </p:sp>
      <p:pic>
        <p:nvPicPr>
          <p:cNvPr id="7" name="Content Placeholder 6">
            <a:extLst>
              <a:ext uri="{FF2B5EF4-FFF2-40B4-BE49-F238E27FC236}">
                <a16:creationId xmlns:a16="http://schemas.microsoft.com/office/drawing/2014/main" id="{25E5258A-BB75-4B8D-FE7A-21E132AD2962}"/>
              </a:ext>
            </a:extLst>
          </p:cNvPr>
          <p:cNvPicPr>
            <a:picLocks noGrp="1" noChangeAspect="1"/>
          </p:cNvPicPr>
          <p:nvPr>
            <p:ph idx="1"/>
          </p:nvPr>
        </p:nvPicPr>
        <p:blipFill>
          <a:blip r:embed="rId2"/>
          <a:stretch>
            <a:fillRect/>
          </a:stretch>
        </p:blipFill>
        <p:spPr>
          <a:xfrm>
            <a:off x="3608438" y="2071296"/>
            <a:ext cx="3711985" cy="2809070"/>
          </a:xfrm>
        </p:spPr>
      </p:pic>
    </p:spTree>
    <p:extLst>
      <p:ext uri="{BB962C8B-B14F-4D97-AF65-F5344CB8AC3E}">
        <p14:creationId xmlns:p14="http://schemas.microsoft.com/office/powerpoint/2010/main" val="19911865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7F44E65-1BF6-99D9-2FAB-03C9A1124037}"/>
              </a:ext>
            </a:extLst>
          </p:cNvPr>
          <p:cNvSpPr>
            <a:spLocks noGrp="1"/>
          </p:cNvSpPr>
          <p:nvPr>
            <p:ph type="title"/>
          </p:nvPr>
        </p:nvSpPr>
        <p:spPr/>
        <p:txBody>
          <a:bodyPr/>
          <a:lstStyle/>
          <a:p>
            <a:r>
              <a:rPr lang="en-US" dirty="0"/>
              <a:t>Dermal Lesions</a:t>
            </a:r>
          </a:p>
        </p:txBody>
      </p:sp>
      <p:pic>
        <p:nvPicPr>
          <p:cNvPr id="7" name="Picture 6">
            <a:extLst>
              <a:ext uri="{FF2B5EF4-FFF2-40B4-BE49-F238E27FC236}">
                <a16:creationId xmlns:a16="http://schemas.microsoft.com/office/drawing/2014/main" id="{D984C3F3-421E-472D-A4DA-95B31FCA6BDD}"/>
              </a:ext>
            </a:extLst>
          </p:cNvPr>
          <p:cNvPicPr>
            <a:picLocks noChangeAspect="1"/>
          </p:cNvPicPr>
          <p:nvPr/>
        </p:nvPicPr>
        <p:blipFill>
          <a:blip r:embed="rId2"/>
          <a:stretch>
            <a:fillRect/>
          </a:stretch>
        </p:blipFill>
        <p:spPr>
          <a:xfrm>
            <a:off x="3079096" y="1690688"/>
            <a:ext cx="5187682" cy="4449097"/>
          </a:xfrm>
          <a:prstGeom prst="rect">
            <a:avLst/>
          </a:prstGeom>
        </p:spPr>
      </p:pic>
    </p:spTree>
    <p:extLst>
      <p:ext uri="{BB962C8B-B14F-4D97-AF65-F5344CB8AC3E}">
        <p14:creationId xmlns:p14="http://schemas.microsoft.com/office/powerpoint/2010/main" val="27428314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DEB538B-EB57-D1E6-F2F7-04CC85276AB1}"/>
              </a:ext>
            </a:extLst>
          </p:cNvPr>
          <p:cNvSpPr>
            <a:spLocks noGrp="1"/>
          </p:cNvSpPr>
          <p:nvPr>
            <p:ph type="title"/>
          </p:nvPr>
        </p:nvSpPr>
        <p:spPr/>
        <p:txBody>
          <a:bodyPr/>
          <a:lstStyle/>
          <a:p>
            <a:r>
              <a:rPr lang="en-US" dirty="0"/>
              <a:t>Nevus of Ota, Ito, and Hori’s Nevus</a:t>
            </a:r>
          </a:p>
        </p:txBody>
      </p:sp>
      <p:pic>
        <p:nvPicPr>
          <p:cNvPr id="9" name="Content Placeholder 8">
            <a:extLst>
              <a:ext uri="{FF2B5EF4-FFF2-40B4-BE49-F238E27FC236}">
                <a16:creationId xmlns:a16="http://schemas.microsoft.com/office/drawing/2014/main" id="{22F3907B-F7F1-C768-616B-342101BBD29B}"/>
              </a:ext>
            </a:extLst>
          </p:cNvPr>
          <p:cNvPicPr>
            <a:picLocks noGrp="1" noChangeAspect="1"/>
          </p:cNvPicPr>
          <p:nvPr>
            <p:ph idx="1"/>
          </p:nvPr>
        </p:nvPicPr>
        <p:blipFill>
          <a:blip r:embed="rId2"/>
          <a:stretch>
            <a:fillRect/>
          </a:stretch>
        </p:blipFill>
        <p:spPr>
          <a:xfrm>
            <a:off x="2519362" y="2101056"/>
            <a:ext cx="7153275" cy="3800475"/>
          </a:xfrm>
        </p:spPr>
      </p:pic>
    </p:spTree>
    <p:extLst>
      <p:ext uri="{BB962C8B-B14F-4D97-AF65-F5344CB8AC3E}">
        <p14:creationId xmlns:p14="http://schemas.microsoft.com/office/powerpoint/2010/main" val="42192116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96BD54F-01C5-A104-A1E9-819C0AF6B5CC}"/>
              </a:ext>
            </a:extLst>
          </p:cNvPr>
          <p:cNvSpPr>
            <a:spLocks noGrp="1"/>
          </p:cNvSpPr>
          <p:nvPr>
            <p:ph type="title"/>
          </p:nvPr>
        </p:nvSpPr>
        <p:spPr/>
        <p:txBody>
          <a:bodyPr/>
          <a:lstStyle/>
          <a:p>
            <a:r>
              <a:rPr lang="en-US" dirty="0"/>
              <a:t>Congenital Dermal Melanocytotic</a:t>
            </a:r>
          </a:p>
        </p:txBody>
      </p:sp>
      <p:pic>
        <p:nvPicPr>
          <p:cNvPr id="5" name="Content Placeholder 4">
            <a:extLst>
              <a:ext uri="{FF2B5EF4-FFF2-40B4-BE49-F238E27FC236}">
                <a16:creationId xmlns:a16="http://schemas.microsoft.com/office/drawing/2014/main" id="{9A8E34B3-CB6A-B91D-A616-2346B4A27E3C}"/>
              </a:ext>
            </a:extLst>
          </p:cNvPr>
          <p:cNvPicPr>
            <a:picLocks noGrp="1" noChangeAspect="1"/>
          </p:cNvPicPr>
          <p:nvPr>
            <p:ph idx="1"/>
          </p:nvPr>
        </p:nvPicPr>
        <p:blipFill>
          <a:blip r:embed="rId2"/>
          <a:stretch>
            <a:fillRect/>
          </a:stretch>
        </p:blipFill>
        <p:spPr>
          <a:xfrm>
            <a:off x="3529781" y="2048644"/>
            <a:ext cx="3556205" cy="2901997"/>
          </a:xfrm>
        </p:spPr>
      </p:pic>
    </p:spTree>
    <p:extLst>
      <p:ext uri="{BB962C8B-B14F-4D97-AF65-F5344CB8AC3E}">
        <p14:creationId xmlns:p14="http://schemas.microsoft.com/office/powerpoint/2010/main" val="29605317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DF85C48-26AC-9702-D4AE-6D8340E6BC14}"/>
              </a:ext>
            </a:extLst>
          </p:cNvPr>
          <p:cNvSpPr>
            <a:spLocks noGrp="1"/>
          </p:cNvSpPr>
          <p:nvPr>
            <p:ph type="title"/>
          </p:nvPr>
        </p:nvSpPr>
        <p:spPr/>
        <p:txBody>
          <a:bodyPr/>
          <a:lstStyle/>
          <a:p>
            <a:r>
              <a:rPr lang="en-US" dirty="0"/>
              <a:t>Blue Nevi</a:t>
            </a:r>
          </a:p>
        </p:txBody>
      </p:sp>
      <p:pic>
        <p:nvPicPr>
          <p:cNvPr id="5" name="Content Placeholder 4">
            <a:extLst>
              <a:ext uri="{FF2B5EF4-FFF2-40B4-BE49-F238E27FC236}">
                <a16:creationId xmlns:a16="http://schemas.microsoft.com/office/drawing/2014/main" id="{330064FE-16E1-4A32-9FC6-F7686BA8104F}"/>
              </a:ext>
            </a:extLst>
          </p:cNvPr>
          <p:cNvPicPr>
            <a:picLocks noGrp="1" noChangeAspect="1"/>
          </p:cNvPicPr>
          <p:nvPr>
            <p:ph idx="1"/>
          </p:nvPr>
        </p:nvPicPr>
        <p:blipFill>
          <a:blip r:embed="rId2"/>
          <a:stretch>
            <a:fillRect/>
          </a:stretch>
        </p:blipFill>
        <p:spPr>
          <a:xfrm>
            <a:off x="5000625" y="2972594"/>
            <a:ext cx="2190750" cy="2057400"/>
          </a:xfrm>
        </p:spPr>
      </p:pic>
    </p:spTree>
    <p:extLst>
      <p:ext uri="{BB962C8B-B14F-4D97-AF65-F5344CB8AC3E}">
        <p14:creationId xmlns:p14="http://schemas.microsoft.com/office/powerpoint/2010/main" val="6847789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BE49770-773C-744C-4611-E33DB2898DA7}"/>
              </a:ext>
            </a:extLst>
          </p:cNvPr>
          <p:cNvSpPr>
            <a:spLocks noGrp="1"/>
          </p:cNvSpPr>
          <p:nvPr>
            <p:ph type="title"/>
          </p:nvPr>
        </p:nvSpPr>
        <p:spPr/>
        <p:txBody>
          <a:bodyPr/>
          <a:lstStyle/>
          <a:p>
            <a:r>
              <a:rPr lang="en-US" dirty="0"/>
              <a:t>Drug-Induced Hyperpigmentation</a:t>
            </a:r>
          </a:p>
        </p:txBody>
      </p:sp>
      <p:pic>
        <p:nvPicPr>
          <p:cNvPr id="7" name="Content Placeholder 6">
            <a:extLst>
              <a:ext uri="{FF2B5EF4-FFF2-40B4-BE49-F238E27FC236}">
                <a16:creationId xmlns:a16="http://schemas.microsoft.com/office/drawing/2014/main" id="{93890D44-85E4-DCF4-AFED-C4E1F59AE256}"/>
              </a:ext>
            </a:extLst>
          </p:cNvPr>
          <p:cNvPicPr>
            <a:picLocks noGrp="1" noChangeAspect="1"/>
          </p:cNvPicPr>
          <p:nvPr>
            <p:ph idx="1"/>
          </p:nvPr>
        </p:nvPicPr>
        <p:blipFill>
          <a:blip r:embed="rId2"/>
          <a:stretch>
            <a:fillRect/>
          </a:stretch>
        </p:blipFill>
        <p:spPr>
          <a:xfrm>
            <a:off x="2276475" y="2496344"/>
            <a:ext cx="7639050" cy="3009900"/>
          </a:xfrm>
        </p:spPr>
      </p:pic>
    </p:spTree>
    <p:extLst>
      <p:ext uri="{BB962C8B-B14F-4D97-AF65-F5344CB8AC3E}">
        <p14:creationId xmlns:p14="http://schemas.microsoft.com/office/powerpoint/2010/main" val="9478802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4C415E5-D794-0BBF-648C-22D2C0269D30}"/>
              </a:ext>
            </a:extLst>
          </p:cNvPr>
          <p:cNvSpPr>
            <a:spLocks noGrp="1"/>
          </p:cNvSpPr>
          <p:nvPr>
            <p:ph type="title"/>
          </p:nvPr>
        </p:nvSpPr>
        <p:spPr/>
        <p:txBody>
          <a:bodyPr/>
          <a:lstStyle/>
          <a:p>
            <a:r>
              <a:rPr lang="en-US" dirty="0"/>
              <a:t>Argyria</a:t>
            </a:r>
          </a:p>
        </p:txBody>
      </p:sp>
      <p:pic>
        <p:nvPicPr>
          <p:cNvPr id="5" name="Content Placeholder 4">
            <a:extLst>
              <a:ext uri="{FF2B5EF4-FFF2-40B4-BE49-F238E27FC236}">
                <a16:creationId xmlns:a16="http://schemas.microsoft.com/office/drawing/2014/main" id="{11C705D2-EC77-ABF3-23D2-776756DB053F}"/>
              </a:ext>
            </a:extLst>
          </p:cNvPr>
          <p:cNvPicPr>
            <a:picLocks noGrp="1" noChangeAspect="1"/>
          </p:cNvPicPr>
          <p:nvPr>
            <p:ph idx="1"/>
          </p:nvPr>
        </p:nvPicPr>
        <p:blipFill>
          <a:blip r:embed="rId2"/>
          <a:stretch>
            <a:fillRect/>
          </a:stretch>
        </p:blipFill>
        <p:spPr>
          <a:xfrm>
            <a:off x="4495800" y="2958306"/>
            <a:ext cx="3200400" cy="2085975"/>
          </a:xfrm>
        </p:spPr>
      </p:pic>
    </p:spTree>
    <p:extLst>
      <p:ext uri="{BB962C8B-B14F-4D97-AF65-F5344CB8AC3E}">
        <p14:creationId xmlns:p14="http://schemas.microsoft.com/office/powerpoint/2010/main" val="19039043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5B70CD8-0D5D-5B9A-1D30-1124AEDC1F19}"/>
              </a:ext>
            </a:extLst>
          </p:cNvPr>
          <p:cNvSpPr>
            <a:spLocks noGrp="1"/>
          </p:cNvSpPr>
          <p:nvPr>
            <p:ph type="title"/>
          </p:nvPr>
        </p:nvSpPr>
        <p:spPr/>
        <p:txBody>
          <a:bodyPr/>
          <a:lstStyle/>
          <a:p>
            <a:r>
              <a:rPr lang="en-US" dirty="0" err="1"/>
              <a:t>Amalgmam</a:t>
            </a:r>
            <a:r>
              <a:rPr lang="en-US" dirty="0"/>
              <a:t> Tattoos</a:t>
            </a:r>
          </a:p>
        </p:txBody>
      </p:sp>
      <p:pic>
        <p:nvPicPr>
          <p:cNvPr id="5" name="Content Placeholder 4">
            <a:extLst>
              <a:ext uri="{FF2B5EF4-FFF2-40B4-BE49-F238E27FC236}">
                <a16:creationId xmlns:a16="http://schemas.microsoft.com/office/drawing/2014/main" id="{F63F50DB-F99F-E75D-1AFE-24FC7B16BB13}"/>
              </a:ext>
            </a:extLst>
          </p:cNvPr>
          <p:cNvPicPr>
            <a:picLocks noGrp="1" noChangeAspect="1"/>
          </p:cNvPicPr>
          <p:nvPr>
            <p:ph idx="1"/>
          </p:nvPr>
        </p:nvPicPr>
        <p:blipFill>
          <a:blip r:embed="rId2"/>
          <a:stretch>
            <a:fillRect/>
          </a:stretch>
        </p:blipFill>
        <p:spPr>
          <a:xfrm>
            <a:off x="4676775" y="2977356"/>
            <a:ext cx="2838450" cy="2047875"/>
          </a:xfrm>
        </p:spPr>
      </p:pic>
    </p:spTree>
    <p:extLst>
      <p:ext uri="{BB962C8B-B14F-4D97-AF65-F5344CB8AC3E}">
        <p14:creationId xmlns:p14="http://schemas.microsoft.com/office/powerpoint/2010/main" val="404387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6856</TotalTime>
  <Words>401</Words>
  <Application>Microsoft Office PowerPoint</Application>
  <PresentationFormat>Widescreen</PresentationFormat>
  <Paragraphs>37</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Futura PT Book</vt:lpstr>
      <vt:lpstr>Futura PT Demi</vt:lpstr>
      <vt:lpstr>Office Theme</vt:lpstr>
      <vt:lpstr>PowerPoint Presentation</vt:lpstr>
      <vt:lpstr>PowerPoint Presentation</vt:lpstr>
      <vt:lpstr>Principles of Pigment Removal with Laser Therapy</vt:lpstr>
      <vt:lpstr>PowerPoint Presentation</vt:lpstr>
      <vt:lpstr>PowerPoint Presentation</vt:lpstr>
      <vt:lpstr>Benign Pigmented Lesions</vt:lpstr>
      <vt:lpstr>Epidermal Lesions Lentigo Simplex, Solar Lentgines, Ephelides</vt:lpstr>
      <vt:lpstr>PowerPoint Presentation</vt:lpstr>
      <vt:lpstr>Labial Melanotic Macules</vt:lpstr>
      <vt:lpstr>Café-au-lait Macules and Nevus Spilus</vt:lpstr>
      <vt:lpstr>Sbeorrheic Keratoses and Dermatosis Papulosa Nigra</vt:lpstr>
      <vt:lpstr>Dermoepderma Lesions Becker Melanosis (Nevus)</vt:lpstr>
      <vt:lpstr>Melanocytic Nevi</vt:lpstr>
      <vt:lpstr>Melasma</vt:lpstr>
      <vt:lpstr>Postinflammatory Hyperpigmentation</vt:lpstr>
      <vt:lpstr>Periorbital Hyperpigmentation</vt:lpstr>
      <vt:lpstr>Dermal Lesions</vt:lpstr>
      <vt:lpstr>Nevus of Ota, Ito, and Hori’s Nevus</vt:lpstr>
      <vt:lpstr>Congenital Dermal Melanocytotic</vt:lpstr>
      <vt:lpstr>Blue Nevi</vt:lpstr>
      <vt:lpstr>Drug-Induced Hyperpigmentation</vt:lpstr>
      <vt:lpstr>Argyria</vt:lpstr>
      <vt:lpstr>Amalgmam Tattoos</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242</cp:revision>
  <dcterms:created xsi:type="dcterms:W3CDTF">2020-02-19T20:43:13Z</dcterms:created>
  <dcterms:modified xsi:type="dcterms:W3CDTF">2023-04-11T22:18:19Z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