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omments/modernComment_1B7_FD8FAA7F.xml" ContentType="application/vnd.ms-powerpoint.comments+xml"/>
  <Override PartName="/ppt/ink/ink1.xml" ContentType="application/inkml+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2" r:id="rId5"/>
  </p:sldMasterIdLst>
  <p:notesMasterIdLst>
    <p:notesMasterId r:id="rId19"/>
  </p:notesMasterIdLst>
  <p:sldIdLst>
    <p:sldId id="256" r:id="rId6"/>
    <p:sldId id="266" r:id="rId7"/>
    <p:sldId id="437" r:id="rId8"/>
    <p:sldId id="438" r:id="rId9"/>
    <p:sldId id="439" r:id="rId10"/>
    <p:sldId id="440" r:id="rId11"/>
    <p:sldId id="441" r:id="rId12"/>
    <p:sldId id="442" r:id="rId13"/>
    <p:sldId id="443" r:id="rId14"/>
    <p:sldId id="444" r:id="rId15"/>
    <p:sldId id="445" r:id="rId16"/>
    <p:sldId id="446" r:id="rId17"/>
    <p:sldId id="436"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E111C58-AB34-1490-2914-02999D0D17E7}" name="Marina Calo | Anderson College | Downtown" initials="MC|AC|D" userId="S::marina.calo@andersoncollege.com::76beb858-c69e-4d94-82e8-0b43947f0b35"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561" autoAdjust="0"/>
    <p:restoredTop sz="94660"/>
  </p:normalViewPr>
  <p:slideViewPr>
    <p:cSldViewPr snapToGrid="0">
      <p:cViewPr varScale="1">
        <p:scale>
          <a:sx n="75" d="100"/>
          <a:sy n="75" d="100"/>
        </p:scale>
        <p:origin x="82" y="15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viewProps" Target="viewProps.xml"/></Relationships>
</file>

<file path=ppt/comments/modernComment_1B7_FD8FAA7F.xml><?xml version="1.0" encoding="utf-8"?>
<p188:cmLst xmlns:a="http://schemas.openxmlformats.org/drawingml/2006/main" xmlns:r="http://schemas.openxmlformats.org/officeDocument/2006/relationships" xmlns:p188="http://schemas.microsoft.com/office/powerpoint/2018/8/main">
  <p188:cm id="{6D5F0DBA-68C3-4465-B02D-4CE4AA20A3C1}" authorId="{9E111C58-AB34-1490-2914-02999D0D17E7}" created="2022-12-14T14:44:17.397">
    <ac:deMkLst xmlns:ac="http://schemas.microsoft.com/office/drawing/2013/main/command">
      <pc:docMk xmlns:pc="http://schemas.microsoft.com/office/powerpoint/2013/main/command"/>
      <pc:sldMk xmlns:pc="http://schemas.microsoft.com/office/powerpoint/2013/main/command" cId="4254050943" sldId="439"/>
      <ac:picMk id="7" creationId="{24B704E8-F75C-7F57-EE1A-F277616F4A2A}"/>
    </ac:deMkLst>
    <p188:pos x="685800" y="197507"/>
    <p188:txBody>
      <a:bodyPr/>
      <a:lstStyle/>
      <a:p>
        <a:r>
          <a:rPr lang="en-US"/>
          <a:t>… the structure of the stratum corneum is analogous to that of a brick wall, with corneocyte "bricks" held in place by the extracellular matrix "mortar" </a:t>
        </a:r>
      </a:p>
    </p188:txBody>
  </p188:cm>
  <p188:cm id="{400552C3-F376-4F53-B7C6-1A2A0A59B1C5}" authorId="{9E111C58-AB34-1490-2914-02999D0D17E7}" created="2022-12-14T14:47:03.474">
    <ac:deMkLst xmlns:ac="http://schemas.microsoft.com/office/drawing/2013/main/command">
      <pc:docMk xmlns:pc="http://schemas.microsoft.com/office/powerpoint/2013/main/command"/>
      <pc:sldMk xmlns:pc="http://schemas.microsoft.com/office/powerpoint/2013/main/command" cId="4254050943" sldId="439"/>
      <ac:picMk id="9" creationId="{567FAC3A-372F-5520-EDBC-6DC78E33FC7D}"/>
    </ac:deMkLst>
    <p188:txBody>
      <a:bodyPr/>
      <a:lstStyle/>
      <a:p>
        <a:r>
          <a:rPr lang="en-US"/>
          <a:t>Natural moisturizing factor (NMF) is essential for appropriate stratum corneum hydration, barrier homeostasis, desquamation, and plasticity. It is formed from filaggrin proteolysis to small, hygroscopic molecules including amino acids</a:t>
        </a:r>
      </a:p>
    </p188:txBody>
  </p188:cm>
  <p188:cm id="{CA85F3C3-4CF5-4ABC-92BF-9F2637CD2862}" authorId="{9E111C58-AB34-1490-2914-02999D0D17E7}" created="2022-12-14T14:47:58.341">
    <ac:deMkLst xmlns:ac="http://schemas.microsoft.com/office/drawing/2013/main/command">
      <pc:docMk xmlns:pc="http://schemas.microsoft.com/office/powerpoint/2013/main/command"/>
      <pc:sldMk xmlns:pc="http://schemas.microsoft.com/office/powerpoint/2013/main/command" cId="4254050943" sldId="439"/>
      <ac:picMk id="11" creationId="{B3F0A21C-15EB-4309-0F76-916DB392D269}"/>
    </ac:deMkLst>
    <p188:txBody>
      <a:bodyPr/>
      <a:lstStyle/>
      <a:p>
        <a:r>
          <a:rPr lang="en-US"/>
          <a:t>The cornified cell envelope is a highly insoluble and extremely tough structure formed beneath the cell membrane during terminal differentiation of keratinocytes. Its main function is to provide human skin with a protective barrier against the environment.</a:t>
        </a:r>
      </a:p>
    </p188:txBody>
  </p188:cm>
  <p188:cm id="{B59D19D5-13E7-41D4-8802-363713083A46}" authorId="{9E111C58-AB34-1490-2914-02999D0D17E7}" created="2022-12-14T14:49:10.585">
    <ac:deMkLst xmlns:ac="http://schemas.microsoft.com/office/drawing/2013/main/command">
      <pc:docMk xmlns:pc="http://schemas.microsoft.com/office/powerpoint/2013/main/command"/>
      <pc:sldMk xmlns:pc="http://schemas.microsoft.com/office/powerpoint/2013/main/command" cId="4254050943" sldId="439"/>
      <ac:picMk id="13" creationId="{F3CB4ACD-A4C2-DA5B-4B67-F71588485135}"/>
    </ac:deMkLst>
    <p188:txBody>
      <a:bodyPr/>
      <a:lstStyle/>
      <a:p>
        <a:r>
          <a:rPr lang="en-US"/>
          <a:t>Corneodesmosomes are the main intercellular adhesive structures in the stratum corneum.</a:t>
        </a:r>
      </a:p>
    </p188:txBody>
  </p188:cm>
  <p188:cm id="{D762FA7C-0923-41C4-8BC8-9EDC4BAE1391}" authorId="{9E111C58-AB34-1490-2914-02999D0D17E7}" created="2022-12-14T14:50:53.203">
    <ac:deMkLst xmlns:ac="http://schemas.microsoft.com/office/drawing/2013/main/command">
      <pc:docMk xmlns:pc="http://schemas.microsoft.com/office/powerpoint/2013/main/command"/>
      <pc:sldMk xmlns:pc="http://schemas.microsoft.com/office/powerpoint/2013/main/command" cId="4254050943" sldId="439"/>
      <ac:picMk id="15" creationId="{FF5A1432-4B05-BAED-3E81-1C4942055AA2}"/>
    </ac:deMkLst>
    <p188:txBody>
      <a:bodyPr/>
      <a:lstStyle/>
      <a:p>
        <a:r>
          <a:rPr lang="en-US"/>
          <a:t>Intercellular lipids in human stra- tum corneum principally consist of fatty acid, cholesterol, choles- teryl sulfate, and sphingolipids such as ceramides. These lipids form broad, multilamellar sheets in intercellular spaces and are important in regulating. the barrier function of the skin</a:t>
        </a:r>
      </a:p>
    </p188:txBody>
  </p188:cm>
</p188:cmLst>
</file>

<file path=ppt/diagrams/_rels/data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7.png"/><Relationship Id="rId4" Type="http://schemas.openxmlformats.org/officeDocument/2006/relationships/image" Target="../media/image10.svg"/></Relationships>
</file>

<file path=ppt/diagrams/_rels/drawing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7.png"/><Relationship Id="rId4" Type="http://schemas.openxmlformats.org/officeDocument/2006/relationships/image" Target="../media/image10.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506CB9E-E0B8-42DE-9DA7-3F1947DD70B0}"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F09DD508-12CF-4282-A89D-198890CF3693}">
      <dgm:prSet/>
      <dgm:spPr/>
      <dgm:t>
        <a:bodyPr/>
        <a:lstStyle/>
        <a:p>
          <a:pPr>
            <a:lnSpc>
              <a:spcPct val="100000"/>
            </a:lnSpc>
          </a:pPr>
          <a:r>
            <a:rPr lang="en-CA"/>
            <a:t>As a Medical Esthetician you will be working on the epidermal layer.</a:t>
          </a:r>
          <a:endParaRPr lang="en-US"/>
        </a:p>
      </dgm:t>
    </dgm:pt>
    <dgm:pt modelId="{60D9851F-5CF7-4623-AA13-FAF5ECF482DD}" type="parTrans" cxnId="{DB8306CB-9694-4FD3-ABD8-D822380C7F8B}">
      <dgm:prSet/>
      <dgm:spPr/>
      <dgm:t>
        <a:bodyPr/>
        <a:lstStyle/>
        <a:p>
          <a:endParaRPr lang="en-US"/>
        </a:p>
      </dgm:t>
    </dgm:pt>
    <dgm:pt modelId="{FC5D945C-4FB0-41C8-A406-D244E9A76ACD}" type="sibTrans" cxnId="{DB8306CB-9694-4FD3-ABD8-D822380C7F8B}">
      <dgm:prSet/>
      <dgm:spPr/>
      <dgm:t>
        <a:bodyPr/>
        <a:lstStyle/>
        <a:p>
          <a:endParaRPr lang="en-US"/>
        </a:p>
      </dgm:t>
    </dgm:pt>
    <dgm:pt modelId="{7222A5EB-FE11-4B01-9FB4-EAB3553263C2}">
      <dgm:prSet/>
      <dgm:spPr/>
      <dgm:t>
        <a:bodyPr/>
        <a:lstStyle/>
        <a:p>
          <a:pPr>
            <a:lnSpc>
              <a:spcPct val="100000"/>
            </a:lnSpc>
          </a:pPr>
          <a:r>
            <a:rPr lang="en-CA" dirty="0"/>
            <a:t>Medical Aestheticians need to have a very </a:t>
          </a:r>
          <a:r>
            <a:rPr lang="en-US" dirty="0"/>
            <a:t>comprehensive understanding on how the functions of each layer, this knowledge will allow you to target your clients concerns with full knowledge and with an integral manner.</a:t>
          </a:r>
        </a:p>
      </dgm:t>
    </dgm:pt>
    <dgm:pt modelId="{64E2F756-D870-4C9F-A53C-5C373AC61A45}" type="parTrans" cxnId="{2612AD7A-AAEA-4F71-A86A-96063CBEF20B}">
      <dgm:prSet/>
      <dgm:spPr/>
      <dgm:t>
        <a:bodyPr/>
        <a:lstStyle/>
        <a:p>
          <a:endParaRPr lang="en-US"/>
        </a:p>
      </dgm:t>
    </dgm:pt>
    <dgm:pt modelId="{DF00B57A-E8C6-46B6-8AC3-FACC10A024F3}" type="sibTrans" cxnId="{2612AD7A-AAEA-4F71-A86A-96063CBEF20B}">
      <dgm:prSet/>
      <dgm:spPr/>
      <dgm:t>
        <a:bodyPr/>
        <a:lstStyle/>
        <a:p>
          <a:endParaRPr lang="en-US"/>
        </a:p>
      </dgm:t>
    </dgm:pt>
    <dgm:pt modelId="{72F20A2A-4276-4557-8929-849FE4981F0A}" type="pres">
      <dgm:prSet presAssocID="{F506CB9E-E0B8-42DE-9DA7-3F1947DD70B0}" presName="root" presStyleCnt="0">
        <dgm:presLayoutVars>
          <dgm:dir/>
          <dgm:resizeHandles val="exact"/>
        </dgm:presLayoutVars>
      </dgm:prSet>
      <dgm:spPr/>
    </dgm:pt>
    <dgm:pt modelId="{D0FB17A5-174E-4048-BE7C-F578F9B557A7}" type="pres">
      <dgm:prSet presAssocID="{F09DD508-12CF-4282-A89D-198890CF3693}" presName="compNode" presStyleCnt="0"/>
      <dgm:spPr/>
    </dgm:pt>
    <dgm:pt modelId="{00AFA562-3A68-448B-9B11-CC8F65F0847B}" type="pres">
      <dgm:prSet presAssocID="{F09DD508-12CF-4282-A89D-198890CF3693}" presName="bgRect" presStyleLbl="bgShp" presStyleIdx="0" presStyleCnt="2"/>
      <dgm:spPr/>
    </dgm:pt>
    <dgm:pt modelId="{1AFFCE80-BC1E-49E4-BD3E-2456C4FA7A36}" type="pres">
      <dgm:prSet presAssocID="{F09DD508-12CF-4282-A89D-198890CF3693}"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Stethoscope"/>
        </a:ext>
      </dgm:extLst>
    </dgm:pt>
    <dgm:pt modelId="{918323DA-0E4B-4141-95F7-7779ED7090C4}" type="pres">
      <dgm:prSet presAssocID="{F09DD508-12CF-4282-A89D-198890CF3693}" presName="spaceRect" presStyleCnt="0"/>
      <dgm:spPr/>
    </dgm:pt>
    <dgm:pt modelId="{45D3FECB-F5CE-4129-9E0F-C3E98007C2D4}" type="pres">
      <dgm:prSet presAssocID="{F09DD508-12CF-4282-A89D-198890CF3693}" presName="parTx" presStyleLbl="revTx" presStyleIdx="0" presStyleCnt="2">
        <dgm:presLayoutVars>
          <dgm:chMax val="0"/>
          <dgm:chPref val="0"/>
        </dgm:presLayoutVars>
      </dgm:prSet>
      <dgm:spPr/>
    </dgm:pt>
    <dgm:pt modelId="{646DAA7D-8439-45CA-96A9-6159B7CE59BE}" type="pres">
      <dgm:prSet presAssocID="{FC5D945C-4FB0-41C8-A406-D244E9A76ACD}" presName="sibTrans" presStyleCnt="0"/>
      <dgm:spPr/>
    </dgm:pt>
    <dgm:pt modelId="{6556606A-6C2F-45C2-A203-8D5C789FCA44}" type="pres">
      <dgm:prSet presAssocID="{7222A5EB-FE11-4B01-9FB4-EAB3553263C2}" presName="compNode" presStyleCnt="0"/>
      <dgm:spPr/>
    </dgm:pt>
    <dgm:pt modelId="{57CB5F6C-11DE-48DA-A132-5F3907A9CB80}" type="pres">
      <dgm:prSet presAssocID="{7222A5EB-FE11-4B01-9FB4-EAB3553263C2}" presName="bgRect" presStyleLbl="bgShp" presStyleIdx="1" presStyleCnt="2"/>
      <dgm:spPr/>
    </dgm:pt>
    <dgm:pt modelId="{90F8451C-6F37-4331-9899-DCD36D104847}" type="pres">
      <dgm:prSet presAssocID="{7222A5EB-FE11-4B01-9FB4-EAB3553263C2}"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Doctor"/>
        </a:ext>
      </dgm:extLst>
    </dgm:pt>
    <dgm:pt modelId="{C531A40C-AFCB-48F4-84E5-9EDEE90F800E}" type="pres">
      <dgm:prSet presAssocID="{7222A5EB-FE11-4B01-9FB4-EAB3553263C2}" presName="spaceRect" presStyleCnt="0"/>
      <dgm:spPr/>
    </dgm:pt>
    <dgm:pt modelId="{B73B7023-5828-46B6-AD92-2E7C4D85417E}" type="pres">
      <dgm:prSet presAssocID="{7222A5EB-FE11-4B01-9FB4-EAB3553263C2}" presName="parTx" presStyleLbl="revTx" presStyleIdx="1" presStyleCnt="2">
        <dgm:presLayoutVars>
          <dgm:chMax val="0"/>
          <dgm:chPref val="0"/>
        </dgm:presLayoutVars>
      </dgm:prSet>
      <dgm:spPr/>
    </dgm:pt>
  </dgm:ptLst>
  <dgm:cxnLst>
    <dgm:cxn modelId="{4619E456-8752-4C39-A1FE-09B5A3F75A55}" type="presOf" srcId="{F506CB9E-E0B8-42DE-9DA7-3F1947DD70B0}" destId="{72F20A2A-4276-4557-8929-849FE4981F0A}" srcOrd="0" destOrd="0" presId="urn:microsoft.com/office/officeart/2018/2/layout/IconVerticalSolidList"/>
    <dgm:cxn modelId="{2612AD7A-AAEA-4F71-A86A-96063CBEF20B}" srcId="{F506CB9E-E0B8-42DE-9DA7-3F1947DD70B0}" destId="{7222A5EB-FE11-4B01-9FB4-EAB3553263C2}" srcOrd="1" destOrd="0" parTransId="{64E2F756-D870-4C9F-A53C-5C373AC61A45}" sibTransId="{DF00B57A-E8C6-46B6-8AC3-FACC10A024F3}"/>
    <dgm:cxn modelId="{DB8306CB-9694-4FD3-ABD8-D822380C7F8B}" srcId="{F506CB9E-E0B8-42DE-9DA7-3F1947DD70B0}" destId="{F09DD508-12CF-4282-A89D-198890CF3693}" srcOrd="0" destOrd="0" parTransId="{60D9851F-5CF7-4623-AA13-FAF5ECF482DD}" sibTransId="{FC5D945C-4FB0-41C8-A406-D244E9A76ACD}"/>
    <dgm:cxn modelId="{00CB9BDC-0D99-4608-8A6B-676DD99CF447}" type="presOf" srcId="{F09DD508-12CF-4282-A89D-198890CF3693}" destId="{45D3FECB-F5CE-4129-9E0F-C3E98007C2D4}" srcOrd="0" destOrd="0" presId="urn:microsoft.com/office/officeart/2018/2/layout/IconVerticalSolidList"/>
    <dgm:cxn modelId="{4E5932FB-444A-42C3-A605-486561FB9145}" type="presOf" srcId="{7222A5EB-FE11-4B01-9FB4-EAB3553263C2}" destId="{B73B7023-5828-46B6-AD92-2E7C4D85417E}" srcOrd="0" destOrd="0" presId="urn:microsoft.com/office/officeart/2018/2/layout/IconVerticalSolidList"/>
    <dgm:cxn modelId="{7B2E1D32-E4C6-4644-B0BC-B99C90650DC3}" type="presParOf" srcId="{72F20A2A-4276-4557-8929-849FE4981F0A}" destId="{D0FB17A5-174E-4048-BE7C-F578F9B557A7}" srcOrd="0" destOrd="0" presId="urn:microsoft.com/office/officeart/2018/2/layout/IconVerticalSolidList"/>
    <dgm:cxn modelId="{413D49CD-0B2F-4F41-9653-A8B593268AE2}" type="presParOf" srcId="{D0FB17A5-174E-4048-BE7C-F578F9B557A7}" destId="{00AFA562-3A68-448B-9B11-CC8F65F0847B}" srcOrd="0" destOrd="0" presId="urn:microsoft.com/office/officeart/2018/2/layout/IconVerticalSolidList"/>
    <dgm:cxn modelId="{E2823D0E-514F-41A0-8038-4B46658CE11B}" type="presParOf" srcId="{D0FB17A5-174E-4048-BE7C-F578F9B557A7}" destId="{1AFFCE80-BC1E-49E4-BD3E-2456C4FA7A36}" srcOrd="1" destOrd="0" presId="urn:microsoft.com/office/officeart/2018/2/layout/IconVerticalSolidList"/>
    <dgm:cxn modelId="{7F4A40C0-BDF5-4C2A-B0A0-A488CA04737B}" type="presParOf" srcId="{D0FB17A5-174E-4048-BE7C-F578F9B557A7}" destId="{918323DA-0E4B-4141-95F7-7779ED7090C4}" srcOrd="2" destOrd="0" presId="urn:microsoft.com/office/officeart/2018/2/layout/IconVerticalSolidList"/>
    <dgm:cxn modelId="{91E21E89-CFA8-49A3-B3C0-E115F0337BF8}" type="presParOf" srcId="{D0FB17A5-174E-4048-BE7C-F578F9B557A7}" destId="{45D3FECB-F5CE-4129-9E0F-C3E98007C2D4}" srcOrd="3" destOrd="0" presId="urn:microsoft.com/office/officeart/2018/2/layout/IconVerticalSolidList"/>
    <dgm:cxn modelId="{FD745F82-09AD-49CA-90FB-5F3BFE7F5E41}" type="presParOf" srcId="{72F20A2A-4276-4557-8929-849FE4981F0A}" destId="{646DAA7D-8439-45CA-96A9-6159B7CE59BE}" srcOrd="1" destOrd="0" presId="urn:microsoft.com/office/officeart/2018/2/layout/IconVerticalSolidList"/>
    <dgm:cxn modelId="{7EF7E21C-4FB4-4A38-8239-20FC8771DF6F}" type="presParOf" srcId="{72F20A2A-4276-4557-8929-849FE4981F0A}" destId="{6556606A-6C2F-45C2-A203-8D5C789FCA44}" srcOrd="2" destOrd="0" presId="urn:microsoft.com/office/officeart/2018/2/layout/IconVerticalSolidList"/>
    <dgm:cxn modelId="{E1C14CDF-04D5-4BE3-916F-F07A28A244A0}" type="presParOf" srcId="{6556606A-6C2F-45C2-A203-8D5C789FCA44}" destId="{57CB5F6C-11DE-48DA-A132-5F3907A9CB80}" srcOrd="0" destOrd="0" presId="urn:microsoft.com/office/officeart/2018/2/layout/IconVerticalSolidList"/>
    <dgm:cxn modelId="{37A03AC8-0261-4A9A-AE4A-DB467DF877DF}" type="presParOf" srcId="{6556606A-6C2F-45C2-A203-8D5C789FCA44}" destId="{90F8451C-6F37-4331-9899-DCD36D104847}" srcOrd="1" destOrd="0" presId="urn:microsoft.com/office/officeart/2018/2/layout/IconVerticalSolidList"/>
    <dgm:cxn modelId="{BFD734D6-6607-45B3-9175-286B47626F50}" type="presParOf" srcId="{6556606A-6C2F-45C2-A203-8D5C789FCA44}" destId="{C531A40C-AFCB-48F4-84E5-9EDEE90F800E}" srcOrd="2" destOrd="0" presId="urn:microsoft.com/office/officeart/2018/2/layout/IconVerticalSolidList"/>
    <dgm:cxn modelId="{46A7BF4F-0A9D-4AFC-8E14-DFF64986B1FB}" type="presParOf" srcId="{6556606A-6C2F-45C2-A203-8D5C789FCA44}" destId="{B73B7023-5828-46B6-AD92-2E7C4D85417E}"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AFA562-3A68-448B-9B11-CC8F65F0847B}">
      <dsp:nvSpPr>
        <dsp:cNvPr id="0" name=""/>
        <dsp:cNvSpPr/>
      </dsp:nvSpPr>
      <dsp:spPr>
        <a:xfrm>
          <a:off x="0" y="825225"/>
          <a:ext cx="8186058" cy="152349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AFFCE80-BC1E-49E4-BD3E-2456C4FA7A36}">
      <dsp:nvSpPr>
        <dsp:cNvPr id="0" name=""/>
        <dsp:cNvSpPr/>
      </dsp:nvSpPr>
      <dsp:spPr>
        <a:xfrm>
          <a:off x="460856" y="1168011"/>
          <a:ext cx="837921" cy="83792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5D3FECB-F5CE-4129-9E0F-C3E98007C2D4}">
      <dsp:nvSpPr>
        <dsp:cNvPr id="0" name=""/>
        <dsp:cNvSpPr/>
      </dsp:nvSpPr>
      <dsp:spPr>
        <a:xfrm>
          <a:off x="1759635" y="825225"/>
          <a:ext cx="6426422" cy="15234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1236" tIns="161236" rIns="161236" bIns="161236" numCol="1" spcCol="1270" anchor="ctr" anchorCtr="0">
          <a:noAutofit/>
        </a:bodyPr>
        <a:lstStyle/>
        <a:p>
          <a:pPr marL="0" lvl="0" indent="0" algn="l" defTabSz="800100">
            <a:lnSpc>
              <a:spcPct val="100000"/>
            </a:lnSpc>
            <a:spcBef>
              <a:spcPct val="0"/>
            </a:spcBef>
            <a:spcAft>
              <a:spcPct val="35000"/>
            </a:spcAft>
            <a:buNone/>
          </a:pPr>
          <a:r>
            <a:rPr lang="en-CA" sz="1800" kern="1200"/>
            <a:t>As a Medical Esthetician you will be working on the epidermal layer.</a:t>
          </a:r>
          <a:endParaRPr lang="en-US" sz="1800" kern="1200"/>
        </a:p>
      </dsp:txBody>
      <dsp:txXfrm>
        <a:off x="1759635" y="825225"/>
        <a:ext cx="6426422" cy="1523493"/>
      </dsp:txXfrm>
    </dsp:sp>
    <dsp:sp modelId="{57CB5F6C-11DE-48DA-A132-5F3907A9CB80}">
      <dsp:nvSpPr>
        <dsp:cNvPr id="0" name=""/>
        <dsp:cNvSpPr/>
      </dsp:nvSpPr>
      <dsp:spPr>
        <a:xfrm>
          <a:off x="0" y="2729593"/>
          <a:ext cx="8186058" cy="152349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0F8451C-6F37-4331-9899-DCD36D104847}">
      <dsp:nvSpPr>
        <dsp:cNvPr id="0" name=""/>
        <dsp:cNvSpPr/>
      </dsp:nvSpPr>
      <dsp:spPr>
        <a:xfrm>
          <a:off x="460856" y="3072379"/>
          <a:ext cx="837921" cy="83792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73B7023-5828-46B6-AD92-2E7C4D85417E}">
      <dsp:nvSpPr>
        <dsp:cNvPr id="0" name=""/>
        <dsp:cNvSpPr/>
      </dsp:nvSpPr>
      <dsp:spPr>
        <a:xfrm>
          <a:off x="1759635" y="2729593"/>
          <a:ext cx="6426422" cy="15234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1236" tIns="161236" rIns="161236" bIns="161236" numCol="1" spcCol="1270" anchor="ctr" anchorCtr="0">
          <a:noAutofit/>
        </a:bodyPr>
        <a:lstStyle/>
        <a:p>
          <a:pPr marL="0" lvl="0" indent="0" algn="l" defTabSz="800100">
            <a:lnSpc>
              <a:spcPct val="100000"/>
            </a:lnSpc>
            <a:spcBef>
              <a:spcPct val="0"/>
            </a:spcBef>
            <a:spcAft>
              <a:spcPct val="35000"/>
            </a:spcAft>
            <a:buNone/>
          </a:pPr>
          <a:r>
            <a:rPr lang="en-CA" sz="1800" kern="1200" dirty="0"/>
            <a:t>Medical Aestheticians need to have a very </a:t>
          </a:r>
          <a:r>
            <a:rPr lang="en-US" sz="1800" kern="1200" dirty="0"/>
            <a:t>comprehensive understanding on how the functions of each layer, this knowledge will allow you to target your clients concerns with full knowledge and with an integral manner.</a:t>
          </a:r>
        </a:p>
      </dsp:txBody>
      <dsp:txXfrm>
        <a:off x="1759635" y="2729593"/>
        <a:ext cx="6426422" cy="1523493"/>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2-14T14:56:41.058"/>
    </inkml:context>
    <inkml:brush xml:id="br0">
      <inkml:brushProperty name="width" value="0.35" units="cm"/>
      <inkml:brushProperty name="height" value="0.35" units="cm"/>
      <inkml:brushProperty name="color" value="#E71224"/>
    </inkml:brush>
  </inkml:definitions>
  <inkml:trace contextRef="#ctx0" brushRef="#br0">10783 4087 24575,'-4'0'0,"1"1"0,-1 0 0,1-1 0,0 1 0,0 1 0,-1-1 0,1 1 0,0-1 0,0 1 0,1 1 0,-5 1 0,-11 9 0,-110 51 0,117-56 0,0-2 0,-1-1 0,0 0 0,0 0 0,0-2 0,0 1 0,-25 1 0,13-2 0,2 0 0,-24 7 0,19-3 0,-26 1 0,-4 1 0,36-4 0,-35 1 0,51-6 0,1 0 0,0 0 0,0 1 0,-1 0 0,1 0 0,0 0 0,0 1 0,0 0 0,0 0 0,-5 3 0,0 3 0,-1 0 0,-12 13 0,12-10 0,2-5 0,1 0 0,-17 10 0,17-11 0,0 0 0,-1 0 0,-12 13 0,17-13 0,-2-1 0,1 0 0,0 0 0,0 0 0,-1-1 0,0 1 0,0-1 0,0-1 0,0 1 0,0-1 0,-1 1 0,1-2 0,0 1 0,-1-1 0,1-1 0,-11 2 0,-57-4 0,70 3 0,0 0 0,0-1 0,1 1 0,-2 1 0,2-1 0,-1 1 0,1-1 0,-1 1 0,1-1 0,-5 5 0,-13 9 0,10-11 0,0 0 0,0-1 0,-1 0 0,1 0 0,-21 0 0,-57-3 0,53-2 0,20 2 0,6-1 0,-1 1 0,1 0 0,-1 0 0,0 1 0,1 1 0,0 0 0,-19 6 0,10 1 0,-1-2 0,0-1 0,0-1 0,0 0 0,-1-2 0,1 0 0,-38-2 0,8 1 0,-68 13 0,67-7 0,-59 0 0,-979-9 0,974-7 0,21 0 0,-292 6 0,199 3 0,143 0 0,-72-12 0,105 9 0,1 1 0,0-1 0,0 1 0,0-2 0,1 0 0,-10-5 0,-15-10 0,-42-15 0,-110-24 0,143 44 0,-25-5 0,63 17 0,0 0 0,0 0 0,0-1 0,0 1 0,1-1 0,-1-1 0,1 2 0,-1-2 0,-5-5 0,0 0 0,1-1 0,-8-11 0,9 11 0,0 0 0,0 1 0,-12-10 0,11 13 0,1 0 0,-1 0 0,0 2 0,0-1 0,-1 1 0,-13-3 0,-15-6 0,30 8 0,1 1 0,0-1 0,1 0 0,-1 0 0,-7-7 0,-12-10 0,-52-25 0,51 32 0,-45-22 0,21 14 0,25 11 0,-38-12 0,43 16 0,-25-12 0,32 13 0,-2 0 0,1 0 0,-1 2 0,-18-4 0,9 4 0,0-2 0,-41-15 0,57 17 0,0 0 0,0-1 0,-15-11 0,14 9 0,1 2 0,-1-1 0,-9-4 0,6 6 0,0 1 0,0 0 0,-1 1 0,-16-1 0,18 2 0,2-1 0,0 0 0,0 0 0,0-1 0,1-1 0,-11-5 0,9 4 0,-1 1 0,1 0 0,-16-4 0,-42-5 0,21 2 0,1 4 0,-54-2 0,94 8 0,0 0 0,0 0 0,1 0 0,-1 0 0,0-2 0,1 2 0,0-2 0,-1 0 0,-8-6 0,-4-4 0,-21-20 0,38 31 0,-27-24 0,-30-25 0,49 45 0,0 0 0,1 0 0,-2 0 0,-18-6 0,18 9 0,1-1 0,0 0 0,0 0 0,-1-1 0,2 0 0,-1-1 0,1 0 0,-13-12 0,-2-6 0,-1 2 0,-1 0 0,-43-26 0,-26-19 0,27 19 0,48 37 0,-21-10 0,21 12 0,11 5 0,0 2 0,0-1 0,0 1 0,-1 0 0,1 1 0,-12 0 0,-2 0 0,-26 5 0,42-3 0,-2 1 0,2 1 0,-1-1 0,0 1 0,0 1 0,1-1 0,0 1 0,-9 7 0,8-5 0,0-2 0,0 1 0,0-1 0,-1-1 0,1 1 0,-11 3 0,-3-4 0,0-2 0,0 0 0,-30-3 0,0 0 0,38 2 0,0 0 0,-19-2 0,28 1 0,-1 0 0,1 0 0,0 0 0,0-1 0,0 0 0,0 0 0,0 0 0,-5-4 0,-5-6 0,0 1 0,-1 1 0,1 1 0,-2 0 0,1 1 0,-29-9 0,34 15 0,0-1 0,0-1 0,-12-5 0,18 6 0,0 1 0,0-1 0,0 0 0,0 0 0,1 0 0,0-1 0,-1 1 0,1-1 0,0 0 0,-2-5 0,1 2 0,-1 1 0,1 0 0,-1 0 0,0 1 0,0 0 0,0-1 0,0 1 0,-1 1 0,0 0 0,-9-6 0,2 2 0,1-1 0,1-1 0,-1-1 0,1 1 0,1-2 0,-13-16 0,9 11 0,0 0 0,-21-17 0,-6 4 0,29 22 0,1 0 0,0 0 0,-17-19 0,14 13 0,1 2 0,-19-14 0,20 17 0,1 0 0,0-1 0,0-1 0,-14-17 0,-5-10 0,-63-60 0,78 84 0,4 3 0,0 2 0,-14-9 0,15 12 0,0-1 0,0-1 0,-14-14 0,12 7 0,-14-14 0,0 2 0,-36-31 0,56 55 0,0 0 0,0 0 0,1 1 0,-1-1 0,0 2 0,0-1 0,-11 0 0,-1-2 0,-49-5 0,-1 0 0,38 5 0,0 1 0,-53 3 0,36 1 0,41-2 0,0 0 0,-1 0 0,1-1 0,-1 0 0,1-1 0,0 1 0,0-1 0,-8-6 0,5 4 0,-1 0 0,-14-5 0,2 6 0,-1 0 0,0 2 0,1 1 0,-37 3 0,9 0 0,14-2 0,-60-1 0,52-7 0,30 5 0,-20-1 0,-30-5 0,-11 0 0,50 9 0,13 0 0,1 0 0,0 0 0,0-2 0,-16-2 0,3-4 0,1-2 0,1 0 0,-1-1 0,-34-25 0,45 28 0,0-1 0,0 0 0,1-2 0,-17-17 0,26 26 0,0-1 0,0 1 0,-1 0 0,0 0 0,0 0 0,1 0 0,-1 1 0,0 0 0,0-1 0,0 1 0,0 0 0,0 1 0,0-2 0,0 2 0,0 0 0,0 0 0,-4 0 0,-6 1 0,0 1 0,-24 6 0,22-4 0,-44 10 0,0-4 0,0-2 0,-62-2 0,62-9 0,-90-17 0,-13-8 0,157 26 0,0 1 0,1-1 0,-1 0 0,0 0 0,1-1 0,0 1 0,-7-6 0,-25-27 0,25 25 0,-19-17 0,22 20 0,0 1 0,0-1 0,0-1 0,1 0 0,0 0 0,1-1 0,-1 1 0,-9-19 0,10 14 0,0-1 0,0-1 0,1 1 0,1 0 0,1-1 0,-4-16 0,-18-101 0,21 111 0,2 8 0,0 1 0,0-2 0,-1 2 0,-1-1 0,0 1 0,-7-14 0,-7-16 0,-25-79 0,31 86 0,9 22 0,-1-1 0,1 1 0,0-1 0,0-22 0,1-57 0,3 75 0,-2 6 0,0-1 0,0 1 0,-4-13 0,3 12 0,0-1 0,-1-16 0,4-48 0,-2-29 0,-7 60 0,3 17 0,-1-6 0,3 15 0,-4-32 0,6 38 0,-1 1 0,0-1 0,-1 1 0,0 0 0,-1 0 0,0 1 0,-10-22 0,8 20 0,1-1 0,1 0 0,0 0 0,1 0 0,-2-22 0,0 1 0,2 21 0,-1-27 0,3-98 0,2 70 0,-1 67 0,0-1 0,0 2 0,0-1 0,1-1 0,-1 2 0,1-1 0,0-1 0,0 2 0,0-1 0,1 1 0,-1-1 0,3-4 0,-3 6 0,2-1 0,-1 1 0,-1 0 0,2-1 0,-1 1 0,0 1 0,0-1 0,0 0 0,1 0 0,0 1 0,-1-1 0,1 1 0,-1 0 0,1 0 0,4-1 0,8 0 0,-1 0 0,1 1 0,0 1 0,21 3 0,6-1 0,-21-1 0,0-2 0,1 0 0,36-8 0,-34 4 0,0 2 0,1 1 0,48 3 0,-20 0 0,279-1 0,-324 1 0,0 0 0,0 0 0,1 1 0,-2 0 0,17 6 0,37 24 0,-24-12 0,40 24 0,-66-36 0,-1 0 0,1 1 0,-2 0 0,16 19 0,6 6 0,3 7 0,-28-32 0,0 0 0,-1 2 0,5 10 0,-5-10 0,0 0 0,9 12 0,30 42 0,-39-55 0,1-1 0,-2 1 0,6 14 0,1 2 0,0 4 0,7 13 0,-13-35 0,0 1 0,0-1 0,1 0 0,0 0 0,0-1 0,1 1 0,13 9 0,-12-10 0,0 0 0,-1 0 0,2 0 0,-1-1 0,1-1 0,0 0 0,0 0 0,17 5 0,49 9 0,-64-14 0,0 0 0,17 13 0,-7-6 0,4 1 0,0-2 0,28 9 0,-26-11 0,-1 1 0,24 14 0,-44-20 0,-1 0 0,1 1 0,-1 0 0,0 0 0,0 0 0,6 11 0,-4-9 0,-1 1 0,12 11 0,39 37 0,-12-11 0,-32-32 0,-1-1 0,24 18 0,19 12 0,-31-22 0,28 15 0,-39-26 0,2-1 0,-1-1 0,0-1 0,1 0 0,1-1 0,-1-1 0,24 3 0,-29-5 0,0-1 0,1 2 0,-2 0 0,1 1 0,-1 0 0,11 6 0,-6-3 0,-1-1 0,15 4 0,-6-2 0,0 1 0,-1 1 0,29 18 0,-24-13 0,37 17 0,-40-25 0,0-1 0,24 2 0,-20-3 0,28 9 0,62 16 0,-100-25 0,31 13 0,-34-12 0,1 0 0,0-2 0,22 5 0,-23-6 0,1 0 0,-1 0 0,1 2 0,-1 1 0,24 12 0,-27-14 0,0 1 0,0-2 0,18 4 0,16 5 0,-21-1 0,-1 0 0,1 2 0,27 20 0,-37-25 0,0-1 0,1 0 0,26 8 0,17 6 0,-26-7 0,-24-11 0,1 0 0,-1 2 0,0-1 0,0 0 0,0 1 0,-1 0 0,1 1 0,11 12 0,-7-6 0,0 0 0,0-2 0,1 1 0,1-2 0,18 11 0,75 31 0,-90-44 0,44 15 0,9 5 0,35 26 0,-80-38 0,47 36 0,-36-23 0,-26-22 0,-1-1 0,19 8 0,4 2 0,37 30 0,-31-20 0,-20-13 0,1 1 0,36 16 0,-21-16 0,63 16 0,-87-25 0,0 0 0,0 0 0,0 2 0,0-1 0,-1 1 0,13 10 0,12 8 0,-14-12 0,27 9 0,-33-15 0,12 4 0,-1 2 0,44 30 0,-54-31 0,6 5 0,1-1 0,40 21 0,-32-26 0,-23-8 0,0 0 0,-1 1 0,1 0 0,0 0 0,-1 0 0,12 9 0,23 26 0,50 58 0,-31-30 0,-1-11 0,-37-35 0,33 35 0,105 139 0,-145-175 0,2 2 0,0-1 0,30 27 0,-44-44 0,1-1 0,-1 0 0,1 0 0,0-1 0,0 1 0,6 1 0,-7-2 0,0 0 0,1 0 0,-1 0 0,1 1 0,-1 0 0,0 0 0,5 3 0,2 4 0,-3-2 0,1 0 0,0-1 0,-1 0 0,2 0 0,-1-1 0,12 5 0,-14-8 0,9 5 0,-1-2 0,1 0 0,0-1 0,0-1 0,20 2 0,-20-3 0,0 0 0,-1 1 0,1 2 0,-1-1 0,15 8 0,4 0 0,-20-7 0,0 1 0,-1 0 0,0 1 0,13 9 0,-18-12 0,1 0 0,0 1 0,0-2 0,-1 0 0,1 0 0,9 1 0,50 6 0,-49-8 0,31 5 0,33 3 0,-59-8 0,-1 1 0,1 2 0,30 11 0,-32-9 0,1-1 0,-1-1 0,41 3 0,21-9 0,-25 0 0,71 8 0,105 3 0,-219-10 0,-1 2 0,1 0 0,-1 0 0,0 2 0,0 0 0,0 1 0,23 12 0,-31-15 0,10 4 0,1-1 0,-1-1 0,32 3 0,-27-4 0,51 3 0,84-5 0,-70-3 0,806 2 0,-886 0 0,0 0 0,-1-2 0,0 2 0,1-2 0,-1 0 0,0 0 0,6-2 0,35-24 0,-8 5 0,1 6 0,-1 3 0,1 2 0,43-7 0,-55 13 0,180-43 0,-188 46 0,-1 1 0,24 1 0,3 0 0,46-12 0,-31 4 0,136-4 0,2 14 0,-59 1 0,-120-2 0,3-2 0,-1 3 0,1 0 0,-1 2 0,26 7 0,-37-7 0,20 6 0,0 0 0,1-2 0,49 3 0,-62-8 0,-1 0 0,1 2 0,0 0 0,-1 2 0,24 10 0,-34-12 0,0 0 0,-1 0 0,0 1 0,7 5 0,8 6 0,-16-12 0,0 0 0,-1 0 0,0 0 0,0 1 0,0 0 0,0 0 0,-1 0 0,4 6 0,22 50 0,-25-53 0,-1 2 0,0 0 0,0-1 0,-1 2 0,0-1 0,0 0 0,0 16 0,4 28 0,-2-25-66,-1-1 1,-1 1-1,-3 43 0,1-38-1036</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2023-01-25</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74587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8016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816077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923787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2023-01-25</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70808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2023-01-25</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423567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2023-01-25</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376413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1817596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66646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014485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771144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2023-01-25</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37230538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7.svg"/><Relationship Id="rId2" Type="http://schemas.microsoft.com/office/2018/10/relationships/comments" Target="../comments/modernComment_1B7_FD8FAA7F.xml"/><Relationship Id="rId1" Type="http://schemas.openxmlformats.org/officeDocument/2006/relationships/slideLayout" Target="../slideLayouts/slideLayout13.xml"/><Relationship Id="rId6" Type="http://schemas.openxmlformats.org/officeDocument/2006/relationships/image" Target="../media/image16.png"/><Relationship Id="rId5" Type="http://schemas.openxmlformats.org/officeDocument/2006/relationships/image" Target="../media/image15.svg"/><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18.png"/><Relationship Id="rId1" Type="http://schemas.openxmlformats.org/officeDocument/2006/relationships/slideLayout" Target="../slideLayouts/slideLayout13.xml"/><Relationship Id="rId4" Type="http://schemas.openxmlformats.org/officeDocument/2006/relationships/image" Target="../media/image19.png"/></Relationships>
</file>

<file path=ppt/slides/_rels/slide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09408" y="3429000"/>
            <a:ext cx="7956659" cy="1323439"/>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solidFill>
                  <a:srgbClr val="C00000"/>
                </a:solidFill>
                <a:latin typeface="Futura PT Demi" panose="020B0702020204020303" pitchFamily="34" charset="0"/>
              </a:rPr>
              <a:t>Medical Esthetics</a:t>
            </a:r>
          </a:p>
          <a:p>
            <a:r>
              <a:rPr lang="en-CA" b="0" dirty="0">
                <a:solidFill>
                  <a:schemeClr val="bg1"/>
                </a:solidFill>
                <a:latin typeface="Futura PT Demi" panose="020B0702020204020303" pitchFamily="34" charset="0"/>
              </a:rPr>
              <a:t>The Epidermis </a:t>
            </a: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37961" y="530862"/>
            <a:ext cx="6558766" cy="707886"/>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latin typeface="Futura PT Demi" panose="020B0702020204020303" pitchFamily="34" charset="0"/>
              </a:rPr>
              <a:t> Why is important?</a:t>
            </a:r>
          </a:p>
        </p:txBody>
      </p:sp>
      <p:graphicFrame>
        <p:nvGraphicFramePr>
          <p:cNvPr id="13" name="TextBox 4">
            <a:extLst>
              <a:ext uri="{FF2B5EF4-FFF2-40B4-BE49-F238E27FC236}">
                <a16:creationId xmlns:a16="http://schemas.microsoft.com/office/drawing/2014/main" id="{D519C261-D544-849D-DF7A-5AD3369EEF9A}"/>
              </a:ext>
            </a:extLst>
          </p:cNvPr>
          <p:cNvGraphicFramePr/>
          <p:nvPr>
            <p:extLst>
              <p:ext uri="{D42A27DB-BD31-4B8C-83A1-F6EECF244321}">
                <p14:modId xmlns:p14="http://schemas.microsoft.com/office/powerpoint/2010/main" val="3829284910"/>
              </p:ext>
            </p:extLst>
          </p:nvPr>
        </p:nvGraphicFramePr>
        <p:xfrm>
          <a:off x="1441532" y="1646886"/>
          <a:ext cx="8186058" cy="50783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 descr="Understanding The Different Layers Of Skin – SkinKraft">
            <a:extLst>
              <a:ext uri="{FF2B5EF4-FFF2-40B4-BE49-F238E27FC236}">
                <a16:creationId xmlns:a16="http://schemas.microsoft.com/office/drawing/2014/main" id="{C8FE9801-C662-53BB-1358-4FBE9C370006}"/>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820379" y="1376025"/>
            <a:ext cx="6569518" cy="41059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97435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0420918-AA8C-85CE-54E2-ABF349565B0B}"/>
              </a:ext>
            </a:extLst>
          </p:cNvPr>
          <p:cNvPicPr>
            <a:picLocks noGrp="1" noChangeAspect="1"/>
          </p:cNvPicPr>
          <p:nvPr>
            <p:ph idx="1"/>
          </p:nvPr>
        </p:nvPicPr>
        <p:blipFill>
          <a:blip r:embed="rId2"/>
          <a:stretch>
            <a:fillRect/>
          </a:stretch>
        </p:blipFill>
        <p:spPr>
          <a:xfrm>
            <a:off x="1857375" y="1958181"/>
            <a:ext cx="8477250" cy="4086225"/>
          </a:xfrm>
          <a:prstGeom prst="rect">
            <a:avLst/>
          </a:prstGeom>
        </p:spPr>
      </p:pic>
    </p:spTree>
    <p:extLst>
      <p:ext uri="{BB962C8B-B14F-4D97-AF65-F5344CB8AC3E}">
        <p14:creationId xmlns:p14="http://schemas.microsoft.com/office/powerpoint/2010/main" val="27977512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0132FECC-0EBA-FE19-216A-92CDE442CE4A}"/>
              </a:ext>
            </a:extLst>
          </p:cNvPr>
          <p:cNvPicPr>
            <a:picLocks noGrp="1" noChangeAspect="1"/>
          </p:cNvPicPr>
          <p:nvPr>
            <p:ph idx="1"/>
          </p:nvPr>
        </p:nvPicPr>
        <p:blipFill rotWithShape="1">
          <a:blip r:embed="rId3"/>
          <a:stretch/>
        </p:blipFill>
        <p:spPr>
          <a:xfrm>
            <a:off x="1641241" y="1825625"/>
            <a:ext cx="8909517" cy="4351338"/>
          </a:xfrm>
          <a:prstGeom prst="rect">
            <a:avLst/>
          </a:prstGeom>
        </p:spPr>
      </p:pic>
      <p:pic>
        <p:nvPicPr>
          <p:cNvPr id="7" name="Graphic 6" descr="Address Book outline">
            <a:extLst>
              <a:ext uri="{FF2B5EF4-FFF2-40B4-BE49-F238E27FC236}">
                <a16:creationId xmlns:a16="http://schemas.microsoft.com/office/drawing/2014/main" id="{24B704E8-F75C-7F57-EE1A-F277616F4A2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277007" y="1752600"/>
            <a:ext cx="685800" cy="685800"/>
          </a:xfrm>
          <a:prstGeom prst="rect">
            <a:avLst/>
          </a:prstGeom>
        </p:spPr>
      </p:pic>
      <p:pic>
        <p:nvPicPr>
          <p:cNvPr id="9" name="Graphic 8" descr="Address Book outline">
            <a:extLst>
              <a:ext uri="{FF2B5EF4-FFF2-40B4-BE49-F238E27FC236}">
                <a16:creationId xmlns:a16="http://schemas.microsoft.com/office/drawing/2014/main" id="{567FAC3A-372F-5520-EDBC-6DC78E33FC7D}"/>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312479" y="3505344"/>
            <a:ext cx="614855" cy="614855"/>
          </a:xfrm>
          <a:prstGeom prst="rect">
            <a:avLst/>
          </a:prstGeom>
        </p:spPr>
      </p:pic>
      <p:pic>
        <p:nvPicPr>
          <p:cNvPr id="11" name="Graphic 10" descr="Address Book outline">
            <a:extLst>
              <a:ext uri="{FF2B5EF4-FFF2-40B4-BE49-F238E27FC236}">
                <a16:creationId xmlns:a16="http://schemas.microsoft.com/office/drawing/2014/main" id="{B3F0A21C-15EB-4309-0F76-916DB392D269}"/>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0777120" y="1853631"/>
            <a:ext cx="614855" cy="614855"/>
          </a:xfrm>
          <a:prstGeom prst="rect">
            <a:avLst/>
          </a:prstGeom>
        </p:spPr>
      </p:pic>
      <p:pic>
        <p:nvPicPr>
          <p:cNvPr id="13" name="Graphic 12" descr="Address Book outline">
            <a:extLst>
              <a:ext uri="{FF2B5EF4-FFF2-40B4-BE49-F238E27FC236}">
                <a16:creationId xmlns:a16="http://schemas.microsoft.com/office/drawing/2014/main" id="{F3CB4ACD-A4C2-DA5B-4B67-F71588485135}"/>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0264666" y="3121254"/>
            <a:ext cx="614855" cy="614855"/>
          </a:xfrm>
          <a:prstGeom prst="rect">
            <a:avLst/>
          </a:prstGeom>
        </p:spPr>
      </p:pic>
      <p:pic>
        <p:nvPicPr>
          <p:cNvPr id="15" name="Graphic 14" descr="Address Book outline">
            <a:extLst>
              <a:ext uri="{FF2B5EF4-FFF2-40B4-BE49-F238E27FC236}">
                <a16:creationId xmlns:a16="http://schemas.microsoft.com/office/drawing/2014/main" id="{FF5A1432-4B05-BAED-3E81-1C4942055AA2}"/>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349155" y="4803570"/>
            <a:ext cx="614855" cy="614855"/>
          </a:xfrm>
          <a:prstGeom prst="rect">
            <a:avLst/>
          </a:prstGeom>
        </p:spPr>
      </p:pic>
    </p:spTree>
    <p:extLst>
      <p:ext uri="{BB962C8B-B14F-4D97-AF65-F5344CB8AC3E}">
        <p14:creationId xmlns:p14="http://schemas.microsoft.com/office/powerpoint/2010/main" val="4254050943"/>
      </p:ext>
    </p:extLst>
  </p:cSld>
  <p:clrMapOvr>
    <a:masterClrMapping/>
  </p:clrMapOvr>
  <p:extLst>
    <p:ext uri="{6950BFC3-D8DA-4A85-94F7-54DA5524770B}">
      <p188:commentRel xmlns:p188="http://schemas.microsoft.com/office/powerpoint/2018/8/main" r:id="rId2"/>
    </p:ext>
  </p:extLs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919DE07-8B2B-D21F-1484-6B38C9FF72F5}"/>
              </a:ext>
            </a:extLst>
          </p:cNvPr>
          <p:cNvPicPr>
            <a:picLocks noChangeAspect="1"/>
          </p:cNvPicPr>
          <p:nvPr/>
        </p:nvPicPr>
        <p:blipFill rotWithShape="1">
          <a:blip r:embed="rId2"/>
          <a:srcRect l="1106" r="23108" b="1"/>
          <a:stretch/>
        </p:blipFill>
        <p:spPr>
          <a:xfrm>
            <a:off x="651643" y="2371725"/>
            <a:ext cx="5804186" cy="4116497"/>
          </a:xfrm>
          <a:prstGeom prst="rect">
            <a:avLst/>
          </a:prstGeom>
        </p:spPr>
      </p:pic>
      <p:sp>
        <p:nvSpPr>
          <p:cNvPr id="2" name="Title 1">
            <a:extLst>
              <a:ext uri="{FF2B5EF4-FFF2-40B4-BE49-F238E27FC236}">
                <a16:creationId xmlns:a16="http://schemas.microsoft.com/office/drawing/2014/main" id="{0F6EC7C8-DEDC-5348-4B7C-06F1B4DB66F9}"/>
              </a:ext>
            </a:extLst>
          </p:cNvPr>
          <p:cNvSpPr>
            <a:spLocks noGrp="1"/>
          </p:cNvSpPr>
          <p:nvPr>
            <p:ph type="title"/>
          </p:nvPr>
        </p:nvSpPr>
        <p:spPr/>
        <p:txBody>
          <a:bodyPr>
            <a:normAutofit/>
          </a:bodyPr>
          <a:lstStyle/>
          <a:p>
            <a:r>
              <a:rPr lang="en-US" sz="4000" dirty="0"/>
              <a:t>Stratum Lucidum </a:t>
            </a:r>
          </a:p>
        </p:txBody>
      </p:sp>
      <mc:AlternateContent xmlns:mc="http://schemas.openxmlformats.org/markup-compatibility/2006" xmlns:p14="http://schemas.microsoft.com/office/powerpoint/2010/main">
        <mc:Choice Requires="p14">
          <p:contentPart p14:bwMode="auto" r:id="rId3">
            <p14:nvContentPartPr>
              <p14:cNvPr id="7" name="Ink 6">
                <a:extLst>
                  <a:ext uri="{FF2B5EF4-FFF2-40B4-BE49-F238E27FC236}">
                    <a16:creationId xmlns:a16="http://schemas.microsoft.com/office/drawing/2014/main" id="{5BF333F2-B50F-72FB-CBAC-4BEBC21EFCF0}"/>
                  </a:ext>
                </a:extLst>
              </p14:cNvPr>
              <p14:cNvContentPartPr/>
              <p14:nvPr/>
            </p14:nvContentPartPr>
            <p14:xfrm>
              <a:off x="838200" y="2465672"/>
              <a:ext cx="3897762" cy="1648114"/>
            </p14:xfrm>
          </p:contentPart>
        </mc:Choice>
        <mc:Fallback xmlns="">
          <p:pic>
            <p:nvPicPr>
              <p:cNvPr id="7" name="Ink 6">
                <a:extLst>
                  <a:ext uri="{FF2B5EF4-FFF2-40B4-BE49-F238E27FC236}">
                    <a16:creationId xmlns:a16="http://schemas.microsoft.com/office/drawing/2014/main" id="{5BF333F2-B50F-72FB-CBAC-4BEBC21EFCF0}"/>
                  </a:ext>
                </a:extLst>
              </p:cNvPr>
              <p:cNvPicPr/>
              <p:nvPr/>
            </p:nvPicPr>
            <p:blipFill>
              <a:blip r:embed="rId4"/>
              <a:stretch>
                <a:fillRect/>
              </a:stretch>
            </p:blipFill>
            <p:spPr>
              <a:xfrm>
                <a:off x="775205" y="2402671"/>
                <a:ext cx="4023392" cy="1773757"/>
              </a:xfrm>
              <a:prstGeom prst="rect">
                <a:avLst/>
              </a:prstGeom>
            </p:spPr>
          </p:pic>
        </mc:Fallback>
      </mc:AlternateContent>
      <p:sp>
        <p:nvSpPr>
          <p:cNvPr id="3" name="Content Placeholder 2">
            <a:extLst>
              <a:ext uri="{FF2B5EF4-FFF2-40B4-BE49-F238E27FC236}">
                <a16:creationId xmlns:a16="http://schemas.microsoft.com/office/drawing/2014/main" id="{A37C2E77-D95B-B1CF-18D6-C1C28DCFB961}"/>
              </a:ext>
            </a:extLst>
          </p:cNvPr>
          <p:cNvSpPr>
            <a:spLocks noGrp="1"/>
          </p:cNvSpPr>
          <p:nvPr>
            <p:ph idx="1"/>
          </p:nvPr>
        </p:nvSpPr>
        <p:spPr/>
        <p:txBody>
          <a:bodyPr>
            <a:normAutofit/>
          </a:bodyPr>
          <a:lstStyle/>
          <a:p>
            <a:pPr marL="0" indent="0">
              <a:buNone/>
            </a:pPr>
            <a:r>
              <a:rPr lang="en-US" sz="2000" dirty="0"/>
              <a:t>Found only on palms of hands and soles of feet , layer of translucent cells </a:t>
            </a:r>
          </a:p>
          <a:p>
            <a:pPr marL="0" indent="0">
              <a:buNone/>
            </a:pPr>
            <a:endParaRPr lang="en-US" sz="2000" dirty="0"/>
          </a:p>
        </p:txBody>
      </p:sp>
    </p:spTree>
    <p:extLst>
      <p:ext uri="{BB962C8B-B14F-4D97-AF65-F5344CB8AC3E}">
        <p14:creationId xmlns:p14="http://schemas.microsoft.com/office/powerpoint/2010/main" val="40935631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43563-565D-5CBE-2DAD-4B0BC1F7CDC1}"/>
              </a:ext>
            </a:extLst>
          </p:cNvPr>
          <p:cNvSpPr>
            <a:spLocks noGrp="1"/>
          </p:cNvSpPr>
          <p:nvPr>
            <p:ph type="title"/>
          </p:nvPr>
        </p:nvSpPr>
        <p:spPr/>
        <p:txBody>
          <a:bodyPr vert="horz" lIns="91440" tIns="45720" rIns="91440" bIns="45720" rtlCol="0" anchor="ctr">
            <a:normAutofit/>
          </a:bodyPr>
          <a:lstStyle/>
          <a:p>
            <a:r>
              <a:rPr lang="en-US" kern="1200" dirty="0">
                <a:latin typeface="+mj-lt"/>
                <a:ea typeface="+mj-ea"/>
                <a:cs typeface="+mj-cs"/>
              </a:rPr>
              <a:t>Stratum Granulosum</a:t>
            </a:r>
          </a:p>
        </p:txBody>
      </p:sp>
      <p:pic>
        <p:nvPicPr>
          <p:cNvPr id="14" name="Content Placeholder 13">
            <a:extLst>
              <a:ext uri="{FF2B5EF4-FFF2-40B4-BE49-F238E27FC236}">
                <a16:creationId xmlns:a16="http://schemas.microsoft.com/office/drawing/2014/main" id="{030807D8-9892-AFCC-07E0-3B073B4803D1}"/>
              </a:ext>
            </a:extLst>
          </p:cNvPr>
          <p:cNvPicPr>
            <a:picLocks noGrp="1" noChangeAspect="1"/>
          </p:cNvPicPr>
          <p:nvPr>
            <p:ph idx="1"/>
          </p:nvPr>
        </p:nvPicPr>
        <p:blipFill>
          <a:blip r:embed="rId2"/>
          <a:stretch>
            <a:fillRect/>
          </a:stretch>
        </p:blipFill>
        <p:spPr>
          <a:xfrm>
            <a:off x="1433539" y="4280533"/>
            <a:ext cx="9105900" cy="2228850"/>
          </a:xfrm>
          <a:prstGeom prst="rect">
            <a:avLst/>
          </a:prstGeom>
        </p:spPr>
      </p:pic>
      <p:sp>
        <p:nvSpPr>
          <p:cNvPr id="15" name="TextBox 14">
            <a:extLst>
              <a:ext uri="{FF2B5EF4-FFF2-40B4-BE49-F238E27FC236}">
                <a16:creationId xmlns:a16="http://schemas.microsoft.com/office/drawing/2014/main" id="{339BD858-7B76-3B8E-6FBB-8D08C26599D4}"/>
              </a:ext>
            </a:extLst>
          </p:cNvPr>
          <p:cNvSpPr txBox="1"/>
          <p:nvPr/>
        </p:nvSpPr>
        <p:spPr>
          <a:xfrm>
            <a:off x="701841" y="2082475"/>
            <a:ext cx="10515600" cy="2484884"/>
          </a:xfrm>
          <a:prstGeom prst="rect">
            <a:avLst/>
          </a:prstGeom>
        </p:spPr>
        <p:txBody>
          <a:bodyPr vert="horz" lIns="91440" tIns="45720" rIns="91440" bIns="45720" rtlCol="0" anchor="ctr">
            <a:noAutofit/>
          </a:bodyPr>
          <a:lstStyle/>
          <a:p>
            <a:pPr indent="-228600">
              <a:lnSpc>
                <a:spcPct val="90000"/>
              </a:lnSpc>
              <a:spcAft>
                <a:spcPts val="600"/>
              </a:spcAft>
              <a:buFont typeface="Arial" panose="020B0604020202020204" pitchFamily="34" charset="0"/>
              <a:buChar char="•"/>
            </a:pPr>
            <a:r>
              <a:rPr lang="en-US" sz="2000" dirty="0"/>
              <a:t> The granular layer, is composed of cells that resemble granules and are filled with keratin. The production of keratin and intercellular lipids also takes place here. In this layer, enzymes dissolve the structures (desmosomes) that hold cells together. As these cells become keratinized, they move to the surface and replace the cells shed from the stratum corneum.</a:t>
            </a:r>
          </a:p>
          <a:p>
            <a:pPr indent="-228600">
              <a:lnSpc>
                <a:spcPct val="90000"/>
              </a:lnSpc>
              <a:spcAft>
                <a:spcPts val="600"/>
              </a:spcAft>
              <a:buFont typeface="Arial" panose="020B0604020202020204" pitchFamily="34" charset="0"/>
              <a:buChar char="•"/>
            </a:pPr>
            <a:r>
              <a:rPr lang="en-US" sz="2000" dirty="0"/>
              <a:t>Natural moisturizing substances such as triglycerides, ceramides, waxes, fatty acids, and other intercellular lipids are made here and are excreted from cells to form components of the skin’s waterproofing barrier function of the top layer. These water-soluble compounds are referred to as natural moisturizing factors (NMFs) and hydrate the lipid layer surrounding cells, absorb water, and prevent water loss.</a:t>
            </a:r>
          </a:p>
        </p:txBody>
      </p:sp>
    </p:spTree>
    <p:extLst>
      <p:ext uri="{BB962C8B-B14F-4D97-AF65-F5344CB8AC3E}">
        <p14:creationId xmlns:p14="http://schemas.microsoft.com/office/powerpoint/2010/main" val="41434375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EA0739-8F1C-74F5-8607-FD59EDC6C30B}"/>
              </a:ext>
            </a:extLst>
          </p:cNvPr>
          <p:cNvSpPr>
            <a:spLocks noGrp="1"/>
          </p:cNvSpPr>
          <p:nvPr>
            <p:ph type="title"/>
          </p:nvPr>
        </p:nvSpPr>
        <p:spPr/>
        <p:txBody>
          <a:bodyPr anchor="ctr">
            <a:normAutofit/>
          </a:bodyPr>
          <a:lstStyle/>
          <a:p>
            <a:r>
              <a:rPr lang="en-US">
                <a:solidFill>
                  <a:srgbClr val="FFFFFF"/>
                </a:solidFill>
              </a:rPr>
              <a:t>Stratum Spinosum </a:t>
            </a:r>
          </a:p>
        </p:txBody>
      </p:sp>
      <p:sp>
        <p:nvSpPr>
          <p:cNvPr id="9" name="Content Placeholder 8">
            <a:extLst>
              <a:ext uri="{FF2B5EF4-FFF2-40B4-BE49-F238E27FC236}">
                <a16:creationId xmlns:a16="http://schemas.microsoft.com/office/drawing/2014/main" id="{2A02C824-F4A1-DF98-1707-464C43CAE2EF}"/>
              </a:ext>
            </a:extLst>
          </p:cNvPr>
          <p:cNvSpPr>
            <a:spLocks noGrp="1"/>
          </p:cNvSpPr>
          <p:nvPr>
            <p:ph idx="1"/>
          </p:nvPr>
        </p:nvSpPr>
        <p:spPr>
          <a:xfrm>
            <a:off x="572729" y="628282"/>
            <a:ext cx="10515600" cy="4351338"/>
          </a:xfrm>
        </p:spPr>
        <p:txBody>
          <a:bodyPr anchor="ctr">
            <a:normAutofit/>
          </a:bodyPr>
          <a:lstStyle/>
          <a:p>
            <a:r>
              <a:rPr lang="en-US" sz="2000" dirty="0"/>
              <a:t>The spiny layer, is above the stratum germinativum. Cells continue to divide and change shape here, and enzymes are creating lipids and proteins. Cell appendages, which resemble prickly spines, become desmosomes, the intercellular structures that assist in strengthening and holding cells together. Desmosomes are keratin filaments—the protein bonds that create the junctions between the cells. These strengthen the epidermis and assist in intercellular communication.</a:t>
            </a:r>
          </a:p>
          <a:p>
            <a:r>
              <a:rPr lang="en-US" sz="2000" dirty="0"/>
              <a:t>Also found here are the Langerhans immune cells, which protect the body from infections by identifying foreign material (antigens). The immune cells help destroy these foreign invaders. Keratinocytes and melanocytes work in synergy here, forming the even placement of pigment granules. Lamellar granules  are cells that contain lipids to maintain the barrier function. The spinosum is the largest layer of the epidermis.</a:t>
            </a:r>
          </a:p>
          <a:p>
            <a:endParaRPr lang="en-US" sz="2000" dirty="0"/>
          </a:p>
          <a:p>
            <a:endParaRPr lang="en-US" sz="2000" dirty="0"/>
          </a:p>
        </p:txBody>
      </p:sp>
      <p:pic>
        <p:nvPicPr>
          <p:cNvPr id="5" name="Content Placeholder 4" descr="A screenshot of a computer&#10;&#10;Description automatically generated with low confidence">
            <a:extLst>
              <a:ext uri="{FF2B5EF4-FFF2-40B4-BE49-F238E27FC236}">
                <a16:creationId xmlns:a16="http://schemas.microsoft.com/office/drawing/2014/main" id="{CD7F4D07-C6A3-C4D5-AB8A-0B7BF0C7E80E}"/>
              </a:ext>
            </a:extLst>
          </p:cNvPr>
          <p:cNvPicPr>
            <a:picLocks noChangeAspect="1"/>
          </p:cNvPicPr>
          <p:nvPr/>
        </p:nvPicPr>
        <p:blipFill>
          <a:blip r:embed="rId2"/>
          <a:stretch>
            <a:fillRect/>
          </a:stretch>
        </p:blipFill>
        <p:spPr>
          <a:xfrm>
            <a:off x="2926615" y="3877885"/>
            <a:ext cx="5529633" cy="2488335"/>
          </a:xfrm>
          <a:prstGeom prst="rect">
            <a:avLst/>
          </a:prstGeom>
        </p:spPr>
      </p:pic>
    </p:spTree>
    <p:extLst>
      <p:ext uri="{BB962C8B-B14F-4D97-AF65-F5344CB8AC3E}">
        <p14:creationId xmlns:p14="http://schemas.microsoft.com/office/powerpoint/2010/main" val="15706778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279540-0697-DA4C-2EC0-6B344A8B7708}"/>
              </a:ext>
            </a:extLst>
          </p:cNvPr>
          <p:cNvSpPr>
            <a:spLocks noGrp="1"/>
          </p:cNvSpPr>
          <p:nvPr>
            <p:ph type="title"/>
          </p:nvPr>
        </p:nvSpPr>
        <p:spPr/>
        <p:txBody>
          <a:bodyPr anchor="ctr">
            <a:normAutofit/>
          </a:bodyPr>
          <a:lstStyle/>
          <a:p>
            <a:r>
              <a:rPr lang="en-US">
                <a:solidFill>
                  <a:srgbClr val="FFFFFF"/>
                </a:solidFill>
              </a:rPr>
              <a:t>Stratum Basale </a:t>
            </a:r>
          </a:p>
        </p:txBody>
      </p:sp>
      <p:sp>
        <p:nvSpPr>
          <p:cNvPr id="9" name="Content Placeholder 8">
            <a:extLst>
              <a:ext uri="{FF2B5EF4-FFF2-40B4-BE49-F238E27FC236}">
                <a16:creationId xmlns:a16="http://schemas.microsoft.com/office/drawing/2014/main" id="{93420BEA-1C15-2388-21DA-BC7C6FDCD595}"/>
              </a:ext>
            </a:extLst>
          </p:cNvPr>
          <p:cNvSpPr>
            <a:spLocks noGrp="1"/>
          </p:cNvSpPr>
          <p:nvPr>
            <p:ph idx="1"/>
          </p:nvPr>
        </p:nvSpPr>
        <p:spPr>
          <a:xfrm>
            <a:off x="435077" y="586761"/>
            <a:ext cx="10515600" cy="4351338"/>
          </a:xfrm>
        </p:spPr>
        <p:txBody>
          <a:bodyPr anchor="ctr">
            <a:normAutofit/>
          </a:bodyPr>
          <a:lstStyle/>
          <a:p>
            <a:r>
              <a:rPr lang="en-US" b="0" i="0" dirty="0">
                <a:solidFill>
                  <a:srgbClr val="202124"/>
                </a:solidFill>
                <a:effectLst/>
              </a:rPr>
              <a:t>The basal cell layer contains cells called melanocytes. Melanocytes </a:t>
            </a:r>
            <a:r>
              <a:rPr lang="en-US" b="1" i="0" dirty="0">
                <a:solidFill>
                  <a:srgbClr val="202124"/>
                </a:solidFill>
                <a:effectLst/>
              </a:rPr>
              <a:t>produce the skin coloring or pigment known as melanin, which gives skin its tan or brown color and helps protect the deeper layers of the skin from the harmful effects of the sun</a:t>
            </a:r>
            <a:endParaRPr lang="en-US" sz="4000" dirty="0"/>
          </a:p>
        </p:txBody>
      </p:sp>
      <p:pic>
        <p:nvPicPr>
          <p:cNvPr id="5" name="Content Placeholder 4" descr="Diagram&#10;&#10;Description automatically generated">
            <a:extLst>
              <a:ext uri="{FF2B5EF4-FFF2-40B4-BE49-F238E27FC236}">
                <a16:creationId xmlns:a16="http://schemas.microsoft.com/office/drawing/2014/main" id="{89356AB6-4AD7-D97D-324A-1DA77F13E2C9}"/>
              </a:ext>
            </a:extLst>
          </p:cNvPr>
          <p:cNvPicPr>
            <a:picLocks noChangeAspect="1"/>
          </p:cNvPicPr>
          <p:nvPr/>
        </p:nvPicPr>
        <p:blipFill>
          <a:blip r:embed="rId2"/>
          <a:stretch>
            <a:fillRect/>
          </a:stretch>
        </p:blipFill>
        <p:spPr>
          <a:xfrm>
            <a:off x="5319252" y="3696242"/>
            <a:ext cx="6229281" cy="2226968"/>
          </a:xfrm>
          <a:prstGeom prst="rect">
            <a:avLst/>
          </a:prstGeom>
        </p:spPr>
      </p:pic>
    </p:spTree>
    <p:extLst>
      <p:ext uri="{BB962C8B-B14F-4D97-AF65-F5344CB8AC3E}">
        <p14:creationId xmlns:p14="http://schemas.microsoft.com/office/powerpoint/2010/main" val="4500333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D62CCBC2-40B7-D351-EEBC-81CC8E9801E6}"/>
              </a:ext>
            </a:extLst>
          </p:cNvPr>
          <p:cNvPicPr>
            <a:picLocks noGrp="1" noChangeAspect="1"/>
          </p:cNvPicPr>
          <p:nvPr>
            <p:ph idx="1"/>
          </p:nvPr>
        </p:nvPicPr>
        <p:blipFill>
          <a:blip r:embed="rId2"/>
          <a:stretch>
            <a:fillRect/>
          </a:stretch>
        </p:blipFill>
        <p:spPr>
          <a:xfrm>
            <a:off x="2951788" y="1253331"/>
            <a:ext cx="5560838" cy="4351338"/>
          </a:xfrm>
          <a:prstGeom prst="rect">
            <a:avLst/>
          </a:prstGeom>
        </p:spPr>
      </p:pic>
    </p:spTree>
    <p:extLst>
      <p:ext uri="{BB962C8B-B14F-4D97-AF65-F5344CB8AC3E}">
        <p14:creationId xmlns:p14="http://schemas.microsoft.com/office/powerpoint/2010/main" val="3228129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F5E2E4-5833-9164-B1FA-0BF31157CD06}"/>
              </a:ext>
            </a:extLst>
          </p:cNvPr>
          <p:cNvSpPr>
            <a:spLocks noGrp="1"/>
          </p:cNvSpPr>
          <p:nvPr>
            <p:ph type="title"/>
          </p:nvPr>
        </p:nvSpPr>
        <p:spPr/>
        <p:txBody>
          <a:bodyPr>
            <a:normAutofit/>
          </a:bodyPr>
          <a:lstStyle/>
          <a:p>
            <a:r>
              <a:rPr lang="en-US" sz="4000" dirty="0"/>
              <a:t>Describe the functions of key cells </a:t>
            </a:r>
          </a:p>
        </p:txBody>
      </p:sp>
      <p:sp>
        <p:nvSpPr>
          <p:cNvPr id="3" name="Content Placeholder 2">
            <a:extLst>
              <a:ext uri="{FF2B5EF4-FFF2-40B4-BE49-F238E27FC236}">
                <a16:creationId xmlns:a16="http://schemas.microsoft.com/office/drawing/2014/main" id="{5CEF4C5F-5998-02D6-E521-DD551B8EAF89}"/>
              </a:ext>
            </a:extLst>
          </p:cNvPr>
          <p:cNvSpPr>
            <a:spLocks noGrp="1"/>
          </p:cNvSpPr>
          <p:nvPr>
            <p:ph idx="1"/>
          </p:nvPr>
        </p:nvSpPr>
        <p:spPr/>
        <p:txBody>
          <a:bodyPr/>
          <a:lstStyle/>
          <a:p>
            <a:r>
              <a:rPr lang="en-US" dirty="0"/>
              <a:t>Keratocytes</a:t>
            </a:r>
          </a:p>
          <a:p>
            <a:r>
              <a:rPr lang="en-US" dirty="0"/>
              <a:t>Lamellar granules</a:t>
            </a:r>
          </a:p>
          <a:p>
            <a:r>
              <a:rPr lang="en-US" dirty="0"/>
              <a:t>Langerhans Cells</a:t>
            </a:r>
          </a:p>
          <a:p>
            <a:r>
              <a:rPr lang="en-US" dirty="0"/>
              <a:t>Melanocytes</a:t>
            </a:r>
          </a:p>
          <a:p>
            <a:r>
              <a:rPr lang="en-US" dirty="0"/>
              <a:t>Merkel Cells</a:t>
            </a:r>
          </a:p>
          <a:p>
            <a:r>
              <a:rPr lang="en-US" dirty="0"/>
              <a:t>Tyrosinase </a:t>
            </a:r>
          </a:p>
          <a:p>
            <a:endParaRPr lang="en-US" dirty="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6213070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374FE9-A5E2-3CF2-C007-22587584F8B7}"/>
              </a:ext>
            </a:extLst>
          </p:cNvPr>
          <p:cNvSpPr>
            <a:spLocks noGrp="1"/>
          </p:cNvSpPr>
          <p:nvPr>
            <p:ph type="title"/>
          </p:nvPr>
        </p:nvSpPr>
        <p:spPr>
          <a:xfrm>
            <a:off x="706120" y="-71755"/>
            <a:ext cx="10515600" cy="1325563"/>
          </a:xfrm>
        </p:spPr>
        <p:txBody>
          <a:bodyPr vert="horz" lIns="91440" tIns="45720" rIns="91440" bIns="45720" rtlCol="0" anchor="b">
            <a:normAutofit/>
          </a:bodyPr>
          <a:lstStyle/>
          <a:p>
            <a:r>
              <a:rPr lang="en-US" sz="4000" kern="1200" dirty="0">
                <a:solidFill>
                  <a:schemeClr val="tx1"/>
                </a:solidFill>
                <a:latin typeface="+mj-lt"/>
                <a:ea typeface="+mj-ea"/>
                <a:cs typeface="+mj-cs"/>
              </a:rPr>
              <a:t>Describe de process of Melanin </a:t>
            </a:r>
          </a:p>
        </p:txBody>
      </p:sp>
      <p:pic>
        <p:nvPicPr>
          <p:cNvPr id="5" name="Content Placeholder 4">
            <a:extLst>
              <a:ext uri="{FF2B5EF4-FFF2-40B4-BE49-F238E27FC236}">
                <a16:creationId xmlns:a16="http://schemas.microsoft.com/office/drawing/2014/main" id="{EACF578F-EDE0-EA5D-D985-CAFF985EFE09}"/>
              </a:ext>
            </a:extLst>
          </p:cNvPr>
          <p:cNvPicPr>
            <a:picLocks noGrp="1" noChangeAspect="1"/>
          </p:cNvPicPr>
          <p:nvPr>
            <p:ph idx="1"/>
          </p:nvPr>
        </p:nvPicPr>
        <p:blipFill>
          <a:blip r:embed="rId2"/>
          <a:stretch>
            <a:fillRect/>
          </a:stretch>
        </p:blipFill>
        <p:spPr>
          <a:xfrm>
            <a:off x="2890837" y="2205831"/>
            <a:ext cx="6410325" cy="3590925"/>
          </a:xfrm>
          <a:prstGeom prst="rect">
            <a:avLst/>
          </a:prstGeom>
        </p:spPr>
      </p:pic>
    </p:spTree>
    <p:extLst>
      <p:ext uri="{BB962C8B-B14F-4D97-AF65-F5344CB8AC3E}">
        <p14:creationId xmlns:p14="http://schemas.microsoft.com/office/powerpoint/2010/main" val="32879283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8C5489E-87E3-4684-B2F3-6D56E1B60BAA}">
  <ds:schemaRefs>
    <ds:schemaRef ds:uri="http://schemas.microsoft.com/sharepoint/v3/contenttype/forms"/>
  </ds:schemaRefs>
</ds:datastoreItem>
</file>

<file path=customXml/itemProps3.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docProps/app.xml><?xml version="1.0" encoding="utf-8"?>
<Properties xmlns="http://schemas.openxmlformats.org/officeDocument/2006/extended-properties" xmlns:vt="http://schemas.openxmlformats.org/officeDocument/2006/docPropsVTypes">
  <TotalTime>6838</TotalTime>
  <Words>429</Words>
  <Application>Microsoft Office PowerPoint</Application>
  <PresentationFormat>Widescreen</PresentationFormat>
  <Paragraphs>27</Paragraphs>
  <Slides>13</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13</vt:i4>
      </vt:variant>
    </vt:vector>
  </HeadingPairs>
  <TitlesOfParts>
    <vt:vector size="19" baseType="lpstr">
      <vt:lpstr>Arial</vt:lpstr>
      <vt:lpstr>Calibri</vt:lpstr>
      <vt:lpstr>Futura PT Book</vt:lpstr>
      <vt:lpstr>Futura PT Demi</vt:lpstr>
      <vt:lpstr>Custom Design</vt:lpstr>
      <vt:lpstr>Office Theme</vt:lpstr>
      <vt:lpstr>PowerPoint Presentation</vt:lpstr>
      <vt:lpstr>PowerPoint Presentation</vt:lpstr>
      <vt:lpstr>PowerPoint Presentation</vt:lpstr>
      <vt:lpstr>PowerPoint Presentation</vt:lpstr>
      <vt:lpstr>PowerPoint Presentation</vt:lpstr>
      <vt:lpstr>Stratum Lucidum </vt:lpstr>
      <vt:lpstr>Stratum Granulosum</vt:lpstr>
      <vt:lpstr>Stratum Spinosum </vt:lpstr>
      <vt:lpstr>Stratum Basale </vt:lpstr>
      <vt:lpstr>PowerPoint Presentation</vt:lpstr>
      <vt:lpstr>Describe the functions of key cells </vt:lpstr>
      <vt:lpstr>Describe de process of Melanin </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240</cp:revision>
  <dcterms:created xsi:type="dcterms:W3CDTF">2020-02-19T20:43:13Z</dcterms:created>
  <dcterms:modified xsi:type="dcterms:W3CDTF">2023-01-25T16:02:30Z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