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27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14.xml" ContentType="application/vnd.openxmlformats-officedocument.presentationml.notesSlide+xml"/>
  <Override PartName="/ppt/notesSlides/notesSlide13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0.xml" ContentType="application/vnd.openxmlformats-officedocument.presentationml.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21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14.xml" ContentType="application/vnd.openxmlformats-officedocument.presentationml.slide+xml"/>
  <Override PartName="/ppt/notesSlides/notesSlide23.xml" ContentType="application/vnd.openxmlformats-officedocument.presentationml.notesSlide+xml"/>
  <Override PartName="/ppt/theme/theme2.xml" ContentType="application/vnd.openxmlformats-officedocument.theme+xml"/>
  <Override PartName="/ppt/notesSlides/notesSlide20.xml" ContentType="application/vnd.openxmlformats-officedocument.presentationml.notesSlide+xml"/>
  <Override PartName="/ppt/slides/slide15.xml" ContentType="application/vnd.openxmlformats-officedocument.presentationml.slide+xml"/>
  <Override PartName="/ppt/slides/slide1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6.xml" ContentType="application/vnd.openxmlformats-officedocument.presentationml.slide+xml"/>
  <Override PartName="/docProps/custom.xml" ContentType="application/vnd.openxmlformats-officedocument.custom-propertie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s/slide2.xml" ContentType="application/vnd.openxmlformats-officedocument.presentationml.sl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notesSlides/notesSlide12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5.xml" ContentType="application/vnd.openxmlformats-officedocument.presentationml.slideLayout+xml"/>
  <Override PartName="/ppt/notesSlides/notesSlide21.xml" ContentType="application/vnd.openxmlformats-officedocument.presentationml.notesSlide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autoCompressPictures="0" saveSubsetFonts="1" strictFirstAndLastChars="0">
  <p:sldMasterIdLst>
    <p:sldMasterId id="2147483648" r:id="rId1"/>
  </p:sldMasterIdLst>
  <p:notesMasterIdLst>
    <p:notesMasterId r:id="rId31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</p:sldIdLst>
  <p:sldSz cx="12192000" cy="6858000"/>
  <p:notesSz cx="12192000" cy="6858000"/>
  <p:defaultTextStyle>
    <a:defPPr marR="0" lvl="0" algn="l">
      <a:lnSpc>
        <a:spcPct val="100000"/>
      </a:lnSpc>
      <a:spcBef>
        <a:spcPts val="0"/>
      </a:spcBef>
      <a:spcAft>
        <a:spcPts val="0"/>
      </a:spcAft>
    </a:defPPr>
    <a:lvl1pPr marR="0" lv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1pPr>
    <a:lvl2pPr marR="0" lvl="1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2pPr>
    <a:lvl3pPr marR="0" lvl="2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3pPr>
    <a:lvl4pPr marR="0" lvl="3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4pPr>
    <a:lvl5pPr marR="0" lvl="4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5pPr>
    <a:lvl6pPr marR="0" lvl="5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6pPr>
    <a:lvl7pPr marR="0" lvl="6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7pPr>
    <a:lvl8pPr marR="0" lvl="7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8pPr>
    <a:lvl9pPr marR="0" lvl="8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43BD7B44-099A-4AED-BF9B-2B712CEAC44B}">
  <a:tblStyle styleId="{43BD7B44-099A-4AED-BF9B-2B712CEAC44B}" styleName="Table_0">
    <a:wholeTbl>
      <a:tcTxStyle>
        <a:schemeClr val="dk1"/>
      </a:tcTxStyle>
      <a:tcStyle>
        <a:tcBdr>
          <a:left>
            <a:ln w="9525">
              <a:solidFill>
                <a:srgbClr val="000000">
                  <a:alpha val="0"/>
                </a:srgbClr>
              </a:solidFill>
            </a:ln>
          </a:left>
          <a:right>
            <a:ln w="9525">
              <a:solidFill>
                <a:srgbClr val="000000">
                  <a:alpha val="0"/>
                </a:srgbClr>
              </a:solidFill>
            </a:ln>
          </a:right>
          <a:top>
            <a:ln w="9525">
              <a:solidFill>
                <a:srgbClr val="000000">
                  <a:alpha val="0"/>
                </a:srgbClr>
              </a:solidFill>
            </a:ln>
          </a:top>
          <a:bottom>
            <a:ln w="9525">
              <a:solidFill>
                <a:srgbClr val="000000">
                  <a:alpha val="0"/>
                </a:srgbClr>
              </a:solidFill>
            </a:ln>
          </a:bottom>
          <a:insideH>
            <a:ln w="9525">
              <a:solidFill>
                <a:srgbClr val="000000">
                  <a:alpha val="0"/>
                </a:srgbClr>
              </a:solidFill>
            </a:ln>
          </a:insideH>
          <a:insideV>
            <a:ln w="9525">
              <a:solidFill>
                <a:srgbClr val="000000">
                  <a:alpha val="0"/>
                </a:srgbClr>
              </a:solidFill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Style>
        <a:tcBdr/>
      </a:tcStyle>
    </a:band1H>
    <a:band2H>
      <a:tcStyle>
        <a:tcBdr/>
      </a:tcStyle>
    </a:band2H>
    <a:band1V>
      <a:tcStyle>
        <a:tcBdr/>
      </a:tcStyle>
    </a:band1V>
    <a:band2V>
      <a:tcStyle>
        <a:tcBdr/>
      </a:tcStyle>
    </a:band2V>
    <a:lastCol>
      <a:tcStyle>
        <a:tcBdr/>
      </a:tcStyle>
    </a:lastCol>
    <a:firstCol>
      <a:tcStyle>
        <a:tcBdr/>
      </a:tcStyle>
    </a:firstCol>
    <a:lastRow>
      <a:tcStyle>
        <a:tcBdr/>
      </a:tcStyle>
    </a:lastRow>
    <a:seCell>
      <a:tcStyle>
        <a:tcBdr/>
      </a:tcStyle>
    </a:seCell>
    <a:swCell>
      <a:tcStyle>
        <a:tcBdr/>
      </a:tcStyle>
    </a:swCell>
    <a:firstRow>
      <a:tcStyle>
        <a:tcBdr/>
      </a:tcStyle>
    </a:firstRow>
    <a:neCell>
      <a:tcStyle>
        <a:tcBdr/>
      </a:tcStyle>
    </a:neCell>
    <a:nwCell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theme" Target="theme/theme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30" Type="http://schemas.openxmlformats.org/officeDocument/2006/relationships/slide" Target="slides/slide27.xml"/><Relationship Id="rId31" Type="http://schemas.openxmlformats.org/officeDocument/2006/relationships/notesMaster" Target="notesMasters/notesMaster1.xml"/><Relationship Id="rId32" Type="http://schemas.openxmlformats.org/officeDocument/2006/relationships/presProps" Target="presProps.xml" /><Relationship Id="rId33" Type="http://schemas.openxmlformats.org/officeDocument/2006/relationships/tableStyles" Target="tableStyles.xml" /><Relationship Id="rId34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pPr>
              <a:defRPr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>
      <a:lnSpc>
        <a:spcPct val="100000"/>
      </a:lnSpc>
      <a:spcBef>
        <a:spcPts val="0"/>
      </a:spcBef>
      <a:spcAft>
        <a:spcPts val="0"/>
      </a:spcAft>
    </a:defPPr>
    <a:lvl1pPr marR="0" lv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1pPr>
    <a:lvl2pPr marR="0" lvl="1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2pPr>
    <a:lvl3pPr marR="0" lvl="2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3pPr>
    <a:lvl4pPr marR="0" lvl="3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4pPr>
    <a:lvl5pPr marR="0" lvl="4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5pPr>
    <a:lvl6pPr marR="0" lvl="5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6pPr>
    <a:lvl7pPr marR="0" lvl="6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7pPr>
    <a:lvl8pPr marR="0" lvl="7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8pPr>
    <a:lvl9pPr marR="0" lvl="8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 ?>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 ?>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 ?>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 ?>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 ?>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 ?>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 ?>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 ?>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3" name="Google Shape;43;p1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44" name="Google Shape;44;p1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9" name="Google Shape;49;p2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50" name="Google Shape;50;p2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0" name="Google Shape;60;p3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61" name="Google Shape;61;p3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7" name="Google Shape;67;p4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68" name="Google Shape;68;p4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4" name="Google Shape;74;p5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75" name="Google Shape;75;p5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1" name="Google Shape;81;p6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82" name="Google Shape;82;p6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8" name="Google Shape;88;p7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89" name="Google Shape;89;p7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96" name="Google Shape;96;p8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5" name="Google Shape;105;p9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106" name="Google Shape;106;p9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2" name="Google Shape;112;p10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113" name="Google Shape;113;p10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9" name="Google Shape;119;p11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120" name="Google Shape;120;p11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6" name="Google Shape;126;p12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127" name="Google Shape;127;p12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3" name="Google Shape;133;p13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134" name="Google Shape;134;p13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0" name="Google Shape;140;p14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141" name="Google Shape;141;p14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8" name="Google Shape;168;p15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169" name="Google Shape;169;p15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5" name="Google Shape;175;p16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176" name="Google Shape;176;p16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2" name="Google Shape;182;p17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183" name="Google Shape;183;p17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9" name="Google Shape;189;p18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190" name="Google Shape;190;p18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6" name="Google Shape;196;p19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197" name="Google Shape;197;p19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3" name="Google Shape;203;p20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04" name="Google Shape;204;p20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10" name="Google Shape;210;p21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11" name="Google Shape;211;p21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17" name="Google Shape;217;p22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18" name="Google Shape;218;p22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24" name="Google Shape;224;p23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25" name="Google Shape;225;p23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31" name="Google Shape;231;p24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32" name="Google Shape;232;p24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38" name="Google Shape;238;p25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39" name="Google Shape;239;p25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47" name="Google Shape;247;p26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48" name="Google Shape;248;p26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MasterSp="0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54" name="Google Shape;254;p27:notes"/>
          <p:cNvSpPr txBox="1"/>
          <p:nvPr>
            <p:ph type="body" idx="1"/>
          </p:nvPr>
        </p:nvSpPr>
        <p:spPr bwMode="auto">
          <a:xfrm>
            <a:off x="1219200" y="3257550"/>
            <a:ext cx="9753600" cy="308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255" name="Google Shape;255;p27:notes"/>
          <p:cNvSpPr/>
          <p:nvPr>
            <p:ph type="sldImg" idx="2"/>
          </p:nvPr>
        </p:nvSpPr>
        <p:spPr bwMode="auto">
          <a:xfrm>
            <a:off x="2032400" y="514350"/>
            <a:ext cx="8128400" cy="2571750"/>
          </a:xfrm>
          <a:custGeom>
            <a:avLst/>
            <a:gdLst/>
            <a:ahLst/>
            <a:cxnLst/>
            <a:rect l="l" t="t" r="r" b="b"/>
            <a:pathLst>
              <a:path w="120000" h="120000" fill="norm" stroke="1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Title Slide" preserve="0" showMasterPhAnim="0" showMasterSp="0" type="obj" userDrawn="1">
  <p:cSld name="OBJECT">
    <p:bg>
      <p:bgPr shadeToTitle="0">
        <a:solidFill>
          <a:schemeClr val="lt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" name="Google Shape;13;p29"/>
          <p:cNvSpPr/>
          <p:nvPr/>
        </p:nvSpPr>
        <p:spPr bwMode="auto">
          <a:xfrm>
            <a:off x="0" y="807719"/>
            <a:ext cx="12192000" cy="31750"/>
          </a:xfrm>
          <a:custGeom>
            <a:avLst/>
            <a:gdLst/>
            <a:ahLst/>
            <a:cxnLst/>
            <a:rect l="l" t="t" r="r" b="b"/>
            <a:pathLst>
              <a:path w="12192000" h="31750" fill="norm" stroke="1" extrusionOk="0">
                <a:moveTo>
                  <a:pt x="12192000" y="0"/>
                </a:moveTo>
                <a:lnTo>
                  <a:pt x="0" y="0"/>
                </a:lnTo>
                <a:lnTo>
                  <a:pt x="0" y="31623"/>
                </a:lnTo>
                <a:lnTo>
                  <a:pt x="12192000" y="31623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pic>
        <p:nvPicPr>
          <p:cNvPr id="14" name="Google Shape;14;p29"/>
          <p:cNvPicPr/>
          <p:nvPr/>
        </p:nvPicPr>
        <p:blipFill>
          <a:blip r:embed="rId2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9"/>
          <p:cNvSpPr txBox="1"/>
          <p:nvPr>
            <p:ph type="ctrTitle"/>
          </p:nvPr>
        </p:nvSpPr>
        <p:spPr bwMode="auto">
          <a:xfrm>
            <a:off x="4054475" y="2363215"/>
            <a:ext cx="4083050" cy="1418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800" b="0" i="0">
                <a:solidFill>
                  <a:schemeClr val="dk1"/>
                </a:solidFill>
                <a:latin typeface="Arial"/>
                <a:ea typeface="Arial"/>
                <a:cs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16" name="Google Shape;16;p29"/>
          <p:cNvSpPr txBox="1"/>
          <p:nvPr>
            <p:ph type="subTitle" idx="1"/>
          </p:nvPr>
        </p:nvSpPr>
        <p:spPr bwMode="auto">
          <a:xfrm>
            <a:off x="1828800" y="3840480"/>
            <a:ext cx="8534400" cy="17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17" name="Google Shape;17;p29"/>
          <p:cNvSpPr txBox="1"/>
          <p:nvPr>
            <p:ph type="ftr" idx="11"/>
          </p:nvPr>
        </p:nvSpPr>
        <p:spPr bwMode="auto"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18" name="Google Shape;18;p29"/>
          <p:cNvSpPr txBox="1"/>
          <p:nvPr>
            <p:ph type="dt" idx="10"/>
          </p:nvPr>
        </p:nvSpPr>
        <p:spPr bwMode="auto"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19" name="Google Shape;19;p29"/>
          <p:cNvSpPr txBox="1"/>
          <p:nvPr>
            <p:ph type="sldNum" idx="12"/>
          </p:nvPr>
        </p:nvSpPr>
        <p:spPr bwMode="auto"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Title and Content" preserve="0" showMasterPhAnim="0" showMasterSp="1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1" name="Google Shape;21;p30"/>
          <p:cNvSpPr txBox="1"/>
          <p:nvPr>
            <p:ph type="title"/>
          </p:nvPr>
        </p:nvSpPr>
        <p:spPr bwMode="auto">
          <a:xfrm>
            <a:off x="916635" y="314706"/>
            <a:ext cx="8000365" cy="6965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>
                <a:solidFill>
                  <a:schemeClr val="dk1"/>
                </a:solidFill>
                <a:latin typeface="Arial"/>
                <a:ea typeface="Arial"/>
                <a:cs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22" name="Google Shape;22;p30"/>
          <p:cNvSpPr txBox="1"/>
          <p:nvPr>
            <p:ph type="body" idx="1"/>
          </p:nvPr>
        </p:nvSpPr>
        <p:spPr bwMode="auto">
          <a:xfrm>
            <a:off x="1797304" y="1414780"/>
            <a:ext cx="8423910" cy="4445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dk1"/>
                </a:solidFill>
              </a:defRPr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23" name="Google Shape;23;p30"/>
          <p:cNvSpPr txBox="1"/>
          <p:nvPr>
            <p:ph type="ftr" idx="11"/>
          </p:nvPr>
        </p:nvSpPr>
        <p:spPr bwMode="auto"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24" name="Google Shape;24;p30"/>
          <p:cNvSpPr txBox="1"/>
          <p:nvPr>
            <p:ph type="dt" idx="10"/>
          </p:nvPr>
        </p:nvSpPr>
        <p:spPr bwMode="auto"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25" name="Google Shape;25;p30"/>
          <p:cNvSpPr txBox="1"/>
          <p:nvPr>
            <p:ph type="sldNum" idx="12"/>
          </p:nvPr>
        </p:nvSpPr>
        <p:spPr bwMode="auto"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Two Content" preserve="0" showMasterPhAnim="0" showMasterSp="1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" name="Google Shape;27;p31"/>
          <p:cNvSpPr txBox="1"/>
          <p:nvPr>
            <p:ph type="title"/>
          </p:nvPr>
        </p:nvSpPr>
        <p:spPr bwMode="auto">
          <a:xfrm>
            <a:off x="916635" y="314706"/>
            <a:ext cx="8000365" cy="6965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>
                <a:solidFill>
                  <a:schemeClr val="dk1"/>
                </a:solidFill>
                <a:latin typeface="Arial"/>
                <a:ea typeface="Arial"/>
                <a:cs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28" name="Google Shape;28;p31"/>
          <p:cNvSpPr txBox="1"/>
          <p:nvPr>
            <p:ph type="body" idx="1"/>
          </p:nvPr>
        </p:nvSpPr>
        <p:spPr bwMode="auto">
          <a:xfrm>
            <a:off x="609600" y="1577340"/>
            <a:ext cx="5303520" cy="4526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29" name="Google Shape;29;p31"/>
          <p:cNvSpPr txBox="1"/>
          <p:nvPr>
            <p:ph type="body" idx="2"/>
          </p:nvPr>
        </p:nvSpPr>
        <p:spPr bwMode="auto">
          <a:xfrm>
            <a:off x="6278880" y="1577340"/>
            <a:ext cx="5303520" cy="4526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30" name="Google Shape;30;p31"/>
          <p:cNvSpPr txBox="1"/>
          <p:nvPr>
            <p:ph type="ftr" idx="11"/>
          </p:nvPr>
        </p:nvSpPr>
        <p:spPr bwMode="auto"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31" name="Google Shape;31;p31"/>
          <p:cNvSpPr txBox="1"/>
          <p:nvPr>
            <p:ph type="dt" idx="10"/>
          </p:nvPr>
        </p:nvSpPr>
        <p:spPr bwMode="auto"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32" name="Google Shape;32;p31"/>
          <p:cNvSpPr txBox="1"/>
          <p:nvPr>
            <p:ph type="sldNum" idx="12"/>
          </p:nvPr>
        </p:nvSpPr>
        <p:spPr bwMode="auto"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Title Only" preserve="0" showMasterPhAnim="0" showMasterSp="1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4" name="Google Shape;34;p32"/>
          <p:cNvSpPr txBox="1"/>
          <p:nvPr>
            <p:ph type="title"/>
          </p:nvPr>
        </p:nvSpPr>
        <p:spPr bwMode="auto">
          <a:xfrm>
            <a:off x="916635" y="314706"/>
            <a:ext cx="8000365" cy="6965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>
                <a:solidFill>
                  <a:schemeClr val="dk1"/>
                </a:solidFill>
                <a:latin typeface="Arial"/>
                <a:ea typeface="Arial"/>
                <a:cs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35" name="Google Shape;35;p32"/>
          <p:cNvSpPr txBox="1"/>
          <p:nvPr>
            <p:ph type="ftr" idx="11"/>
          </p:nvPr>
        </p:nvSpPr>
        <p:spPr bwMode="auto"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36" name="Google Shape;36;p32"/>
          <p:cNvSpPr txBox="1"/>
          <p:nvPr>
            <p:ph type="dt" idx="10"/>
          </p:nvPr>
        </p:nvSpPr>
        <p:spPr bwMode="auto"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37" name="Google Shape;37;p32"/>
          <p:cNvSpPr txBox="1"/>
          <p:nvPr>
            <p:ph type="sldNum" idx="12"/>
          </p:nvPr>
        </p:nvSpPr>
        <p:spPr bwMode="auto"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Blank" preserve="0" showMasterPhAnim="0" showMasterSp="1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9" name="Google Shape;39;p33"/>
          <p:cNvSpPr txBox="1"/>
          <p:nvPr>
            <p:ph type="ftr" idx="11"/>
          </p:nvPr>
        </p:nvSpPr>
        <p:spPr bwMode="auto"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40" name="Google Shape;40;p33"/>
          <p:cNvSpPr txBox="1"/>
          <p:nvPr>
            <p:ph type="dt" idx="10"/>
          </p:nvPr>
        </p:nvSpPr>
        <p:spPr bwMode="auto"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pPr>
              <a:defRPr/>
            </a:pPr>
            <a:endParaRPr/>
          </a:p>
        </p:txBody>
      </p:sp>
      <p:sp>
        <p:nvSpPr>
          <p:cNvPr id="41" name="Google Shape;41;p33"/>
          <p:cNvSpPr txBox="1"/>
          <p:nvPr>
            <p:ph type="sldNum" idx="12"/>
          </p:nvPr>
        </p:nvSpPr>
        <p:spPr bwMode="auto"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1pPr>
            <a:lvl2pPr lvl="1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2pPr>
            <a:lvl3pPr lvl="2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3pPr>
            <a:lvl4pPr lvl="3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4pPr>
            <a:lvl5pPr lvl="4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5pPr>
            <a:lvl6pPr lvl="5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6pPr>
            <a:lvl7pPr lvl="6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7pPr>
            <a:lvl8pPr lvl="7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8pPr>
            <a:lvl9pPr lvl="8" indent="0" algn="r">
              <a:spcBef>
                <a:spcPts val="0"/>
              </a:spcBef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solidFill>
          <a:schemeClr val="lt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" name="Google Shape;6;p28"/>
          <p:cNvSpPr/>
          <p:nvPr/>
        </p:nvSpPr>
        <p:spPr bwMode="auto">
          <a:xfrm>
            <a:off x="0" y="807719"/>
            <a:ext cx="12192000" cy="31750"/>
          </a:xfrm>
          <a:custGeom>
            <a:avLst/>
            <a:gdLst/>
            <a:ahLst/>
            <a:cxnLst/>
            <a:rect l="l" t="t" r="r" b="b"/>
            <a:pathLst>
              <a:path w="12192000" h="31750" fill="norm" stroke="1" extrusionOk="0">
                <a:moveTo>
                  <a:pt x="12192000" y="0"/>
                </a:moveTo>
                <a:lnTo>
                  <a:pt x="0" y="0"/>
                </a:lnTo>
                <a:lnTo>
                  <a:pt x="0" y="31623"/>
                </a:lnTo>
                <a:lnTo>
                  <a:pt x="12192000" y="31623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5EB8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>
              <a:spcBef>
                <a:spcPts val="0"/>
              </a:spcBef>
              <a:spcAft>
                <a:spcPts val="0"/>
              </a:spcAft>
              <a:buNone/>
              <a:defRPr/>
            </a:pPr>
            <a:endParaRPr/>
          </a:p>
        </p:txBody>
      </p:sp>
      <p:sp>
        <p:nvSpPr>
          <p:cNvPr id="7" name="Google Shape;7;p28"/>
          <p:cNvSpPr txBox="1"/>
          <p:nvPr>
            <p:ph type="title"/>
          </p:nvPr>
        </p:nvSpPr>
        <p:spPr bwMode="auto">
          <a:xfrm>
            <a:off x="916635" y="314706"/>
            <a:ext cx="8000365" cy="6965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R="0"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pPr>
              <a:defRPr/>
            </a:pPr>
            <a:endParaRPr/>
          </a:p>
        </p:txBody>
      </p:sp>
      <p:sp>
        <p:nvSpPr>
          <p:cNvPr id="8" name="Google Shape;8;p28"/>
          <p:cNvSpPr txBox="1"/>
          <p:nvPr>
            <p:ph type="body" idx="1"/>
          </p:nvPr>
        </p:nvSpPr>
        <p:spPr bwMode="auto">
          <a:xfrm>
            <a:off x="1797304" y="1414780"/>
            <a:ext cx="8423910" cy="4445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marR="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1pPr>
            <a:lvl2pPr marL="914400" marR="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</a:defRPr>
            </a:lvl2pPr>
            <a:lvl3pPr marL="1371600" marR="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</a:defRPr>
            </a:lvl3pPr>
            <a:lvl4pPr marL="1828800" marR="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</a:defRPr>
            </a:lvl4pPr>
            <a:lvl5pPr marL="2286000" marR="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</a:defRPr>
            </a:lvl5pPr>
            <a:lvl6pPr marL="2743200" marR="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</a:defRPr>
            </a:lvl6pPr>
            <a:lvl7pPr marL="3200400" marR="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</a:defRPr>
            </a:lvl7pPr>
            <a:lvl8pPr marL="3657600" marR="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</a:defRPr>
            </a:lvl8pPr>
            <a:lvl9pPr marL="4114800" marR="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</a:defRPr>
            </a:lvl9pPr>
          </a:lstStyle>
          <a:p>
            <a:pPr>
              <a:defRPr/>
            </a:pPr>
            <a:endParaRPr/>
          </a:p>
        </p:txBody>
      </p:sp>
      <p:sp>
        <p:nvSpPr>
          <p:cNvPr id="9" name="Google Shape;9;p28"/>
          <p:cNvSpPr txBox="1"/>
          <p:nvPr>
            <p:ph type="ftr" idx="11"/>
          </p:nvPr>
        </p:nvSpPr>
        <p:spPr bwMode="auto">
          <a:xfrm>
            <a:off x="4145280" y="6377940"/>
            <a:ext cx="390144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pPr>
              <a:defRPr/>
            </a:pPr>
            <a:endParaRPr/>
          </a:p>
        </p:txBody>
      </p:sp>
      <p:sp>
        <p:nvSpPr>
          <p:cNvPr id="10" name="Google Shape;10;p28"/>
          <p:cNvSpPr txBox="1"/>
          <p:nvPr>
            <p:ph type="dt" idx="10"/>
          </p:nvPr>
        </p:nvSpPr>
        <p:spPr bwMode="auto">
          <a:xfrm>
            <a:off x="60960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pPr>
              <a:defRPr/>
            </a:pPr>
            <a:endParaRPr/>
          </a:p>
        </p:txBody>
      </p:sp>
      <p:sp>
        <p:nvSpPr>
          <p:cNvPr id="11" name="Google Shape;11;p28"/>
          <p:cNvSpPr txBox="1"/>
          <p:nvPr>
            <p:ph type="sldNum" idx="12"/>
          </p:nvPr>
        </p:nvSpPr>
        <p:spPr bwMode="auto">
          <a:xfrm>
            <a:off x="8778240" y="6377940"/>
            <a:ext cx="2804160" cy="34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lvl="1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lvl="2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lvl="3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lvl="4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lvl="5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lvl="6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lvl="7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lvl="8" indent="0" algn="r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 algn="r">
              <a:spcBef>
                <a:spcPts val="0"/>
              </a:spcBef>
              <a:spcAft>
                <a:spcPts val="0"/>
              </a:spcAft>
              <a:buNone/>
              <a:defRPr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dt="0" ftr="0" hdr="0" sldNum="0"/>
  <p:txStyles>
    <p:title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titleStyle>
    <p:body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bodyStyle>
    <p:otherStyle>
      <a:defPPr marR="0" lvl="0" algn="l">
        <a:lnSpc>
          <a:spcPct val="100000"/>
        </a:lnSpc>
        <a:spcBef>
          <a:spcPts val="0"/>
        </a:spcBef>
        <a:spcAft>
          <a:spcPts val="0"/>
        </a:spcAft>
      </a:defPPr>
      <a:lvl1pPr marR="0" lv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1pPr>
      <a:lvl2pPr marR="0" lvl="1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2pPr>
      <a:lvl3pPr marR="0" lvl="2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3pPr>
      <a:lvl4pPr marR="0" lvl="3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4pPr>
      <a:lvl5pPr marR="0" lvl="4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5pPr>
      <a:lvl6pPr marR="0" lvl="5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6pPr>
      <a:lvl7pPr marR="0" lvl="6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7pPr>
      <a:lvl8pPr marR="0" lvl="7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8pPr>
      <a:lvl9pPr marR="0" lvl="8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pn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pn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pn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jpg"/><Relationship Id="rId7" Type="http://schemas.openxmlformats.org/officeDocument/2006/relationships/image" Target="../media/image6.png"/><Relationship Id="rId8" Type="http://schemas.openxmlformats.org/officeDocument/2006/relationships/image" Target="../media/image1.pn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pn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pn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pn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png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png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png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png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png"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.png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png"/></Relationships>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png"/></Relationships>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6" name="Google Shape;46;p1"/>
          <p:cNvSpPr txBox="1"/>
          <p:nvPr>
            <p:ph type="ctrTitle"/>
          </p:nvPr>
        </p:nvSpPr>
        <p:spPr bwMode="auto">
          <a:xfrm>
            <a:off x="4054475" y="2363215"/>
            <a:ext cx="4083050" cy="1418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2700" rIns="0" bIns="0" anchor="t" anchorCtr="0">
            <a:spAutoFit/>
          </a:bodyPr>
          <a:lstStyle/>
          <a:p>
            <a:pPr marL="625475" marR="5080" lvl="0" indent="0" algn="l">
              <a:lnSpc>
                <a:spcPct val="108541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MRT Clinical Placement</a:t>
            </a:r>
            <a:endParaRPr/>
          </a:p>
        </p:txBody>
      </p:sp>
      <p:sp>
        <p:nvSpPr>
          <p:cNvPr id="47" name="Google Shape;47;p1"/>
          <p:cNvSpPr txBox="1"/>
          <p:nvPr/>
        </p:nvSpPr>
        <p:spPr bwMode="auto">
          <a:xfrm flipH="0" flipV="0">
            <a:off x="4885497" y="4778366"/>
            <a:ext cx="2320715" cy="5007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699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3200">
                <a:latin typeface="Arial"/>
                <a:ea typeface="Arial"/>
                <a:cs typeface="Arial"/>
              </a:rPr>
              <a:t>Orientation</a:t>
            </a:r>
            <a:endParaRPr sz="3200">
              <a:latin typeface="Arial"/>
              <a:ea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2" name="Google Shape;52;p2"/>
          <p:cNvSpPr txBox="1"/>
          <p:nvPr>
            <p:ph type="title"/>
          </p:nvPr>
        </p:nvSpPr>
        <p:spPr bwMode="auto">
          <a:xfrm>
            <a:off x="916635" y="616712"/>
            <a:ext cx="3955415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Professionalism</a:t>
            </a:r>
            <a:endParaRPr/>
          </a:p>
        </p:txBody>
      </p:sp>
      <p:sp>
        <p:nvSpPr>
          <p:cNvPr id="53" name="Google Shape;53;p2"/>
          <p:cNvSpPr txBox="1"/>
          <p:nvPr/>
        </p:nvSpPr>
        <p:spPr bwMode="auto">
          <a:xfrm>
            <a:off x="916635" y="1771015"/>
            <a:ext cx="7987030" cy="3911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2413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Professionalism Standards are modeled at the workplace.</a:t>
            </a:r>
            <a:endParaRPr sz="2400">
              <a:latin typeface="Arial"/>
              <a:ea typeface="Arial"/>
              <a:cs typeface="Arial"/>
            </a:endParaRPr>
          </a:p>
        </p:txBody>
      </p:sp>
      <p:sp>
        <p:nvSpPr>
          <p:cNvPr id="54" name="Google Shape;54;p2"/>
          <p:cNvSpPr txBox="1"/>
          <p:nvPr/>
        </p:nvSpPr>
        <p:spPr bwMode="auto">
          <a:xfrm>
            <a:off x="916635" y="2459801"/>
            <a:ext cx="7517765" cy="26244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34275" rIns="0" bIns="0" anchor="t" anchorCtr="0">
            <a:spAutoFit/>
          </a:bodyPr>
          <a:lstStyle/>
          <a:p>
            <a:pPr marL="2413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How can you be successful?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19090"/>
              </a:lnSpc>
              <a:spcBef>
                <a:spcPts val="150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 u="sng">
                <a:latin typeface="Arial"/>
                <a:ea typeface="Arial"/>
                <a:cs typeface="Arial"/>
              </a:rPr>
              <a:t>Show initiative</a:t>
            </a:r>
            <a:r>
              <a:rPr lang="en-US" sz="2200">
                <a:latin typeface="Arial"/>
                <a:ea typeface="Arial"/>
                <a:cs typeface="Arial"/>
              </a:rPr>
              <a:t>!	Get involved in every case.</a:t>
            </a:r>
            <a:endParaRPr sz="22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7271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Communicate with your preceptors/clinical instructors!</a:t>
            </a:r>
            <a:endParaRPr sz="2200">
              <a:latin typeface="Arial"/>
              <a:ea typeface="Arial"/>
              <a:cs typeface="Arial"/>
            </a:endParaRPr>
          </a:p>
          <a:p>
            <a:pPr marL="698500" lvl="0" indent="0" algn="l">
              <a:lnSpc>
                <a:spcPct val="107271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help, speak up if you want to do something.</a:t>
            </a:r>
            <a:endParaRPr sz="22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18409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Be punctual, respectful, and have a positive attitude.</a:t>
            </a:r>
            <a:endParaRPr sz="2200">
              <a:latin typeface="Arial"/>
              <a:ea typeface="Arial"/>
              <a:cs typeface="Arial"/>
            </a:endParaRPr>
          </a:p>
          <a:p>
            <a:pPr marL="698500" marR="5080" lvl="1" indent="-228600" algn="l">
              <a:lnSpc>
                <a:spcPct val="79500"/>
              </a:lnSpc>
              <a:spcBef>
                <a:spcPts val="525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Don’t make excuses when given feedback or corrected. when you need to.</a:t>
            </a:r>
            <a:endParaRPr sz="22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17727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Pay attention to details and learn from your mistakes.</a:t>
            </a:r>
            <a:endParaRPr sz="2200">
              <a:latin typeface="Arial"/>
              <a:ea typeface="Arial"/>
              <a:cs typeface="Arial"/>
            </a:endParaRPr>
          </a:p>
        </p:txBody>
      </p:sp>
      <p:sp>
        <p:nvSpPr>
          <p:cNvPr id="55" name="Google Shape;55;p2"/>
          <p:cNvSpPr txBox="1"/>
          <p:nvPr/>
        </p:nvSpPr>
        <p:spPr bwMode="auto">
          <a:xfrm>
            <a:off x="8438515" y="3197732"/>
            <a:ext cx="2160905" cy="360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Set goals, ask for</a:t>
            </a:r>
            <a:endParaRPr sz="2200">
              <a:latin typeface="Arial"/>
              <a:ea typeface="Arial"/>
              <a:cs typeface="Arial"/>
            </a:endParaRPr>
          </a:p>
        </p:txBody>
      </p:sp>
      <p:sp>
        <p:nvSpPr>
          <p:cNvPr id="56" name="Google Shape;56;p2"/>
          <p:cNvSpPr txBox="1"/>
          <p:nvPr/>
        </p:nvSpPr>
        <p:spPr bwMode="auto">
          <a:xfrm>
            <a:off x="8625967" y="4127753"/>
            <a:ext cx="2351405" cy="360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Ask for clarification</a:t>
            </a:r>
            <a:endParaRPr sz="2200">
              <a:latin typeface="Arial"/>
              <a:ea typeface="Arial"/>
              <a:cs typeface="Arial"/>
            </a:endParaRPr>
          </a:p>
        </p:txBody>
      </p:sp>
      <p:sp>
        <p:nvSpPr>
          <p:cNvPr id="57" name="Google Shape;57;p2"/>
          <p:cNvSpPr txBox="1"/>
          <p:nvPr/>
        </p:nvSpPr>
        <p:spPr bwMode="auto">
          <a:xfrm flipH="0" flipV="0">
            <a:off x="1373886" y="5457064"/>
            <a:ext cx="7114073" cy="12102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49" rIns="0" bIns="0" anchor="t" anchorCtr="0">
            <a:spAutoFit/>
          </a:bodyPr>
          <a:lstStyle/>
          <a:p>
            <a:pPr marL="241300" lvl="0" indent="-228600" algn="l">
              <a:lnSpc>
                <a:spcPct val="119090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Take pride in your work, and always strive for your best.</a:t>
            </a:r>
            <a:endParaRPr sz="220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19090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Have fun!</a:t>
            </a:r>
            <a:endParaRPr sz="2200">
              <a:latin typeface="Arial"/>
              <a:ea typeface="Arial"/>
              <a:cs typeface="Arial"/>
            </a:endParaRPr>
          </a:p>
        </p:txBody>
      </p:sp>
      <p:pic>
        <p:nvPicPr>
          <p:cNvPr id="58" name="Google Shape;58;p2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3" name="Google Shape;63;p3"/>
          <p:cNvSpPr txBox="1"/>
          <p:nvPr>
            <p:ph type="title"/>
          </p:nvPr>
        </p:nvSpPr>
        <p:spPr bwMode="auto">
          <a:xfrm>
            <a:off x="916635" y="616712"/>
            <a:ext cx="873887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CompTracker in Clinical Placement</a:t>
            </a:r>
            <a:endParaRPr/>
          </a:p>
        </p:txBody>
      </p:sp>
      <p:sp>
        <p:nvSpPr>
          <p:cNvPr id="64" name="Google Shape;64;p3"/>
          <p:cNvSpPr txBox="1"/>
          <p:nvPr/>
        </p:nvSpPr>
        <p:spPr bwMode="auto">
          <a:xfrm>
            <a:off x="916635" y="1801113"/>
            <a:ext cx="10287000" cy="4044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2850" rIns="0" bIns="0" anchor="t" anchorCtr="0">
            <a:spAutoFit/>
          </a:bodyPr>
          <a:lstStyle/>
          <a:p>
            <a:pPr marL="241300" marR="1724025" lvl="0" indent="-228600" algn="l">
              <a:lnSpc>
                <a:spcPct val="107142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We use CompTracker extensively throughout Clinical Placement</a:t>
            </a:r>
            <a:endParaRPr sz="28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40"/>
              </a:spcBef>
              <a:spcAft>
                <a:spcPts val="0"/>
              </a:spcAft>
              <a:buSzPts val="3150"/>
              <a:buFont typeface="Arial"/>
              <a:buNone/>
              <a:defRPr/>
            </a:pPr>
            <a:endParaRPr sz="3150">
              <a:latin typeface="Arial"/>
              <a:ea typeface="Arial"/>
              <a:cs typeface="Arial"/>
            </a:endParaRPr>
          </a:p>
          <a:p>
            <a:pPr marL="241300" marR="5080" lvl="0" indent="-228600" algn="l">
              <a:lnSpc>
                <a:spcPct val="107142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Student-driven initiative. This means students are responsible for creating and submitting forms in CompTracker to accomplish tasks.</a:t>
            </a:r>
            <a:endParaRPr sz="28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10"/>
              </a:spcBef>
              <a:spcAft>
                <a:spcPts val="0"/>
              </a:spcAft>
              <a:buSzPts val="2650"/>
              <a:buFont typeface="Arial"/>
              <a:buNone/>
              <a:defRPr/>
            </a:pPr>
            <a:endParaRPr sz="265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2 main purposes</a:t>
            </a:r>
            <a:endParaRPr sz="28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220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Completion of forms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95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Image Critique Lines (IC Lines)</a:t>
            </a:r>
            <a:endParaRPr sz="2400">
              <a:latin typeface="Arial"/>
              <a:ea typeface="Arial"/>
              <a:cs typeface="Arial"/>
            </a:endParaRPr>
          </a:p>
        </p:txBody>
      </p:sp>
      <p:pic>
        <p:nvPicPr>
          <p:cNvPr id="65" name="Google Shape;65;p3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0" name="Google Shape;70;p4"/>
          <p:cNvSpPr txBox="1"/>
          <p:nvPr>
            <p:ph type="title"/>
          </p:nvPr>
        </p:nvSpPr>
        <p:spPr bwMode="auto">
          <a:xfrm>
            <a:off x="916635" y="616712"/>
            <a:ext cx="5142865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CompTracker Forms</a:t>
            </a:r>
            <a:endParaRPr/>
          </a:p>
        </p:txBody>
      </p:sp>
      <p:sp>
        <p:nvSpPr>
          <p:cNvPr id="71" name="Google Shape;71;p4"/>
          <p:cNvSpPr txBox="1"/>
          <p:nvPr/>
        </p:nvSpPr>
        <p:spPr bwMode="auto">
          <a:xfrm>
            <a:off x="916635" y="1620011"/>
            <a:ext cx="9987900" cy="45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5400" rIns="0" bIns="0" anchor="t" anchorCtr="0">
            <a:spAutoFit/>
          </a:bodyPr>
          <a:lstStyle/>
          <a:p>
            <a:pPr marL="350520" lvl="0" indent="-33845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AutoNum type="arabicPeriod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Use of Electronic Devices</a:t>
            </a:r>
            <a:endParaRPr sz="24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31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COMPLETE</a:t>
            </a:r>
            <a:endParaRPr sz="1800">
              <a:latin typeface="Arial"/>
              <a:ea typeface="Arial"/>
              <a:cs typeface="Arial"/>
            </a:endParaRPr>
          </a:p>
          <a:p>
            <a:pPr marL="407034" lvl="0" indent="-394970" algn="l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SzPts val="2800"/>
              <a:buFont typeface="Arial"/>
              <a:buAutoNum type="arabicPeriod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Site Orientation</a:t>
            </a:r>
            <a:endParaRPr sz="24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229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Form to be submitted to the Site Liaison at the start of a new rotation</a:t>
            </a:r>
            <a:endParaRPr sz="1800">
              <a:latin typeface="Arial"/>
              <a:ea typeface="Arial"/>
              <a:cs typeface="Arial"/>
            </a:endParaRPr>
          </a:p>
          <a:p>
            <a:pPr marL="407034" lvl="0" indent="-394970" algn="l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SzPts val="2800"/>
              <a:buFont typeface="Arial"/>
              <a:buAutoNum type="arabicPeriod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Rotation Summary</a:t>
            </a:r>
            <a:endParaRPr sz="24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235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Submitted to the Site Liaison at the end of each rotation (site dependant) or</a:t>
            </a:r>
            <a:endParaRPr sz="18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Submitted to the Site Liaison at the midpoint and end of each semester (site dependant)</a:t>
            </a:r>
            <a:endParaRPr sz="18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Not required for specialty rotations ie. CT, IR, BMD, Mammography and Children’s Hospital</a:t>
            </a:r>
            <a:endParaRPr sz="1800">
              <a:latin typeface="Arial"/>
              <a:ea typeface="Arial"/>
              <a:cs typeface="Arial"/>
            </a:endParaRPr>
          </a:p>
          <a:p>
            <a:pPr marL="407034" lvl="0" indent="-394970" algn="l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SzPts val="2800"/>
              <a:buFont typeface="Arial"/>
              <a:buAutoNum type="arabicPeriod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Objectives Forms</a:t>
            </a:r>
            <a:endParaRPr sz="24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229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Orientation Objectives	- Ongoing throughout PRCT 353</a:t>
            </a:r>
            <a:endParaRPr sz="18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BMD and Mammography forms to be submitted to a preceptor/clinical instructor</a:t>
            </a:r>
            <a:endParaRPr sz="18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Vascular/Interventional starts in PRCT 356. See </a:t>
            </a:r>
            <a:r>
              <a:rPr lang="en-US" sz="1800"/>
              <a:t>Edenbrook </a:t>
            </a:r>
            <a:r>
              <a:rPr lang="en-US" sz="1800">
                <a:latin typeface="Arial"/>
                <a:ea typeface="Arial"/>
                <a:cs typeface="Arial"/>
              </a:rPr>
              <a:t>for info.</a:t>
            </a:r>
            <a:endParaRPr sz="1800">
              <a:latin typeface="Arial"/>
              <a:ea typeface="Arial"/>
              <a:cs typeface="Arial"/>
            </a:endParaRPr>
          </a:p>
        </p:txBody>
      </p:sp>
      <p:pic>
        <p:nvPicPr>
          <p:cNvPr id="72" name="Google Shape;72;p4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7" name="Google Shape;77;p5"/>
          <p:cNvSpPr txBox="1"/>
          <p:nvPr>
            <p:ph type="title"/>
          </p:nvPr>
        </p:nvSpPr>
        <p:spPr bwMode="auto">
          <a:xfrm>
            <a:off x="916635" y="616712"/>
            <a:ext cx="5142865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CompTracker Forms</a:t>
            </a:r>
            <a:endParaRPr/>
          </a:p>
        </p:txBody>
      </p:sp>
      <p:sp>
        <p:nvSpPr>
          <p:cNvPr id="78" name="Google Shape;78;p5"/>
          <p:cNvSpPr txBox="1"/>
          <p:nvPr/>
        </p:nvSpPr>
        <p:spPr bwMode="auto">
          <a:xfrm>
            <a:off x="916635" y="1746758"/>
            <a:ext cx="9989185" cy="42081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4600" rIns="0" bIns="0" anchor="t" anchorCtr="0">
            <a:spAutoFit/>
          </a:bodyPr>
          <a:lstStyle/>
          <a:p>
            <a:pPr marL="407034" lvl="0" indent="-39497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AutoNum type="arabicPeriod" startAt="5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Student Performance Feedback</a:t>
            </a:r>
            <a:endParaRPr sz="24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229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Submitted weekly to a preceptor/clinical instructor</a:t>
            </a:r>
            <a:endParaRPr sz="18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Verification of attendance</a:t>
            </a:r>
            <a:endParaRPr sz="18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305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Goals</a:t>
            </a:r>
            <a:endParaRPr sz="18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Reflection</a:t>
            </a:r>
            <a:endParaRPr sz="18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Critical incidents</a:t>
            </a:r>
            <a:endParaRPr sz="1800">
              <a:latin typeface="Arial"/>
              <a:ea typeface="Arial"/>
              <a:cs typeface="Arial"/>
            </a:endParaRPr>
          </a:p>
          <a:p>
            <a:pPr marL="0" lvl="1" indent="0" algn="l">
              <a:lnSpc>
                <a:spcPct val="100000"/>
              </a:lnSpc>
              <a:spcBef>
                <a:spcPts val="15"/>
              </a:spcBef>
              <a:spcAft>
                <a:spcPts val="0"/>
              </a:spcAft>
              <a:buSzPts val="1850"/>
              <a:buFont typeface="Arial"/>
              <a:buNone/>
              <a:defRPr/>
            </a:pPr>
            <a:endParaRPr sz="1850">
              <a:latin typeface="Arial"/>
              <a:ea typeface="Arial"/>
              <a:cs typeface="Arial"/>
            </a:endParaRPr>
          </a:p>
          <a:p>
            <a:pPr marL="407034" lvl="0" indent="-39497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SzPts val="2800"/>
              <a:buFont typeface="Arial"/>
              <a:buAutoNum type="arabicPeriod" startAt="5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Absence Notification Forms</a:t>
            </a:r>
            <a:endParaRPr sz="24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229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Must be submitted prior to shift start</a:t>
            </a:r>
            <a:endParaRPr sz="18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Submitted to a clinical placement instructor</a:t>
            </a:r>
            <a:endParaRPr sz="18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18333"/>
              </a:lnSpc>
              <a:spcBef>
                <a:spcPts val="24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Submitting evidence for excused absence must be submitted to instructor within 5 business</a:t>
            </a:r>
            <a:endParaRPr sz="1800">
              <a:latin typeface="Arial"/>
              <a:ea typeface="Arial"/>
              <a:cs typeface="Arial"/>
            </a:endParaRPr>
          </a:p>
          <a:p>
            <a:pPr marL="812800" lvl="0" indent="0" algn="l">
              <a:lnSpc>
                <a:spcPct val="11833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days for approval</a:t>
            </a:r>
            <a:endParaRPr sz="1800">
              <a:latin typeface="Arial"/>
              <a:ea typeface="Arial"/>
              <a:cs typeface="Arial"/>
            </a:endParaRPr>
          </a:p>
          <a:p>
            <a:pPr marL="812800" lvl="1" indent="-457833" algn="l">
              <a:lnSpc>
                <a:spcPct val="100000"/>
              </a:lnSpc>
              <a:spcBef>
                <a:spcPts val="305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Select absent option in SPF form</a:t>
            </a:r>
            <a:endParaRPr sz="1800">
              <a:latin typeface="Arial"/>
              <a:ea typeface="Arial"/>
              <a:cs typeface="Arial"/>
            </a:endParaRPr>
          </a:p>
        </p:txBody>
      </p:sp>
      <p:pic>
        <p:nvPicPr>
          <p:cNvPr id="79" name="Google Shape;79;p5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/>
          <p:nvPr>
            <p:ph type="title"/>
          </p:nvPr>
        </p:nvSpPr>
        <p:spPr bwMode="auto">
          <a:xfrm>
            <a:off x="916635" y="616712"/>
            <a:ext cx="5142865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CompTracker Forms</a:t>
            </a:r>
            <a:endParaRPr/>
          </a:p>
        </p:txBody>
      </p:sp>
      <p:sp>
        <p:nvSpPr>
          <p:cNvPr id="85" name="Google Shape;85;p6"/>
          <p:cNvSpPr txBox="1"/>
          <p:nvPr/>
        </p:nvSpPr>
        <p:spPr bwMode="auto">
          <a:xfrm>
            <a:off x="916635" y="1755209"/>
            <a:ext cx="9330055" cy="4351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350520" lvl="0" indent="-33845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AutoNum type="arabicPeriod" startAt="7"/>
              <a:defRPr/>
            </a:pPr>
            <a:r>
              <a:rPr lang="en-US" sz="2000">
                <a:latin typeface="Arial"/>
                <a:ea typeface="Arial"/>
                <a:cs typeface="Arial"/>
              </a:rPr>
              <a:t>Instructor Site Visit Form (Instructor generated)</a:t>
            </a:r>
            <a:endParaRPr sz="2000">
              <a:latin typeface="Arial"/>
              <a:ea typeface="Arial"/>
              <a:cs typeface="Arial"/>
            </a:endParaRPr>
          </a:p>
          <a:p>
            <a:pPr marL="641985" lvl="1" indent="-287019" algn="l">
              <a:lnSpc>
                <a:spcPct val="100000"/>
              </a:lnSpc>
              <a:spcBef>
                <a:spcPts val="275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Instructors will offer formative and summative feedback during (or following) a site visit</a:t>
            </a:r>
            <a:endParaRPr sz="1800">
              <a:latin typeface="Arial"/>
              <a:ea typeface="Arial"/>
              <a:cs typeface="Arial"/>
            </a:endParaRPr>
          </a:p>
          <a:p>
            <a:pPr marL="641985" lvl="1" indent="-287019" algn="l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Created and submitted by student PRIOR to scheduled visit</a:t>
            </a:r>
            <a:endParaRPr sz="1800">
              <a:latin typeface="Arial"/>
              <a:ea typeface="Arial"/>
              <a:cs typeface="Arial"/>
            </a:endParaRPr>
          </a:p>
          <a:p>
            <a:pPr marL="641985" lvl="1" indent="-287019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Set goals/document progress/suggest strategies for success</a:t>
            </a:r>
            <a:endParaRPr sz="1800">
              <a:latin typeface="Arial"/>
              <a:ea typeface="Arial"/>
              <a:cs typeface="Arial"/>
            </a:endParaRPr>
          </a:p>
          <a:p>
            <a:pPr marL="641985" lvl="1" indent="-287019" algn="l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Evaluate your professionalism and general workflow assessment</a:t>
            </a:r>
            <a:endParaRPr sz="1800">
              <a:latin typeface="Arial"/>
              <a:ea typeface="Arial"/>
              <a:cs typeface="Arial"/>
            </a:endParaRPr>
          </a:p>
          <a:p>
            <a:pPr marL="292735" lvl="0" indent="-280669" algn="l">
              <a:lnSpc>
                <a:spcPct val="100000"/>
              </a:lnSpc>
              <a:spcBef>
                <a:spcPts val="1795"/>
              </a:spcBef>
              <a:spcAft>
                <a:spcPts val="0"/>
              </a:spcAft>
              <a:buSzPts val="2000"/>
              <a:buFont typeface="Arial"/>
              <a:buAutoNum type="arabicPeriod" startAt="7"/>
              <a:defRPr/>
            </a:pPr>
            <a:r>
              <a:rPr lang="en-US" sz="2000">
                <a:latin typeface="Arial"/>
                <a:ea typeface="Arial"/>
                <a:cs typeface="Arial"/>
              </a:rPr>
              <a:t>Critical Incident Form</a:t>
            </a:r>
            <a:endParaRPr sz="20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Form created by site liaison when incident reported by preceptor/clinical instructor</a:t>
            </a:r>
            <a:endParaRPr sz="18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Student self reflection piece</a:t>
            </a:r>
            <a:endParaRPr sz="18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Signed off by instructor/site liaison</a:t>
            </a:r>
            <a:endParaRPr sz="1800">
              <a:latin typeface="Arial"/>
              <a:ea typeface="Arial"/>
              <a:cs typeface="Arial"/>
            </a:endParaRPr>
          </a:p>
          <a:p>
            <a:pPr marL="292735" lvl="0" indent="-280669" algn="l">
              <a:lnSpc>
                <a:spcPct val="100000"/>
              </a:lnSpc>
              <a:spcBef>
                <a:spcPts val="1789"/>
              </a:spcBef>
              <a:spcAft>
                <a:spcPts val="0"/>
              </a:spcAft>
              <a:buSzPts val="2000"/>
              <a:buFont typeface="Arial"/>
              <a:buAutoNum type="arabicPeriod" startAt="7"/>
              <a:defRPr/>
            </a:pPr>
            <a:r>
              <a:rPr lang="en-US" sz="2000">
                <a:latin typeface="Arial"/>
                <a:ea typeface="Arial"/>
                <a:cs typeface="Arial"/>
              </a:rPr>
              <a:t>Student Report Form</a:t>
            </a:r>
            <a:endParaRPr sz="20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Created by site liaison or instructor</a:t>
            </a:r>
            <a:endParaRPr sz="18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Documents concerns and can facilitate additional support moving forward</a:t>
            </a:r>
            <a:endParaRPr sz="18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SzPts val="1800"/>
              <a:buFont typeface="Arial"/>
              <a:buChar char="•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Delivered to student by site liaison and/or	instructor</a:t>
            </a:r>
            <a:endParaRPr sz="1800">
              <a:latin typeface="Arial"/>
              <a:ea typeface="Arial"/>
              <a:cs typeface="Arial"/>
            </a:endParaRPr>
          </a:p>
        </p:txBody>
      </p:sp>
      <p:pic>
        <p:nvPicPr>
          <p:cNvPr id="86" name="Google Shape;86;p6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1" name="Google Shape;91;p7"/>
          <p:cNvSpPr txBox="1"/>
          <p:nvPr>
            <p:ph type="title"/>
          </p:nvPr>
        </p:nvSpPr>
        <p:spPr bwMode="auto">
          <a:xfrm>
            <a:off x="916635" y="616712"/>
            <a:ext cx="5142865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CompTracker Forms</a:t>
            </a:r>
            <a:endParaRPr/>
          </a:p>
        </p:txBody>
      </p:sp>
      <p:sp>
        <p:nvSpPr>
          <p:cNvPr id="92" name="Google Shape;92;p7"/>
          <p:cNvSpPr txBox="1"/>
          <p:nvPr/>
        </p:nvSpPr>
        <p:spPr bwMode="auto">
          <a:xfrm>
            <a:off x="916635" y="2308351"/>
            <a:ext cx="5303520" cy="2780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Any questions about other forms?</a:t>
            </a:r>
            <a:endParaRPr sz="28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None/>
              <a:defRPr/>
            </a:pPr>
            <a:endParaRPr sz="2400">
              <a:latin typeface="Arial"/>
              <a:ea typeface="Arial"/>
              <a:cs typeface="Arial"/>
            </a:endParaRPr>
          </a:p>
          <a:p>
            <a:pPr marL="469900" lvl="0" indent="-45783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Student Feedback forms</a:t>
            </a:r>
            <a:endParaRPr sz="2800">
              <a:latin typeface="Arial"/>
              <a:ea typeface="Arial"/>
              <a:cs typeface="Arial"/>
            </a:endParaRPr>
          </a:p>
          <a:p>
            <a:pPr marL="469900" lvl="0" indent="-457833" algn="l">
              <a:lnSpc>
                <a:spcPct val="100000"/>
              </a:lnSpc>
              <a:spcBef>
                <a:spcPts val="710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Orientation Objective forms</a:t>
            </a:r>
            <a:endParaRPr sz="2800">
              <a:latin typeface="Arial"/>
              <a:ea typeface="Arial"/>
              <a:cs typeface="Arial"/>
            </a:endParaRPr>
          </a:p>
          <a:p>
            <a:pPr marL="469900" lvl="0" indent="-457833" algn="l">
              <a:lnSpc>
                <a:spcPct val="100000"/>
              </a:lnSpc>
              <a:spcBef>
                <a:spcPts val="695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Rotation Summaries</a:t>
            </a:r>
            <a:endParaRPr sz="2800">
              <a:latin typeface="Arial"/>
              <a:ea typeface="Arial"/>
              <a:cs typeface="Arial"/>
            </a:endParaRPr>
          </a:p>
          <a:p>
            <a:pPr marL="469900" lvl="0" indent="-457833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Attendance policy</a:t>
            </a:r>
            <a:endParaRPr sz="2800">
              <a:latin typeface="Arial"/>
              <a:ea typeface="Arial"/>
              <a:cs typeface="Arial"/>
            </a:endParaRPr>
          </a:p>
        </p:txBody>
      </p:sp>
      <p:pic>
        <p:nvPicPr>
          <p:cNvPr id="93" name="Google Shape;93;p7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/>
          <p:nvPr>
            <p:ph type="title"/>
          </p:nvPr>
        </p:nvSpPr>
        <p:spPr bwMode="auto">
          <a:xfrm>
            <a:off x="1849627" y="314706"/>
            <a:ext cx="766064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Logbook- Record of Performed</a:t>
            </a:r>
            <a:endParaRPr/>
          </a:p>
        </p:txBody>
      </p:sp>
      <p:sp>
        <p:nvSpPr>
          <p:cNvPr id="99" name="Google Shape;99;p8"/>
          <p:cNvSpPr txBox="1"/>
          <p:nvPr/>
        </p:nvSpPr>
        <p:spPr bwMode="auto">
          <a:xfrm>
            <a:off x="916635" y="926414"/>
            <a:ext cx="1725930" cy="697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4400">
                <a:latin typeface="Arial"/>
                <a:ea typeface="Arial"/>
                <a:cs typeface="Arial"/>
              </a:rPr>
              <a:t>Exams</a:t>
            </a:r>
            <a:endParaRPr sz="4400">
              <a:latin typeface="Arial"/>
              <a:ea typeface="Arial"/>
              <a:cs typeface="Arial"/>
            </a:endParaRPr>
          </a:p>
        </p:txBody>
      </p:sp>
      <p:sp>
        <p:nvSpPr>
          <p:cNvPr id="100" name="Google Shape;100;p8"/>
          <p:cNvSpPr txBox="1"/>
          <p:nvPr/>
        </p:nvSpPr>
        <p:spPr bwMode="auto">
          <a:xfrm>
            <a:off x="2124201" y="1418708"/>
            <a:ext cx="509905" cy="99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7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A ession #</a:t>
            </a:r>
            <a:endParaRPr sz="700">
              <a:latin typeface="Arial"/>
              <a:ea typeface="Arial"/>
              <a:cs typeface="Arial"/>
            </a:endParaRPr>
          </a:p>
        </p:txBody>
      </p:sp>
      <p:sp>
        <p:nvSpPr>
          <p:cNvPr id="101" name="Google Shape;101;p8"/>
          <p:cNvSpPr txBox="1"/>
          <p:nvPr/>
        </p:nvSpPr>
        <p:spPr bwMode="auto">
          <a:xfrm>
            <a:off x="1040688" y="6011367"/>
            <a:ext cx="11058525" cy="3003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Ensure you are recording technical factors &amp; Exposure Index (EI) number for each case to discuss at Critique!</a:t>
            </a:r>
            <a:endParaRPr sz="1800">
              <a:latin typeface="Arial"/>
              <a:ea typeface="Arial"/>
              <a:cs typeface="Arial"/>
            </a:endParaRPr>
          </a:p>
        </p:txBody>
      </p:sp>
      <p:graphicFrame>
        <p:nvGraphicFramePr>
          <p:cNvPr id="102" name="Google Shape;102;p8"/>
          <p:cNvGraphicFramePr>
            <a:graphicFrameLocks xmlns:a="http://schemas.openxmlformats.org/drawingml/2006/main"/>
          </p:cNvGraphicFramePr>
          <p:nvPr/>
        </p:nvGraphicFramePr>
        <p:xfrm>
          <a:off x="1797304" y="1414780"/>
          <a:ext cx="3000000" cy="3000000"/>
        </p:xfrm>
        <a:graphic>
          <a:graphicData uri="http://schemas.openxmlformats.org/drawingml/2006/table">
            <a:tbl>
              <a:tblPr firstRow="1" firstCol="0" lastRow="0" lastCol="0" bandRow="1" bandCol="0">
                <a:tableStyleId>{43BD7B44-099A-4AED-BF9B-2B712CEAC44B}</a:tableStyleId>
                <a:noFill/>
              </a:tblPr>
              <a:tblGrid>
                <a:gridCol w="1019174"/>
                <a:gridCol w="506725"/>
                <a:gridCol w="339725"/>
                <a:gridCol w="1096650"/>
                <a:gridCol w="2110100"/>
                <a:gridCol w="678825"/>
                <a:gridCol w="1266200"/>
                <a:gridCol w="582925"/>
                <a:gridCol w="810900"/>
              </a:tblGrid>
              <a:tr h="352425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7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91440" marR="0" lvl="0" indent="0" algn="l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7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Site</a:t>
                      </a:r>
                      <a:endParaRPr sz="700" u="none" strike="noStrike" cap="none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103504" marR="0" lvl="0" indent="0" algn="l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7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Date</a:t>
                      </a:r>
                      <a:endParaRPr sz="700" u="none" strike="noStrike" cap="none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279400" marR="0" lvl="0" indent="0" algn="l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7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Procedure</a:t>
                      </a:r>
                      <a:endParaRPr sz="700" u="none" strike="noStrike" cap="none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318770" marR="0" lvl="0" indent="0" algn="l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7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Technical Comment</a:t>
                      </a:r>
                      <a:endParaRPr sz="700" u="none" strike="noStrike" cap="none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38100" lvl="0" indent="0" algn="ctr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7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LMP</a:t>
                      </a:r>
                      <a:endParaRPr sz="700" u="none" strike="noStrike" cap="none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5080" marR="0" lvl="0" indent="0" algn="ctr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7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Tech Signature</a:t>
                      </a:r>
                      <a:endParaRPr sz="700" u="none" strike="noStrike" cap="none">
                        <a:latin typeface="Arial"/>
                        <a:ea typeface="Arial"/>
                        <a:cs typeface="Arial"/>
                      </a:endParaRPr>
                    </a:p>
                    <a:p>
                      <a:pPr marL="407669" marR="392430" lvl="0" indent="2540" algn="ctr">
                        <a:lnSpc>
                          <a:spcPct val="142857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7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(Verify Performed)</a:t>
                      </a:r>
                      <a:endParaRPr sz="700" u="none" strike="noStrike" cap="none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5080" marR="0" lvl="0" indent="0" algn="ctr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7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Logbook</a:t>
                      </a:r>
                      <a:endParaRPr sz="700" u="none" strike="noStrike" cap="none">
                        <a:latin typeface="Arial"/>
                        <a:ea typeface="Arial"/>
                        <a:cs typeface="Arial"/>
                      </a:endParaRPr>
                    </a:p>
                    <a:p>
                      <a:pPr marL="6985" marR="0" lvl="0" indent="0" algn="ctr">
                        <a:lnSpc>
                          <a:spcPct val="100000"/>
                        </a:lnSpc>
                        <a:spcBef>
                          <a:spcPts val="204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7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Y/N</a:t>
                      </a:r>
                      <a:endParaRPr sz="700" u="none" strike="noStrike" cap="none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8890" marR="0" lvl="0" indent="0" algn="ctr">
                        <a:lnSpc>
                          <a:spcPct val="111428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7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Initia</a:t>
                      </a:r>
                      <a:endParaRPr sz="700" u="none" strike="noStrike" cap="none">
                        <a:latin typeface="Arial"/>
                        <a:ea typeface="Arial"/>
                        <a:cs typeface="Arial"/>
                      </a:endParaRPr>
                    </a:p>
                    <a:p>
                      <a:pPr marL="12700" marR="0" lvl="0" indent="0" algn="ctr">
                        <a:lnSpc>
                          <a:spcPct val="100000"/>
                        </a:lnSpc>
                        <a:spcBef>
                          <a:spcPts val="105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sz="700" b="1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</a:rPr>
                        <a:t>l</a:t>
                      </a:r>
                      <a:endParaRPr sz="700" u="none" strike="noStrike" cap="none">
                        <a:latin typeface="Arial"/>
                        <a:ea typeface="Arial"/>
                        <a:cs typeface="Arial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59075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45750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57800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45750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57800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46375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58450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57800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57800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59075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57800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59075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57175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59075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6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57175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CCD2D6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12700" algn="ctr">
                      <a:solidFill>
                        <a:srgbClr val="FFFFFF"/>
                      </a:solidFill>
                    </a:lnT>
                    <a:lnB w="381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  <a:tr h="257175"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  <a:tc>
                  <a:txBody>
                    <a:bodyPr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endParaRPr sz="1500" u="none" strike="noStrike" cap="none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 algn="ctr">
                      <a:solidFill>
                        <a:srgbClr val="FFFFFF"/>
                      </a:solidFill>
                    </a:lnL>
                    <a:lnR w="12700" algn="ctr">
                      <a:solidFill>
                        <a:srgbClr val="FFFFFF"/>
                      </a:solidFill>
                    </a:lnR>
                    <a:lnT w="38100" algn="ctr">
                      <a:solidFill>
                        <a:srgbClr val="FFFFFF"/>
                      </a:solidFill>
                    </a:lnT>
                    <a:lnB w="12700" algn="ctr">
                      <a:solidFill>
                        <a:srgbClr val="FFFFFF"/>
                      </a:solidFill>
                    </a:lnB>
                    <a:solidFill>
                      <a:srgbClr val="155F82"/>
                    </a:solidFill>
                  </a:tcPr>
                </a:tc>
              </a:tr>
            </a:tbl>
          </a:graphicData>
        </a:graphic>
      </p:graphicFrame>
      <p:pic>
        <p:nvPicPr>
          <p:cNvPr id="103" name="Google Shape;103;p8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8" name="Google Shape;108;p9"/>
          <p:cNvSpPr txBox="1"/>
          <p:nvPr>
            <p:ph type="title"/>
          </p:nvPr>
        </p:nvSpPr>
        <p:spPr bwMode="auto">
          <a:xfrm>
            <a:off x="916635" y="616712"/>
            <a:ext cx="216027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Logbook</a:t>
            </a:r>
            <a:endParaRPr/>
          </a:p>
        </p:txBody>
      </p:sp>
      <p:sp>
        <p:nvSpPr>
          <p:cNvPr id="109" name="Google Shape;109;p9"/>
          <p:cNvSpPr txBox="1"/>
          <p:nvPr/>
        </p:nvSpPr>
        <p:spPr bwMode="auto">
          <a:xfrm>
            <a:off x="916635" y="1797507"/>
            <a:ext cx="9951720" cy="3188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800" u="sng">
                <a:latin typeface="Arial"/>
                <a:ea typeface="Arial"/>
                <a:cs typeface="Arial"/>
              </a:rPr>
              <a:t>Image Critique FAQ</a:t>
            </a:r>
            <a:endParaRPr sz="28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20"/>
              </a:spcBef>
              <a:spcAft>
                <a:spcPts val="0"/>
              </a:spcAft>
              <a:buNone/>
              <a:defRPr/>
            </a:pPr>
            <a:endParaRPr sz="3050">
              <a:latin typeface="Arial"/>
              <a:ea typeface="Arial"/>
              <a:cs typeface="Arial"/>
            </a:endParaRPr>
          </a:p>
          <a:p>
            <a:pPr marL="241300" marR="477519" lvl="0" indent="-228600" algn="l">
              <a:lnSpc>
                <a:spcPct val="107915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When / how often are image critique sessions scheduled with my site liaison?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207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Frequently</a:t>
            </a:r>
            <a:endParaRPr sz="21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1 hour/week (or more)</a:t>
            </a:r>
            <a:endParaRPr sz="21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610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Can be scheduled ahead of time, sometimes done “on the fly” during downtime</a:t>
            </a:r>
            <a:endParaRPr sz="2100">
              <a:latin typeface="Arial"/>
              <a:ea typeface="Arial"/>
              <a:cs typeface="Arial"/>
            </a:endParaRPr>
          </a:p>
        </p:txBody>
      </p:sp>
      <p:pic>
        <p:nvPicPr>
          <p:cNvPr id="110" name="Google Shape;110;p9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5" name="Google Shape;115;p10"/>
          <p:cNvSpPr txBox="1"/>
          <p:nvPr>
            <p:ph type="title"/>
          </p:nvPr>
        </p:nvSpPr>
        <p:spPr bwMode="auto">
          <a:xfrm>
            <a:off x="916635" y="616712"/>
            <a:ext cx="216027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Logbook</a:t>
            </a:r>
            <a:endParaRPr/>
          </a:p>
        </p:txBody>
      </p:sp>
      <p:sp>
        <p:nvSpPr>
          <p:cNvPr id="116" name="Google Shape;116;p10"/>
          <p:cNvSpPr txBox="1"/>
          <p:nvPr/>
        </p:nvSpPr>
        <p:spPr bwMode="auto">
          <a:xfrm>
            <a:off x="916635" y="1797507"/>
            <a:ext cx="9518650" cy="3307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800" u="sng">
                <a:latin typeface="Arial"/>
                <a:ea typeface="Arial"/>
                <a:cs typeface="Arial"/>
              </a:rPr>
              <a:t>Image Critique FAQ</a:t>
            </a:r>
            <a:endParaRPr sz="280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00000"/>
              </a:lnSpc>
              <a:spcBef>
                <a:spcPts val="2610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Is an image critique session with my site liaison an evaluation?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211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No!</a:t>
            </a:r>
            <a:endParaRPr sz="21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Image critique requires practice and will result in TONS of learning</a:t>
            </a:r>
            <a:endParaRPr sz="21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60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Expect your first few critique sessions to go slow, as you learn and improve</a:t>
            </a:r>
            <a:endParaRPr sz="21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59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Study those procedures you’ve performed so you’re prepared!</a:t>
            </a:r>
            <a:endParaRPr sz="2100">
              <a:latin typeface="Arial"/>
              <a:ea typeface="Arial"/>
              <a:cs typeface="Arial"/>
            </a:endParaRPr>
          </a:p>
        </p:txBody>
      </p:sp>
      <p:pic>
        <p:nvPicPr>
          <p:cNvPr id="117" name="Google Shape;117;p10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2" name="Google Shape;122;p11"/>
          <p:cNvSpPr txBox="1"/>
          <p:nvPr>
            <p:ph type="title"/>
          </p:nvPr>
        </p:nvSpPr>
        <p:spPr bwMode="auto">
          <a:xfrm>
            <a:off x="916635" y="616712"/>
            <a:ext cx="216027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Logbook</a:t>
            </a:r>
            <a:endParaRPr/>
          </a:p>
        </p:txBody>
      </p:sp>
      <p:sp>
        <p:nvSpPr>
          <p:cNvPr id="123" name="Google Shape;123;p11"/>
          <p:cNvSpPr txBox="1"/>
          <p:nvPr/>
        </p:nvSpPr>
        <p:spPr bwMode="auto">
          <a:xfrm>
            <a:off x="916635" y="1797507"/>
            <a:ext cx="7581300" cy="31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800" u="sng">
                <a:latin typeface="Arial"/>
                <a:ea typeface="Arial"/>
                <a:cs typeface="Arial"/>
              </a:rPr>
              <a:t>Image Critique FAQ</a:t>
            </a:r>
            <a:endParaRPr sz="280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00000"/>
              </a:lnSpc>
              <a:spcBef>
                <a:spcPts val="2610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How do I know what I need to achieve for my logbook?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211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Run a Remaining Requirements report in Comptracker</a:t>
            </a:r>
            <a:endParaRPr sz="21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Refer to Logbook </a:t>
            </a:r>
            <a:r>
              <a:rPr lang="en-US" sz="2100" i="1">
                <a:latin typeface="Arial"/>
                <a:ea typeface="Arial"/>
                <a:cs typeface="Arial"/>
              </a:rPr>
              <a:t>(posted in </a:t>
            </a:r>
            <a:r>
              <a:rPr lang="en-US" sz="1800">
                <a:solidFill>
                  <a:schemeClr val="dk1"/>
                </a:solidFill>
              </a:rPr>
              <a:t>Edenbrook</a:t>
            </a:r>
            <a:r>
              <a:rPr lang="en-US" sz="2100" i="1">
                <a:latin typeface="Arial"/>
                <a:ea typeface="Arial"/>
                <a:cs typeface="Arial"/>
              </a:rPr>
              <a:t>)</a:t>
            </a:r>
            <a:endParaRPr sz="21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60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Cumulative over all of clinical placement</a:t>
            </a:r>
            <a:endParaRPr sz="2100">
              <a:latin typeface="Arial"/>
              <a:ea typeface="Arial"/>
              <a:cs typeface="Arial"/>
            </a:endParaRPr>
          </a:p>
        </p:txBody>
      </p:sp>
      <p:pic>
        <p:nvPicPr>
          <p:cNvPr id="124" name="Google Shape;124;p11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9" name="Google Shape;129;p12"/>
          <p:cNvSpPr txBox="1"/>
          <p:nvPr>
            <p:ph type="title"/>
          </p:nvPr>
        </p:nvSpPr>
        <p:spPr bwMode="auto">
          <a:xfrm>
            <a:off x="916635" y="616712"/>
            <a:ext cx="216027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Logbook</a:t>
            </a:r>
            <a:endParaRPr/>
          </a:p>
        </p:txBody>
      </p:sp>
      <p:sp>
        <p:nvSpPr>
          <p:cNvPr id="130" name="Google Shape;130;p12"/>
          <p:cNvSpPr txBox="1"/>
          <p:nvPr/>
        </p:nvSpPr>
        <p:spPr bwMode="auto">
          <a:xfrm>
            <a:off x="916635" y="1797507"/>
            <a:ext cx="9866100" cy="408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800" u="sng">
                <a:latin typeface="Arial"/>
                <a:ea typeface="Arial"/>
                <a:cs typeface="Arial"/>
              </a:rPr>
              <a:t>Image Critique FAQ</a:t>
            </a:r>
            <a:endParaRPr sz="28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25"/>
              </a:spcBef>
              <a:spcAft>
                <a:spcPts val="0"/>
              </a:spcAft>
              <a:buNone/>
              <a:defRPr/>
            </a:pPr>
            <a:endParaRPr sz="2550">
              <a:latin typeface="Arial"/>
              <a:ea typeface="Arial"/>
              <a:cs typeface="Arial"/>
            </a:endParaRPr>
          </a:p>
          <a:p>
            <a:pPr marL="241300" marR="26669" lvl="0" indent="-228600" algn="l">
              <a:lnSpc>
                <a:spcPct val="108332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What do I do once I have the required number of approvals for a certain exam?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17141"/>
              </a:lnSpc>
              <a:spcBef>
                <a:spcPts val="194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Run a Remaining Requirements report in Comptracker – complete exams turn</a:t>
            </a:r>
            <a:endParaRPr sz="2100">
              <a:latin typeface="Arial"/>
              <a:ea typeface="Arial"/>
              <a:cs typeface="Arial"/>
            </a:endParaRPr>
          </a:p>
          <a:p>
            <a:pPr marL="698500" lvl="0" indent="0" algn="l">
              <a:lnSpc>
                <a:spcPct val="117141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100">
                <a:solidFill>
                  <a:srgbClr val="00AE50"/>
                </a:solidFill>
                <a:latin typeface="Arial"/>
                <a:ea typeface="Arial"/>
                <a:cs typeface="Arial"/>
              </a:rPr>
              <a:t>green</a:t>
            </a:r>
            <a:r>
              <a:rPr lang="en-US" sz="2100">
                <a:latin typeface="Arial"/>
                <a:ea typeface="Arial"/>
                <a:cs typeface="Arial"/>
              </a:rPr>
              <a:t>!</a:t>
            </a:r>
            <a:endParaRPr sz="21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60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Refer to Logbook </a:t>
            </a:r>
            <a:r>
              <a:rPr lang="en-US" sz="2100" i="1">
                <a:latin typeface="Arial"/>
                <a:ea typeface="Arial"/>
                <a:cs typeface="Arial"/>
              </a:rPr>
              <a:t>(posted in </a:t>
            </a:r>
            <a:r>
              <a:rPr lang="en-US" sz="1800">
                <a:solidFill>
                  <a:schemeClr val="dk1"/>
                </a:solidFill>
              </a:rPr>
              <a:t>Edenbrook</a:t>
            </a:r>
            <a:r>
              <a:rPr lang="en-US" sz="2100" i="1">
                <a:latin typeface="Arial"/>
                <a:ea typeface="Arial"/>
                <a:cs typeface="Arial"/>
              </a:rPr>
              <a:t>)</a:t>
            </a:r>
            <a:endParaRPr sz="21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59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Keep practicing!</a:t>
            </a:r>
            <a:endParaRPr sz="2100">
              <a:latin typeface="Arial"/>
              <a:ea typeface="Arial"/>
              <a:cs typeface="Arial"/>
            </a:endParaRPr>
          </a:p>
        </p:txBody>
      </p:sp>
      <p:pic>
        <p:nvPicPr>
          <p:cNvPr id="131" name="Google Shape;131;p12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6" name="Google Shape;136;p13"/>
          <p:cNvSpPr txBox="1"/>
          <p:nvPr>
            <p:ph type="title"/>
          </p:nvPr>
        </p:nvSpPr>
        <p:spPr bwMode="auto">
          <a:xfrm>
            <a:off x="916635" y="616712"/>
            <a:ext cx="216027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Logbook</a:t>
            </a:r>
            <a:endParaRPr/>
          </a:p>
        </p:txBody>
      </p:sp>
      <p:sp>
        <p:nvSpPr>
          <p:cNvPr id="137" name="Google Shape;137;p13"/>
          <p:cNvSpPr txBox="1"/>
          <p:nvPr/>
        </p:nvSpPr>
        <p:spPr bwMode="auto">
          <a:xfrm>
            <a:off x="916635" y="1797507"/>
            <a:ext cx="9255000" cy="406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800" u="sng">
                <a:latin typeface="Arial"/>
                <a:ea typeface="Arial"/>
                <a:cs typeface="Arial"/>
              </a:rPr>
              <a:t>Image Critique FAQ</a:t>
            </a:r>
            <a:endParaRPr sz="280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00000"/>
              </a:lnSpc>
              <a:spcBef>
                <a:spcPts val="2610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How do I prepare for image critique sessions?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211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Review resources</a:t>
            </a:r>
            <a:endParaRPr sz="2100">
              <a:latin typeface="Arial"/>
              <a:ea typeface="Arial"/>
              <a:cs typeface="Arial"/>
            </a:endParaRPr>
          </a:p>
          <a:p>
            <a:pPr marL="1155699" lvl="2" indent="-267335" algn="l">
              <a:lnSpc>
                <a:spcPct val="100000"/>
              </a:lnSpc>
              <a:spcBef>
                <a:spcPts val="305"/>
              </a:spcBef>
              <a:spcAft>
                <a:spcPts val="0"/>
              </a:spcAft>
              <a:buSzPts val="2000"/>
              <a:buFont typeface="Arial"/>
              <a:buChar char="▪"/>
              <a:defRPr/>
            </a:pPr>
            <a:r>
              <a:rPr lang="en-US" sz="2000">
                <a:latin typeface="Arial"/>
                <a:ea typeface="Arial"/>
                <a:cs typeface="Arial"/>
              </a:rPr>
              <a:t>Image Critique Handbook</a:t>
            </a:r>
            <a:endParaRPr sz="2000">
              <a:latin typeface="Arial"/>
              <a:ea typeface="Arial"/>
              <a:cs typeface="Arial"/>
            </a:endParaRPr>
          </a:p>
          <a:p>
            <a:pPr marL="1155699" lvl="2" indent="-26733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▪"/>
              <a:defRPr/>
            </a:pPr>
            <a:r>
              <a:rPr lang="en-US" sz="2000">
                <a:latin typeface="Arial"/>
                <a:ea typeface="Arial"/>
                <a:cs typeface="Arial"/>
              </a:rPr>
              <a:t>Bontrager</a:t>
            </a:r>
            <a:endParaRPr sz="2000">
              <a:latin typeface="Arial"/>
              <a:ea typeface="Arial"/>
              <a:cs typeface="Arial"/>
            </a:endParaRPr>
          </a:p>
          <a:p>
            <a:pPr marL="1155699" lvl="2" indent="-26733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▪"/>
              <a:defRPr/>
            </a:pPr>
            <a:r>
              <a:rPr lang="en-US" sz="2000">
                <a:latin typeface="Arial"/>
                <a:ea typeface="Arial"/>
                <a:cs typeface="Arial"/>
              </a:rPr>
              <a:t>Radiographic Image Analysis</a:t>
            </a:r>
            <a:endParaRPr sz="20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14761"/>
              </a:lnSpc>
              <a:spcBef>
                <a:spcPts val="167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Review the Comptracker How-To videos </a:t>
            </a:r>
            <a:r>
              <a:rPr lang="en-US" sz="2100" i="1">
                <a:latin typeface="Arial"/>
                <a:ea typeface="Arial"/>
                <a:cs typeface="Arial"/>
              </a:rPr>
              <a:t>(posted in </a:t>
            </a:r>
            <a:r>
              <a:rPr lang="en-US" sz="1800">
                <a:solidFill>
                  <a:schemeClr val="dk1"/>
                </a:solidFill>
              </a:rPr>
              <a:t>Edenbrook</a:t>
            </a:r>
            <a:r>
              <a:rPr lang="en-US" sz="2100" i="1">
                <a:latin typeface="Arial"/>
                <a:ea typeface="Arial"/>
                <a:cs typeface="Arial"/>
              </a:rPr>
              <a:t>) </a:t>
            </a:r>
            <a:r>
              <a:rPr lang="en-US" sz="2100">
                <a:latin typeface="Arial"/>
                <a:ea typeface="Arial"/>
                <a:cs typeface="Arial"/>
              </a:rPr>
              <a:t>for step-by-step</a:t>
            </a:r>
            <a:endParaRPr sz="2100">
              <a:latin typeface="Arial"/>
              <a:ea typeface="Arial"/>
              <a:cs typeface="Arial"/>
            </a:endParaRPr>
          </a:p>
          <a:p>
            <a:pPr marL="698500" lvl="0" indent="0" algn="l">
              <a:lnSpc>
                <a:spcPct val="114761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instructions to submit logbook lines.</a:t>
            </a:r>
            <a:endParaRPr sz="2100">
              <a:latin typeface="Arial"/>
              <a:ea typeface="Arial"/>
              <a:cs typeface="Arial"/>
            </a:endParaRPr>
          </a:p>
        </p:txBody>
      </p:sp>
      <p:pic>
        <p:nvPicPr>
          <p:cNvPr id="138" name="Google Shape;138;p13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3" name="Google Shape;143;p14"/>
          <p:cNvSpPr txBox="1"/>
          <p:nvPr>
            <p:ph type="title"/>
          </p:nvPr>
        </p:nvSpPr>
        <p:spPr bwMode="auto">
          <a:xfrm>
            <a:off x="916635" y="616712"/>
            <a:ext cx="2409825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Summary</a:t>
            </a:r>
            <a:endParaRPr/>
          </a:p>
        </p:txBody>
      </p:sp>
      <p:grpSp>
        <p:nvGrpSpPr>
          <p:cNvPr id="144" name="Google Shape;144;p14"/>
          <p:cNvGrpSpPr/>
          <p:nvPr/>
        </p:nvGrpSpPr>
        <p:grpSpPr bwMode="auto">
          <a:xfrm>
            <a:off x="2378329" y="816863"/>
            <a:ext cx="7439659" cy="2232279"/>
            <a:chOff x="2378329" y="816863"/>
            <a:chExt cx="7439659" cy="2232279"/>
          </a:xfrm>
        </p:grpSpPr>
        <p:sp>
          <p:nvSpPr>
            <p:cNvPr id="145" name="Google Shape;145;p14"/>
            <p:cNvSpPr/>
            <p:nvPr/>
          </p:nvSpPr>
          <p:spPr bwMode="auto">
            <a:xfrm>
              <a:off x="2378329" y="2384297"/>
              <a:ext cx="7439659" cy="664845"/>
            </a:xfrm>
            <a:custGeom>
              <a:avLst/>
              <a:gdLst/>
              <a:ahLst/>
              <a:cxnLst/>
              <a:rect l="l" t="t" r="r" b="b"/>
              <a:pathLst>
                <a:path w="7439659" h="664844" fill="norm" stroke="1" extrusionOk="0">
                  <a:moveTo>
                    <a:pt x="3719703" y="0"/>
                  </a:moveTo>
                  <a:lnTo>
                    <a:pt x="3719703" y="341249"/>
                  </a:lnTo>
                  <a:lnTo>
                    <a:pt x="7439659" y="341249"/>
                  </a:lnTo>
                  <a:lnTo>
                    <a:pt x="7439659" y="664464"/>
                  </a:lnTo>
                </a:path>
                <a:path w="7439659" h="664844" fill="norm" stroke="1" extrusionOk="0">
                  <a:moveTo>
                    <a:pt x="3719703" y="0"/>
                  </a:moveTo>
                  <a:lnTo>
                    <a:pt x="3719703" y="664464"/>
                  </a:lnTo>
                </a:path>
                <a:path w="7439659" h="664844" fill="norm" stroke="1" extrusionOk="0">
                  <a:moveTo>
                    <a:pt x="3719703" y="0"/>
                  </a:moveTo>
                  <a:lnTo>
                    <a:pt x="3719703" y="341249"/>
                  </a:lnTo>
                  <a:lnTo>
                    <a:pt x="0" y="341249"/>
                  </a:lnTo>
                  <a:lnTo>
                    <a:pt x="0" y="664464"/>
                  </a:lnTo>
                </a:path>
              </a:pathLst>
            </a:custGeom>
            <a:noFill/>
            <a:ln w="19800" cap="flat" cmpd="sng">
              <a:solidFill>
                <a:srgbClr val="005EB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endParaRPr/>
            </a:p>
          </p:txBody>
        </p:sp>
        <p:pic>
          <p:nvPicPr>
            <p:cNvPr id="146" name="Google Shape;146;p14"/>
            <p:cNvPicPr/>
            <p:nvPr/>
          </p:nvPicPr>
          <p:blipFill>
            <a:blip r:embed="rId3">
              <a:alphaModFix/>
            </a:blip>
            <a:srcRect l="0" t="0" r="0" b="0"/>
            <a:stretch/>
          </p:blipFill>
          <p:spPr bwMode="auto">
            <a:xfrm>
              <a:off x="4509516" y="816863"/>
              <a:ext cx="3168395" cy="16306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7" name="Google Shape;147;p14"/>
            <p:cNvPicPr/>
            <p:nvPr/>
          </p:nvPicPr>
          <p:blipFill>
            <a:blip r:embed="rId4">
              <a:alphaModFix/>
            </a:blip>
            <a:srcRect l="0" t="0" r="0" b="0"/>
            <a:stretch/>
          </p:blipFill>
          <p:spPr bwMode="auto">
            <a:xfrm>
              <a:off x="4558283" y="845819"/>
              <a:ext cx="3075432" cy="153771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8" name="Google Shape;148;p14"/>
            <p:cNvSpPr/>
            <p:nvPr/>
          </p:nvSpPr>
          <p:spPr bwMode="auto">
            <a:xfrm>
              <a:off x="4558283" y="845819"/>
              <a:ext cx="3075305" cy="1537970"/>
            </a:xfrm>
            <a:custGeom>
              <a:avLst/>
              <a:gdLst/>
              <a:ahLst/>
              <a:cxnLst/>
              <a:rect l="l" t="t" r="r" b="b"/>
              <a:pathLst>
                <a:path w="3075304" h="1537970" fill="norm" stroke="1" extrusionOk="0">
                  <a:moveTo>
                    <a:pt x="0" y="1537462"/>
                  </a:moveTo>
                  <a:lnTo>
                    <a:pt x="3074924" y="1537462"/>
                  </a:lnTo>
                  <a:lnTo>
                    <a:pt x="3074924" y="0"/>
                  </a:lnTo>
                  <a:lnTo>
                    <a:pt x="0" y="0"/>
                  </a:lnTo>
                  <a:lnTo>
                    <a:pt x="0" y="1537462"/>
                  </a:lnTo>
                  <a:close/>
                </a:path>
              </a:pathLst>
            </a:custGeom>
            <a:noFill/>
            <a:ln w="121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endParaRPr/>
            </a:p>
          </p:txBody>
        </p:sp>
      </p:grpSp>
      <p:sp>
        <p:nvSpPr>
          <p:cNvPr id="149" name="Google Shape;149;p14"/>
          <p:cNvSpPr txBox="1"/>
          <p:nvPr/>
        </p:nvSpPr>
        <p:spPr bwMode="auto">
          <a:xfrm>
            <a:off x="4699761" y="778002"/>
            <a:ext cx="2776855" cy="1557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2075" rIns="0" bIns="0" anchor="t" anchorCtr="0">
            <a:spAutoFit/>
          </a:bodyPr>
          <a:lstStyle/>
          <a:p>
            <a:pPr marL="12700" marR="5080" lvl="0" indent="27305" algn="just">
              <a:lnSpc>
                <a:spcPct val="858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3700">
                <a:latin typeface="Arial"/>
                <a:ea typeface="Arial"/>
                <a:cs typeface="Arial"/>
              </a:rPr>
              <a:t>Exam signed as performed by preceptor</a:t>
            </a:r>
            <a:endParaRPr sz="3700">
              <a:latin typeface="Arial"/>
              <a:ea typeface="Arial"/>
              <a:cs typeface="Arial"/>
            </a:endParaRPr>
          </a:p>
        </p:txBody>
      </p:sp>
      <p:grpSp>
        <p:nvGrpSpPr>
          <p:cNvPr id="150" name="Google Shape;150;p14"/>
          <p:cNvGrpSpPr/>
          <p:nvPr/>
        </p:nvGrpSpPr>
        <p:grpSpPr bwMode="auto">
          <a:xfrm>
            <a:off x="789430" y="3017519"/>
            <a:ext cx="3168396" cy="1630679"/>
            <a:chOff x="789430" y="3017519"/>
            <a:chExt cx="3168396" cy="1630679"/>
          </a:xfrm>
        </p:grpSpPr>
        <p:pic>
          <p:nvPicPr>
            <p:cNvPr id="151" name="Google Shape;151;p14"/>
            <p:cNvPicPr/>
            <p:nvPr/>
          </p:nvPicPr>
          <p:blipFill>
            <a:blip r:embed="rId3">
              <a:alphaModFix/>
            </a:blip>
            <a:srcRect l="0" t="0" r="0" b="0"/>
            <a:stretch/>
          </p:blipFill>
          <p:spPr bwMode="auto">
            <a:xfrm>
              <a:off x="789430" y="3017519"/>
              <a:ext cx="3168396" cy="16306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2" name="Google Shape;152;p14"/>
            <p:cNvPicPr/>
            <p:nvPr/>
          </p:nvPicPr>
          <p:blipFill>
            <a:blip r:embed="rId5">
              <a:alphaModFix/>
            </a:blip>
            <a:srcRect l="0" t="0" r="0" b="0"/>
            <a:stretch/>
          </p:blipFill>
          <p:spPr bwMode="auto">
            <a:xfrm>
              <a:off x="838198" y="3046476"/>
              <a:ext cx="3075431" cy="15377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3" name="Google Shape;153;p14"/>
            <p:cNvSpPr/>
            <p:nvPr/>
          </p:nvSpPr>
          <p:spPr bwMode="auto">
            <a:xfrm>
              <a:off x="838198" y="3046476"/>
              <a:ext cx="3075305" cy="1537970"/>
            </a:xfrm>
            <a:custGeom>
              <a:avLst/>
              <a:gdLst/>
              <a:ahLst/>
              <a:cxnLst/>
              <a:rect l="l" t="t" r="r" b="b"/>
              <a:pathLst>
                <a:path w="3075304" h="1537970" fill="norm" stroke="1" extrusionOk="0">
                  <a:moveTo>
                    <a:pt x="0" y="1537462"/>
                  </a:moveTo>
                  <a:lnTo>
                    <a:pt x="3074924" y="1537462"/>
                  </a:lnTo>
                  <a:lnTo>
                    <a:pt x="3074924" y="0"/>
                  </a:lnTo>
                  <a:lnTo>
                    <a:pt x="0" y="0"/>
                  </a:lnTo>
                  <a:lnTo>
                    <a:pt x="0" y="1537462"/>
                  </a:lnTo>
                  <a:close/>
                </a:path>
              </a:pathLst>
            </a:custGeom>
            <a:noFill/>
            <a:ln w="121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endParaRPr/>
            </a:p>
          </p:txBody>
        </p:sp>
      </p:grpSp>
      <p:sp>
        <p:nvSpPr>
          <p:cNvPr id="154" name="Google Shape;154;p14"/>
          <p:cNvSpPr txBox="1"/>
          <p:nvPr/>
        </p:nvSpPr>
        <p:spPr bwMode="auto">
          <a:xfrm>
            <a:off x="1698498" y="3466338"/>
            <a:ext cx="1339850" cy="589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3700">
                <a:latin typeface="Arial"/>
                <a:ea typeface="Arial"/>
                <a:cs typeface="Arial"/>
              </a:rPr>
              <a:t>IC line</a:t>
            </a:r>
            <a:endParaRPr sz="3700">
              <a:latin typeface="Arial"/>
              <a:ea typeface="Arial"/>
              <a:cs typeface="Arial"/>
            </a:endParaRPr>
          </a:p>
        </p:txBody>
      </p:sp>
      <p:grpSp>
        <p:nvGrpSpPr>
          <p:cNvPr id="155" name="Google Shape;155;p14"/>
          <p:cNvGrpSpPr/>
          <p:nvPr/>
        </p:nvGrpSpPr>
        <p:grpSpPr bwMode="auto">
          <a:xfrm>
            <a:off x="4509515" y="3017519"/>
            <a:ext cx="3168395" cy="1630679"/>
            <a:chOff x="4509515" y="3017519"/>
            <a:chExt cx="3168395" cy="1630679"/>
          </a:xfrm>
        </p:grpSpPr>
        <p:pic>
          <p:nvPicPr>
            <p:cNvPr id="156" name="Google Shape;156;p14"/>
            <p:cNvPicPr/>
            <p:nvPr/>
          </p:nvPicPr>
          <p:blipFill>
            <a:blip r:embed="rId3">
              <a:alphaModFix/>
            </a:blip>
            <a:srcRect l="0" t="0" r="0" b="0"/>
            <a:stretch/>
          </p:blipFill>
          <p:spPr bwMode="auto">
            <a:xfrm>
              <a:off x="4509515" y="3017519"/>
              <a:ext cx="3168395" cy="16306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7" name="Google Shape;157;p14"/>
            <p:cNvPicPr/>
            <p:nvPr/>
          </p:nvPicPr>
          <p:blipFill>
            <a:blip r:embed="rId6">
              <a:alphaModFix/>
            </a:blip>
            <a:srcRect l="0" t="0" r="0" b="0"/>
            <a:stretch/>
          </p:blipFill>
          <p:spPr bwMode="auto">
            <a:xfrm>
              <a:off x="4558283" y="3046476"/>
              <a:ext cx="3075432" cy="15377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8" name="Google Shape;158;p14"/>
            <p:cNvSpPr/>
            <p:nvPr/>
          </p:nvSpPr>
          <p:spPr bwMode="auto">
            <a:xfrm>
              <a:off x="4558283" y="3046476"/>
              <a:ext cx="3075305" cy="1537970"/>
            </a:xfrm>
            <a:custGeom>
              <a:avLst/>
              <a:gdLst/>
              <a:ahLst/>
              <a:cxnLst/>
              <a:rect l="l" t="t" r="r" b="b"/>
              <a:pathLst>
                <a:path w="3075304" h="1537970" fill="norm" stroke="1" extrusionOk="0">
                  <a:moveTo>
                    <a:pt x="0" y="1537462"/>
                  </a:moveTo>
                  <a:lnTo>
                    <a:pt x="3074924" y="1537462"/>
                  </a:lnTo>
                  <a:lnTo>
                    <a:pt x="3074924" y="0"/>
                  </a:lnTo>
                  <a:lnTo>
                    <a:pt x="0" y="0"/>
                  </a:lnTo>
                  <a:lnTo>
                    <a:pt x="0" y="1537462"/>
                  </a:lnTo>
                  <a:close/>
                </a:path>
              </a:pathLst>
            </a:custGeom>
            <a:noFill/>
            <a:ln w="121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endParaRPr/>
            </a:p>
          </p:txBody>
        </p:sp>
      </p:grpSp>
      <p:sp>
        <p:nvSpPr>
          <p:cNvPr id="159" name="Google Shape;159;p14"/>
          <p:cNvSpPr txBox="1"/>
          <p:nvPr/>
        </p:nvSpPr>
        <p:spPr bwMode="auto">
          <a:xfrm>
            <a:off x="4989321" y="3222751"/>
            <a:ext cx="2204085" cy="1070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6500" rIns="0" bIns="0" anchor="t" anchorCtr="0">
            <a:spAutoFit/>
          </a:bodyPr>
          <a:lstStyle/>
          <a:p>
            <a:pPr marL="506094" marR="5080" lvl="0" indent="-494029" algn="l">
              <a:lnSpc>
                <a:spcPct val="102431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3700">
                <a:latin typeface="Arial"/>
                <a:ea typeface="Arial"/>
                <a:cs typeface="Arial"/>
              </a:rPr>
              <a:t>Diagnostic Exam</a:t>
            </a:r>
            <a:endParaRPr sz="3700">
              <a:latin typeface="Arial"/>
              <a:ea typeface="Arial"/>
              <a:cs typeface="Arial"/>
            </a:endParaRPr>
          </a:p>
        </p:txBody>
      </p:sp>
      <p:grpSp>
        <p:nvGrpSpPr>
          <p:cNvPr id="160" name="Google Shape;160;p14"/>
          <p:cNvGrpSpPr/>
          <p:nvPr/>
        </p:nvGrpSpPr>
        <p:grpSpPr bwMode="auto">
          <a:xfrm>
            <a:off x="8229600" y="3017519"/>
            <a:ext cx="3168396" cy="1630679"/>
            <a:chOff x="8229600" y="3017519"/>
            <a:chExt cx="3168396" cy="1630679"/>
          </a:xfrm>
        </p:grpSpPr>
        <p:pic>
          <p:nvPicPr>
            <p:cNvPr id="161" name="Google Shape;161;p14"/>
            <p:cNvPicPr/>
            <p:nvPr/>
          </p:nvPicPr>
          <p:blipFill>
            <a:blip r:embed="rId3">
              <a:alphaModFix/>
            </a:blip>
            <a:srcRect l="0" t="0" r="0" b="0"/>
            <a:stretch/>
          </p:blipFill>
          <p:spPr bwMode="auto">
            <a:xfrm>
              <a:off x="8229600" y="3017519"/>
              <a:ext cx="3168396" cy="163067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2" name="Google Shape;162;p14"/>
            <p:cNvPicPr/>
            <p:nvPr/>
          </p:nvPicPr>
          <p:blipFill>
            <a:blip r:embed="rId7">
              <a:alphaModFix/>
            </a:blip>
            <a:srcRect l="0" t="0" r="0" b="0"/>
            <a:stretch/>
          </p:blipFill>
          <p:spPr bwMode="auto">
            <a:xfrm>
              <a:off x="8278367" y="3046476"/>
              <a:ext cx="3075431" cy="15377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3" name="Google Shape;163;p14"/>
            <p:cNvSpPr/>
            <p:nvPr/>
          </p:nvSpPr>
          <p:spPr bwMode="auto">
            <a:xfrm>
              <a:off x="8278367" y="3046476"/>
              <a:ext cx="3075305" cy="1537970"/>
            </a:xfrm>
            <a:custGeom>
              <a:avLst/>
              <a:gdLst/>
              <a:ahLst/>
              <a:cxnLst/>
              <a:rect l="l" t="t" r="r" b="b"/>
              <a:pathLst>
                <a:path w="3075304" h="1537970" fill="norm" stroke="1" extrusionOk="0">
                  <a:moveTo>
                    <a:pt x="0" y="1537462"/>
                  </a:moveTo>
                  <a:lnTo>
                    <a:pt x="3074924" y="1537462"/>
                  </a:lnTo>
                  <a:lnTo>
                    <a:pt x="3074924" y="0"/>
                  </a:lnTo>
                  <a:lnTo>
                    <a:pt x="0" y="0"/>
                  </a:lnTo>
                  <a:lnTo>
                    <a:pt x="0" y="1537462"/>
                  </a:lnTo>
                  <a:close/>
                </a:path>
              </a:pathLst>
            </a:custGeom>
            <a:noFill/>
            <a:ln w="121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endParaRPr/>
            </a:p>
          </p:txBody>
        </p:sp>
      </p:grpSp>
      <p:sp>
        <p:nvSpPr>
          <p:cNvPr id="164" name="Google Shape;164;p14"/>
          <p:cNvSpPr txBox="1"/>
          <p:nvPr/>
        </p:nvSpPr>
        <p:spPr bwMode="auto">
          <a:xfrm>
            <a:off x="8396478" y="3466338"/>
            <a:ext cx="2827655" cy="589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3700">
                <a:latin typeface="Arial"/>
                <a:ea typeface="Arial"/>
                <a:cs typeface="Arial"/>
              </a:rPr>
              <a:t>Not approved</a:t>
            </a:r>
            <a:endParaRPr sz="3700">
              <a:latin typeface="Arial"/>
              <a:ea typeface="Arial"/>
              <a:cs typeface="Arial"/>
            </a:endParaRPr>
          </a:p>
        </p:txBody>
      </p:sp>
      <p:sp>
        <p:nvSpPr>
          <p:cNvPr id="165" name="Google Shape;165;p14"/>
          <p:cNvSpPr txBox="1"/>
          <p:nvPr/>
        </p:nvSpPr>
        <p:spPr bwMode="auto">
          <a:xfrm>
            <a:off x="2143125" y="4919853"/>
            <a:ext cx="7115175" cy="1123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355600" marR="5080" lvl="0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Students are responsible for ensuring sign off in performance record for </a:t>
            </a:r>
            <a:r>
              <a:rPr lang="en-US" sz="2400" b="1">
                <a:latin typeface="Arial"/>
                <a:ea typeface="Arial"/>
                <a:cs typeface="Arial"/>
              </a:rPr>
              <a:t>all </a:t>
            </a:r>
            <a:r>
              <a:rPr lang="en-US" sz="2400">
                <a:latin typeface="Arial"/>
                <a:ea typeface="Arial"/>
                <a:cs typeface="Arial"/>
              </a:rPr>
              <a:t>performed exams being brought to image critique.</a:t>
            </a:r>
            <a:endParaRPr sz="2400">
              <a:latin typeface="Arial"/>
              <a:ea typeface="Arial"/>
              <a:cs typeface="Arial"/>
            </a:endParaRPr>
          </a:p>
        </p:txBody>
      </p:sp>
      <p:pic>
        <p:nvPicPr>
          <p:cNvPr id="166" name="Google Shape;166;p14"/>
          <p:cNvPicPr/>
          <p:nvPr/>
        </p:nvPicPr>
        <p:blipFill>
          <a:blip r:embed="rId8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1" name="Google Shape;171;p15"/>
          <p:cNvSpPr txBox="1"/>
          <p:nvPr>
            <p:ph type="title"/>
          </p:nvPr>
        </p:nvSpPr>
        <p:spPr bwMode="auto">
          <a:xfrm>
            <a:off x="916635" y="616712"/>
            <a:ext cx="358394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Competencies</a:t>
            </a:r>
            <a:endParaRPr/>
          </a:p>
        </p:txBody>
      </p:sp>
      <p:sp>
        <p:nvSpPr>
          <p:cNvPr id="172" name="Google Shape;172;p15"/>
          <p:cNvSpPr txBox="1"/>
          <p:nvPr/>
        </p:nvSpPr>
        <p:spPr bwMode="auto">
          <a:xfrm>
            <a:off x="1452499" y="1941016"/>
            <a:ext cx="10206990" cy="24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241300" lvl="0" indent="-228600" algn="l">
              <a:lnSpc>
                <a:spcPct val="11625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Students are to complete competency assessments throughout the clinical</a:t>
            </a:r>
            <a:endParaRPr sz="2400">
              <a:latin typeface="Arial"/>
              <a:ea typeface="Arial"/>
              <a:cs typeface="Arial"/>
            </a:endParaRPr>
          </a:p>
          <a:p>
            <a:pPr marL="241300" lvl="0" indent="0" algn="l">
              <a:lnSpc>
                <a:spcPct val="11625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placement.</a:t>
            </a:r>
            <a:endParaRPr sz="24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  <a:defRPr/>
            </a:pPr>
            <a:endParaRPr sz="225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Variety of procedures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228600" algn="l">
              <a:lnSpc>
                <a:spcPct val="100000"/>
              </a:lnSpc>
              <a:spcBef>
                <a:spcPts val="31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Based on CAMRT competency profile</a:t>
            </a:r>
            <a:endParaRPr sz="2100">
              <a:latin typeface="Arial"/>
              <a:ea typeface="Arial"/>
              <a:cs typeface="Arial"/>
            </a:endParaRPr>
          </a:p>
          <a:p>
            <a:pPr marL="0" lvl="1" indent="0" algn="l">
              <a:lnSpc>
                <a:spcPct val="100000"/>
              </a:lnSpc>
              <a:spcBef>
                <a:spcPts val="15"/>
              </a:spcBef>
              <a:spcAft>
                <a:spcPts val="0"/>
              </a:spcAft>
              <a:buSzPts val="1800"/>
              <a:buFont typeface="Arial"/>
              <a:buNone/>
              <a:defRPr/>
            </a:pPr>
            <a:endParaRPr sz="180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All procedure data is stored in Comptracker</a:t>
            </a:r>
            <a:endParaRPr sz="2400">
              <a:latin typeface="Arial"/>
              <a:ea typeface="Arial"/>
              <a:cs typeface="Arial"/>
            </a:endParaRPr>
          </a:p>
        </p:txBody>
      </p:sp>
      <p:pic>
        <p:nvPicPr>
          <p:cNvPr id="173" name="Google Shape;173;p15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8" name="Google Shape;178;p16"/>
          <p:cNvSpPr txBox="1"/>
          <p:nvPr>
            <p:ph type="title"/>
          </p:nvPr>
        </p:nvSpPr>
        <p:spPr bwMode="auto">
          <a:xfrm>
            <a:off x="916635" y="616712"/>
            <a:ext cx="358394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Competencies</a:t>
            </a:r>
            <a:endParaRPr/>
          </a:p>
        </p:txBody>
      </p:sp>
      <p:sp>
        <p:nvSpPr>
          <p:cNvPr id="179" name="Google Shape;179;p16"/>
          <p:cNvSpPr txBox="1"/>
          <p:nvPr/>
        </p:nvSpPr>
        <p:spPr bwMode="auto">
          <a:xfrm>
            <a:off x="916635" y="1807286"/>
            <a:ext cx="10282555" cy="414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400" u="sng">
                <a:latin typeface="Arial"/>
                <a:ea typeface="Arial"/>
                <a:cs typeface="Arial"/>
              </a:rPr>
              <a:t>Competencies FAQ</a:t>
            </a:r>
            <a:endParaRPr sz="24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  <a:defRPr/>
            </a:pPr>
            <a:endParaRPr sz="2250">
              <a:latin typeface="Arial"/>
              <a:ea typeface="Arial"/>
              <a:cs typeface="Arial"/>
            </a:endParaRPr>
          </a:p>
          <a:p>
            <a:pPr marL="12700" lvl="0" indent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How are logbook lines and comps different?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0" indent="-229234" algn="l">
              <a:lnSpc>
                <a:spcPct val="114523"/>
              </a:lnSpc>
              <a:spcBef>
                <a:spcPts val="219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Logbook lines are assessed primarily on image quality (positioning, centering,</a:t>
            </a:r>
            <a:endParaRPr sz="2100">
              <a:latin typeface="Arial"/>
              <a:ea typeface="Arial"/>
              <a:cs typeface="Arial"/>
            </a:endParaRPr>
          </a:p>
          <a:p>
            <a:pPr marL="698500" lvl="0" indent="0" algn="l">
              <a:lnSpc>
                <a:spcPct val="11452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collimation, marker placement, exposure)</a:t>
            </a:r>
            <a:endParaRPr sz="2100">
              <a:latin typeface="Arial"/>
              <a:ea typeface="Arial"/>
              <a:cs typeface="Arial"/>
            </a:endParaRPr>
          </a:p>
          <a:p>
            <a:pPr marL="698500" marR="5080" lvl="0" indent="-228600" algn="l">
              <a:lnSpc>
                <a:spcPct val="109522"/>
              </a:lnSpc>
              <a:spcBef>
                <a:spcPts val="1939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Competencies are assessed as a complete exam – your performance with the patient, your knowledge and ability to evaluate your images and discuss the case.</a:t>
            </a:r>
            <a:endParaRPr sz="2100">
              <a:latin typeface="Arial"/>
              <a:ea typeface="Arial"/>
              <a:cs typeface="Arial"/>
            </a:endParaRPr>
          </a:p>
          <a:p>
            <a:pPr marL="698500" lvl="0" indent="-229234" algn="l">
              <a:lnSpc>
                <a:spcPct val="100000"/>
              </a:lnSpc>
              <a:spcBef>
                <a:spcPts val="1560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Logbook lines represent your BEST images</a:t>
            </a:r>
            <a:endParaRPr sz="2100">
              <a:latin typeface="Arial"/>
              <a:ea typeface="Arial"/>
              <a:cs typeface="Arial"/>
            </a:endParaRPr>
          </a:p>
          <a:p>
            <a:pPr marL="698500" marR="457834" lvl="0" indent="-228600" algn="l">
              <a:lnSpc>
                <a:spcPct val="114284"/>
              </a:lnSpc>
              <a:spcBef>
                <a:spcPts val="1670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Competencies require high quality images but are also an assessment of your overall performance and knowledge.</a:t>
            </a:r>
            <a:endParaRPr sz="2100">
              <a:latin typeface="Arial"/>
              <a:ea typeface="Arial"/>
              <a:cs typeface="Arial"/>
            </a:endParaRPr>
          </a:p>
        </p:txBody>
      </p:sp>
      <p:pic>
        <p:nvPicPr>
          <p:cNvPr id="180" name="Google Shape;180;p16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5" name="Google Shape;185;p17"/>
          <p:cNvSpPr txBox="1"/>
          <p:nvPr>
            <p:ph type="title"/>
          </p:nvPr>
        </p:nvSpPr>
        <p:spPr bwMode="auto">
          <a:xfrm>
            <a:off x="916635" y="616712"/>
            <a:ext cx="358394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Competencies</a:t>
            </a:r>
            <a:endParaRPr/>
          </a:p>
        </p:txBody>
      </p:sp>
      <p:sp>
        <p:nvSpPr>
          <p:cNvPr id="186" name="Google Shape;186;p17"/>
          <p:cNvSpPr txBox="1"/>
          <p:nvPr/>
        </p:nvSpPr>
        <p:spPr bwMode="auto">
          <a:xfrm>
            <a:off x="916635" y="1807286"/>
            <a:ext cx="5768975" cy="373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400" u="sng">
                <a:latin typeface="Arial"/>
                <a:ea typeface="Arial"/>
                <a:cs typeface="Arial"/>
              </a:rPr>
              <a:t>Competencies FAQ</a:t>
            </a:r>
            <a:endParaRPr sz="24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  <a:defRPr/>
            </a:pPr>
            <a:endParaRPr sz="2250">
              <a:latin typeface="Arial"/>
              <a:ea typeface="Arial"/>
              <a:cs typeface="Arial"/>
            </a:endParaRPr>
          </a:p>
          <a:p>
            <a:pPr marL="12700" lvl="0" indent="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None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How do I prepare for competency reviews?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0" indent="-229234" algn="l">
              <a:lnSpc>
                <a:spcPct val="100000"/>
              </a:lnSpc>
              <a:spcBef>
                <a:spcPts val="2110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Review resources</a:t>
            </a:r>
            <a:endParaRPr sz="2100">
              <a:latin typeface="Arial"/>
              <a:ea typeface="Arial"/>
              <a:cs typeface="Arial"/>
            </a:endParaRPr>
          </a:p>
          <a:p>
            <a:pPr marL="1155699" lvl="1" indent="-267335" algn="l">
              <a:lnSpc>
                <a:spcPct val="100000"/>
              </a:lnSpc>
              <a:spcBef>
                <a:spcPts val="305"/>
              </a:spcBef>
              <a:spcAft>
                <a:spcPts val="0"/>
              </a:spcAft>
              <a:buSzPts val="2000"/>
              <a:buFont typeface="Arial"/>
              <a:buChar char="◦"/>
              <a:defRPr/>
            </a:pPr>
            <a:r>
              <a:rPr lang="en-US" sz="2000">
                <a:latin typeface="Arial"/>
                <a:ea typeface="Arial"/>
                <a:cs typeface="Arial"/>
              </a:rPr>
              <a:t>Image Critique Handbook</a:t>
            </a:r>
            <a:endParaRPr sz="2000">
              <a:latin typeface="Arial"/>
              <a:ea typeface="Arial"/>
              <a:cs typeface="Arial"/>
            </a:endParaRPr>
          </a:p>
          <a:p>
            <a:pPr marL="1155699" lvl="1" indent="-26733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◦"/>
              <a:defRPr/>
            </a:pPr>
            <a:r>
              <a:rPr lang="en-US" sz="2000">
                <a:latin typeface="Arial"/>
                <a:ea typeface="Arial"/>
                <a:cs typeface="Arial"/>
              </a:rPr>
              <a:t>Bontrager</a:t>
            </a:r>
            <a:endParaRPr sz="2000">
              <a:latin typeface="Arial"/>
              <a:ea typeface="Arial"/>
              <a:cs typeface="Arial"/>
            </a:endParaRPr>
          </a:p>
          <a:p>
            <a:pPr marL="1155699" lvl="1" indent="-26733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◦"/>
              <a:defRPr/>
            </a:pPr>
            <a:r>
              <a:rPr lang="en-US" sz="2000">
                <a:latin typeface="Arial"/>
                <a:ea typeface="Arial"/>
                <a:cs typeface="Arial"/>
              </a:rPr>
              <a:t>Radiographic Image Analysis</a:t>
            </a:r>
            <a:endParaRPr sz="2000">
              <a:latin typeface="Arial"/>
              <a:ea typeface="Arial"/>
              <a:cs typeface="Arial"/>
            </a:endParaRPr>
          </a:p>
          <a:p>
            <a:pPr marL="1155699" lvl="1" indent="-26733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◦"/>
              <a:defRPr/>
            </a:pPr>
            <a:r>
              <a:rPr lang="en-US" sz="2000">
                <a:latin typeface="Arial"/>
                <a:ea typeface="Arial"/>
                <a:cs typeface="Arial"/>
              </a:rPr>
              <a:t>Pathology</a:t>
            </a:r>
            <a:endParaRPr sz="2000">
              <a:latin typeface="Arial"/>
              <a:ea typeface="Arial"/>
              <a:cs typeface="Arial"/>
            </a:endParaRPr>
          </a:p>
          <a:p>
            <a:pPr marL="1155699" lvl="1" indent="-267335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◦"/>
              <a:defRPr/>
            </a:pPr>
            <a:r>
              <a:rPr lang="en-US" sz="2000">
                <a:latin typeface="Arial"/>
                <a:ea typeface="Arial"/>
                <a:cs typeface="Arial"/>
              </a:rPr>
              <a:t>Patient Care</a:t>
            </a:r>
            <a:endParaRPr sz="2000">
              <a:latin typeface="Arial"/>
              <a:ea typeface="Arial"/>
              <a:cs typeface="Arial"/>
            </a:endParaRPr>
          </a:p>
          <a:p>
            <a:pPr marL="1155699" lvl="1" indent="-267335" algn="l">
              <a:lnSpc>
                <a:spcPct val="100000"/>
              </a:lnSpc>
              <a:spcBef>
                <a:spcPts val="305"/>
              </a:spcBef>
              <a:spcAft>
                <a:spcPts val="0"/>
              </a:spcAft>
              <a:buSzPts val="2000"/>
              <a:buFont typeface="Arial"/>
              <a:buChar char="◦"/>
              <a:defRPr/>
            </a:pPr>
            <a:r>
              <a:rPr lang="en-US" sz="2000">
                <a:latin typeface="Arial"/>
                <a:ea typeface="Arial"/>
                <a:cs typeface="Arial"/>
              </a:rPr>
              <a:t>Radiation Protection</a:t>
            </a:r>
            <a:endParaRPr sz="2000">
              <a:latin typeface="Arial"/>
              <a:ea typeface="Arial"/>
              <a:cs typeface="Arial"/>
            </a:endParaRPr>
          </a:p>
        </p:txBody>
      </p:sp>
      <p:pic>
        <p:nvPicPr>
          <p:cNvPr id="187" name="Google Shape;187;p17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2" name="Google Shape;192;p18"/>
          <p:cNvSpPr txBox="1"/>
          <p:nvPr>
            <p:ph type="title"/>
          </p:nvPr>
        </p:nvSpPr>
        <p:spPr bwMode="auto">
          <a:xfrm>
            <a:off x="916635" y="314706"/>
            <a:ext cx="8000365" cy="6965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70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Tracking my Progress in Clinical</a:t>
            </a:r>
            <a:endParaRPr/>
          </a:p>
        </p:txBody>
      </p:sp>
      <p:sp>
        <p:nvSpPr>
          <p:cNvPr id="193" name="Google Shape;193;p18"/>
          <p:cNvSpPr txBox="1"/>
          <p:nvPr/>
        </p:nvSpPr>
        <p:spPr bwMode="auto">
          <a:xfrm>
            <a:off x="916635" y="581982"/>
            <a:ext cx="9887585" cy="46253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34987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4400">
                <a:latin typeface="Arial"/>
                <a:ea typeface="Arial"/>
                <a:cs typeface="Arial"/>
              </a:rPr>
              <a:t>Placement</a:t>
            </a:r>
            <a:endParaRPr sz="4400">
              <a:latin typeface="Arial"/>
              <a:ea typeface="Arial"/>
              <a:cs typeface="Arial"/>
            </a:endParaRPr>
          </a:p>
          <a:p>
            <a:pPr marL="241300" marR="5080" lvl="0" indent="-228600" algn="l">
              <a:lnSpc>
                <a:spcPct val="107142"/>
              </a:lnSpc>
              <a:spcBef>
                <a:spcPts val="2085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You will learn how to use CompTracker to help you track your progress in clinical placement</a:t>
            </a:r>
            <a:endParaRPr sz="280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It takes time use the resources provided</a:t>
            </a:r>
            <a:endParaRPr sz="28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210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PowerPoints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How to videos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90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Ask your classmates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Reach out to an instructor!</a:t>
            </a:r>
            <a:endParaRPr sz="240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00000"/>
              </a:lnSpc>
              <a:spcBef>
                <a:spcPts val="585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If you are using the CompTracker App you MUST sync daily.</a:t>
            </a:r>
            <a:endParaRPr sz="2800">
              <a:latin typeface="Arial"/>
              <a:ea typeface="Arial"/>
              <a:cs typeface="Arial"/>
            </a:endParaRPr>
          </a:p>
        </p:txBody>
      </p:sp>
      <p:pic>
        <p:nvPicPr>
          <p:cNvPr id="194" name="Google Shape;194;p18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9" name="Google Shape;199;p19"/>
          <p:cNvSpPr txBox="1"/>
          <p:nvPr>
            <p:ph type="title"/>
          </p:nvPr>
        </p:nvSpPr>
        <p:spPr bwMode="auto">
          <a:xfrm>
            <a:off x="916635" y="616712"/>
            <a:ext cx="551307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CompTracker Reports</a:t>
            </a:r>
            <a:endParaRPr/>
          </a:p>
        </p:txBody>
      </p:sp>
      <p:sp>
        <p:nvSpPr>
          <p:cNvPr id="200" name="Google Shape;200;p19"/>
          <p:cNvSpPr txBox="1"/>
          <p:nvPr/>
        </p:nvSpPr>
        <p:spPr bwMode="auto">
          <a:xfrm>
            <a:off x="916635" y="1763478"/>
            <a:ext cx="7459345" cy="419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5650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Remaining Requirements Report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0" indent="-229234" algn="l">
              <a:lnSpc>
                <a:spcPct val="100000"/>
              </a:lnSpc>
              <a:spcBef>
                <a:spcPts val="30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Quick overview of remaining Image Critique (IC) lines</a:t>
            </a:r>
            <a:endParaRPr sz="2100">
              <a:latin typeface="Arial"/>
              <a:ea typeface="Arial"/>
              <a:cs typeface="Arial"/>
            </a:endParaRPr>
          </a:p>
          <a:p>
            <a:pPr marL="698500" lvl="0" indent="-229234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Great tool for planning image critique session</a:t>
            </a:r>
            <a:endParaRPr sz="21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20"/>
              </a:spcBef>
              <a:spcAft>
                <a:spcPts val="0"/>
              </a:spcAft>
              <a:buSzPts val="2600"/>
              <a:buFont typeface="Arial"/>
              <a:buNone/>
              <a:defRPr/>
            </a:pPr>
            <a:endParaRPr sz="2600">
              <a:latin typeface="Arial"/>
              <a:ea typeface="Arial"/>
              <a:cs typeface="Arial"/>
            </a:endParaRPr>
          </a:p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Logbook/Skill/Competency - by area, with student detail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0" indent="-229234" algn="l">
              <a:lnSpc>
                <a:spcPct val="100000"/>
              </a:lnSpc>
              <a:spcBef>
                <a:spcPts val="31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Detailed count of number of IC lines</a:t>
            </a:r>
            <a:endParaRPr sz="21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20"/>
              </a:spcBef>
              <a:spcAft>
                <a:spcPts val="0"/>
              </a:spcAft>
              <a:buSzPts val="2600"/>
              <a:buFont typeface="Arial"/>
              <a:buNone/>
              <a:defRPr/>
            </a:pPr>
            <a:endParaRPr sz="2600">
              <a:latin typeface="Arial"/>
              <a:ea typeface="Arial"/>
              <a:cs typeface="Arial"/>
            </a:endParaRPr>
          </a:p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Duplicate Accession Number Report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0" indent="-229234" algn="l">
              <a:lnSpc>
                <a:spcPct val="100000"/>
              </a:lnSpc>
              <a:spcBef>
                <a:spcPts val="315"/>
              </a:spcBef>
              <a:spcAft>
                <a:spcPts val="0"/>
              </a:spcAft>
              <a:buSzPts val="2100"/>
              <a:buFont typeface="Arial"/>
              <a:buChar char="•"/>
              <a:defRPr/>
            </a:pPr>
            <a:r>
              <a:rPr lang="en-US" sz="2100">
                <a:latin typeface="Arial"/>
                <a:ea typeface="Arial"/>
                <a:cs typeface="Arial"/>
              </a:rPr>
              <a:t>Ensures entering accession numbers correctly</a:t>
            </a:r>
            <a:endParaRPr sz="21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None/>
              <a:defRPr/>
            </a:pPr>
            <a:endParaRPr sz="3000">
              <a:latin typeface="Arial"/>
              <a:ea typeface="Arial"/>
              <a:cs typeface="Arial"/>
            </a:endParaRPr>
          </a:p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500">
                <a:latin typeface="Arial"/>
                <a:ea typeface="Arial"/>
                <a:cs typeface="Arial"/>
              </a:rPr>
              <a:t>Accession Number Match Report</a:t>
            </a:r>
            <a:endParaRPr sz="2500">
              <a:latin typeface="Arial"/>
              <a:ea typeface="Arial"/>
              <a:cs typeface="Arial"/>
            </a:endParaRPr>
          </a:p>
        </p:txBody>
      </p:sp>
      <p:pic>
        <p:nvPicPr>
          <p:cNvPr id="201" name="Google Shape;201;p19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6" name="Google Shape;206;p20"/>
          <p:cNvSpPr txBox="1"/>
          <p:nvPr>
            <p:ph type="title"/>
          </p:nvPr>
        </p:nvSpPr>
        <p:spPr bwMode="auto">
          <a:xfrm>
            <a:off x="916635" y="616712"/>
            <a:ext cx="3843654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Instructor Visits</a:t>
            </a:r>
            <a:endParaRPr/>
          </a:p>
        </p:txBody>
      </p:sp>
      <p:sp>
        <p:nvSpPr>
          <p:cNvPr id="207" name="Google Shape;207;p20"/>
          <p:cNvSpPr txBox="1"/>
          <p:nvPr/>
        </p:nvSpPr>
        <p:spPr bwMode="auto">
          <a:xfrm>
            <a:off x="916635" y="1784349"/>
            <a:ext cx="9417600" cy="425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3025" rIns="0" bIns="0" anchor="t" anchorCtr="0">
            <a:spAutoFit/>
          </a:bodyPr>
          <a:lstStyle/>
          <a:p>
            <a:pPr marL="241300" marR="5080" lvl="0" indent="-228600" algn="l">
              <a:lnSpc>
                <a:spcPct val="789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•"/>
              <a:defRPr/>
            </a:pPr>
            <a:r>
              <a:rPr lang="en-US" sz="1900">
                <a:latin typeface="Arial"/>
                <a:ea typeface="Arial"/>
                <a:cs typeface="Arial"/>
              </a:rPr>
              <a:t>Scheduled during each semester. Instructors will give feedback, help set goals, review expectations.</a:t>
            </a:r>
            <a:endParaRPr sz="19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20"/>
              </a:spcBef>
              <a:spcAft>
                <a:spcPts val="0"/>
              </a:spcAft>
              <a:buSzPts val="2050"/>
              <a:buFont typeface="Arial"/>
              <a:buNone/>
              <a:defRPr/>
            </a:pPr>
            <a:endParaRPr sz="205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•"/>
              <a:defRPr/>
            </a:pPr>
            <a:r>
              <a:rPr lang="en-US" sz="1900">
                <a:latin typeface="Arial"/>
                <a:ea typeface="Arial"/>
                <a:cs typeface="Arial"/>
              </a:rPr>
              <a:t>In person visits scheduled per student in PRCT 353</a:t>
            </a:r>
            <a:endParaRPr sz="19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40"/>
              </a:spcBef>
              <a:spcAft>
                <a:spcPts val="0"/>
              </a:spcAft>
              <a:buSzPts val="1950"/>
              <a:buFont typeface="Arial"/>
              <a:buNone/>
              <a:defRPr/>
            </a:pPr>
            <a:endParaRPr sz="195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•"/>
              <a:defRPr/>
            </a:pPr>
            <a:r>
              <a:rPr lang="en-US" sz="1900">
                <a:latin typeface="Arial"/>
                <a:ea typeface="Arial"/>
                <a:cs typeface="Arial"/>
              </a:rPr>
              <a:t>Instructors will schedule any assessments in advance</a:t>
            </a:r>
            <a:endParaRPr sz="19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35"/>
              </a:spcBef>
              <a:spcAft>
                <a:spcPts val="0"/>
              </a:spcAft>
              <a:buSzPts val="1950"/>
              <a:buFont typeface="Arial"/>
              <a:buNone/>
              <a:defRPr/>
            </a:pPr>
            <a:endParaRPr sz="195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SzPts val="1900"/>
              <a:buFont typeface="Arial"/>
              <a:buChar char="•"/>
              <a:defRPr/>
            </a:pPr>
            <a:r>
              <a:rPr lang="en-US" sz="1900">
                <a:latin typeface="Arial"/>
                <a:ea typeface="Arial"/>
                <a:cs typeface="Arial"/>
              </a:rPr>
              <a:t>Instructor visit schedule posted in </a:t>
            </a:r>
            <a:r>
              <a:rPr lang="en-US" sz="1800">
                <a:solidFill>
                  <a:schemeClr val="dk1"/>
                </a:solidFill>
              </a:rPr>
              <a:t>Edenbrook</a:t>
            </a:r>
            <a:r>
              <a:rPr lang="en-US" sz="1900">
                <a:latin typeface="Arial"/>
                <a:ea typeface="Arial"/>
                <a:cs typeface="Arial"/>
              </a:rPr>
              <a:t>(subject to change)</a:t>
            </a:r>
            <a:endParaRPr sz="190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00000"/>
              </a:lnSpc>
              <a:spcBef>
                <a:spcPts val="1700"/>
              </a:spcBef>
              <a:spcAft>
                <a:spcPts val="0"/>
              </a:spcAft>
              <a:buSzPts val="1900"/>
              <a:buFont typeface="Arial"/>
              <a:buChar char="•"/>
              <a:defRPr/>
            </a:pPr>
            <a:r>
              <a:rPr lang="en-US" sz="1900">
                <a:latin typeface="Arial"/>
                <a:ea typeface="Arial"/>
                <a:cs typeface="Arial"/>
              </a:rPr>
              <a:t>Student to complete Part 1 of Instructor Visit form prior to scheduled instructor visit</a:t>
            </a:r>
            <a:endParaRPr sz="19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SzPts val="1900"/>
              <a:buFont typeface="Arial"/>
              <a:buChar char="•"/>
              <a:defRPr/>
            </a:pPr>
            <a:r>
              <a:rPr lang="en-US" sz="1900">
                <a:latin typeface="Arial"/>
                <a:ea typeface="Arial"/>
                <a:cs typeface="Arial"/>
              </a:rPr>
              <a:t>Reflect on Logbook progress, professionalism, and preceptor feedback received</a:t>
            </a:r>
            <a:endParaRPr sz="19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Font typeface="Arial"/>
              <a:buChar char="•"/>
              <a:defRPr/>
            </a:pPr>
            <a:r>
              <a:rPr lang="en-US" sz="1900">
                <a:latin typeface="Arial"/>
                <a:ea typeface="Arial"/>
                <a:cs typeface="Arial"/>
              </a:rPr>
              <a:t>Outline upcoming schedule and set goals</a:t>
            </a:r>
            <a:endParaRPr sz="19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SzPts val="1900"/>
              <a:buFont typeface="Arial"/>
              <a:buChar char="•"/>
              <a:defRPr/>
            </a:pPr>
            <a:r>
              <a:rPr lang="en-US" sz="1900">
                <a:latin typeface="Arial"/>
                <a:ea typeface="Arial"/>
                <a:cs typeface="Arial"/>
              </a:rPr>
              <a:t>Create an action plan to meet those goals</a:t>
            </a:r>
            <a:endParaRPr sz="1900">
              <a:latin typeface="Arial"/>
              <a:ea typeface="Arial"/>
              <a:cs typeface="Arial"/>
            </a:endParaRPr>
          </a:p>
          <a:p>
            <a:pPr marL="469900" lvl="0" indent="-457833" algn="l">
              <a:lnSpc>
                <a:spcPct val="100000"/>
              </a:lnSpc>
              <a:spcBef>
                <a:spcPts val="1705"/>
              </a:spcBef>
              <a:spcAft>
                <a:spcPts val="0"/>
              </a:spcAft>
              <a:buSzPts val="1900"/>
              <a:buFont typeface="Arial"/>
              <a:buChar char="•"/>
              <a:defRPr/>
            </a:pPr>
            <a:r>
              <a:rPr lang="en-US" sz="1900">
                <a:latin typeface="Arial"/>
                <a:ea typeface="Arial"/>
                <a:cs typeface="Arial"/>
              </a:rPr>
              <a:t>Instructor will complete Part 2 of form following visit.</a:t>
            </a:r>
            <a:endParaRPr sz="1900">
              <a:latin typeface="Arial"/>
              <a:ea typeface="Arial"/>
              <a:cs typeface="Arial"/>
            </a:endParaRPr>
          </a:p>
        </p:txBody>
      </p:sp>
      <p:pic>
        <p:nvPicPr>
          <p:cNvPr id="208" name="Google Shape;208;p20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13" name="Google Shape;213;p21"/>
          <p:cNvSpPr txBox="1"/>
          <p:nvPr>
            <p:ph type="title"/>
          </p:nvPr>
        </p:nvSpPr>
        <p:spPr bwMode="auto">
          <a:xfrm>
            <a:off x="916635" y="616712"/>
            <a:ext cx="991870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Additional Support in Clinical Placement</a:t>
            </a:r>
            <a:endParaRPr/>
          </a:p>
        </p:txBody>
      </p:sp>
      <p:sp>
        <p:nvSpPr>
          <p:cNvPr id="214" name="Google Shape;214;p21"/>
          <p:cNvSpPr txBox="1"/>
          <p:nvPr/>
        </p:nvSpPr>
        <p:spPr bwMode="auto">
          <a:xfrm>
            <a:off x="916635" y="1801113"/>
            <a:ext cx="9813290" cy="3583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2850" rIns="0" bIns="0" anchor="t" anchorCtr="0">
            <a:spAutoFit/>
          </a:bodyPr>
          <a:lstStyle/>
          <a:p>
            <a:pPr marL="241300" marR="5080" lvl="0" indent="-228600" algn="l">
              <a:lnSpc>
                <a:spcPct val="107142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When questions and concerns arise, be sure to use available resources for assistance.</a:t>
            </a:r>
            <a:endParaRPr sz="2800">
              <a:latin typeface="Arial"/>
              <a:ea typeface="Arial"/>
              <a:cs typeface="Arial"/>
            </a:endParaRPr>
          </a:p>
          <a:p>
            <a:pPr marL="1155699" lvl="1" indent="-319405" algn="l">
              <a:lnSpc>
                <a:spcPct val="100000"/>
              </a:lnSpc>
              <a:spcBef>
                <a:spcPts val="165"/>
              </a:spcBef>
              <a:spcAft>
                <a:spcPts val="0"/>
              </a:spcAft>
              <a:buSzPts val="2400"/>
              <a:buFont typeface="Arial"/>
              <a:buChar char="◦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Clinical Placement Instructors (PRCT 353)</a:t>
            </a:r>
            <a:endParaRPr sz="2400">
              <a:latin typeface="Arial"/>
              <a:ea typeface="Arial"/>
              <a:cs typeface="Arial"/>
            </a:endParaRPr>
          </a:p>
          <a:p>
            <a:pPr marL="1612900" lvl="2" indent="-292100" algn="l">
              <a:lnSpc>
                <a:spcPct val="100000"/>
              </a:lnSpc>
              <a:spcBef>
                <a:spcPts val="315"/>
              </a:spcBef>
              <a:spcAft>
                <a:spcPts val="0"/>
              </a:spcAft>
              <a:buSzPts val="2200"/>
              <a:buFont typeface="Arial"/>
              <a:buChar char="◦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Additional visits (virtual or in-person) can be arranged</a:t>
            </a:r>
            <a:endParaRPr sz="2200">
              <a:latin typeface="Arial"/>
              <a:ea typeface="Arial"/>
              <a:cs typeface="Arial"/>
            </a:endParaRPr>
          </a:p>
          <a:p>
            <a:pPr marL="1155699" lvl="1" indent="-319405" algn="l">
              <a:lnSpc>
                <a:spcPct val="100000"/>
              </a:lnSpc>
              <a:spcBef>
                <a:spcPts val="195"/>
              </a:spcBef>
              <a:spcAft>
                <a:spcPts val="0"/>
              </a:spcAft>
              <a:buSzPts val="2400"/>
              <a:buFont typeface="Arial"/>
              <a:buChar char="◦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Education Coordinator</a:t>
            </a:r>
            <a:endParaRPr sz="2400">
              <a:latin typeface="Arial"/>
              <a:ea typeface="Arial"/>
              <a:cs typeface="Arial"/>
            </a:endParaRPr>
          </a:p>
          <a:p>
            <a:pPr marL="1155699" lvl="1" indent="-319405" algn="l">
              <a:lnSpc>
                <a:spcPct val="100000"/>
              </a:lnSpc>
              <a:spcBef>
                <a:spcPts val="204"/>
              </a:spcBef>
              <a:spcAft>
                <a:spcPts val="0"/>
              </a:spcAft>
              <a:buSzPts val="2400"/>
              <a:buFont typeface="Arial"/>
              <a:buChar char="◦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Site Liaisons/Clinical Instructor</a:t>
            </a:r>
            <a:endParaRPr sz="240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00000"/>
              </a:lnSpc>
              <a:spcBef>
                <a:spcPts val="680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Student Development and Counselling</a:t>
            </a:r>
            <a:endParaRPr sz="2800">
              <a:latin typeface="Arial"/>
              <a:ea typeface="Arial"/>
              <a:cs typeface="Arial"/>
            </a:endParaRPr>
          </a:p>
          <a:p>
            <a:pPr marL="698500" lvl="0" indent="-229234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2000"/>
              <a:buFont typeface="Arial"/>
              <a:buChar char="•"/>
              <a:defRPr/>
            </a:pPr>
            <a:r>
              <a:rPr lang="en-US" sz="2000">
                <a:latin typeface="Arial"/>
                <a:ea typeface="Arial"/>
                <a:cs typeface="Arial"/>
              </a:rPr>
              <a:t>On-campus or virtual appointments available</a:t>
            </a:r>
            <a:endParaRPr sz="2000">
              <a:latin typeface="Arial"/>
              <a:ea typeface="Arial"/>
              <a:cs typeface="Arial"/>
            </a:endParaRPr>
          </a:p>
          <a:p>
            <a:pPr marL="698500" lvl="0" indent="-229234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2000"/>
              <a:buFont typeface="Arial"/>
              <a:buChar char="•"/>
              <a:defRPr/>
            </a:pPr>
            <a:r>
              <a:rPr lang="en-US" sz="2000">
                <a:latin typeface="Arial"/>
                <a:ea typeface="Arial"/>
                <a:cs typeface="Arial"/>
              </a:rPr>
              <a:t>On-line wellness programs</a:t>
            </a:r>
            <a:endParaRPr sz="2000">
              <a:latin typeface="Arial"/>
              <a:ea typeface="Arial"/>
              <a:cs typeface="Arial"/>
            </a:endParaRPr>
          </a:p>
        </p:txBody>
      </p:sp>
      <p:pic>
        <p:nvPicPr>
          <p:cNvPr id="215" name="Google Shape;215;p21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20" name="Google Shape;220;p22"/>
          <p:cNvSpPr txBox="1"/>
          <p:nvPr>
            <p:ph type="title"/>
          </p:nvPr>
        </p:nvSpPr>
        <p:spPr bwMode="auto">
          <a:xfrm>
            <a:off x="916635" y="616712"/>
            <a:ext cx="5512435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PRCT 353 Orientation</a:t>
            </a:r>
            <a:endParaRPr/>
          </a:p>
        </p:txBody>
      </p:sp>
      <p:sp>
        <p:nvSpPr>
          <p:cNvPr id="221" name="Google Shape;221;p22"/>
          <p:cNvSpPr txBox="1"/>
          <p:nvPr/>
        </p:nvSpPr>
        <p:spPr bwMode="auto">
          <a:xfrm>
            <a:off x="916635" y="1716429"/>
            <a:ext cx="9034200" cy="155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3324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Communication is the key to success!</a:t>
            </a:r>
            <a:endParaRPr sz="2800">
              <a:latin typeface="Arial"/>
              <a:ea typeface="Arial"/>
              <a:cs typeface="Arial"/>
            </a:endParaRPr>
          </a:p>
          <a:p>
            <a:pPr marL="12700" marR="5080" lvl="0" indent="0" algn="l">
              <a:lnSpc>
                <a:spcPct val="107142"/>
              </a:lnSpc>
              <a:spcBef>
                <a:spcPts val="1035"/>
              </a:spcBef>
              <a:spcAft>
                <a:spcPts val="0"/>
              </a:spcAft>
              <a:buNone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Reach out with questions and check </a:t>
            </a:r>
            <a:r>
              <a:rPr lang="en-US" sz="1800">
                <a:solidFill>
                  <a:schemeClr val="dk1"/>
                </a:solidFill>
              </a:rPr>
              <a:t>Edenbrook</a:t>
            </a:r>
            <a:r>
              <a:rPr lang="en-US" sz="2800">
                <a:latin typeface="Arial"/>
                <a:ea typeface="Arial"/>
                <a:cs typeface="Arial"/>
              </a:rPr>
              <a:t>&amp; email daily for updates!</a:t>
            </a:r>
            <a:endParaRPr sz="2800">
              <a:latin typeface="Arial"/>
              <a:ea typeface="Arial"/>
              <a:cs typeface="Arial"/>
            </a:endParaRPr>
          </a:p>
        </p:txBody>
      </p:sp>
      <p:pic>
        <p:nvPicPr>
          <p:cNvPr id="222" name="Google Shape;222;p22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27" name="Google Shape;227;p23"/>
          <p:cNvSpPr txBox="1"/>
          <p:nvPr>
            <p:ph type="title"/>
          </p:nvPr>
        </p:nvSpPr>
        <p:spPr bwMode="auto">
          <a:xfrm>
            <a:off x="916635" y="616712"/>
            <a:ext cx="603758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Policies and Procedures</a:t>
            </a:r>
            <a:endParaRPr/>
          </a:p>
        </p:txBody>
      </p:sp>
      <p:sp>
        <p:nvSpPr>
          <p:cNvPr id="228" name="Google Shape;228;p23"/>
          <p:cNvSpPr txBox="1"/>
          <p:nvPr/>
        </p:nvSpPr>
        <p:spPr bwMode="auto">
          <a:xfrm>
            <a:off x="916635" y="1801113"/>
            <a:ext cx="9928860" cy="16529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2850" rIns="0" bIns="0" anchor="t" anchorCtr="0">
            <a:spAutoFit/>
          </a:bodyPr>
          <a:lstStyle/>
          <a:p>
            <a:pPr marL="12700" marR="5080" lvl="0" indent="0" algn="l">
              <a:lnSpc>
                <a:spcPct val="107142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800" u="sng">
                <a:latin typeface="Arial"/>
                <a:ea typeface="Arial"/>
                <a:cs typeface="Arial"/>
              </a:rPr>
              <a:t>Attendance:</a:t>
            </a:r>
            <a:r>
              <a:rPr lang="en-US" sz="2800">
                <a:latin typeface="Arial"/>
                <a:ea typeface="Arial"/>
                <a:cs typeface="Arial"/>
              </a:rPr>
              <a:t> Students are expected to attend all scheduled time in clinical placement</a:t>
            </a:r>
            <a:endParaRPr sz="2800">
              <a:latin typeface="Arial"/>
              <a:ea typeface="Arial"/>
              <a:cs typeface="Arial"/>
            </a:endParaRPr>
          </a:p>
          <a:p>
            <a:pPr marL="0" lvl="0" indent="0" algn="l">
              <a:lnSpc>
                <a:spcPct val="100000"/>
              </a:lnSpc>
              <a:spcBef>
                <a:spcPts val="10"/>
              </a:spcBef>
              <a:spcAft>
                <a:spcPts val="0"/>
              </a:spcAft>
              <a:buNone/>
              <a:defRPr/>
            </a:pPr>
            <a:endParaRPr sz="2650">
              <a:latin typeface="Arial"/>
              <a:ea typeface="Arial"/>
              <a:cs typeface="Arial"/>
            </a:endParaRPr>
          </a:p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No switching of shifts with other students is permitted.</a:t>
            </a:r>
            <a:endParaRPr sz="2800">
              <a:latin typeface="Arial"/>
              <a:ea typeface="Arial"/>
              <a:cs typeface="Arial"/>
            </a:endParaRPr>
          </a:p>
        </p:txBody>
      </p:sp>
      <p:pic>
        <p:nvPicPr>
          <p:cNvPr id="229" name="Google Shape;229;p23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34" name="Google Shape;234;p24"/>
          <p:cNvSpPr txBox="1"/>
          <p:nvPr>
            <p:ph type="title"/>
          </p:nvPr>
        </p:nvSpPr>
        <p:spPr bwMode="auto">
          <a:xfrm>
            <a:off x="916635" y="616712"/>
            <a:ext cx="603758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Policies and Procedures</a:t>
            </a:r>
            <a:endParaRPr/>
          </a:p>
        </p:txBody>
      </p:sp>
      <p:sp>
        <p:nvSpPr>
          <p:cNvPr id="235" name="Google Shape;235;p24"/>
          <p:cNvSpPr txBox="1"/>
          <p:nvPr/>
        </p:nvSpPr>
        <p:spPr bwMode="auto">
          <a:xfrm>
            <a:off x="916635" y="1762201"/>
            <a:ext cx="10187305" cy="4177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2413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Font typeface="Arial"/>
              <a:buChar char="•"/>
              <a:defRPr/>
            </a:pPr>
            <a:r>
              <a:rPr lang="en-US" sz="2600">
                <a:latin typeface="Arial"/>
                <a:ea typeface="Arial"/>
                <a:cs typeface="Arial"/>
              </a:rPr>
              <a:t>Absences:</a:t>
            </a:r>
            <a:endParaRPr sz="2600">
              <a:latin typeface="Arial"/>
              <a:ea typeface="Arial"/>
              <a:cs typeface="Arial"/>
            </a:endParaRPr>
          </a:p>
          <a:p>
            <a:pPr marL="698500" marR="205103" lvl="1" indent="-228600" algn="l">
              <a:lnSpc>
                <a:spcPct val="109090"/>
              </a:lnSpc>
              <a:spcBef>
                <a:spcPts val="1845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Students who exceed 5% (4 days) absence will not meet the required hours to pass the clinical placement course.</a:t>
            </a:r>
            <a:endParaRPr sz="2200">
              <a:latin typeface="Arial"/>
              <a:ea typeface="Arial"/>
              <a:cs typeface="Arial"/>
            </a:endParaRPr>
          </a:p>
          <a:p>
            <a:pPr marL="320675" lvl="1" indent="-320675" algn="l">
              <a:lnSpc>
                <a:spcPct val="107727"/>
              </a:lnSpc>
              <a:spcBef>
                <a:spcPts val="1330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Should you exceed the allowed absences, only excused absences may be</a:t>
            </a:r>
            <a:endParaRPr sz="2200">
              <a:latin typeface="Arial"/>
              <a:ea typeface="Arial"/>
              <a:cs typeface="Arial"/>
            </a:endParaRPr>
          </a:p>
          <a:p>
            <a:pPr marL="130175" lvl="0" indent="0" algn="ctr">
              <a:lnSpc>
                <a:spcPct val="107727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considered for make up time – with approval from clinical placement site.</a:t>
            </a:r>
            <a:endParaRPr sz="2200">
              <a:latin typeface="Arial"/>
              <a:ea typeface="Arial"/>
              <a:cs typeface="Arial"/>
            </a:endParaRPr>
          </a:p>
          <a:p>
            <a:pPr marL="698500" marR="314325" lvl="1" indent="-228600" algn="l">
              <a:lnSpc>
                <a:spcPct val="80000"/>
              </a:lnSpc>
              <a:spcBef>
                <a:spcPts val="1895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Documentation for excused absences must be submitted within 5 business days to clinical placement instructors</a:t>
            </a:r>
            <a:endParaRPr sz="22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6817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Students are expected to make-up any clinical placement days/hours that are</a:t>
            </a:r>
            <a:endParaRPr sz="2200">
              <a:latin typeface="Arial"/>
              <a:ea typeface="Arial"/>
              <a:cs typeface="Arial"/>
            </a:endParaRPr>
          </a:p>
          <a:p>
            <a:pPr marL="698500" lvl="0" indent="0" algn="l">
              <a:lnSpc>
                <a:spcPct val="107954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missed and must complete a total of 337.5 hours</a:t>
            </a:r>
            <a:endParaRPr sz="2200">
              <a:latin typeface="Arial"/>
              <a:ea typeface="Arial"/>
              <a:cs typeface="Arial"/>
            </a:endParaRPr>
          </a:p>
          <a:p>
            <a:pPr marL="698500" marR="113664" lvl="1" indent="-228600" algn="l">
              <a:lnSpc>
                <a:spcPct val="79500"/>
              </a:lnSpc>
              <a:spcBef>
                <a:spcPts val="1805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COVID-19 related absences will be considered excused – no documentation is required</a:t>
            </a:r>
            <a:endParaRPr sz="2200">
              <a:latin typeface="Arial"/>
              <a:ea typeface="Arial"/>
              <a:cs typeface="Arial"/>
            </a:endParaRPr>
          </a:p>
        </p:txBody>
      </p:sp>
      <p:pic>
        <p:nvPicPr>
          <p:cNvPr id="236" name="Google Shape;236;p24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41" name="Google Shape;241;p25"/>
          <p:cNvSpPr txBox="1"/>
          <p:nvPr>
            <p:ph type="title"/>
          </p:nvPr>
        </p:nvSpPr>
        <p:spPr bwMode="auto">
          <a:xfrm>
            <a:off x="916635" y="616712"/>
            <a:ext cx="603758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Policies and Procedures</a:t>
            </a:r>
            <a:endParaRPr/>
          </a:p>
        </p:txBody>
      </p:sp>
      <p:sp>
        <p:nvSpPr>
          <p:cNvPr id="242" name="Google Shape;242;p25"/>
          <p:cNvSpPr txBox="1"/>
          <p:nvPr/>
        </p:nvSpPr>
        <p:spPr bwMode="auto">
          <a:xfrm>
            <a:off x="916635" y="1727748"/>
            <a:ext cx="6340475" cy="2118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34275" rIns="0" bIns="0" anchor="t" anchorCtr="0">
            <a:spAutoFit/>
          </a:bodyPr>
          <a:lstStyle/>
          <a:p>
            <a:pPr marL="2413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•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Absences (continued):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229234" algn="l">
              <a:lnSpc>
                <a:spcPct val="100000"/>
              </a:lnSpc>
              <a:spcBef>
                <a:spcPts val="155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If you are absent, you must:</a:t>
            </a:r>
            <a:endParaRPr sz="2200">
              <a:latin typeface="Arial"/>
              <a:ea typeface="Arial"/>
              <a:cs typeface="Arial"/>
            </a:endParaRPr>
          </a:p>
          <a:p>
            <a:pPr marL="1155699" lvl="2" indent="-229235" algn="l">
              <a:lnSpc>
                <a:spcPct val="100000"/>
              </a:lnSpc>
              <a:spcBef>
                <a:spcPts val="1500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Notify the site as per site protocol</a:t>
            </a:r>
            <a:endParaRPr sz="2200">
              <a:latin typeface="Arial"/>
              <a:ea typeface="Arial"/>
              <a:cs typeface="Arial"/>
            </a:endParaRPr>
          </a:p>
          <a:p>
            <a:pPr marL="1155699" lvl="2" indent="-229235" algn="l">
              <a:lnSpc>
                <a:spcPct val="107727"/>
              </a:lnSpc>
              <a:spcBef>
                <a:spcPts val="1750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Submit an Absence Notification form to an</a:t>
            </a:r>
            <a:endParaRPr sz="2200">
              <a:latin typeface="Arial"/>
              <a:ea typeface="Arial"/>
              <a:cs typeface="Arial"/>
            </a:endParaRPr>
          </a:p>
          <a:p>
            <a:pPr marL="1155699" lvl="0" indent="0" algn="l">
              <a:lnSpc>
                <a:spcPct val="107727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PRIOR to shift start</a:t>
            </a:r>
            <a:endParaRPr sz="2200">
              <a:latin typeface="Arial"/>
              <a:ea typeface="Arial"/>
              <a:cs typeface="Arial"/>
            </a:endParaRPr>
          </a:p>
        </p:txBody>
      </p:sp>
      <p:sp>
        <p:nvSpPr>
          <p:cNvPr id="243" name="Google Shape;243;p25"/>
          <p:cNvSpPr txBox="1"/>
          <p:nvPr/>
        </p:nvSpPr>
        <p:spPr bwMode="auto">
          <a:xfrm>
            <a:off x="7435342" y="3219068"/>
            <a:ext cx="3308985" cy="360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instructor on CompTracker</a:t>
            </a:r>
            <a:endParaRPr sz="2200">
              <a:latin typeface="Arial"/>
              <a:ea typeface="Arial"/>
              <a:cs typeface="Arial"/>
            </a:endParaRPr>
          </a:p>
        </p:txBody>
      </p:sp>
      <p:sp>
        <p:nvSpPr>
          <p:cNvPr id="244" name="Google Shape;244;p25"/>
          <p:cNvSpPr txBox="1"/>
          <p:nvPr/>
        </p:nvSpPr>
        <p:spPr bwMode="auto">
          <a:xfrm>
            <a:off x="1831085" y="4059173"/>
            <a:ext cx="9142730" cy="1769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79375" rIns="0" bIns="0" anchor="t" anchorCtr="0">
            <a:spAutoFit/>
          </a:bodyPr>
          <a:lstStyle/>
          <a:p>
            <a:pPr marL="241300" marR="5080" lvl="0" indent="-22860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Please submit any additional information (Dr’s note, other information) to clinical placement instructors</a:t>
            </a:r>
            <a:endParaRPr sz="2200">
              <a:latin typeface="Arial"/>
              <a:ea typeface="Arial"/>
              <a:cs typeface="Arial"/>
            </a:endParaRPr>
          </a:p>
          <a:p>
            <a:pPr marL="241300" lvl="0" indent="-228600" algn="l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SzPts val="2200"/>
              <a:buFont typeface="Arial"/>
              <a:buChar char="•"/>
              <a:defRPr/>
            </a:pPr>
            <a:r>
              <a:rPr lang="en-US" sz="2200">
                <a:latin typeface="Arial"/>
                <a:ea typeface="Arial"/>
                <a:cs typeface="Arial"/>
              </a:rPr>
              <a:t>Attendance is tracked via forms in Comptracker</a:t>
            </a:r>
            <a:endParaRPr sz="2200">
              <a:latin typeface="Arial"/>
              <a:ea typeface="Arial"/>
              <a:cs typeface="Arial"/>
            </a:endParaRPr>
          </a:p>
          <a:p>
            <a:pPr marL="698500" lvl="1" indent="-241300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SzPts val="1800"/>
              <a:buFont typeface="Arial"/>
              <a:buChar char="▪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Student Feedback forms – includes attendance statement</a:t>
            </a:r>
            <a:endParaRPr sz="1800">
              <a:latin typeface="Arial"/>
              <a:ea typeface="Arial"/>
              <a:cs typeface="Arial"/>
            </a:endParaRPr>
          </a:p>
          <a:p>
            <a:pPr marL="698500" lvl="1" indent="-241300" algn="l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SzPts val="1800"/>
              <a:buFont typeface="Arial"/>
              <a:buChar char="▪"/>
              <a:defRPr/>
            </a:pPr>
            <a:r>
              <a:rPr lang="en-US" sz="1800">
                <a:latin typeface="Arial"/>
                <a:ea typeface="Arial"/>
                <a:cs typeface="Arial"/>
              </a:rPr>
              <a:t>Absence Notification forms</a:t>
            </a:r>
            <a:endParaRPr sz="1800">
              <a:latin typeface="Arial"/>
              <a:ea typeface="Arial"/>
              <a:cs typeface="Arial"/>
            </a:endParaRPr>
          </a:p>
        </p:txBody>
      </p:sp>
      <p:pic>
        <p:nvPicPr>
          <p:cNvPr id="245" name="Google Shape;245;p25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50" name="Google Shape;250;p26"/>
          <p:cNvSpPr txBox="1"/>
          <p:nvPr>
            <p:ph type="title"/>
          </p:nvPr>
        </p:nvSpPr>
        <p:spPr bwMode="auto">
          <a:xfrm>
            <a:off x="916635" y="616712"/>
            <a:ext cx="6037580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/>
              <a:t>Policies and Procedures</a:t>
            </a:r>
            <a:endParaRPr/>
          </a:p>
        </p:txBody>
      </p:sp>
      <p:sp>
        <p:nvSpPr>
          <p:cNvPr id="251" name="Google Shape;251;p26"/>
          <p:cNvSpPr txBox="1"/>
          <p:nvPr/>
        </p:nvSpPr>
        <p:spPr bwMode="auto">
          <a:xfrm>
            <a:off x="1374139" y="1797507"/>
            <a:ext cx="9683750" cy="40760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spAutoFit/>
          </a:bodyPr>
          <a:lstStyle/>
          <a:p>
            <a:pPr marL="2413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Appointments:</a:t>
            </a:r>
            <a:endParaRPr sz="2800">
              <a:latin typeface="Arial"/>
              <a:ea typeface="Arial"/>
              <a:cs typeface="Arial"/>
            </a:endParaRPr>
          </a:p>
          <a:p>
            <a:pPr marL="698500" lvl="1" indent="-318769" algn="l">
              <a:lnSpc>
                <a:spcPct val="100000"/>
              </a:lnSpc>
              <a:spcBef>
                <a:spcPts val="2720"/>
              </a:spcBef>
              <a:spcAft>
                <a:spcPts val="0"/>
              </a:spcAft>
              <a:buSzPts val="2400"/>
              <a:buFont typeface="Arial"/>
              <a:buChar char="◦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Must be approved ahead of time by site liaison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318769" algn="l">
              <a:lnSpc>
                <a:spcPct val="100000"/>
              </a:lnSpc>
              <a:spcBef>
                <a:spcPts val="2195"/>
              </a:spcBef>
              <a:spcAft>
                <a:spcPts val="0"/>
              </a:spcAft>
              <a:buSzPts val="2400"/>
              <a:buFont typeface="Arial"/>
              <a:buChar char="◦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Must not exceed 2 hours off the floor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318769" algn="l">
              <a:lnSpc>
                <a:spcPct val="100000"/>
              </a:lnSpc>
              <a:spcBef>
                <a:spcPts val="2200"/>
              </a:spcBef>
              <a:spcAft>
                <a:spcPts val="0"/>
              </a:spcAft>
              <a:buSzPts val="2400"/>
              <a:buFont typeface="Arial"/>
              <a:buChar char="◦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Must be kept to a minimum</a:t>
            </a:r>
            <a:endParaRPr sz="2400">
              <a:latin typeface="Arial"/>
              <a:ea typeface="Arial"/>
              <a:cs typeface="Arial"/>
            </a:endParaRPr>
          </a:p>
          <a:p>
            <a:pPr marL="0" lvl="1" indent="0" algn="l">
              <a:lnSpc>
                <a:spcPct val="100000"/>
              </a:lnSpc>
              <a:spcBef>
                <a:spcPts val="10"/>
              </a:spcBef>
              <a:spcAft>
                <a:spcPts val="0"/>
              </a:spcAft>
              <a:buSzPts val="2200"/>
              <a:buFont typeface="Arial"/>
              <a:buNone/>
              <a:defRPr/>
            </a:pPr>
            <a:endParaRPr sz="2200">
              <a:latin typeface="Arial"/>
              <a:ea typeface="Arial"/>
              <a:cs typeface="Arial"/>
            </a:endParaRPr>
          </a:p>
          <a:p>
            <a:pPr marL="697865" marR="5080" lvl="1" indent="-318770" algn="l">
              <a:lnSpc>
                <a:spcPct val="108332"/>
              </a:lnSpc>
              <a:spcBef>
                <a:spcPts val="0"/>
              </a:spcBef>
              <a:spcAft>
                <a:spcPts val="0"/>
              </a:spcAft>
              <a:buSzPts val="2400"/>
              <a:buFont typeface="Arial"/>
              <a:buChar char="◦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If a student misses more than 2 hours of their scheduled shift, it will be considered an absence. Notification of absence form required.</a:t>
            </a:r>
            <a:endParaRPr sz="2400">
              <a:latin typeface="Arial"/>
              <a:ea typeface="Arial"/>
              <a:cs typeface="Arial"/>
            </a:endParaRPr>
          </a:p>
          <a:p>
            <a:pPr marL="698500" lvl="1" indent="-318769" algn="l">
              <a:lnSpc>
                <a:spcPct val="100000"/>
              </a:lnSpc>
              <a:spcBef>
                <a:spcPts val="2160"/>
              </a:spcBef>
              <a:spcAft>
                <a:spcPts val="0"/>
              </a:spcAft>
              <a:buSzPts val="2400"/>
              <a:buFont typeface="Arial"/>
              <a:buChar char="◦"/>
              <a:defRPr/>
            </a:pPr>
            <a:r>
              <a:rPr lang="en-US" sz="2400">
                <a:latin typeface="Arial"/>
                <a:ea typeface="Arial"/>
                <a:cs typeface="Arial"/>
              </a:rPr>
              <a:t>Add all appointment time to your weekly feedback form.</a:t>
            </a:r>
            <a:endParaRPr sz="2400">
              <a:latin typeface="Arial"/>
              <a:ea typeface="Arial"/>
              <a:cs typeface="Arial"/>
            </a:endParaRPr>
          </a:p>
        </p:txBody>
      </p:sp>
      <p:pic>
        <p:nvPicPr>
          <p:cNvPr id="252" name="Google Shape;252;p26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57" name="Google Shape;257;p27"/>
          <p:cNvSpPr txBox="1"/>
          <p:nvPr>
            <p:ph type="title"/>
          </p:nvPr>
        </p:nvSpPr>
        <p:spPr bwMode="auto">
          <a:xfrm>
            <a:off x="916635" y="616712"/>
            <a:ext cx="5358765" cy="6965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3325" rIns="0" bIns="0" anchor="t" anchorCtr="0">
            <a:spAutoFit/>
          </a:bodyPr>
          <a:lstStyle/>
          <a:p>
            <a:pPr marL="1270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>
                <a:solidFill>
                  <a:srgbClr val="A01D20"/>
                </a:solidFill>
              </a:rPr>
              <a:t>Copyright Information</a:t>
            </a:r>
            <a:endParaRPr/>
          </a:p>
        </p:txBody>
      </p:sp>
      <p:sp>
        <p:nvSpPr>
          <p:cNvPr id="258" name="Google Shape;258;p27"/>
          <p:cNvSpPr txBox="1"/>
          <p:nvPr/>
        </p:nvSpPr>
        <p:spPr bwMode="auto">
          <a:xfrm>
            <a:off x="916635" y="1716429"/>
            <a:ext cx="10022840" cy="14217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3324" rIns="0" bIns="0" anchor="t" anchorCtr="0">
            <a:spAutoFit/>
          </a:bodyPr>
          <a:lstStyle/>
          <a:p>
            <a:pPr marL="2413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This learning material is property of	College.</a:t>
            </a:r>
            <a:endParaRPr sz="2800">
              <a:latin typeface="Arial"/>
              <a:ea typeface="Arial"/>
              <a:cs typeface="Arial"/>
            </a:endParaRPr>
          </a:p>
          <a:p>
            <a:pPr marL="241300" marR="5080" lvl="0" indent="-228600" algn="l">
              <a:lnSpc>
                <a:spcPct val="107142"/>
              </a:lnSpc>
              <a:spcBef>
                <a:spcPts val="1035"/>
              </a:spcBef>
              <a:spcAft>
                <a:spcPts val="0"/>
              </a:spcAft>
              <a:buSzPts val="2800"/>
              <a:buFont typeface="Arial"/>
              <a:buChar char="•"/>
              <a:defRPr/>
            </a:pPr>
            <a:r>
              <a:rPr lang="en-US" sz="2800">
                <a:latin typeface="Arial"/>
                <a:ea typeface="Arial"/>
                <a:cs typeface="Arial"/>
              </a:rPr>
              <a:t>Any sharing, reproduction or use of this information or material other than educational purposes at	College is prohibited.</a:t>
            </a:r>
            <a:endParaRPr sz="2800">
              <a:latin typeface="Arial"/>
              <a:ea typeface="Arial"/>
              <a:cs typeface="Arial"/>
            </a:endParaRPr>
          </a:p>
        </p:txBody>
      </p:sp>
      <p:pic>
        <p:nvPicPr>
          <p:cNvPr id="259" name="Google Shape;259;p27"/>
          <p:cNvPicPr/>
          <p:nvPr/>
        </p:nvPicPr>
        <p:blipFill>
          <a:blip r:embed="rId3">
            <a:alphaModFix/>
          </a:blip>
          <a:srcRect l="0" t="0" r="0" b="0"/>
          <a:stretch/>
        </p:blipFill>
        <p:spPr bwMode="auto">
          <a:xfrm>
            <a:off x="18261" y="18238"/>
            <a:ext cx="727995" cy="7684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onlyoffice/8.3.2.19</Application>
  <PresentationFormat>On-screen Show (4:3)</PresentationFormat>
  <Paragraphs>0</Paragraphs>
  <Slides>27</Slides>
  <Notes>27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Qaiser Rehman</cp:lastModifiedBy>
  <cp:revision>1</cp:revision>
  <dcterms:created xsi:type="dcterms:W3CDTF">2025-06-02T23:14:26Z</dcterms:created>
  <dcterms:modified xsi:type="dcterms:W3CDTF">2025-07-09T21:40:49Z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2025-06-03T00:00:00Z</vt:filetime>
  </property>
  <property fmtid="{D5CDD505-2E9C-101B-9397-08002B2CF9AE}" pid="3" name="LastSaved">
    <vt:filetime>2025-06-02T00:00:00Z</vt:filetime>
  </property>
</Properties>
</file>