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notesMasterIdLst>
    <p:notesMasterId r:id="rId5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940" y="5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48D9E6-2383-4895-9EFD-E08FCC2E0D05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4D39D0-E061-4622-83BD-D8C8B312E81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240706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063F1D-52E8-272A-E937-6D7D8F2FB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2A92D1-1681-9B06-25B5-C2D9E5F002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B2127A-E733-5ACE-2C26-0AEC58D53D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F4D5C-D6B7-461A-9E12-55EFCD47449F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C12D2-40E0-8C6A-29EC-38E3965B5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69BF3B-8176-87AD-60D9-D23866EB7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FEBD2-7B7C-40C1-9604-8DF51AF2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02588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C8684-0F70-5AE4-1CFC-037519577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72EE47-B00D-CD86-1C64-89F189843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B69743-D324-71CD-673F-85C489A7E9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F4D5C-D6B7-461A-9E12-55EFCD47449F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98F0D8-3285-539B-18A9-0A21CF858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39B2D-672A-FF22-7EA7-6DAF22399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FEBD2-7B7C-40C1-9604-8DF51AF2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41924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6CD35B-5AE1-78A1-AD08-0526866D62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B8C8A-5652-2DBA-E7F0-5CC4A9543C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E31EDB-15F6-367B-20C7-BA8C7D2A7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F4D5C-D6B7-461A-9E12-55EFCD47449F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B6D860-7943-E8A9-E84C-C4909E472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31B317-DDFA-4EEA-FEF0-555EC70CC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FEBD2-7B7C-40C1-9604-8DF51AF2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86603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2D4D6F-BE2C-594B-8BDE-65931ED9C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D54BC2-1B53-8BAA-8870-75C3BD80AB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71AD2B-B285-297C-94CE-2502B24ADA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81E720-03AC-0D7D-BDC5-F440D99F47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F4D5C-D6B7-461A-9E12-55EFCD47449F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5F4324-7F8B-A0D4-F4BB-146DF4BE3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6CD2DD-B7A5-723C-FB2E-543EE819C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FEBD2-7B7C-40C1-9604-8DF51AF2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77093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3E9B9-6925-8A38-6FDD-A0520F4789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763CFB-4C99-8BD0-35DE-53F3DAAD79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95D17A-1734-2CF7-04F0-AAC57FDB55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B98E45-AB74-816E-5305-0466724201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6AC614-4A08-7E3D-1CA2-C4A759C493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CF7B36F-3CAC-A722-31FE-BC0EF56F2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F4D5C-D6B7-461A-9E12-55EFCD47449F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B00C69-731C-998C-504A-EB1800A247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AC3278-EF57-5F25-F8E7-9B1C669D4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FEBD2-7B7C-40C1-9604-8DF51AF2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21166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90A45-DEAC-D256-82DA-D1ED87C0D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1CF088-F23B-ACED-CD3A-FA99A4BE9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F4D5C-D6B7-461A-9E12-55EFCD47449F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F4EE65-E4D5-9DB3-620A-400D44571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3A5E61-75EA-75C1-B4B8-83996EE28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FEBD2-7B7C-40C1-9604-8DF51AF2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11421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A3D000-B4E5-A914-3246-7E6789D53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F4D5C-D6B7-461A-9E12-55EFCD47449F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07EB0D-3AA2-7BE8-6429-2E85E64D7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8048EF-CF13-89C2-D7F7-7CF0CE558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FEBD2-7B7C-40C1-9604-8DF51AF2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29075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DC9BD-4034-954F-0C94-118DC5BCC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F51319-A588-A376-7985-4013E5EFAF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BC9BF2-ABEA-6686-8EB2-02D3E15CFC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3DBAFA-2DF7-A7FB-CB2F-CC8241202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F4D5C-D6B7-461A-9E12-55EFCD47449F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E679E9-49DA-CDE3-D40C-1F816BCE2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6D1629-9512-69C5-1C67-AF7F7AB7B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FEBD2-7B7C-40C1-9604-8DF51AF2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02957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AFF84-B340-BE2C-4F3F-DDB117E78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24C28EE-F019-069E-990A-3C3AFEB13A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378297-73B5-30B5-E918-572F9EA13A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08DD1E-EC76-2C78-5FD2-42B2E6493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F4D5C-D6B7-461A-9E12-55EFCD47449F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70F064-E89D-3E95-7921-FCC423CD6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E73768-CDFA-3131-F2AC-3B8AC9C9F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FEBD2-7B7C-40C1-9604-8DF51AF2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9940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31210-0E59-EB3A-2E15-6968F6A44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CA9B53-46EE-E49B-BD97-26ADC0BC09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312C9F-730F-97AA-7E81-9F8FDE5A9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F4D5C-D6B7-461A-9E12-55EFCD47449F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472E4B-901D-B239-AAE6-6807AE99B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1EA58E-9FF4-689F-5C49-BED492D8B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FEBD2-7B7C-40C1-9604-8DF51AF2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0555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A204E7-3EBB-84F4-5F1F-BFF4FD7215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72F524-A6DE-8D7D-D5F4-7E88F7A324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7FD89E-9DAF-1EB0-C156-EEF95F996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F4D5C-D6B7-461A-9E12-55EFCD47449F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2D0E62-39B5-0111-F221-FFC47AB862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36BBF9-9265-FD44-9708-B6CC13212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FEBD2-7B7C-40C1-9604-8DF51AF2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23640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D751FB-A38E-2025-557A-91D8E9D4B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5A93A9-789B-95B7-A858-D865263B5C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CA9C00-27BA-F9FA-8C8C-D4050F37CD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2F4D5C-D6B7-461A-9E12-55EFCD47449F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0C9757-D71E-3D11-06FA-EF5ECAC144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A6D78D-344B-E78B-7E8F-85D4149A6A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9FEBD2-7B7C-40C1-9604-8DF51AF2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4933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radiopaedia.org/cases/thoracic-empyema?lang=us" TargetMode="External"/><Relationship Id="rId2" Type="http://schemas.openxmlformats.org/officeDocument/2006/relationships/hyperlink" Target="https://radiopaedia.org/cases/normal-ct-chest?lang=u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adiopaedia.org/cases/squamous-cell-carcinoma-of-lung-necrotic?lang=us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radiopaedia.org/cases/pulmonary-sarcoidosis-7?lang=us" TargetMode="External"/><Relationship Id="rId2" Type="http://schemas.openxmlformats.org/officeDocument/2006/relationships/hyperlink" Target="https://radiopaedia.org/cases/normal-hrct?lang=us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radiopaedia.org/cases/covid-19-pneumonia-23?lang=us" TargetMode="External"/><Relationship Id="rId2" Type="http://schemas.openxmlformats.org/officeDocument/2006/relationships/hyperlink" Target="https://radiopaedia.org/cases/covid-19-pneumonia-26?lang=u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adiopaedia.org/cases/covid-19-pneumonia-66?lang=us" TargetMode="Externa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09nOkbuXlUY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radiopaedia.org/cases/pulmonary-embolus-1?lang=us" TargetMode="External"/><Relationship Id="rId2" Type="http://schemas.openxmlformats.org/officeDocument/2006/relationships/hyperlink" Target="https://radiopaedia.org/cases/normal-ctpa-2?lang=us" TargetMode="Externa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5029200" y="2808524"/>
            <a:ext cx="5046980" cy="2781531"/>
          </a:xfrm>
          <a:prstGeom prst="rect">
            <a:avLst/>
          </a:prstGeom>
        </p:spPr>
        <p:txBody>
          <a:bodyPr vert="horz" wrap="square" lIns="0" tIns="125730" rIns="0" bIns="0" rtlCol="0">
            <a:spAutoFit/>
          </a:bodyPr>
          <a:lstStyle/>
          <a:p>
            <a:pPr marL="621030">
              <a:lnSpc>
                <a:spcPct val="100000"/>
              </a:lnSpc>
              <a:spcBef>
                <a:spcPts val="990"/>
              </a:spcBef>
            </a:pPr>
            <a:r>
              <a:rPr sz="4800" spc="-5" dirty="0">
                <a:latin typeface="+mj-lt"/>
                <a:cs typeface="Calibri Light"/>
              </a:rPr>
              <a:t>CT</a:t>
            </a:r>
            <a:r>
              <a:rPr sz="4800" spc="-170" dirty="0">
                <a:latin typeface="+mj-lt"/>
                <a:cs typeface="Calibri Light"/>
              </a:rPr>
              <a:t> </a:t>
            </a:r>
            <a:r>
              <a:rPr sz="4800" spc="-30" dirty="0">
                <a:latin typeface="+mj-lt"/>
                <a:cs typeface="Calibri Light"/>
              </a:rPr>
              <a:t>Theory</a:t>
            </a:r>
            <a:endParaRPr sz="4800" dirty="0">
              <a:latin typeface="+mj-lt"/>
              <a:cs typeface="Calibri Light"/>
            </a:endParaRPr>
          </a:p>
          <a:p>
            <a:pPr marL="595630">
              <a:lnSpc>
                <a:spcPct val="100000"/>
              </a:lnSpc>
              <a:spcBef>
                <a:spcPts val="515"/>
              </a:spcBef>
            </a:pPr>
            <a:r>
              <a:rPr sz="2800" spc="-10" dirty="0">
                <a:cs typeface="Calibri Light"/>
              </a:rPr>
              <a:t>C</a:t>
            </a:r>
            <a:r>
              <a:rPr sz="2800" spc="-30" dirty="0">
                <a:cs typeface="Calibri Light"/>
              </a:rPr>
              <a:t>h</a:t>
            </a:r>
            <a:r>
              <a:rPr sz="2800" spc="-20" dirty="0">
                <a:cs typeface="Calibri Light"/>
              </a:rPr>
              <a:t>e</a:t>
            </a:r>
            <a:r>
              <a:rPr sz="2800" spc="-55" dirty="0">
                <a:cs typeface="Calibri Light"/>
              </a:rPr>
              <a:t>s</a:t>
            </a:r>
            <a:r>
              <a:rPr sz="2800" spc="-5" dirty="0">
                <a:cs typeface="Calibri Light"/>
              </a:rPr>
              <a:t>t</a:t>
            </a:r>
            <a:r>
              <a:rPr sz="2800" spc="-65" dirty="0">
                <a:cs typeface="Calibri Light"/>
              </a:rPr>
              <a:t> </a:t>
            </a:r>
            <a:r>
              <a:rPr sz="2800" spc="-45" dirty="0">
                <a:cs typeface="Calibri Light"/>
              </a:rPr>
              <a:t>P</a:t>
            </a:r>
            <a:r>
              <a:rPr sz="2800" spc="-70" dirty="0">
                <a:cs typeface="Calibri Light"/>
              </a:rPr>
              <a:t>r</a:t>
            </a:r>
            <a:r>
              <a:rPr sz="2800" spc="-25" dirty="0">
                <a:cs typeface="Calibri Light"/>
              </a:rPr>
              <a:t>o</a:t>
            </a:r>
            <a:r>
              <a:rPr sz="2800" spc="-20" dirty="0">
                <a:cs typeface="Calibri Light"/>
              </a:rPr>
              <a:t>ced</a:t>
            </a:r>
            <a:r>
              <a:rPr sz="2800" spc="-30" dirty="0">
                <a:cs typeface="Calibri Light"/>
              </a:rPr>
              <a:t>u</a:t>
            </a:r>
            <a:r>
              <a:rPr sz="2800" spc="-60" dirty="0">
                <a:cs typeface="Calibri Light"/>
              </a:rPr>
              <a:t>r</a:t>
            </a:r>
            <a:r>
              <a:rPr sz="2800" spc="-35" dirty="0">
                <a:cs typeface="Calibri Light"/>
              </a:rPr>
              <a:t>e</a:t>
            </a:r>
            <a:r>
              <a:rPr sz="2800" spc="-5" dirty="0">
                <a:cs typeface="Calibri Light"/>
              </a:rPr>
              <a:t>s</a:t>
            </a:r>
            <a:endParaRPr lang="en-US" sz="2800" spc="-5" dirty="0">
              <a:cs typeface="Calibri Light"/>
            </a:endParaRPr>
          </a:p>
          <a:p>
            <a:pPr marL="595630">
              <a:lnSpc>
                <a:spcPct val="100000"/>
              </a:lnSpc>
              <a:spcBef>
                <a:spcPts val="515"/>
              </a:spcBef>
            </a:pPr>
            <a:endParaRPr lang="en-CA" sz="2800" spc="-5" dirty="0">
              <a:cs typeface="Calibri Light"/>
            </a:endParaRPr>
          </a:p>
          <a:p>
            <a:pPr marL="595630">
              <a:lnSpc>
                <a:spcPct val="100000"/>
              </a:lnSpc>
              <a:spcBef>
                <a:spcPts val="515"/>
              </a:spcBef>
            </a:pPr>
            <a:endParaRPr sz="2800" dirty="0">
              <a:cs typeface="Calibri Light"/>
            </a:endParaRPr>
          </a:p>
          <a:p>
            <a:pPr>
              <a:lnSpc>
                <a:spcPct val="100000"/>
              </a:lnSpc>
            </a:pPr>
            <a:endParaRPr sz="2800" dirty="0">
              <a:cs typeface="Calibri Ligh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11453"/>
            <a:ext cx="4057650" cy="10284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41957"/>
            <a:ext cx="4769485" cy="22396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95"/>
              </a:lnSpc>
              <a:spcBef>
                <a:spcPts val="100"/>
              </a:spcBef>
            </a:pPr>
            <a:r>
              <a:rPr sz="2100" dirty="0">
                <a:cs typeface="Calibri"/>
              </a:rPr>
              <a:t>Module</a:t>
            </a:r>
            <a:r>
              <a:rPr sz="2100" spc="-15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Objectives</a:t>
            </a:r>
            <a:endParaRPr sz="2100" dirty="0">
              <a:cs typeface="Calibri"/>
            </a:endParaRPr>
          </a:p>
          <a:p>
            <a:pPr marL="184785" indent="-172720">
              <a:lnSpc>
                <a:spcPts val="2270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10" dirty="0">
                <a:cs typeface="Calibri"/>
              </a:rPr>
              <a:t>Review</a:t>
            </a:r>
            <a:r>
              <a:rPr sz="2100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anatomy</a:t>
            </a:r>
            <a:r>
              <a:rPr sz="2100" spc="-2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of</a:t>
            </a:r>
            <a:r>
              <a:rPr sz="2100" spc="-1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the</a:t>
            </a:r>
            <a:r>
              <a:rPr sz="2100" spc="-1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chest</a:t>
            </a:r>
            <a:endParaRPr sz="2100" dirty="0">
              <a:cs typeface="Calibri"/>
            </a:endParaRPr>
          </a:p>
          <a:p>
            <a:pPr marL="184785" indent="-172720">
              <a:lnSpc>
                <a:spcPts val="2270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dirty="0">
                <a:cs typeface="Calibri"/>
              </a:rPr>
              <a:t>Label</a:t>
            </a:r>
            <a:r>
              <a:rPr sz="2100" spc="-5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anatomical</a:t>
            </a:r>
            <a:r>
              <a:rPr sz="2100" spc="-2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structures on </a:t>
            </a:r>
            <a:r>
              <a:rPr sz="2100" dirty="0">
                <a:cs typeface="Calibri"/>
              </a:rPr>
              <a:t>a</a:t>
            </a:r>
            <a:r>
              <a:rPr sz="2100" spc="-5" dirty="0">
                <a:cs typeface="Calibri"/>
              </a:rPr>
              <a:t> </a:t>
            </a:r>
            <a:r>
              <a:rPr sz="2100" dirty="0">
                <a:cs typeface="Calibri"/>
              </a:rPr>
              <a:t>CT</a:t>
            </a:r>
            <a:r>
              <a:rPr sz="2100" spc="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image</a:t>
            </a:r>
            <a:endParaRPr sz="2100" dirty="0">
              <a:cs typeface="Calibri"/>
            </a:endParaRPr>
          </a:p>
          <a:p>
            <a:pPr marL="184785" indent="-172720">
              <a:lnSpc>
                <a:spcPts val="2290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Scanning</a:t>
            </a:r>
            <a:r>
              <a:rPr sz="2100" spc="-20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protocols</a:t>
            </a:r>
            <a:r>
              <a:rPr sz="2100" dirty="0">
                <a:cs typeface="Calibri"/>
              </a:rPr>
              <a:t> including:</a:t>
            </a:r>
          </a:p>
          <a:p>
            <a:pPr marL="527685" lvl="1" indent="-172720">
              <a:lnSpc>
                <a:spcPts val="195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Positioning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1945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Indications</a:t>
            </a:r>
            <a:r>
              <a:rPr sz="1800" spc="-30" dirty="0">
                <a:cs typeface="Calibri"/>
              </a:rPr>
              <a:t> </a:t>
            </a:r>
            <a:r>
              <a:rPr sz="1800" dirty="0">
                <a:cs typeface="Calibri"/>
              </a:rPr>
              <a:t>&amp;</a:t>
            </a:r>
            <a:r>
              <a:rPr sz="1800" spc="-1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Contraindications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192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Exposure</a:t>
            </a:r>
            <a:r>
              <a:rPr sz="1800" spc="-25" dirty="0">
                <a:cs typeface="Calibri"/>
              </a:rPr>
              <a:t> </a:t>
            </a:r>
            <a:r>
              <a:rPr sz="1800" spc="-20" dirty="0">
                <a:cs typeface="Calibri"/>
              </a:rPr>
              <a:t>Factors</a:t>
            </a:r>
            <a:endParaRPr sz="1800" dirty="0">
              <a:cs typeface="Calibri"/>
            </a:endParaRPr>
          </a:p>
          <a:p>
            <a:pPr marL="184785" indent="-172720">
              <a:lnSpc>
                <a:spcPts val="2390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10" dirty="0">
                <a:cs typeface="Calibri"/>
              </a:rPr>
              <a:t>Most</a:t>
            </a:r>
            <a:r>
              <a:rPr sz="2100" spc="-15" dirty="0">
                <a:cs typeface="Calibri"/>
              </a:rPr>
              <a:t> </a:t>
            </a:r>
            <a:r>
              <a:rPr sz="2100" dirty="0">
                <a:cs typeface="Calibri"/>
              </a:rPr>
              <a:t>common</a:t>
            </a:r>
            <a:r>
              <a:rPr sz="2100" spc="-5" dirty="0">
                <a:cs typeface="Calibri"/>
              </a:rPr>
              <a:t> </a:t>
            </a:r>
            <a:r>
              <a:rPr sz="2100" spc="5" dirty="0">
                <a:cs typeface="Calibri"/>
              </a:rPr>
              <a:t>CT</a:t>
            </a:r>
            <a:r>
              <a:rPr sz="2100" spc="-2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Chest</a:t>
            </a:r>
            <a:r>
              <a:rPr sz="2100" spc="5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exams</a:t>
            </a:r>
            <a:r>
              <a:rPr sz="2100" spc="-2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done</a:t>
            </a:r>
            <a:endParaRPr sz="2100" dirty="0"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11453"/>
            <a:ext cx="4057650" cy="10284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4897120" cy="21583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95"/>
              </a:lnSpc>
              <a:spcBef>
                <a:spcPts val="100"/>
              </a:spcBef>
            </a:pP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Positioning</a:t>
            </a:r>
            <a:r>
              <a:rPr sz="2100" u="heavy" spc="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for</a:t>
            </a:r>
            <a:r>
              <a:rPr sz="2100" u="heavy" dirty="0">
                <a:uFill>
                  <a:solidFill>
                    <a:srgbClr val="000000"/>
                  </a:solidFill>
                </a:uFill>
                <a:cs typeface="Calibri"/>
              </a:rPr>
              <a:t> a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CT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Chest</a:t>
            </a:r>
            <a:endParaRPr sz="2100" dirty="0">
              <a:cs typeface="Calibri"/>
            </a:endParaRPr>
          </a:p>
          <a:p>
            <a:pPr marL="184785" indent="-172720">
              <a:lnSpc>
                <a:spcPts val="2295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15" dirty="0">
                <a:cs typeface="Calibri"/>
              </a:rPr>
              <a:t>Patient</a:t>
            </a:r>
            <a:r>
              <a:rPr sz="2100" spc="-35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Position</a:t>
            </a:r>
            <a:endParaRPr sz="2100" dirty="0">
              <a:cs typeface="Calibri"/>
            </a:endParaRPr>
          </a:p>
          <a:p>
            <a:pPr marL="527685" lvl="1" indent="-172720">
              <a:lnSpc>
                <a:spcPts val="195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Supine, </a:t>
            </a:r>
            <a:r>
              <a:rPr sz="1800" dirty="0">
                <a:cs typeface="Calibri"/>
              </a:rPr>
              <a:t>arms</a:t>
            </a:r>
            <a:r>
              <a:rPr sz="1800" spc="-1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elevated</a:t>
            </a:r>
            <a:r>
              <a:rPr sz="1800" spc="5" dirty="0">
                <a:cs typeface="Calibri"/>
              </a:rPr>
              <a:t> </a:t>
            </a:r>
            <a:r>
              <a:rPr sz="1800" dirty="0">
                <a:cs typeface="Calibri"/>
              </a:rPr>
              <a:t>and </a:t>
            </a:r>
            <a:r>
              <a:rPr sz="1800" spc="-10" dirty="0">
                <a:cs typeface="Calibri"/>
              </a:rPr>
              <a:t>resting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behind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head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1945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Feet</a:t>
            </a:r>
            <a:r>
              <a:rPr sz="1800" spc="-25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first</a:t>
            </a:r>
            <a:r>
              <a:rPr sz="1800" spc="-10" dirty="0">
                <a:cs typeface="Calibri"/>
              </a:rPr>
              <a:t> into</a:t>
            </a:r>
            <a:r>
              <a:rPr sz="1800" spc="-2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gantry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1945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Reduce</a:t>
            </a:r>
            <a:r>
              <a:rPr sz="1800" spc="-5" dirty="0">
                <a:cs typeface="Calibri"/>
              </a:rPr>
              <a:t> patient</a:t>
            </a:r>
            <a:r>
              <a:rPr sz="1800" spc="-2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motion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192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Suspend</a:t>
            </a:r>
            <a:r>
              <a:rPr sz="1800" spc="-20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respiration</a:t>
            </a:r>
            <a:endParaRPr sz="1800" dirty="0">
              <a:cs typeface="Calibri"/>
            </a:endParaRPr>
          </a:p>
          <a:p>
            <a:pPr marL="184785" indent="-172720">
              <a:lnSpc>
                <a:spcPts val="2285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15" dirty="0">
                <a:cs typeface="Calibri"/>
              </a:rPr>
              <a:t>Anatomy</a:t>
            </a:r>
            <a:r>
              <a:rPr sz="2100" spc="-40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Position</a:t>
            </a:r>
            <a:endParaRPr sz="2100" dirty="0">
              <a:cs typeface="Calibri"/>
            </a:endParaRPr>
          </a:p>
          <a:p>
            <a:pPr marL="527685" lvl="1" indent="-172720">
              <a:lnSpc>
                <a:spcPts val="206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dirty="0">
                <a:cs typeface="Calibri"/>
              </a:rPr>
              <a:t>No</a:t>
            </a:r>
            <a:r>
              <a:rPr sz="1800" spc="-35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rotation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11453"/>
            <a:ext cx="4057650" cy="10284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94304" y="1520952"/>
            <a:ext cx="5803392" cy="435102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347717" y="6049771"/>
            <a:ext cx="31388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cs typeface="Calibri"/>
              </a:rPr>
              <a:t>Image</a:t>
            </a:r>
            <a:r>
              <a:rPr sz="1800" spc="-1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Source:</a:t>
            </a:r>
            <a:r>
              <a:rPr sz="1800" spc="420" dirty="0">
                <a:cs typeface="Calibri"/>
              </a:rPr>
              <a:t> </a:t>
            </a:r>
            <a:r>
              <a:rPr sz="1800" spc="-20" dirty="0">
                <a:cs typeface="Calibri"/>
              </a:rPr>
              <a:t>https://cancer.gov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11453"/>
            <a:ext cx="4057650" cy="10284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79587"/>
            <a:ext cx="4771390" cy="186753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340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10" dirty="0">
                <a:cs typeface="Calibri"/>
              </a:rPr>
              <a:t>How</a:t>
            </a:r>
            <a:r>
              <a:rPr sz="2100" spc="10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are</a:t>
            </a:r>
            <a:r>
              <a:rPr sz="2100" spc="-5" dirty="0">
                <a:cs typeface="Calibri"/>
              </a:rPr>
              <a:t> </a:t>
            </a:r>
            <a:r>
              <a:rPr sz="2100" spc="5" dirty="0">
                <a:cs typeface="Calibri"/>
              </a:rPr>
              <a:t>CT</a:t>
            </a:r>
            <a:r>
              <a:rPr sz="2100" spc="-5" dirty="0">
                <a:cs typeface="Calibri"/>
              </a:rPr>
              <a:t> images of</a:t>
            </a:r>
            <a:r>
              <a:rPr sz="2100" spc="1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the</a:t>
            </a:r>
            <a:r>
              <a:rPr sz="2100" spc="-10" dirty="0">
                <a:cs typeface="Calibri"/>
              </a:rPr>
              <a:t> Chest</a:t>
            </a:r>
            <a:r>
              <a:rPr sz="2100" spc="1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acquired?</a:t>
            </a:r>
            <a:endParaRPr sz="21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dirty="0">
                <a:cs typeface="Calibri"/>
              </a:rPr>
              <a:t>Axial</a:t>
            </a:r>
            <a:r>
              <a:rPr sz="1800" spc="-5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plane</a:t>
            </a:r>
            <a:endParaRPr sz="18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Arial MT"/>
              <a:buChar char="•"/>
            </a:pPr>
            <a:endParaRPr sz="205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Helical</a:t>
            </a:r>
            <a:r>
              <a:rPr sz="1800" spc="-5" dirty="0">
                <a:cs typeface="Calibri"/>
              </a:rPr>
              <a:t> Scanning </a:t>
            </a:r>
            <a:r>
              <a:rPr sz="1800" dirty="0">
                <a:cs typeface="Calibri"/>
              </a:rPr>
              <a:t>=</a:t>
            </a: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 MT"/>
              <a:buChar char="•"/>
            </a:pPr>
            <a:endParaRPr sz="205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Some </a:t>
            </a:r>
            <a:r>
              <a:rPr sz="1800" spc="-10" dirty="0">
                <a:cs typeface="Calibri"/>
              </a:rPr>
              <a:t>differences</a:t>
            </a:r>
            <a:r>
              <a:rPr sz="1800" spc="1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(High-Resolution</a:t>
            </a:r>
            <a:r>
              <a:rPr sz="1800" spc="3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scans)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11453"/>
            <a:ext cx="4057650" cy="10284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41297"/>
            <a:ext cx="8360409" cy="3372485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Challenges</a:t>
            </a:r>
            <a:r>
              <a:rPr sz="21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dirty="0">
                <a:uFill>
                  <a:solidFill>
                    <a:srgbClr val="000000"/>
                  </a:solidFill>
                </a:uFill>
                <a:cs typeface="Calibri"/>
              </a:rPr>
              <a:t>in</a:t>
            </a:r>
            <a:r>
              <a:rPr sz="21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scanning</a:t>
            </a:r>
            <a:endParaRPr sz="2100" dirty="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545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10" dirty="0">
                <a:cs typeface="Calibri"/>
              </a:rPr>
              <a:t>Involuntary</a:t>
            </a:r>
            <a:r>
              <a:rPr sz="2100" spc="-90" dirty="0">
                <a:cs typeface="Calibri"/>
              </a:rPr>
              <a:t> </a:t>
            </a:r>
            <a:r>
              <a:rPr sz="2100" dirty="0">
                <a:cs typeface="Calibri"/>
              </a:rPr>
              <a:t>motion</a:t>
            </a:r>
          </a:p>
          <a:p>
            <a:pPr marL="527685" lvl="1" indent="-172720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15" dirty="0">
                <a:cs typeface="Calibri"/>
              </a:rPr>
              <a:t>Respiration</a:t>
            </a:r>
            <a:r>
              <a:rPr sz="1800" spc="-5" dirty="0">
                <a:cs typeface="Calibri"/>
              </a:rPr>
              <a:t> </a:t>
            </a:r>
            <a:r>
              <a:rPr sz="1800" dirty="0">
                <a:cs typeface="Calibri"/>
              </a:rPr>
              <a:t>&amp;</a:t>
            </a:r>
            <a:r>
              <a:rPr sz="1800" spc="-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cardiac</a:t>
            </a:r>
            <a:r>
              <a:rPr sz="1800" spc="-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function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190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dirty="0">
                <a:cs typeface="Calibri"/>
              </a:rPr>
              <a:t>Management</a:t>
            </a:r>
            <a:r>
              <a:rPr sz="1800" spc="-50" dirty="0">
                <a:cs typeface="Calibri"/>
              </a:rPr>
              <a:t> </a:t>
            </a:r>
            <a:r>
              <a:rPr sz="1800" dirty="0">
                <a:cs typeface="Calibri"/>
              </a:rPr>
              <a:t>–</a:t>
            </a:r>
          </a:p>
          <a:p>
            <a:pPr marL="527685" lvl="1" indent="-172720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Alternative</a:t>
            </a:r>
            <a:r>
              <a:rPr sz="1800" spc="5" dirty="0">
                <a:cs typeface="Calibri"/>
              </a:rPr>
              <a:t> </a:t>
            </a:r>
            <a:r>
              <a:rPr sz="1800" dirty="0">
                <a:cs typeface="Calibri"/>
              </a:rPr>
              <a:t>–</a:t>
            </a:r>
            <a:r>
              <a:rPr sz="1800" spc="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Scan</a:t>
            </a:r>
            <a:r>
              <a:rPr sz="1800" spc="2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caudal</a:t>
            </a:r>
            <a:r>
              <a:rPr sz="1800" spc="15" dirty="0">
                <a:cs typeface="Calibri"/>
              </a:rPr>
              <a:t> </a:t>
            </a:r>
            <a:r>
              <a:rPr sz="1800" dirty="0">
                <a:cs typeface="Calibri"/>
              </a:rPr>
              <a:t>–</a:t>
            </a:r>
            <a:r>
              <a:rPr sz="1800" spc="1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cranial</a:t>
            </a:r>
            <a:r>
              <a:rPr sz="1800" spc="20" dirty="0">
                <a:cs typeface="Calibri"/>
              </a:rPr>
              <a:t> </a:t>
            </a:r>
            <a:r>
              <a:rPr sz="1800" dirty="0">
                <a:cs typeface="Calibri"/>
              </a:rPr>
              <a:t>as</a:t>
            </a:r>
            <a:r>
              <a:rPr sz="1800" spc="-5" dirty="0">
                <a:cs typeface="Calibri"/>
              </a:rPr>
              <a:t> there</a:t>
            </a:r>
            <a:r>
              <a:rPr sz="1800" spc="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is</a:t>
            </a:r>
            <a:r>
              <a:rPr sz="1800" spc="10" dirty="0">
                <a:cs typeface="Calibri"/>
              </a:rPr>
              <a:t> </a:t>
            </a:r>
            <a:r>
              <a:rPr sz="1800" dirty="0">
                <a:cs typeface="Calibri"/>
              </a:rPr>
              <a:t>less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motion</a:t>
            </a:r>
            <a:r>
              <a:rPr sz="1800" spc="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of</a:t>
            </a:r>
            <a:r>
              <a:rPr sz="1800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respiration</a:t>
            </a:r>
            <a:r>
              <a:rPr sz="1800" spc="2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at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the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apices</a:t>
            </a:r>
            <a:endParaRPr sz="1800" dirty="0">
              <a:cs typeface="Calibri"/>
            </a:endParaRPr>
          </a:p>
          <a:p>
            <a:pPr lvl="1">
              <a:lnSpc>
                <a:spcPct val="100000"/>
              </a:lnSpc>
              <a:buFont typeface="Arial MT"/>
              <a:buChar char="•"/>
            </a:pPr>
            <a:endParaRPr sz="2950" dirty="0">
              <a:cs typeface="Calibri"/>
            </a:endParaRPr>
          </a:p>
          <a:p>
            <a:pPr marL="184785" indent="-172720">
              <a:lnSpc>
                <a:spcPct val="100000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15" dirty="0">
                <a:cs typeface="Calibri"/>
              </a:rPr>
              <a:t>Patient</a:t>
            </a:r>
            <a:r>
              <a:rPr sz="2100" spc="-3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mobility</a:t>
            </a:r>
            <a:endParaRPr sz="21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dirty="0">
                <a:cs typeface="Calibri"/>
              </a:rPr>
              <a:t>Unable </a:t>
            </a:r>
            <a:r>
              <a:rPr sz="1800" spc="-10" dirty="0">
                <a:cs typeface="Calibri"/>
              </a:rPr>
              <a:t>to raise</a:t>
            </a:r>
            <a:r>
              <a:rPr sz="1800" spc="-15" dirty="0">
                <a:cs typeface="Calibri"/>
              </a:rPr>
              <a:t> </a:t>
            </a:r>
            <a:r>
              <a:rPr sz="1800" dirty="0">
                <a:cs typeface="Calibri"/>
              </a:rPr>
              <a:t>arms</a:t>
            </a:r>
            <a:r>
              <a:rPr sz="1800" spc="-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above </a:t>
            </a:r>
            <a:r>
              <a:rPr sz="1800" dirty="0">
                <a:cs typeface="Calibri"/>
              </a:rPr>
              <a:t>head</a:t>
            </a:r>
            <a:r>
              <a:rPr sz="1800" spc="5" dirty="0">
                <a:cs typeface="Calibri"/>
              </a:rPr>
              <a:t> </a:t>
            </a:r>
            <a:r>
              <a:rPr sz="1800" dirty="0">
                <a:cs typeface="Calibri"/>
              </a:rPr>
              <a:t>and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hold</a:t>
            </a:r>
            <a:r>
              <a:rPr sz="180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still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Management</a:t>
            </a:r>
            <a:r>
              <a:rPr sz="1800" spc="-10" dirty="0">
                <a:cs typeface="Calibri"/>
              </a:rPr>
              <a:t> </a:t>
            </a:r>
            <a:r>
              <a:rPr sz="1800" dirty="0">
                <a:cs typeface="Calibri"/>
              </a:rPr>
              <a:t>–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use</a:t>
            </a:r>
            <a:r>
              <a:rPr sz="1800" spc="1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immobilization</a:t>
            </a:r>
            <a:r>
              <a:rPr sz="1800" spc="2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techniques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185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Alternative</a:t>
            </a:r>
            <a:r>
              <a:rPr sz="1800" spc="-5" dirty="0">
                <a:cs typeface="Calibri"/>
              </a:rPr>
              <a:t> </a:t>
            </a:r>
            <a:r>
              <a:rPr sz="1800" dirty="0">
                <a:cs typeface="Calibri"/>
              </a:rPr>
              <a:t>–</a:t>
            </a:r>
            <a:r>
              <a:rPr sz="1800" spc="-5" dirty="0">
                <a:cs typeface="Calibri"/>
              </a:rPr>
              <a:t> scan with</a:t>
            </a:r>
            <a:r>
              <a:rPr sz="1800" spc="2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patient’s</a:t>
            </a:r>
            <a:r>
              <a:rPr sz="1800" spc="-5" dirty="0">
                <a:cs typeface="Calibri"/>
              </a:rPr>
              <a:t> </a:t>
            </a:r>
            <a:r>
              <a:rPr sz="1800" dirty="0">
                <a:cs typeface="Calibri"/>
              </a:rPr>
              <a:t>arms</a:t>
            </a:r>
            <a:r>
              <a:rPr sz="1800" spc="-1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at</a:t>
            </a:r>
            <a:r>
              <a:rPr sz="1800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size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11453"/>
            <a:ext cx="4057650" cy="10284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41297"/>
            <a:ext cx="4714240" cy="3141980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sz="2100" spc="-10" dirty="0">
                <a:cs typeface="Calibri"/>
              </a:rPr>
              <a:t>How</a:t>
            </a:r>
            <a:r>
              <a:rPr sz="2100" spc="10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are</a:t>
            </a:r>
            <a:r>
              <a:rPr sz="2100" spc="-5" dirty="0">
                <a:cs typeface="Calibri"/>
              </a:rPr>
              <a:t> </a:t>
            </a:r>
            <a:r>
              <a:rPr sz="2100" spc="5" dirty="0">
                <a:cs typeface="Calibri"/>
              </a:rPr>
              <a:t>CT</a:t>
            </a:r>
            <a:r>
              <a:rPr sz="2100" spc="-5" dirty="0">
                <a:cs typeface="Calibri"/>
              </a:rPr>
              <a:t> images</a:t>
            </a:r>
            <a:r>
              <a:rPr sz="2100" spc="-1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of</a:t>
            </a:r>
            <a:r>
              <a:rPr sz="2100" spc="10" dirty="0">
                <a:cs typeface="Calibri"/>
              </a:rPr>
              <a:t> </a:t>
            </a:r>
            <a:r>
              <a:rPr sz="2100" dirty="0">
                <a:cs typeface="Calibri"/>
              </a:rPr>
              <a:t>the</a:t>
            </a:r>
            <a:r>
              <a:rPr sz="2100" spc="-5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chest</a:t>
            </a:r>
            <a:r>
              <a:rPr sz="2100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viewed?</a:t>
            </a:r>
            <a:endParaRPr sz="2100" dirty="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545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Multiple</a:t>
            </a:r>
            <a:r>
              <a:rPr sz="2100" spc="-15" dirty="0">
                <a:cs typeface="Calibri"/>
              </a:rPr>
              <a:t> </a:t>
            </a:r>
            <a:r>
              <a:rPr sz="2100" dirty="0">
                <a:cs typeface="Calibri"/>
              </a:rPr>
              <a:t>MPR</a:t>
            </a:r>
          </a:p>
          <a:p>
            <a:pPr>
              <a:lnSpc>
                <a:spcPct val="100000"/>
              </a:lnSpc>
              <a:spcBef>
                <a:spcPts val="20"/>
              </a:spcBef>
              <a:buFont typeface="Arial MT"/>
              <a:buChar char="•"/>
            </a:pPr>
            <a:endParaRPr sz="2950" dirty="0">
              <a:cs typeface="Calibri"/>
            </a:endParaRPr>
          </a:p>
          <a:p>
            <a:pPr marL="184785" indent="-172720">
              <a:lnSpc>
                <a:spcPct val="100000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Multiple</a:t>
            </a:r>
            <a:r>
              <a:rPr sz="2100" spc="1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window</a:t>
            </a:r>
            <a:r>
              <a:rPr sz="210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settings</a:t>
            </a:r>
            <a:r>
              <a:rPr sz="2100" spc="1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of </a:t>
            </a:r>
            <a:r>
              <a:rPr sz="2100" spc="-20" dirty="0">
                <a:cs typeface="Calibri"/>
              </a:rPr>
              <a:t>reformats</a:t>
            </a:r>
            <a:endParaRPr sz="21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2950" dirty="0">
              <a:cs typeface="Calibri"/>
            </a:endParaRPr>
          </a:p>
          <a:p>
            <a:pPr marL="184785" indent="-172720">
              <a:lnSpc>
                <a:spcPct val="100000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10" dirty="0">
                <a:cs typeface="Calibri"/>
              </a:rPr>
              <a:t>Standard</a:t>
            </a:r>
            <a:r>
              <a:rPr sz="2100" spc="-35" dirty="0">
                <a:cs typeface="Calibri"/>
              </a:rPr>
              <a:t> </a:t>
            </a:r>
            <a:r>
              <a:rPr sz="2100" dirty="0">
                <a:cs typeface="Calibri"/>
              </a:rPr>
              <a:t>/</a:t>
            </a:r>
            <a:r>
              <a:rPr sz="2100" spc="-5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Soft-Tissue</a:t>
            </a:r>
            <a:r>
              <a:rPr sz="2100" spc="15" dirty="0">
                <a:cs typeface="Calibri"/>
              </a:rPr>
              <a:t> </a:t>
            </a:r>
            <a:r>
              <a:rPr sz="2100" dirty="0">
                <a:cs typeface="Calibri"/>
              </a:rPr>
              <a:t>WW</a:t>
            </a:r>
            <a:r>
              <a:rPr sz="2100" spc="-15" dirty="0">
                <a:cs typeface="Calibri"/>
              </a:rPr>
              <a:t> </a:t>
            </a:r>
            <a:r>
              <a:rPr sz="2100" dirty="0">
                <a:cs typeface="Calibri"/>
              </a:rPr>
              <a:t>500</a:t>
            </a:r>
            <a:r>
              <a:rPr sz="2100" spc="-20" dirty="0">
                <a:cs typeface="Calibri"/>
              </a:rPr>
              <a:t> </a:t>
            </a:r>
            <a:r>
              <a:rPr sz="2100" dirty="0">
                <a:cs typeface="Calibri"/>
              </a:rPr>
              <a:t>/</a:t>
            </a:r>
            <a:r>
              <a:rPr sz="2100" spc="-5" dirty="0">
                <a:cs typeface="Calibri"/>
              </a:rPr>
              <a:t> </a:t>
            </a:r>
            <a:r>
              <a:rPr sz="2100" dirty="0">
                <a:cs typeface="Calibri"/>
              </a:rPr>
              <a:t>WL</a:t>
            </a:r>
            <a:r>
              <a:rPr sz="2100" spc="-5" dirty="0">
                <a:cs typeface="Calibri"/>
              </a:rPr>
              <a:t> </a:t>
            </a:r>
            <a:r>
              <a:rPr sz="2100" dirty="0">
                <a:cs typeface="Calibri"/>
              </a:rPr>
              <a:t>50</a:t>
            </a: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2950" dirty="0">
              <a:cs typeface="Calibri"/>
            </a:endParaRPr>
          </a:p>
          <a:p>
            <a:pPr marL="184785" indent="-172720">
              <a:lnSpc>
                <a:spcPct val="100000"/>
              </a:lnSpc>
              <a:buFont typeface="Arial MT"/>
              <a:buChar char="•"/>
              <a:tabLst>
                <a:tab pos="185420" algn="l"/>
                <a:tab pos="2626995" algn="l"/>
                <a:tab pos="4567555" algn="l"/>
              </a:tabLst>
            </a:pPr>
            <a:r>
              <a:rPr sz="2100" spc="5" dirty="0">
                <a:cs typeface="Calibri"/>
              </a:rPr>
              <a:t>L</a:t>
            </a:r>
            <a:r>
              <a:rPr sz="2100" spc="-5" dirty="0">
                <a:cs typeface="Calibri"/>
              </a:rPr>
              <a:t>u</a:t>
            </a:r>
            <a:r>
              <a:rPr sz="2100" spc="5" dirty="0">
                <a:cs typeface="Calibri"/>
              </a:rPr>
              <a:t>n</a:t>
            </a:r>
            <a:r>
              <a:rPr sz="2100" dirty="0">
                <a:cs typeface="Calibri"/>
              </a:rPr>
              <a:t>g</a:t>
            </a:r>
            <a:r>
              <a:rPr sz="2100" spc="-10" dirty="0">
                <a:cs typeface="Calibri"/>
              </a:rPr>
              <a:t> </a:t>
            </a:r>
            <a:r>
              <a:rPr sz="2100" dirty="0">
                <a:cs typeface="Calibri"/>
              </a:rPr>
              <a:t>WW</a:t>
            </a:r>
            <a:r>
              <a:rPr sz="2100" spc="-10" dirty="0">
                <a:cs typeface="Calibri"/>
              </a:rPr>
              <a:t> </a:t>
            </a:r>
            <a:r>
              <a:rPr sz="21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100" dirty="0">
                <a:cs typeface="Calibri"/>
              </a:rPr>
              <a:t>_</a:t>
            </a:r>
            <a:r>
              <a:rPr sz="2100" spc="50" dirty="0">
                <a:cs typeface="Calibri"/>
              </a:rPr>
              <a:t> </a:t>
            </a:r>
            <a:r>
              <a:rPr sz="2100" dirty="0">
                <a:cs typeface="Calibri"/>
              </a:rPr>
              <a:t>WL</a:t>
            </a:r>
            <a:r>
              <a:rPr sz="2100" spc="5" dirty="0">
                <a:cs typeface="Calibri"/>
              </a:rPr>
              <a:t> </a:t>
            </a:r>
            <a:r>
              <a:rPr sz="21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100" dirty="0">
                <a:cs typeface="Calibri"/>
              </a:rPr>
              <a:t>_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11453"/>
            <a:ext cx="4057650" cy="10284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049395" y="6058001"/>
            <a:ext cx="364997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Calibri"/>
                <a:cs typeface="Calibri"/>
              </a:rPr>
              <a:t>Case</a:t>
            </a:r>
            <a:r>
              <a:rPr sz="1200" spc="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courtesy</a:t>
            </a:r>
            <a:r>
              <a:rPr sz="1200" spc="-5" dirty="0">
                <a:latin typeface="Calibri"/>
                <a:cs typeface="Calibri"/>
              </a:rPr>
              <a:t> of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Dr Ian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Bickle,</a:t>
            </a:r>
            <a:r>
              <a:rPr sz="1200" spc="2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Radiopaedia.org,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rID: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52486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04288" y="1432560"/>
            <a:ext cx="7331963" cy="440893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11453"/>
            <a:ext cx="4057650" cy="10284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90900" y="1723644"/>
            <a:ext cx="5410200" cy="3410711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157853" y="5307583"/>
            <a:ext cx="406971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44536A"/>
                </a:solidFill>
                <a:latin typeface="Arial MT"/>
                <a:cs typeface="Arial MT"/>
              </a:rPr>
              <a:t>Case</a:t>
            </a:r>
            <a:r>
              <a:rPr sz="1200" spc="-15" dirty="0">
                <a:solidFill>
                  <a:srgbClr val="44536A"/>
                </a:solidFill>
                <a:latin typeface="Arial MT"/>
                <a:cs typeface="Arial MT"/>
              </a:rPr>
              <a:t> </a:t>
            </a:r>
            <a:r>
              <a:rPr sz="1200" dirty="0">
                <a:solidFill>
                  <a:srgbClr val="44536A"/>
                </a:solidFill>
                <a:latin typeface="Arial MT"/>
                <a:cs typeface="Arial MT"/>
              </a:rPr>
              <a:t>courtesy</a:t>
            </a:r>
            <a:r>
              <a:rPr sz="1200" spc="-5" dirty="0">
                <a:solidFill>
                  <a:srgbClr val="44536A"/>
                </a:solidFill>
                <a:latin typeface="Arial MT"/>
                <a:cs typeface="Arial MT"/>
              </a:rPr>
              <a:t> </a:t>
            </a:r>
            <a:r>
              <a:rPr sz="1200" dirty="0">
                <a:solidFill>
                  <a:srgbClr val="44536A"/>
                </a:solidFill>
                <a:latin typeface="Arial MT"/>
                <a:cs typeface="Arial MT"/>
              </a:rPr>
              <a:t>of </a:t>
            </a:r>
            <a:r>
              <a:rPr sz="1200" spc="-5" dirty="0">
                <a:solidFill>
                  <a:srgbClr val="44536A"/>
                </a:solidFill>
                <a:latin typeface="Arial MT"/>
                <a:cs typeface="Arial MT"/>
              </a:rPr>
              <a:t>Dr</a:t>
            </a:r>
            <a:r>
              <a:rPr sz="1200" dirty="0">
                <a:solidFill>
                  <a:srgbClr val="44536A"/>
                </a:solidFill>
                <a:latin typeface="Arial MT"/>
                <a:cs typeface="Arial MT"/>
              </a:rPr>
              <a:t> </a:t>
            </a:r>
            <a:r>
              <a:rPr sz="1200" spc="-5" dirty="0">
                <a:solidFill>
                  <a:srgbClr val="44536A"/>
                </a:solidFill>
                <a:latin typeface="Arial MT"/>
                <a:cs typeface="Arial MT"/>
              </a:rPr>
              <a:t>Ian</a:t>
            </a:r>
            <a:r>
              <a:rPr sz="1200" spc="20" dirty="0">
                <a:solidFill>
                  <a:srgbClr val="44536A"/>
                </a:solidFill>
                <a:latin typeface="Arial MT"/>
                <a:cs typeface="Arial MT"/>
              </a:rPr>
              <a:t> </a:t>
            </a:r>
            <a:r>
              <a:rPr sz="1200" spc="-5" dirty="0">
                <a:solidFill>
                  <a:srgbClr val="44536A"/>
                </a:solidFill>
                <a:latin typeface="Arial MT"/>
                <a:cs typeface="Arial MT"/>
              </a:rPr>
              <a:t>Bickle,</a:t>
            </a:r>
            <a:r>
              <a:rPr sz="1200" dirty="0">
                <a:solidFill>
                  <a:srgbClr val="44536A"/>
                </a:solidFill>
                <a:latin typeface="Arial MT"/>
                <a:cs typeface="Arial MT"/>
              </a:rPr>
              <a:t> </a:t>
            </a:r>
            <a:r>
              <a:rPr sz="1200" spc="-5" dirty="0">
                <a:solidFill>
                  <a:srgbClr val="44536A"/>
                </a:solidFill>
                <a:latin typeface="Arial MT"/>
                <a:cs typeface="Arial MT"/>
              </a:rPr>
              <a:t>Radiopaedia.org,</a:t>
            </a:r>
            <a:r>
              <a:rPr sz="1200" spc="-45" dirty="0">
                <a:solidFill>
                  <a:srgbClr val="44536A"/>
                </a:solidFill>
                <a:latin typeface="Arial MT"/>
                <a:cs typeface="Arial MT"/>
              </a:rPr>
              <a:t> </a:t>
            </a:r>
            <a:r>
              <a:rPr sz="1200" spc="-5" dirty="0">
                <a:solidFill>
                  <a:srgbClr val="44536A"/>
                </a:solidFill>
                <a:latin typeface="Arial MT"/>
                <a:cs typeface="Arial MT"/>
              </a:rPr>
              <a:t>rID:</a:t>
            </a:r>
            <a:r>
              <a:rPr sz="1200" spc="30" dirty="0">
                <a:solidFill>
                  <a:srgbClr val="44536A"/>
                </a:solidFill>
                <a:latin typeface="Arial MT"/>
                <a:cs typeface="Arial MT"/>
              </a:rPr>
              <a:t> </a:t>
            </a:r>
            <a:r>
              <a:rPr sz="1200" spc="-5" dirty="0">
                <a:solidFill>
                  <a:srgbClr val="44536A"/>
                </a:solidFill>
                <a:latin typeface="Arial MT"/>
                <a:cs typeface="Arial MT"/>
              </a:rPr>
              <a:t>52486</a:t>
            </a:r>
            <a:endParaRPr sz="1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2646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41957"/>
            <a:ext cx="9486265" cy="2527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95"/>
              </a:lnSpc>
              <a:spcBef>
                <a:spcPts val="100"/>
              </a:spcBef>
            </a:pPr>
            <a:r>
              <a:rPr sz="21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Protocols</a:t>
            </a:r>
            <a:r>
              <a:rPr sz="21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dirty="0">
                <a:uFill>
                  <a:solidFill>
                    <a:srgbClr val="000000"/>
                  </a:solidFill>
                </a:uFill>
                <a:cs typeface="Calibri"/>
              </a:rPr>
              <a:t>and</a:t>
            </a:r>
            <a:r>
              <a:rPr sz="21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Pathology</a:t>
            </a:r>
            <a:endParaRPr sz="2100" dirty="0">
              <a:cs typeface="Calibri"/>
            </a:endParaRPr>
          </a:p>
          <a:p>
            <a:pPr marL="184785" indent="-172720">
              <a:lnSpc>
                <a:spcPts val="2270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dirty="0">
                <a:cs typeface="Calibri"/>
              </a:rPr>
              <a:t>IV</a:t>
            </a:r>
            <a:r>
              <a:rPr sz="2100" spc="-15" dirty="0">
                <a:cs typeface="Calibri"/>
              </a:rPr>
              <a:t> contrast</a:t>
            </a:r>
            <a:r>
              <a:rPr sz="2100" dirty="0">
                <a:cs typeface="Calibri"/>
              </a:rPr>
              <a:t> is</a:t>
            </a:r>
            <a:r>
              <a:rPr sz="2100" spc="1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not </a:t>
            </a:r>
            <a:r>
              <a:rPr sz="2100" spc="-15" dirty="0">
                <a:cs typeface="Calibri"/>
              </a:rPr>
              <a:t>always</a:t>
            </a:r>
            <a:r>
              <a:rPr sz="2100" spc="-5" dirty="0">
                <a:cs typeface="Calibri"/>
              </a:rPr>
              <a:t> used,</a:t>
            </a:r>
            <a:r>
              <a:rPr sz="2100" spc="5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pay</a:t>
            </a:r>
            <a:r>
              <a:rPr sz="2100" spc="-20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careful attention</a:t>
            </a:r>
            <a:r>
              <a:rPr sz="2100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to</a:t>
            </a:r>
            <a:r>
              <a:rPr sz="2100" spc="-5" dirty="0">
                <a:cs typeface="Calibri"/>
              </a:rPr>
              <a:t> requisitions!</a:t>
            </a:r>
            <a:endParaRPr sz="2100" dirty="0">
              <a:cs typeface="Calibri"/>
            </a:endParaRPr>
          </a:p>
          <a:p>
            <a:pPr marL="184785" indent="-172720">
              <a:lnSpc>
                <a:spcPts val="2395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15" dirty="0">
                <a:cs typeface="Calibri"/>
              </a:rPr>
              <a:t>Oral</a:t>
            </a:r>
            <a:r>
              <a:rPr sz="2100" spc="-30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contrast</a:t>
            </a:r>
            <a:r>
              <a:rPr sz="2100" spc="-25" dirty="0">
                <a:cs typeface="Calibri"/>
              </a:rPr>
              <a:t> </a:t>
            </a:r>
            <a:r>
              <a:rPr sz="2100" dirty="0">
                <a:cs typeface="Calibri"/>
              </a:rPr>
              <a:t>is:</a:t>
            </a:r>
          </a:p>
          <a:p>
            <a:pPr marL="184785" indent="-172720">
              <a:lnSpc>
                <a:spcPts val="2420"/>
              </a:lnSpc>
              <a:spcBef>
                <a:spcPts val="2014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dirty="0">
                <a:cs typeface="Calibri"/>
              </a:rPr>
              <a:t>3 </a:t>
            </a:r>
            <a:r>
              <a:rPr sz="2100" spc="-5" dirty="0">
                <a:cs typeface="Calibri"/>
              </a:rPr>
              <a:t>major</a:t>
            </a:r>
            <a:r>
              <a:rPr sz="2100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protocol</a:t>
            </a:r>
            <a:r>
              <a:rPr sz="2100" spc="25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categories</a:t>
            </a:r>
            <a:r>
              <a:rPr sz="2100" spc="20" dirty="0">
                <a:cs typeface="Calibri"/>
              </a:rPr>
              <a:t> </a:t>
            </a:r>
            <a:r>
              <a:rPr sz="2100" dirty="0">
                <a:cs typeface="Calibri"/>
              </a:rPr>
              <a:t>will</a:t>
            </a:r>
            <a:r>
              <a:rPr sz="2100" spc="2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be</a:t>
            </a:r>
            <a:r>
              <a:rPr sz="2100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covered</a:t>
            </a:r>
            <a:r>
              <a:rPr sz="2100" spc="35" dirty="0">
                <a:cs typeface="Calibri"/>
              </a:rPr>
              <a:t> </a:t>
            </a:r>
            <a:r>
              <a:rPr sz="2100" dirty="0">
                <a:cs typeface="Calibri"/>
              </a:rPr>
              <a:t>in this</a:t>
            </a:r>
            <a:r>
              <a:rPr sz="2100" spc="-1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module</a:t>
            </a:r>
            <a:r>
              <a:rPr sz="2100" spc="20" dirty="0">
                <a:cs typeface="Calibri"/>
              </a:rPr>
              <a:t> </a:t>
            </a:r>
            <a:r>
              <a:rPr sz="2100" dirty="0">
                <a:cs typeface="Calibri"/>
              </a:rPr>
              <a:t>/</a:t>
            </a:r>
            <a:r>
              <a:rPr sz="2100" spc="-5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course:</a:t>
            </a:r>
            <a:endParaRPr sz="2100" dirty="0">
              <a:cs typeface="Calibri"/>
            </a:endParaRPr>
          </a:p>
          <a:p>
            <a:pPr marL="527685" lvl="1" indent="-172720">
              <a:lnSpc>
                <a:spcPts val="195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5" dirty="0">
                <a:cs typeface="Calibri"/>
              </a:rPr>
              <a:t>Routine</a:t>
            </a:r>
            <a:r>
              <a:rPr sz="180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CECT</a:t>
            </a:r>
            <a:r>
              <a:rPr sz="1800" spc="-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Chest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1945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5" dirty="0">
                <a:cs typeface="Calibri"/>
              </a:rPr>
              <a:t>Hi-Res</a:t>
            </a:r>
            <a:r>
              <a:rPr sz="1800" spc="-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NECT</a:t>
            </a:r>
            <a:r>
              <a:rPr sz="1800" spc="-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Chest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192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45" dirty="0">
                <a:cs typeface="Calibri"/>
              </a:rPr>
              <a:t>CTA</a:t>
            </a:r>
            <a:r>
              <a:rPr sz="1800" spc="-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Chest</a:t>
            </a:r>
            <a:r>
              <a:rPr sz="1800" spc="-10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for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Pulmonary</a:t>
            </a:r>
            <a:r>
              <a:rPr sz="1800" spc="-10" dirty="0">
                <a:cs typeface="Calibri"/>
              </a:rPr>
              <a:t> Embolism</a:t>
            </a:r>
            <a:endParaRPr sz="1800" dirty="0">
              <a:cs typeface="Calibri"/>
            </a:endParaRPr>
          </a:p>
          <a:p>
            <a:pPr marL="184785" indent="-172720">
              <a:lnSpc>
                <a:spcPts val="2390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10" dirty="0">
                <a:cs typeface="Calibri"/>
              </a:rPr>
              <a:t>Chest</a:t>
            </a:r>
            <a:r>
              <a:rPr sz="2100" spc="15" dirty="0">
                <a:cs typeface="Calibri"/>
              </a:rPr>
              <a:t> </a:t>
            </a:r>
            <a:r>
              <a:rPr sz="2100" dirty="0">
                <a:cs typeface="Calibri"/>
              </a:rPr>
              <a:t>and</a:t>
            </a:r>
            <a:r>
              <a:rPr sz="2100" spc="-1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Abdomen scans</a:t>
            </a:r>
            <a:r>
              <a:rPr sz="210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can</a:t>
            </a:r>
            <a:r>
              <a:rPr sz="2100" spc="-1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be</a:t>
            </a:r>
            <a:r>
              <a:rPr sz="2100" spc="1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combined,</a:t>
            </a:r>
            <a:r>
              <a:rPr sz="2100" spc="5" dirty="0">
                <a:cs typeface="Calibri"/>
              </a:rPr>
              <a:t> </a:t>
            </a:r>
            <a:r>
              <a:rPr sz="2100" dirty="0">
                <a:cs typeface="Calibri"/>
              </a:rPr>
              <a:t>will</a:t>
            </a:r>
            <a:r>
              <a:rPr sz="2100" spc="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be</a:t>
            </a:r>
            <a:r>
              <a:rPr sz="2100" spc="10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covered</a:t>
            </a:r>
            <a:r>
              <a:rPr sz="2100" spc="30" dirty="0">
                <a:cs typeface="Calibri"/>
              </a:rPr>
              <a:t> </a:t>
            </a:r>
            <a:r>
              <a:rPr sz="2100" dirty="0">
                <a:cs typeface="Calibri"/>
              </a:rPr>
              <a:t>in</a:t>
            </a:r>
            <a:r>
              <a:rPr sz="2100" spc="5" dirty="0">
                <a:cs typeface="Calibri"/>
              </a:rPr>
              <a:t> </a:t>
            </a:r>
            <a:r>
              <a:rPr sz="2100" dirty="0">
                <a:cs typeface="Calibri"/>
              </a:rPr>
              <a:t>the</a:t>
            </a:r>
            <a:r>
              <a:rPr sz="2100" spc="5" dirty="0">
                <a:cs typeface="Calibri"/>
              </a:rPr>
              <a:t> </a:t>
            </a:r>
            <a:r>
              <a:rPr sz="2100" dirty="0">
                <a:cs typeface="Calibri"/>
              </a:rPr>
              <a:t>Abdomen</a:t>
            </a:r>
            <a:r>
              <a:rPr sz="2100" spc="1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module.</a:t>
            </a:r>
            <a:endParaRPr sz="2100" dirty="0"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264662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41297"/>
            <a:ext cx="9467215" cy="2777490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NECT</a:t>
            </a:r>
            <a:r>
              <a:rPr sz="21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vs.</a:t>
            </a:r>
            <a:r>
              <a:rPr sz="21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CECT</a:t>
            </a:r>
            <a:r>
              <a:rPr sz="21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Chest</a:t>
            </a:r>
            <a:endParaRPr sz="2100" dirty="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545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dirty="0">
                <a:cs typeface="Calibri"/>
              </a:rPr>
              <a:t>IV</a:t>
            </a:r>
            <a:r>
              <a:rPr sz="2100" spc="-15" dirty="0">
                <a:cs typeface="Calibri"/>
              </a:rPr>
              <a:t> contrast</a:t>
            </a:r>
            <a:r>
              <a:rPr sz="2100" spc="-5" dirty="0">
                <a:cs typeface="Calibri"/>
              </a:rPr>
              <a:t> </a:t>
            </a:r>
            <a:r>
              <a:rPr sz="2100" i="1" spc="-5" dirty="0">
                <a:cs typeface="Calibri"/>
              </a:rPr>
              <a:t>not</a:t>
            </a:r>
            <a:r>
              <a:rPr sz="2100" i="1" spc="-15" dirty="0">
                <a:cs typeface="Calibri"/>
              </a:rPr>
              <a:t> </a:t>
            </a:r>
            <a:r>
              <a:rPr sz="2100" i="1" spc="-5" dirty="0">
                <a:cs typeface="Calibri"/>
              </a:rPr>
              <a:t>necessary</a:t>
            </a:r>
            <a:r>
              <a:rPr sz="2100" i="1" spc="-25" dirty="0">
                <a:cs typeface="Calibri"/>
              </a:rPr>
              <a:t> </a:t>
            </a:r>
            <a:r>
              <a:rPr sz="2100" dirty="0">
                <a:cs typeface="Calibri"/>
              </a:rPr>
              <a:t>when</a:t>
            </a:r>
            <a:r>
              <a:rPr sz="2100" spc="-1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looking</a:t>
            </a:r>
            <a:r>
              <a:rPr sz="2100" spc="25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at </a:t>
            </a:r>
            <a:r>
              <a:rPr sz="2100" dirty="0">
                <a:cs typeface="Calibri"/>
              </a:rPr>
              <a:t>lung </a:t>
            </a:r>
            <a:r>
              <a:rPr sz="2100" spc="-5" dirty="0">
                <a:cs typeface="Calibri"/>
              </a:rPr>
              <a:t>tissue,</a:t>
            </a:r>
            <a:r>
              <a:rPr sz="2100" spc="1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or</a:t>
            </a:r>
            <a:r>
              <a:rPr sz="2100" spc="1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diseases</a:t>
            </a:r>
            <a:r>
              <a:rPr sz="2100" spc="2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of</a:t>
            </a:r>
            <a:r>
              <a:rPr sz="2100" spc="5" dirty="0">
                <a:cs typeface="Calibri"/>
              </a:rPr>
              <a:t> </a:t>
            </a:r>
            <a:r>
              <a:rPr sz="2100" dirty="0">
                <a:cs typeface="Calibri"/>
              </a:rPr>
              <a:t>the lung</a:t>
            </a:r>
            <a:r>
              <a:rPr sz="2100" spc="-1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tissue.</a:t>
            </a:r>
            <a:endParaRPr sz="2100" dirty="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550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Does</a:t>
            </a:r>
            <a:r>
              <a:rPr sz="2100" spc="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the</a:t>
            </a:r>
            <a:r>
              <a:rPr sz="2100" spc="-10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differential</a:t>
            </a:r>
            <a:r>
              <a:rPr sz="2100" spc="1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diagnosis</a:t>
            </a:r>
            <a:r>
              <a:rPr sz="2100" spc="10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involve</a:t>
            </a:r>
            <a:r>
              <a:rPr sz="2100" spc="35" dirty="0">
                <a:cs typeface="Calibri"/>
              </a:rPr>
              <a:t> </a:t>
            </a:r>
            <a:r>
              <a:rPr sz="2100" dirty="0">
                <a:cs typeface="Calibri"/>
              </a:rPr>
              <a:t>lung </a:t>
            </a:r>
            <a:r>
              <a:rPr sz="2100" spc="-5" dirty="0">
                <a:cs typeface="Calibri"/>
              </a:rPr>
              <a:t>parenchyma?</a:t>
            </a:r>
            <a:endParaRPr sz="21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Choose</a:t>
            </a:r>
            <a:r>
              <a:rPr sz="1800" spc="-2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NECT</a:t>
            </a:r>
            <a:r>
              <a:rPr sz="1800" spc="-10" dirty="0">
                <a:cs typeface="Calibri"/>
              </a:rPr>
              <a:t> chest.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Examples:</a:t>
            </a:r>
            <a:endParaRPr sz="1800" dirty="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530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Does</a:t>
            </a:r>
            <a:r>
              <a:rPr sz="2100" spc="1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the</a:t>
            </a:r>
            <a:r>
              <a:rPr sz="2100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differential</a:t>
            </a:r>
            <a:r>
              <a:rPr sz="2100" spc="2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diagnosis</a:t>
            </a:r>
            <a:r>
              <a:rPr sz="2100" spc="25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involve</a:t>
            </a:r>
            <a:r>
              <a:rPr sz="2100" spc="4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vascular</a:t>
            </a:r>
            <a:r>
              <a:rPr sz="2100" spc="1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vs.</a:t>
            </a:r>
            <a:r>
              <a:rPr sz="2100" spc="10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non-vascular structures</a:t>
            </a:r>
            <a:r>
              <a:rPr sz="2100" spc="-5" dirty="0">
                <a:cs typeface="Calibri"/>
              </a:rPr>
              <a:t> or</a:t>
            </a:r>
            <a:r>
              <a:rPr sz="2100" spc="2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masses?</a:t>
            </a:r>
            <a:endParaRPr sz="21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Choose</a:t>
            </a:r>
            <a:r>
              <a:rPr sz="1800" spc="-2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CECT</a:t>
            </a:r>
            <a:r>
              <a:rPr sz="1800" spc="-10" dirty="0">
                <a:cs typeface="Calibri"/>
              </a:rPr>
              <a:t> chest.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190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Examples: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2646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639" y="1810258"/>
            <a:ext cx="4745355" cy="23641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ts val="2395"/>
              </a:lnSpc>
              <a:spcBef>
                <a:spcPts val="100"/>
              </a:spcBef>
            </a:pP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Routine,</a:t>
            </a:r>
            <a:r>
              <a:rPr sz="2100" u="heavy" spc="-3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CECT Chest</a:t>
            </a:r>
            <a:endParaRPr sz="2100">
              <a:cs typeface="Calibri"/>
            </a:endParaRPr>
          </a:p>
          <a:p>
            <a:pPr marL="172085" indent="-172720">
              <a:lnSpc>
                <a:spcPts val="2295"/>
              </a:lnSpc>
              <a:buFont typeface="Arial MT"/>
              <a:buChar char="•"/>
              <a:tabLst>
                <a:tab pos="172720" algn="l"/>
              </a:tabLst>
            </a:pPr>
            <a:r>
              <a:rPr sz="2100" spc="-5" dirty="0">
                <a:cs typeface="Calibri"/>
              </a:rPr>
              <a:t>Common</a:t>
            </a:r>
            <a:r>
              <a:rPr sz="2100" spc="-1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Indications</a:t>
            </a:r>
            <a:endParaRPr sz="2100">
              <a:cs typeface="Calibri"/>
            </a:endParaRPr>
          </a:p>
          <a:p>
            <a:pPr marL="342900">
              <a:lnSpc>
                <a:spcPts val="1950"/>
              </a:lnSpc>
            </a:pPr>
            <a:r>
              <a:rPr sz="1800" dirty="0">
                <a:cs typeface="Arial MT"/>
              </a:rPr>
              <a:t>•</a:t>
            </a:r>
            <a:endParaRPr sz="1800">
              <a:cs typeface="Arial MT"/>
            </a:endParaRPr>
          </a:p>
          <a:p>
            <a:pPr marL="342900">
              <a:lnSpc>
                <a:spcPts val="1945"/>
              </a:lnSpc>
            </a:pPr>
            <a:r>
              <a:rPr sz="1800" dirty="0">
                <a:cs typeface="Arial MT"/>
              </a:rPr>
              <a:t>•</a:t>
            </a:r>
            <a:endParaRPr sz="1800">
              <a:cs typeface="Arial MT"/>
            </a:endParaRPr>
          </a:p>
          <a:p>
            <a:pPr marL="514984" lvl="1" indent="-172720">
              <a:lnSpc>
                <a:spcPts val="1945"/>
              </a:lnSpc>
              <a:buFont typeface="Arial MT"/>
              <a:buChar char="•"/>
              <a:tabLst>
                <a:tab pos="515620" algn="l"/>
              </a:tabLst>
            </a:pPr>
            <a:r>
              <a:rPr sz="1800" spc="-10" dirty="0">
                <a:cs typeface="Calibri"/>
              </a:rPr>
              <a:t>Empyema</a:t>
            </a:r>
            <a:endParaRPr sz="1800">
              <a:cs typeface="Calibri"/>
            </a:endParaRPr>
          </a:p>
          <a:p>
            <a:pPr marL="514984" lvl="1" indent="-172720">
              <a:lnSpc>
                <a:spcPts val="1945"/>
              </a:lnSpc>
              <a:buFont typeface="Arial MT"/>
              <a:buChar char="•"/>
              <a:tabLst>
                <a:tab pos="515620" algn="l"/>
              </a:tabLst>
            </a:pPr>
            <a:r>
              <a:rPr sz="1800" spc="-15" dirty="0">
                <a:cs typeface="Calibri"/>
              </a:rPr>
              <a:t>Correlate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with</a:t>
            </a:r>
            <a:r>
              <a:rPr sz="180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radiographs</a:t>
            </a:r>
            <a:endParaRPr sz="1800">
              <a:cs typeface="Calibri"/>
            </a:endParaRPr>
          </a:p>
          <a:p>
            <a:pPr marL="514984" lvl="1" indent="-172720">
              <a:lnSpc>
                <a:spcPts val="1945"/>
              </a:lnSpc>
              <a:buFont typeface="Arial MT"/>
              <a:buChar char="•"/>
              <a:tabLst>
                <a:tab pos="515620" algn="l"/>
              </a:tabLst>
            </a:pPr>
            <a:r>
              <a:rPr sz="1800" spc="-10" dirty="0">
                <a:cs typeface="Calibri"/>
              </a:rPr>
              <a:t>Known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or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suspected</a:t>
            </a:r>
            <a:r>
              <a:rPr sz="1800" spc="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congenital</a:t>
            </a:r>
            <a:r>
              <a:rPr sz="1800" spc="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abnormalities</a:t>
            </a:r>
            <a:endParaRPr sz="1800">
              <a:cs typeface="Calibri"/>
            </a:endParaRPr>
          </a:p>
          <a:p>
            <a:pPr marL="514984" lvl="1" indent="-172720">
              <a:lnSpc>
                <a:spcPts val="1945"/>
              </a:lnSpc>
              <a:buFont typeface="Arial MT"/>
              <a:buChar char="•"/>
              <a:tabLst>
                <a:tab pos="515620" algn="l"/>
              </a:tabLst>
            </a:pPr>
            <a:r>
              <a:rPr sz="1800" spc="-25" dirty="0">
                <a:cs typeface="Calibri"/>
              </a:rPr>
              <a:t>Trauma</a:t>
            </a:r>
            <a:endParaRPr sz="1800">
              <a:cs typeface="Calibri"/>
            </a:endParaRPr>
          </a:p>
          <a:p>
            <a:pPr marL="514984" lvl="1" indent="-172720">
              <a:lnSpc>
                <a:spcPts val="2050"/>
              </a:lnSpc>
              <a:buFont typeface="Arial MT"/>
              <a:buChar char="•"/>
              <a:tabLst>
                <a:tab pos="515620" algn="l"/>
              </a:tabLst>
            </a:pPr>
            <a:r>
              <a:rPr sz="1800" spc="-5" dirty="0">
                <a:cs typeface="Calibri"/>
              </a:rPr>
              <a:t>Lung</a:t>
            </a:r>
            <a:r>
              <a:rPr sz="1800" spc="-2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Ca</a:t>
            </a:r>
            <a:endParaRPr sz="1800"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3408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41957"/>
            <a:ext cx="3334385" cy="26511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95"/>
              </a:lnSpc>
              <a:spcBef>
                <a:spcPts val="100"/>
              </a:spcBef>
            </a:pP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CECT</a:t>
            </a:r>
            <a:r>
              <a:rPr sz="21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Chest</a:t>
            </a:r>
            <a:r>
              <a:rPr sz="21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(Routine)</a:t>
            </a:r>
            <a:endParaRPr sz="2100" dirty="0">
              <a:cs typeface="Calibri"/>
            </a:endParaRPr>
          </a:p>
          <a:p>
            <a:pPr marL="184785" indent="-172720">
              <a:lnSpc>
                <a:spcPts val="2395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Scout(s):</a:t>
            </a:r>
            <a:r>
              <a:rPr sz="2100" spc="440" dirty="0">
                <a:cs typeface="Calibri"/>
              </a:rPr>
              <a:t> </a:t>
            </a:r>
            <a:r>
              <a:rPr sz="2100" dirty="0">
                <a:cs typeface="Calibri"/>
              </a:rPr>
              <a:t>AP</a:t>
            </a:r>
            <a:r>
              <a:rPr sz="2100" spc="-10" dirty="0">
                <a:cs typeface="Calibri"/>
              </a:rPr>
              <a:t> </a:t>
            </a:r>
            <a:r>
              <a:rPr sz="2100" dirty="0">
                <a:cs typeface="Calibri"/>
              </a:rPr>
              <a:t>&amp;</a:t>
            </a:r>
            <a:r>
              <a:rPr sz="2100" spc="-15" dirty="0">
                <a:cs typeface="Calibri"/>
              </a:rPr>
              <a:t> Lateral</a:t>
            </a:r>
            <a:endParaRPr sz="2100" dirty="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15" dirty="0">
                <a:cs typeface="Calibri"/>
              </a:rPr>
              <a:t>Anatomy</a:t>
            </a:r>
            <a:r>
              <a:rPr sz="2100" spc="-40" dirty="0">
                <a:cs typeface="Calibri"/>
              </a:rPr>
              <a:t> </a:t>
            </a:r>
            <a:r>
              <a:rPr sz="2100" dirty="0">
                <a:cs typeface="Calibri"/>
              </a:rPr>
              <a:t>Included:</a:t>
            </a: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3500" dirty="0">
              <a:cs typeface="Calibri"/>
            </a:endParaRPr>
          </a:p>
          <a:p>
            <a:pPr marL="184785" indent="-172720">
              <a:lnSpc>
                <a:spcPct val="100000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Scan</a:t>
            </a:r>
            <a:r>
              <a:rPr sz="2100" spc="-4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direction:</a:t>
            </a:r>
            <a:r>
              <a:rPr sz="2100" spc="45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Caudocranial</a:t>
            </a:r>
            <a:endParaRPr sz="2100" dirty="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Pitch:</a:t>
            </a:r>
            <a:endParaRPr sz="2100" dirty="0"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59358" y="382270"/>
            <a:ext cx="4057650" cy="10284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Imaging</a:t>
            </a:r>
            <a:r>
              <a:rPr sz="3300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1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28415" y="6349390"/>
            <a:ext cx="401637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Calibri"/>
                <a:cs typeface="Calibri"/>
              </a:rPr>
              <a:t>Case</a:t>
            </a:r>
            <a:r>
              <a:rPr sz="1200" spc="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courtesy </a:t>
            </a:r>
            <a:r>
              <a:rPr sz="1200" spc="-5" dirty="0">
                <a:latin typeface="Calibri"/>
                <a:cs typeface="Calibri"/>
              </a:rPr>
              <a:t>of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Dr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Bruno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Di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Muzio,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Radiopaedia.org,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rID: 41162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639058" y="1106424"/>
            <a:ext cx="4585970" cy="5236845"/>
            <a:chOff x="3639058" y="1106424"/>
            <a:chExt cx="4585970" cy="523684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45408" y="1106424"/>
              <a:ext cx="4579620" cy="523646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810000" y="1361439"/>
              <a:ext cx="4015740" cy="4390390"/>
            </a:xfrm>
            <a:custGeom>
              <a:avLst/>
              <a:gdLst/>
              <a:ahLst/>
              <a:cxnLst/>
              <a:rect l="l" t="t" r="r" b="b"/>
              <a:pathLst>
                <a:path w="4015740" h="4390390">
                  <a:moveTo>
                    <a:pt x="4015740" y="0"/>
                  </a:moveTo>
                  <a:lnTo>
                    <a:pt x="0" y="0"/>
                  </a:lnTo>
                  <a:lnTo>
                    <a:pt x="0" y="41910"/>
                  </a:lnTo>
                  <a:lnTo>
                    <a:pt x="0" y="4348480"/>
                  </a:lnTo>
                  <a:lnTo>
                    <a:pt x="0" y="4390390"/>
                  </a:lnTo>
                  <a:lnTo>
                    <a:pt x="4015740" y="4390390"/>
                  </a:lnTo>
                  <a:lnTo>
                    <a:pt x="4015740" y="4348480"/>
                  </a:lnTo>
                  <a:lnTo>
                    <a:pt x="42164" y="4348480"/>
                  </a:lnTo>
                  <a:lnTo>
                    <a:pt x="42164" y="41910"/>
                  </a:lnTo>
                  <a:lnTo>
                    <a:pt x="3973576" y="41910"/>
                  </a:lnTo>
                  <a:lnTo>
                    <a:pt x="3973576" y="4347972"/>
                  </a:lnTo>
                  <a:lnTo>
                    <a:pt x="4015740" y="4347984"/>
                  </a:lnTo>
                  <a:lnTo>
                    <a:pt x="4015740" y="41910"/>
                  </a:lnTo>
                  <a:lnTo>
                    <a:pt x="4015740" y="41656"/>
                  </a:lnTo>
                  <a:lnTo>
                    <a:pt x="4015740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810000" y="1360932"/>
              <a:ext cx="4015740" cy="4391025"/>
            </a:xfrm>
            <a:custGeom>
              <a:avLst/>
              <a:gdLst/>
              <a:ahLst/>
              <a:cxnLst/>
              <a:rect l="l" t="t" r="r" b="b"/>
              <a:pathLst>
                <a:path w="4015740" h="4391025">
                  <a:moveTo>
                    <a:pt x="0" y="0"/>
                  </a:moveTo>
                  <a:lnTo>
                    <a:pt x="4015740" y="0"/>
                  </a:lnTo>
                  <a:lnTo>
                    <a:pt x="4015740" y="4390644"/>
                  </a:lnTo>
                  <a:lnTo>
                    <a:pt x="0" y="4390644"/>
                  </a:lnTo>
                  <a:lnTo>
                    <a:pt x="0" y="0"/>
                  </a:lnTo>
                  <a:close/>
                </a:path>
                <a:path w="4015740" h="4391025">
                  <a:moveTo>
                    <a:pt x="42163" y="42163"/>
                  </a:moveTo>
                  <a:lnTo>
                    <a:pt x="42163" y="4348480"/>
                  </a:lnTo>
                  <a:lnTo>
                    <a:pt x="3973576" y="4348480"/>
                  </a:lnTo>
                  <a:lnTo>
                    <a:pt x="3973576" y="42163"/>
                  </a:lnTo>
                  <a:lnTo>
                    <a:pt x="42163" y="42163"/>
                  </a:lnTo>
                  <a:close/>
                </a:path>
              </a:pathLst>
            </a:custGeom>
            <a:ln w="3175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645408" y="4991100"/>
              <a:ext cx="208915" cy="760730"/>
            </a:xfrm>
            <a:custGeom>
              <a:avLst/>
              <a:gdLst/>
              <a:ahLst/>
              <a:cxnLst/>
              <a:rect l="l" t="t" r="r" b="b"/>
              <a:pathLst>
                <a:path w="208914" h="760729">
                  <a:moveTo>
                    <a:pt x="104393" y="0"/>
                  </a:moveTo>
                  <a:lnTo>
                    <a:pt x="0" y="104393"/>
                  </a:lnTo>
                  <a:lnTo>
                    <a:pt x="52196" y="104393"/>
                  </a:lnTo>
                  <a:lnTo>
                    <a:pt x="52196" y="760476"/>
                  </a:lnTo>
                  <a:lnTo>
                    <a:pt x="156590" y="760476"/>
                  </a:lnTo>
                  <a:lnTo>
                    <a:pt x="156590" y="104393"/>
                  </a:lnTo>
                  <a:lnTo>
                    <a:pt x="208787" y="104393"/>
                  </a:lnTo>
                  <a:lnTo>
                    <a:pt x="104393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645408" y="4991100"/>
              <a:ext cx="208915" cy="760730"/>
            </a:xfrm>
            <a:custGeom>
              <a:avLst/>
              <a:gdLst/>
              <a:ahLst/>
              <a:cxnLst/>
              <a:rect l="l" t="t" r="r" b="b"/>
              <a:pathLst>
                <a:path w="208914" h="760729">
                  <a:moveTo>
                    <a:pt x="0" y="104393"/>
                  </a:moveTo>
                  <a:lnTo>
                    <a:pt x="104393" y="0"/>
                  </a:lnTo>
                  <a:lnTo>
                    <a:pt x="208787" y="104393"/>
                  </a:lnTo>
                  <a:lnTo>
                    <a:pt x="156590" y="104393"/>
                  </a:lnTo>
                  <a:lnTo>
                    <a:pt x="156590" y="760476"/>
                  </a:lnTo>
                  <a:lnTo>
                    <a:pt x="52196" y="760476"/>
                  </a:lnTo>
                  <a:lnTo>
                    <a:pt x="52196" y="104393"/>
                  </a:lnTo>
                  <a:lnTo>
                    <a:pt x="0" y="104393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2646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41957"/>
            <a:ext cx="3902710" cy="2362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95"/>
              </a:lnSpc>
              <a:spcBef>
                <a:spcPts val="100"/>
              </a:spcBef>
            </a:pP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CECT</a:t>
            </a:r>
            <a:r>
              <a:rPr sz="21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Chest</a:t>
            </a:r>
            <a:r>
              <a:rPr sz="21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(Routine)</a:t>
            </a:r>
            <a:endParaRPr sz="2100" dirty="0">
              <a:cs typeface="Calibri"/>
            </a:endParaRPr>
          </a:p>
          <a:p>
            <a:pPr marL="184785" indent="-172720">
              <a:lnSpc>
                <a:spcPts val="2395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30" dirty="0">
                <a:cs typeface="Calibri"/>
              </a:rPr>
              <a:t>SFOV:</a:t>
            </a:r>
            <a:r>
              <a:rPr sz="2100" spc="-15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Large</a:t>
            </a:r>
            <a:r>
              <a:rPr sz="2100" spc="-2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or </a:t>
            </a:r>
            <a:r>
              <a:rPr sz="2100" dirty="0">
                <a:cs typeface="Calibri"/>
              </a:rPr>
              <a:t>Body</a:t>
            </a:r>
          </a:p>
          <a:p>
            <a:pPr marL="184785" indent="-172720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25" dirty="0">
                <a:cs typeface="Calibri"/>
              </a:rPr>
              <a:t>DFOV: </a:t>
            </a:r>
            <a:r>
              <a:rPr sz="2100" spc="-10" dirty="0">
                <a:cs typeface="Calibri"/>
              </a:rPr>
              <a:t>Set</a:t>
            </a:r>
            <a:r>
              <a:rPr sz="2100" spc="-20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to</a:t>
            </a:r>
            <a:r>
              <a:rPr sz="2100" spc="-25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patient</a:t>
            </a:r>
            <a:endParaRPr sz="2100" dirty="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2020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Algorithm:</a:t>
            </a:r>
            <a:r>
              <a:rPr sz="2100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Standard</a:t>
            </a:r>
            <a:r>
              <a:rPr sz="2100" spc="-5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or</a:t>
            </a:r>
            <a:r>
              <a:rPr sz="210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Soft Tissue</a:t>
            </a:r>
            <a:endParaRPr sz="2100" dirty="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Window:</a:t>
            </a:r>
            <a:r>
              <a:rPr sz="2100" spc="-10" dirty="0">
                <a:cs typeface="Calibri"/>
              </a:rPr>
              <a:t> </a:t>
            </a:r>
            <a:r>
              <a:rPr sz="2100" dirty="0">
                <a:cs typeface="Calibri"/>
              </a:rPr>
              <a:t>WW</a:t>
            </a:r>
            <a:r>
              <a:rPr sz="2100" spc="-20" dirty="0">
                <a:cs typeface="Calibri"/>
              </a:rPr>
              <a:t> </a:t>
            </a:r>
            <a:r>
              <a:rPr sz="2100" dirty="0">
                <a:cs typeface="Calibri"/>
              </a:rPr>
              <a:t>500</a:t>
            </a:r>
            <a:r>
              <a:rPr sz="2100" spc="-25" dirty="0">
                <a:cs typeface="Calibri"/>
              </a:rPr>
              <a:t> </a:t>
            </a:r>
            <a:r>
              <a:rPr sz="2100" dirty="0">
                <a:cs typeface="Calibri"/>
              </a:rPr>
              <a:t>/</a:t>
            </a:r>
            <a:r>
              <a:rPr sz="2100" spc="-20" dirty="0">
                <a:cs typeface="Calibri"/>
              </a:rPr>
              <a:t> </a:t>
            </a:r>
            <a:r>
              <a:rPr sz="2100" dirty="0">
                <a:cs typeface="Calibri"/>
              </a:rPr>
              <a:t>WL</a:t>
            </a:r>
            <a:r>
              <a:rPr sz="2100" spc="-5" dirty="0">
                <a:cs typeface="Calibri"/>
              </a:rPr>
              <a:t> </a:t>
            </a:r>
            <a:r>
              <a:rPr sz="2100" dirty="0">
                <a:cs typeface="Calibri"/>
              </a:rPr>
              <a:t>50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4170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41957"/>
            <a:ext cx="4154170" cy="34881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95"/>
              </a:lnSpc>
              <a:spcBef>
                <a:spcPts val="100"/>
              </a:spcBef>
            </a:pP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CECT</a:t>
            </a:r>
            <a:r>
              <a:rPr sz="21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Chest</a:t>
            </a:r>
            <a:r>
              <a:rPr sz="21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(Routine)</a:t>
            </a:r>
            <a:endParaRPr sz="2100" dirty="0">
              <a:cs typeface="Calibri"/>
            </a:endParaRPr>
          </a:p>
          <a:p>
            <a:pPr marL="184785" indent="-172720">
              <a:lnSpc>
                <a:spcPts val="2395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Acquisition</a:t>
            </a:r>
            <a:r>
              <a:rPr sz="2100" spc="-20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kVp:</a:t>
            </a:r>
            <a:r>
              <a:rPr sz="2100" spc="-35" dirty="0">
                <a:cs typeface="Calibri"/>
              </a:rPr>
              <a:t> </a:t>
            </a:r>
            <a:r>
              <a:rPr sz="2100" dirty="0">
                <a:cs typeface="Calibri"/>
              </a:rPr>
              <a:t>120</a:t>
            </a:r>
          </a:p>
          <a:p>
            <a:pPr marL="184785" indent="-172720">
              <a:lnSpc>
                <a:spcPts val="2420"/>
              </a:lnSpc>
              <a:spcBef>
                <a:spcPts val="2014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Acquisition</a:t>
            </a:r>
            <a:r>
              <a:rPr sz="2100" spc="-10" dirty="0">
                <a:cs typeface="Calibri"/>
              </a:rPr>
              <a:t> </a:t>
            </a:r>
            <a:r>
              <a:rPr sz="2100" dirty="0">
                <a:cs typeface="Calibri"/>
              </a:rPr>
              <a:t>mA:</a:t>
            </a:r>
          </a:p>
          <a:p>
            <a:pPr marL="527685" lvl="1" indent="-172720">
              <a:lnSpc>
                <a:spcPts val="206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dirty="0">
                <a:cs typeface="Calibri"/>
              </a:rPr>
              <a:t>Use</a:t>
            </a:r>
            <a:r>
              <a:rPr sz="1800" spc="-25" dirty="0">
                <a:cs typeface="Calibri"/>
              </a:rPr>
              <a:t> </a:t>
            </a:r>
            <a:r>
              <a:rPr sz="1800" spc="-50" dirty="0">
                <a:cs typeface="Calibri"/>
              </a:rPr>
              <a:t>ATCM</a:t>
            </a:r>
            <a:r>
              <a:rPr sz="1800" spc="-25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feature</a:t>
            </a:r>
            <a:endParaRPr sz="1800" dirty="0">
              <a:cs typeface="Calibri"/>
            </a:endParaRPr>
          </a:p>
          <a:p>
            <a:pPr marL="184785" indent="-172720">
              <a:lnSpc>
                <a:spcPts val="2420"/>
              </a:lnSpc>
              <a:spcBef>
                <a:spcPts val="1685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10" dirty="0">
                <a:cs typeface="Calibri"/>
              </a:rPr>
              <a:t>Reconstruction </a:t>
            </a:r>
            <a:r>
              <a:rPr sz="2100" spc="-5" dirty="0">
                <a:cs typeface="Calibri"/>
              </a:rPr>
              <a:t>details</a:t>
            </a:r>
            <a:r>
              <a:rPr sz="2100" spc="5" dirty="0">
                <a:cs typeface="Calibri"/>
              </a:rPr>
              <a:t> </a:t>
            </a:r>
            <a:r>
              <a:rPr sz="2100" dirty="0">
                <a:cs typeface="Calibri"/>
              </a:rPr>
              <a:t>will </a:t>
            </a:r>
            <a:r>
              <a:rPr sz="2100" spc="-5" dirty="0">
                <a:cs typeface="Calibri"/>
              </a:rPr>
              <a:t>vary</a:t>
            </a:r>
            <a:endParaRPr sz="2100" dirty="0">
              <a:cs typeface="Calibri"/>
            </a:endParaRPr>
          </a:p>
          <a:p>
            <a:pPr marL="527685" lvl="1" indent="-172720">
              <a:lnSpc>
                <a:spcPts val="195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MPR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1945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Slice </a:t>
            </a:r>
            <a:r>
              <a:rPr sz="1800" spc="-5" dirty="0">
                <a:cs typeface="Calibri"/>
              </a:rPr>
              <a:t>Thickness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1945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Windowing</a:t>
            </a:r>
            <a:r>
              <a:rPr sz="1800" spc="20" dirty="0">
                <a:cs typeface="Calibri"/>
              </a:rPr>
              <a:t> </a:t>
            </a:r>
            <a:r>
              <a:rPr sz="1800" dirty="0">
                <a:cs typeface="Calibri"/>
              </a:rPr>
              <a:t>(Lung, </a:t>
            </a:r>
            <a:r>
              <a:rPr sz="1800" spc="-5" dirty="0">
                <a:cs typeface="Calibri"/>
              </a:rPr>
              <a:t>WW </a:t>
            </a:r>
            <a:r>
              <a:rPr sz="1800" dirty="0">
                <a:cs typeface="Calibri"/>
              </a:rPr>
              <a:t>1500,</a:t>
            </a:r>
            <a:r>
              <a:rPr sz="1800" spc="-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WL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-700)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1945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dirty="0">
                <a:cs typeface="Calibri"/>
              </a:rPr>
              <a:t>Apply</a:t>
            </a:r>
            <a:r>
              <a:rPr sz="1800" spc="-25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filters</a:t>
            </a:r>
            <a:r>
              <a:rPr sz="1800" spc="-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(Edge-enhancing)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2055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20" dirty="0">
                <a:cs typeface="Calibri"/>
              </a:rPr>
              <a:t>3D,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if</a:t>
            </a:r>
            <a:r>
              <a:rPr sz="1800" spc="-10" dirty="0">
                <a:cs typeface="Calibri"/>
              </a:rPr>
              <a:t> indicated</a:t>
            </a:r>
            <a:r>
              <a:rPr sz="1800" spc="20" dirty="0">
                <a:cs typeface="Calibri"/>
              </a:rPr>
              <a:t> </a:t>
            </a:r>
            <a:r>
              <a:rPr sz="1800" spc="-40" dirty="0">
                <a:cs typeface="Calibri"/>
              </a:rPr>
              <a:t>(MinIP,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MIP)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3408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41957"/>
            <a:ext cx="4264660" cy="30546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95"/>
              </a:lnSpc>
              <a:spcBef>
                <a:spcPts val="100"/>
              </a:spcBef>
            </a:pP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CECT</a:t>
            </a:r>
            <a:r>
              <a:rPr sz="21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Chest</a:t>
            </a:r>
            <a:r>
              <a:rPr sz="21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(Routine)</a:t>
            </a:r>
            <a:endParaRPr sz="2100" dirty="0">
              <a:cs typeface="Calibri"/>
            </a:endParaRPr>
          </a:p>
          <a:p>
            <a:pPr marL="184785" indent="-172720">
              <a:lnSpc>
                <a:spcPts val="2395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dirty="0">
                <a:cs typeface="Calibri"/>
              </a:rPr>
              <a:t>IV</a:t>
            </a:r>
            <a:r>
              <a:rPr sz="2100" spc="-20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Contrast:</a:t>
            </a:r>
            <a:r>
              <a:rPr sz="2100" spc="5" dirty="0">
                <a:cs typeface="Calibri"/>
              </a:rPr>
              <a:t> </a:t>
            </a:r>
            <a:r>
              <a:rPr sz="2100" dirty="0">
                <a:cs typeface="Calibri"/>
              </a:rPr>
              <a:t>80</a:t>
            </a:r>
            <a:r>
              <a:rPr sz="2100" spc="-5" dirty="0">
                <a:cs typeface="Calibri"/>
              </a:rPr>
              <a:t> </a:t>
            </a:r>
            <a:r>
              <a:rPr sz="2100" dirty="0">
                <a:cs typeface="Calibri"/>
              </a:rPr>
              <a:t>ml</a:t>
            </a:r>
            <a:r>
              <a:rPr sz="2100" spc="-10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at</a:t>
            </a:r>
            <a:r>
              <a:rPr sz="2100" spc="-10" dirty="0">
                <a:cs typeface="Calibri"/>
              </a:rPr>
              <a:t> </a:t>
            </a:r>
            <a:r>
              <a:rPr sz="2100" dirty="0">
                <a:cs typeface="Calibri"/>
              </a:rPr>
              <a:t>3.0</a:t>
            </a:r>
            <a:r>
              <a:rPr sz="2100" spc="-25" dirty="0">
                <a:cs typeface="Calibri"/>
              </a:rPr>
              <a:t> </a:t>
            </a:r>
            <a:r>
              <a:rPr sz="2100" dirty="0">
                <a:cs typeface="Calibri"/>
              </a:rPr>
              <a:t>ml</a:t>
            </a:r>
            <a:r>
              <a:rPr sz="2100" spc="-10" dirty="0">
                <a:cs typeface="Calibri"/>
              </a:rPr>
              <a:t> </a:t>
            </a:r>
            <a:r>
              <a:rPr sz="2100" dirty="0">
                <a:cs typeface="Calibri"/>
              </a:rPr>
              <a:t>/ </a:t>
            </a:r>
            <a:r>
              <a:rPr sz="2100" spc="-5" dirty="0">
                <a:cs typeface="Calibri"/>
              </a:rPr>
              <a:t>sec</a:t>
            </a:r>
            <a:endParaRPr sz="2100" dirty="0">
              <a:cs typeface="Calibri"/>
            </a:endParaRPr>
          </a:p>
          <a:p>
            <a:pPr marL="184785" marR="1536065" indent="-185420" algn="r">
              <a:lnSpc>
                <a:spcPts val="2420"/>
              </a:lnSpc>
              <a:spcBef>
                <a:spcPts val="2014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Scan</a:t>
            </a:r>
            <a:r>
              <a:rPr sz="2100" spc="-40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delay:</a:t>
            </a:r>
            <a:r>
              <a:rPr sz="2100" spc="434" dirty="0">
                <a:cs typeface="Calibri"/>
              </a:rPr>
              <a:t> </a:t>
            </a:r>
            <a:r>
              <a:rPr sz="2100" dirty="0">
                <a:cs typeface="Calibri"/>
              </a:rPr>
              <a:t>35</a:t>
            </a:r>
            <a:r>
              <a:rPr sz="2100" spc="-2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seconds</a:t>
            </a:r>
            <a:endParaRPr sz="2100" dirty="0">
              <a:cs typeface="Calibri"/>
            </a:endParaRPr>
          </a:p>
          <a:p>
            <a:pPr marL="172720" marR="1534160" lvl="1" indent="-172720" algn="r">
              <a:lnSpc>
                <a:spcPts val="2060"/>
              </a:lnSpc>
              <a:buFont typeface="Arial MT"/>
              <a:buChar char="•"/>
              <a:tabLst>
                <a:tab pos="172720" algn="l"/>
              </a:tabLst>
            </a:pPr>
            <a:r>
              <a:rPr sz="1800" spc="-5" dirty="0">
                <a:cs typeface="Calibri"/>
              </a:rPr>
              <a:t>Phase</a:t>
            </a:r>
            <a:r>
              <a:rPr sz="1800" spc="-2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of</a:t>
            </a:r>
            <a:r>
              <a:rPr sz="1800" spc="-2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enhancement:</a:t>
            </a:r>
            <a:endParaRPr sz="1800" dirty="0">
              <a:cs typeface="Calibri"/>
            </a:endParaRPr>
          </a:p>
          <a:p>
            <a:pPr marL="184785" indent="-172720">
              <a:lnSpc>
                <a:spcPts val="2420"/>
              </a:lnSpc>
              <a:spcBef>
                <a:spcPts val="1685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dirty="0">
                <a:cs typeface="Calibri"/>
              </a:rPr>
              <a:t>Bolus</a:t>
            </a:r>
            <a:r>
              <a:rPr sz="2100" spc="-5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followed</a:t>
            </a:r>
            <a:r>
              <a:rPr sz="2100" spc="4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by</a:t>
            </a:r>
            <a:r>
              <a:rPr sz="2100" spc="-20" dirty="0">
                <a:cs typeface="Calibri"/>
              </a:rPr>
              <a:t> </a:t>
            </a:r>
            <a:r>
              <a:rPr sz="2100" dirty="0">
                <a:cs typeface="Calibri"/>
              </a:rPr>
              <a:t>a</a:t>
            </a:r>
            <a:r>
              <a:rPr sz="2100" spc="-1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saline</a:t>
            </a:r>
            <a:r>
              <a:rPr sz="2100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flush.</a:t>
            </a:r>
            <a:endParaRPr sz="2100" dirty="0">
              <a:cs typeface="Calibri"/>
            </a:endParaRPr>
          </a:p>
          <a:p>
            <a:pPr marL="527685" lvl="1" indent="-172720">
              <a:lnSpc>
                <a:spcPts val="195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Particularly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important</a:t>
            </a:r>
            <a:r>
              <a:rPr sz="1800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for</a:t>
            </a:r>
            <a:r>
              <a:rPr sz="1800" spc="-10" dirty="0">
                <a:cs typeface="Calibri"/>
              </a:rPr>
              <a:t> chest</a:t>
            </a:r>
            <a:r>
              <a:rPr sz="1800" spc="-5" dirty="0">
                <a:cs typeface="Calibri"/>
              </a:rPr>
              <a:t> imaging.</a:t>
            </a:r>
            <a:endParaRPr sz="1800" dirty="0">
              <a:cs typeface="Calibri"/>
            </a:endParaRPr>
          </a:p>
          <a:p>
            <a:pPr marL="355600">
              <a:lnSpc>
                <a:spcPts val="2050"/>
              </a:lnSpc>
            </a:pPr>
            <a:r>
              <a:rPr sz="1800" dirty="0">
                <a:cs typeface="Arial MT"/>
              </a:rPr>
              <a:t>•</a:t>
            </a:r>
          </a:p>
          <a:p>
            <a:pPr marL="184785" indent="-172720">
              <a:lnSpc>
                <a:spcPct val="100000"/>
              </a:lnSpc>
              <a:spcBef>
                <a:spcPts val="1680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15" dirty="0">
                <a:cs typeface="Calibri"/>
              </a:rPr>
              <a:t>Oral</a:t>
            </a:r>
            <a:r>
              <a:rPr sz="2100" spc="-10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Contrast:</a:t>
            </a:r>
            <a:r>
              <a:rPr sz="2100" spc="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not</a:t>
            </a:r>
            <a:r>
              <a:rPr sz="2100" spc="-1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used</a:t>
            </a:r>
            <a:endParaRPr sz="2100" dirty="0"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11453"/>
            <a:ext cx="4057650" cy="10284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9058275" cy="19037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100"/>
              </a:spcBef>
              <a:buClr>
                <a:srgbClr val="000000"/>
              </a:buClr>
              <a:buFont typeface="Arial MT"/>
              <a:buChar char="•"/>
              <a:tabLst>
                <a:tab pos="185420" algn="l"/>
              </a:tabLst>
            </a:pPr>
            <a:r>
              <a:rPr sz="2100" u="heavy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https://radiopaedia.org/cases/normal-ct-chest?lang=us</a:t>
            </a:r>
            <a:endParaRPr sz="21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2950" dirty="0">
              <a:cs typeface="Calibri"/>
            </a:endParaRPr>
          </a:p>
          <a:p>
            <a:pPr marL="184785" indent="-172720">
              <a:lnSpc>
                <a:spcPct val="100000"/>
              </a:lnSpc>
              <a:buClr>
                <a:srgbClr val="000000"/>
              </a:buClr>
              <a:buFont typeface="Arial MT"/>
              <a:buChar char="•"/>
              <a:tabLst>
                <a:tab pos="185420" algn="l"/>
              </a:tabLst>
            </a:pPr>
            <a:r>
              <a:rPr sz="2100" u="heavy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3"/>
              </a:rPr>
              <a:t>https://radiopaedia.org/cases/thoracic-empyema?lang=us</a:t>
            </a:r>
            <a:endParaRPr sz="21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2950" dirty="0">
              <a:cs typeface="Calibri"/>
            </a:endParaRPr>
          </a:p>
          <a:p>
            <a:pPr marL="184785" indent="-172720">
              <a:lnSpc>
                <a:spcPct val="100000"/>
              </a:lnSpc>
              <a:buClr>
                <a:srgbClr val="000000"/>
              </a:buClr>
              <a:buFont typeface="Arial MT"/>
              <a:buChar char="•"/>
              <a:tabLst>
                <a:tab pos="185420" algn="l"/>
              </a:tabLst>
            </a:pPr>
            <a:r>
              <a:rPr sz="2100" u="heavy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4"/>
              </a:rPr>
              <a:t>https://radiopaedia.org/cases/squamous-cell-carcinoma-of-lung-necrotic?lang=us</a:t>
            </a:r>
            <a:endParaRPr sz="2100" dirty="0"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4170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5033645" cy="3914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05"/>
              </a:lnSpc>
              <a:spcBef>
                <a:spcPts val="100"/>
              </a:spcBef>
            </a:pP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NECT</a:t>
            </a:r>
            <a:r>
              <a:rPr sz="2100" u="heavy" spc="-4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Chest</a:t>
            </a:r>
            <a:endParaRPr sz="2100" dirty="0">
              <a:cs typeface="Calibri"/>
            </a:endParaRPr>
          </a:p>
          <a:p>
            <a:pPr marL="184785" indent="-172720">
              <a:lnSpc>
                <a:spcPts val="1945"/>
              </a:lnSpc>
              <a:buFont typeface="Arial MT"/>
              <a:buChar char="•"/>
              <a:tabLst>
                <a:tab pos="185420" algn="l"/>
              </a:tabLst>
            </a:pPr>
            <a:r>
              <a:rPr sz="2000" spc="-5" dirty="0">
                <a:cs typeface="Calibri"/>
              </a:rPr>
              <a:t>High Resolution </a:t>
            </a:r>
            <a:r>
              <a:rPr sz="2000" spc="-10" dirty="0">
                <a:cs typeface="Calibri"/>
              </a:rPr>
              <a:t>Protocol </a:t>
            </a:r>
            <a:r>
              <a:rPr sz="2000" spc="-5" dirty="0">
                <a:cs typeface="Calibri"/>
              </a:rPr>
              <a:t>(HRCT)</a:t>
            </a:r>
            <a:endParaRPr sz="2000" dirty="0">
              <a:cs typeface="Calibri"/>
            </a:endParaRPr>
          </a:p>
          <a:p>
            <a:pPr marL="184785" indent="-172720">
              <a:lnSpc>
                <a:spcPts val="1950"/>
              </a:lnSpc>
              <a:buFont typeface="Arial MT"/>
              <a:buChar char="•"/>
              <a:tabLst>
                <a:tab pos="185420" algn="l"/>
              </a:tabLst>
            </a:pPr>
            <a:r>
              <a:rPr sz="2000" spc="-5" dirty="0">
                <a:cs typeface="Calibri"/>
              </a:rPr>
              <a:t>Common</a:t>
            </a:r>
            <a:r>
              <a:rPr sz="2000" spc="-3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Indications</a:t>
            </a:r>
            <a:endParaRPr sz="2000" dirty="0">
              <a:cs typeface="Calibri"/>
            </a:endParaRPr>
          </a:p>
          <a:p>
            <a:pPr marL="527685" lvl="1" indent="-172720">
              <a:lnSpc>
                <a:spcPts val="195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Diffuse </a:t>
            </a:r>
            <a:r>
              <a:rPr sz="1800" dirty="0">
                <a:cs typeface="Calibri"/>
              </a:rPr>
              <a:t>lung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diseases</a:t>
            </a:r>
            <a:r>
              <a:rPr sz="1800" spc="-20" dirty="0">
                <a:cs typeface="Calibri"/>
              </a:rPr>
              <a:t> </a:t>
            </a:r>
            <a:r>
              <a:rPr sz="1800" dirty="0">
                <a:cs typeface="Calibri"/>
              </a:rPr>
              <a:t>/</a:t>
            </a:r>
            <a:r>
              <a:rPr sz="1800" spc="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Interstitial</a:t>
            </a:r>
            <a:r>
              <a:rPr sz="1800" spc="-5" dirty="0">
                <a:cs typeface="Calibri"/>
              </a:rPr>
              <a:t> lung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disease</a:t>
            </a:r>
            <a:r>
              <a:rPr sz="1800" spc="430" dirty="0">
                <a:cs typeface="Calibri"/>
              </a:rPr>
              <a:t> </a:t>
            </a:r>
            <a:r>
              <a:rPr sz="1800" dirty="0">
                <a:cs typeface="Calibri"/>
              </a:rPr>
              <a:t>–</a:t>
            </a: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 MT"/>
              <a:buChar char="•"/>
            </a:pPr>
            <a:endParaRPr sz="2450" dirty="0">
              <a:cs typeface="Calibri"/>
            </a:endParaRPr>
          </a:p>
          <a:p>
            <a:pPr marL="355600">
              <a:lnSpc>
                <a:spcPct val="100000"/>
              </a:lnSpc>
            </a:pPr>
            <a:r>
              <a:rPr sz="1800" dirty="0">
                <a:cs typeface="Arial MT"/>
              </a:rPr>
              <a:t>•</a:t>
            </a:r>
          </a:p>
          <a:p>
            <a:pPr marL="527685" lvl="1" indent="-172720">
              <a:lnSpc>
                <a:spcPct val="100000"/>
              </a:lnSpc>
              <a:spcBef>
                <a:spcPts val="1300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Inhalation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injury</a:t>
            </a:r>
            <a:r>
              <a:rPr sz="1800" spc="-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(such</a:t>
            </a:r>
            <a:r>
              <a:rPr sz="1800" dirty="0">
                <a:cs typeface="Calibri"/>
              </a:rPr>
              <a:t> as</a:t>
            </a:r>
            <a:r>
              <a:rPr sz="1800" spc="-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asbestos</a:t>
            </a:r>
            <a:r>
              <a:rPr sz="1800" spc="-3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exposure)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1295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Bronchiectasis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1295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15" dirty="0">
                <a:cs typeface="Calibri"/>
              </a:rPr>
              <a:t>Airway</a:t>
            </a:r>
            <a:r>
              <a:rPr sz="1800" spc="-3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disease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1300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Sarcoidosis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1295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Scleroderma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3408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79587"/>
            <a:ext cx="8242934" cy="314833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340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10" dirty="0">
                <a:cs typeface="Calibri"/>
              </a:rPr>
              <a:t>High-Resolution</a:t>
            </a:r>
            <a:r>
              <a:rPr sz="2100" spc="20" dirty="0">
                <a:cs typeface="Calibri"/>
              </a:rPr>
              <a:t> </a:t>
            </a:r>
            <a:r>
              <a:rPr sz="2100" dirty="0">
                <a:cs typeface="Calibri"/>
              </a:rPr>
              <a:t>= </a:t>
            </a:r>
            <a:r>
              <a:rPr sz="2100" spc="-5" dirty="0">
                <a:cs typeface="Calibri"/>
              </a:rPr>
              <a:t>optimal</a:t>
            </a:r>
            <a:r>
              <a:rPr sz="2100" spc="10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spatial</a:t>
            </a:r>
            <a:r>
              <a:rPr sz="2100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resolution</a:t>
            </a:r>
            <a:endParaRPr sz="21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8320" algn="l"/>
                <a:tab pos="3395345" algn="l"/>
              </a:tabLst>
            </a:pPr>
            <a:r>
              <a:rPr sz="1800" spc="-5" dirty="0">
                <a:cs typeface="Calibri"/>
              </a:rPr>
              <a:t>Thin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sections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(</a:t>
            </a:r>
            <a:r>
              <a:rPr sz="1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1800" spc="-5" dirty="0">
                <a:cs typeface="Calibri"/>
              </a:rPr>
              <a:t>or</a:t>
            </a:r>
            <a:r>
              <a:rPr sz="1800" spc="-4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less)</a:t>
            </a:r>
            <a:endParaRPr sz="18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Arial MT"/>
              <a:buChar char="•"/>
            </a:pPr>
            <a:endParaRPr sz="205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20" dirty="0">
                <a:cs typeface="Calibri"/>
              </a:rPr>
              <a:t>Fast </a:t>
            </a:r>
            <a:r>
              <a:rPr sz="1800" spc="-10" dirty="0">
                <a:cs typeface="Calibri"/>
              </a:rPr>
              <a:t>acquisition</a:t>
            </a:r>
            <a:endParaRPr sz="18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 MT"/>
              <a:buChar char="•"/>
            </a:pPr>
            <a:endParaRPr sz="205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buFont typeface="Arial MT"/>
              <a:buChar char="•"/>
              <a:tabLst>
                <a:tab pos="528320" algn="l"/>
                <a:tab pos="7256780" algn="l"/>
              </a:tabLst>
            </a:pPr>
            <a:r>
              <a:rPr sz="1800" spc="-5" dirty="0">
                <a:cs typeface="Calibri"/>
              </a:rPr>
              <a:t>Edge-enhancing</a:t>
            </a:r>
            <a:r>
              <a:rPr sz="1800" spc="2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algorithm</a:t>
            </a:r>
            <a:r>
              <a:rPr sz="1800" spc="2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to</a:t>
            </a:r>
            <a:r>
              <a:rPr sz="180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optimize</a:t>
            </a:r>
            <a:r>
              <a:rPr sz="1800" spc="3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spatial</a:t>
            </a:r>
            <a:r>
              <a:rPr sz="1800" spc="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resolution</a:t>
            </a:r>
            <a:r>
              <a:rPr sz="1800" spc="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(</a:t>
            </a:r>
            <a:r>
              <a:rPr sz="1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1800" spc="-5" dirty="0">
                <a:cs typeface="Calibri"/>
              </a:rPr>
              <a:t>algorithm)</a:t>
            </a:r>
            <a:endParaRPr sz="18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 MT"/>
              <a:buChar char="•"/>
            </a:pPr>
            <a:endParaRPr sz="205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5" dirty="0">
                <a:cs typeface="Calibri"/>
              </a:rPr>
              <a:t>DFOV</a:t>
            </a:r>
            <a:r>
              <a:rPr sz="1800" spc="-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set</a:t>
            </a:r>
            <a:r>
              <a:rPr sz="1800" spc="-2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just to</a:t>
            </a:r>
            <a:r>
              <a:rPr sz="1800" spc="-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lungs</a:t>
            </a:r>
            <a:endParaRPr sz="1800" dirty="0">
              <a:cs typeface="Calibri"/>
            </a:endParaRPr>
          </a:p>
          <a:p>
            <a:pPr lvl="1">
              <a:lnSpc>
                <a:spcPct val="100000"/>
              </a:lnSpc>
              <a:buFont typeface="Arial MT"/>
              <a:buChar char="•"/>
            </a:pPr>
            <a:endParaRPr sz="2350" dirty="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Can</a:t>
            </a:r>
            <a:r>
              <a:rPr sz="2100" spc="-1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be done</a:t>
            </a:r>
            <a:r>
              <a:rPr sz="2100" spc="-1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incremental</a:t>
            </a:r>
            <a:r>
              <a:rPr sz="2100" spc="-1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or</a:t>
            </a:r>
            <a:r>
              <a:rPr sz="210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helical.</a:t>
            </a:r>
            <a:endParaRPr sz="2100" dirty="0"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2646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79587"/>
            <a:ext cx="7044055" cy="305752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340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Incremental</a:t>
            </a:r>
            <a:r>
              <a:rPr sz="2100" spc="-3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(Axial)</a:t>
            </a:r>
            <a:r>
              <a:rPr sz="2100" spc="-2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HRCT</a:t>
            </a:r>
            <a:endParaRPr sz="21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Images</a:t>
            </a:r>
            <a:r>
              <a:rPr sz="1800" spc="-2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are</a:t>
            </a:r>
            <a:r>
              <a:rPr sz="1800" spc="1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obtained</a:t>
            </a:r>
            <a:r>
              <a:rPr sz="1800" spc="2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with</a:t>
            </a:r>
            <a:r>
              <a:rPr sz="1800" spc="10" dirty="0">
                <a:cs typeface="Calibri"/>
              </a:rPr>
              <a:t> </a:t>
            </a:r>
            <a:r>
              <a:rPr sz="1800" dirty="0">
                <a:cs typeface="Calibri"/>
              </a:rPr>
              <a:t>an </a:t>
            </a:r>
            <a:r>
              <a:rPr sz="1800" spc="-10" dirty="0">
                <a:cs typeface="Calibri"/>
              </a:rPr>
              <a:t>interval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of</a:t>
            </a:r>
            <a:r>
              <a:rPr sz="1800" spc="10" dirty="0">
                <a:cs typeface="Calibri"/>
              </a:rPr>
              <a:t> </a:t>
            </a:r>
            <a:r>
              <a:rPr sz="1800" dirty="0">
                <a:cs typeface="Calibri"/>
              </a:rPr>
              <a:t>10mm </a:t>
            </a:r>
            <a:r>
              <a:rPr sz="1800" spc="-5" dirty="0">
                <a:cs typeface="Calibri"/>
              </a:rPr>
              <a:t>or </a:t>
            </a:r>
            <a:r>
              <a:rPr sz="1800" spc="-10" dirty="0">
                <a:cs typeface="Calibri"/>
              </a:rPr>
              <a:t>more</a:t>
            </a:r>
            <a:r>
              <a:rPr sz="1800" spc="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between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slices</a:t>
            </a:r>
            <a:endParaRPr sz="18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Arial MT"/>
              <a:buChar char="•"/>
            </a:pPr>
            <a:endParaRPr sz="205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buFont typeface="Arial MT"/>
              <a:buChar char="•"/>
              <a:tabLst>
                <a:tab pos="528320" algn="l"/>
                <a:tab pos="1969135" algn="l"/>
              </a:tabLst>
            </a:pPr>
            <a:r>
              <a:rPr sz="1800" spc="-5" dirty="0">
                <a:cs typeface="Calibri"/>
              </a:rPr>
              <a:t>Only</a:t>
            </a:r>
            <a:r>
              <a:rPr sz="1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1800" dirty="0">
                <a:cs typeface="Calibri"/>
              </a:rPr>
              <a:t>% </a:t>
            </a:r>
            <a:r>
              <a:rPr sz="1800" spc="-5" dirty="0">
                <a:cs typeface="Calibri"/>
              </a:rPr>
              <a:t>of</a:t>
            </a:r>
            <a:r>
              <a:rPr sz="1800" spc="-10" dirty="0">
                <a:cs typeface="Calibri"/>
              </a:rPr>
              <a:t> </a:t>
            </a:r>
            <a:r>
              <a:rPr sz="1800" dirty="0">
                <a:cs typeface="Calibri"/>
              </a:rPr>
              <a:t>the</a:t>
            </a:r>
            <a:r>
              <a:rPr sz="1800" spc="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lung </a:t>
            </a:r>
            <a:r>
              <a:rPr sz="1800" spc="-10" dirty="0">
                <a:cs typeface="Calibri"/>
              </a:rPr>
              <a:t>parenchyma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is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scanned</a:t>
            </a:r>
            <a:endParaRPr sz="18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 MT"/>
              <a:buChar char="•"/>
            </a:pPr>
            <a:endParaRPr sz="205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Provides</a:t>
            </a:r>
            <a:r>
              <a:rPr sz="1800" spc="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representative areas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of disease</a:t>
            </a:r>
            <a:endParaRPr sz="18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 MT"/>
              <a:buChar char="•"/>
            </a:pPr>
            <a:endParaRPr sz="205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Primary</a:t>
            </a:r>
            <a:r>
              <a:rPr sz="1800" spc="-2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disadvantage</a:t>
            </a:r>
            <a:r>
              <a:rPr sz="1800" spc="-15" dirty="0">
                <a:cs typeface="Calibri"/>
              </a:rPr>
              <a:t> </a:t>
            </a:r>
            <a:r>
              <a:rPr sz="1800" dirty="0">
                <a:cs typeface="Calibri"/>
              </a:rPr>
              <a:t>–</a:t>
            </a:r>
          </a:p>
          <a:p>
            <a:pPr lvl="1"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205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Primary </a:t>
            </a:r>
            <a:r>
              <a:rPr sz="1800" spc="-10" dirty="0">
                <a:cs typeface="Calibri"/>
              </a:rPr>
              <a:t>advantage</a:t>
            </a:r>
            <a:r>
              <a:rPr sz="1800" spc="-15" dirty="0">
                <a:cs typeface="Calibri"/>
              </a:rPr>
              <a:t> </a:t>
            </a:r>
            <a:r>
              <a:rPr sz="1800" dirty="0">
                <a:cs typeface="Calibri"/>
              </a:rPr>
              <a:t>–</a:t>
            </a:r>
            <a:r>
              <a:rPr sz="1800" spc="1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lower</a:t>
            </a:r>
            <a:r>
              <a:rPr sz="1800" spc="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radiation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dose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2646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32632" y="1690116"/>
            <a:ext cx="4664964" cy="4352544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2646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79587"/>
            <a:ext cx="5366385" cy="246316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340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15" dirty="0">
                <a:cs typeface="Calibri"/>
              </a:rPr>
              <a:t>Volumetric</a:t>
            </a:r>
            <a:r>
              <a:rPr sz="2100" spc="-5" dirty="0">
                <a:cs typeface="Calibri"/>
              </a:rPr>
              <a:t> (Helical)</a:t>
            </a:r>
            <a:r>
              <a:rPr sz="210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HRCT</a:t>
            </a:r>
            <a:endParaRPr sz="21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Images</a:t>
            </a:r>
            <a:r>
              <a:rPr sz="1800" spc="-2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entire</a:t>
            </a:r>
            <a:r>
              <a:rPr sz="1800" spc="10" dirty="0">
                <a:cs typeface="Calibri"/>
              </a:rPr>
              <a:t> </a:t>
            </a:r>
            <a:r>
              <a:rPr sz="1800" dirty="0">
                <a:cs typeface="Calibri"/>
              </a:rPr>
              <a:t>lung, </a:t>
            </a:r>
            <a:r>
              <a:rPr sz="1800" spc="-10" dirty="0">
                <a:cs typeface="Calibri"/>
              </a:rPr>
              <a:t>rather</a:t>
            </a:r>
            <a:r>
              <a:rPr sz="1800" spc="-5" dirty="0">
                <a:cs typeface="Calibri"/>
              </a:rPr>
              <a:t> </a:t>
            </a:r>
            <a:r>
              <a:rPr sz="1800" dirty="0">
                <a:cs typeface="Calibri"/>
              </a:rPr>
              <a:t>than</a:t>
            </a:r>
            <a:r>
              <a:rPr sz="1800" spc="1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representative</a:t>
            </a:r>
            <a:r>
              <a:rPr sz="1800" spc="-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slices</a:t>
            </a:r>
            <a:endParaRPr sz="18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Arial MT"/>
              <a:buChar char="•"/>
            </a:pPr>
            <a:endParaRPr sz="205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Complete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assessment</a:t>
            </a:r>
            <a:r>
              <a:rPr sz="1800" spc="-4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of</a:t>
            </a:r>
            <a:r>
              <a:rPr sz="1800" spc="-15" dirty="0">
                <a:cs typeface="Calibri"/>
              </a:rPr>
              <a:t> </a:t>
            </a:r>
            <a:r>
              <a:rPr sz="1800" dirty="0">
                <a:cs typeface="Calibri"/>
              </a:rPr>
              <a:t>lung</a:t>
            </a: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 MT"/>
              <a:buChar char="•"/>
            </a:pPr>
            <a:endParaRPr sz="205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Capable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of </a:t>
            </a:r>
            <a:r>
              <a:rPr sz="1800" dirty="0">
                <a:cs typeface="Calibri"/>
              </a:rPr>
              <a:t>3D</a:t>
            </a:r>
            <a:r>
              <a:rPr sz="1800" spc="2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post-processing </a:t>
            </a:r>
            <a:r>
              <a:rPr sz="1800" spc="-5" dirty="0">
                <a:cs typeface="Calibri"/>
              </a:rPr>
              <a:t>(MIP</a:t>
            </a:r>
            <a:r>
              <a:rPr sz="1800" spc="5" dirty="0">
                <a:cs typeface="Calibri"/>
              </a:rPr>
              <a:t> </a:t>
            </a:r>
            <a:r>
              <a:rPr sz="1800" dirty="0">
                <a:cs typeface="Calibri"/>
              </a:rPr>
              <a:t>and</a:t>
            </a:r>
            <a:r>
              <a:rPr sz="1800" spc="3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MinIP)</a:t>
            </a:r>
            <a:endParaRPr sz="18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 MT"/>
              <a:buChar char="•"/>
            </a:pPr>
            <a:endParaRPr sz="205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Primary</a:t>
            </a:r>
            <a:r>
              <a:rPr sz="1800" spc="-2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disadvantage</a:t>
            </a:r>
            <a:r>
              <a:rPr sz="1800" spc="-15" dirty="0">
                <a:cs typeface="Calibri"/>
              </a:rPr>
              <a:t> </a:t>
            </a:r>
            <a:r>
              <a:rPr sz="1800" dirty="0">
                <a:cs typeface="Calibri"/>
              </a:rPr>
              <a:t>-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2646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79587"/>
            <a:ext cx="6677659" cy="127127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340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10" dirty="0">
                <a:cs typeface="Calibri"/>
              </a:rPr>
              <a:t>Many</a:t>
            </a:r>
            <a:r>
              <a:rPr sz="2100" spc="-2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HRCT</a:t>
            </a:r>
            <a:r>
              <a:rPr sz="2100" spc="25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protocols</a:t>
            </a:r>
            <a:r>
              <a:rPr sz="2100" spc="15" dirty="0">
                <a:cs typeface="Calibri"/>
              </a:rPr>
              <a:t> </a:t>
            </a:r>
            <a:r>
              <a:rPr sz="2100" dirty="0">
                <a:cs typeface="Calibri"/>
              </a:rPr>
              <a:t>include</a:t>
            </a:r>
            <a:r>
              <a:rPr sz="2100" spc="1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more </a:t>
            </a:r>
            <a:r>
              <a:rPr sz="2100" dirty="0">
                <a:cs typeface="Calibri"/>
              </a:rPr>
              <a:t>than</a:t>
            </a:r>
            <a:r>
              <a:rPr sz="2100" spc="-2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one</a:t>
            </a:r>
            <a:r>
              <a:rPr sz="2100" spc="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series</a:t>
            </a:r>
            <a:r>
              <a:rPr sz="2100" spc="3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of</a:t>
            </a:r>
            <a:r>
              <a:rPr sz="2100" spc="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scans</a:t>
            </a:r>
            <a:endParaRPr sz="21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15" dirty="0">
                <a:cs typeface="Calibri"/>
              </a:rPr>
              <a:t>Varying</a:t>
            </a:r>
            <a:r>
              <a:rPr sz="1800" spc="-2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patient</a:t>
            </a:r>
            <a:r>
              <a:rPr sz="1800" spc="-2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position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15" dirty="0">
                <a:cs typeface="Calibri"/>
              </a:rPr>
              <a:t>Varying</a:t>
            </a:r>
            <a:r>
              <a:rPr sz="1800" spc="-5" dirty="0">
                <a:cs typeface="Calibri"/>
              </a:rPr>
              <a:t> phases</a:t>
            </a:r>
            <a:r>
              <a:rPr sz="1800" spc="-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of</a:t>
            </a:r>
            <a:r>
              <a:rPr sz="1800" spc="5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respiration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Why?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2646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79587"/>
            <a:ext cx="10224770" cy="151828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340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Supine</a:t>
            </a:r>
            <a:r>
              <a:rPr sz="2100" spc="-2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vs.</a:t>
            </a:r>
            <a:r>
              <a:rPr sz="2100" spc="-30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Prone</a:t>
            </a:r>
            <a:endParaRPr sz="2100" dirty="0">
              <a:cs typeface="Calibri"/>
            </a:endParaRPr>
          </a:p>
          <a:p>
            <a:pPr marL="527685" marR="5080" lvl="1" indent="-172720">
              <a:lnSpc>
                <a:spcPts val="1939"/>
              </a:lnSpc>
              <a:spcBef>
                <a:spcPts val="455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There</a:t>
            </a:r>
            <a:r>
              <a:rPr sz="1800" spc="2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is</a:t>
            </a:r>
            <a:r>
              <a:rPr sz="1800" spc="5" dirty="0">
                <a:cs typeface="Calibri"/>
              </a:rPr>
              <a:t> </a:t>
            </a:r>
            <a:r>
              <a:rPr sz="1800" dirty="0">
                <a:cs typeface="Calibri"/>
              </a:rPr>
              <a:t>a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gradual</a:t>
            </a:r>
            <a:r>
              <a:rPr sz="1800" spc="1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increase</a:t>
            </a:r>
            <a:r>
              <a:rPr sz="1800" spc="5" dirty="0">
                <a:cs typeface="Calibri"/>
              </a:rPr>
              <a:t> </a:t>
            </a:r>
            <a:r>
              <a:rPr sz="1800" dirty="0">
                <a:cs typeface="Calibri"/>
              </a:rPr>
              <a:t>in</a:t>
            </a:r>
            <a:r>
              <a:rPr sz="1800" spc="2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attenuation</a:t>
            </a:r>
            <a:r>
              <a:rPr sz="1800" spc="15" dirty="0">
                <a:cs typeface="Calibri"/>
              </a:rPr>
              <a:t> </a:t>
            </a:r>
            <a:r>
              <a:rPr sz="1800" dirty="0">
                <a:cs typeface="Calibri"/>
              </a:rPr>
              <a:t>and</a:t>
            </a:r>
            <a:r>
              <a:rPr sz="1800" spc="2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vessel</a:t>
            </a:r>
            <a:r>
              <a:rPr sz="1800" spc="-25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size</a:t>
            </a:r>
            <a:r>
              <a:rPr sz="1800" spc="1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from</a:t>
            </a:r>
            <a:r>
              <a:rPr sz="180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anterior</a:t>
            </a:r>
            <a:r>
              <a:rPr sz="1800" spc="1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to</a:t>
            </a:r>
            <a:r>
              <a:rPr sz="1800" spc="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posterior</a:t>
            </a:r>
            <a:r>
              <a:rPr sz="1800" spc="2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lung</a:t>
            </a:r>
            <a:r>
              <a:rPr sz="1800" spc="2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regions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because </a:t>
            </a:r>
            <a:r>
              <a:rPr sz="1800" spc="-39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of </a:t>
            </a:r>
            <a:r>
              <a:rPr sz="1800" dirty="0">
                <a:cs typeface="Calibri"/>
              </a:rPr>
              <a:t>the</a:t>
            </a:r>
            <a:r>
              <a:rPr sz="1800" spc="15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effect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of </a:t>
            </a:r>
            <a:r>
              <a:rPr sz="1800" spc="-15" dirty="0">
                <a:cs typeface="Calibri"/>
              </a:rPr>
              <a:t>gravity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on blood</a:t>
            </a:r>
            <a:r>
              <a:rPr sz="1800" spc="2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flow</a:t>
            </a:r>
            <a:r>
              <a:rPr sz="1800" spc="5" dirty="0">
                <a:cs typeface="Calibri"/>
              </a:rPr>
              <a:t> </a:t>
            </a:r>
            <a:r>
              <a:rPr sz="1800" dirty="0">
                <a:cs typeface="Calibri"/>
              </a:rPr>
              <a:t>and</a:t>
            </a:r>
            <a:r>
              <a:rPr sz="1800" spc="15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gas</a:t>
            </a:r>
            <a:r>
              <a:rPr sz="180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volume</a:t>
            </a:r>
            <a:endParaRPr sz="18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20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This</a:t>
            </a:r>
            <a:r>
              <a:rPr sz="1800" spc="-15" dirty="0">
                <a:cs typeface="Calibri"/>
              </a:rPr>
              <a:t> effect</a:t>
            </a:r>
            <a:r>
              <a:rPr sz="1800" spc="-5" dirty="0">
                <a:cs typeface="Calibri"/>
              </a:rPr>
              <a:t> of </a:t>
            </a:r>
            <a:r>
              <a:rPr sz="1800" spc="-15" dirty="0">
                <a:cs typeface="Calibri"/>
              </a:rPr>
              <a:t>gravity </a:t>
            </a:r>
            <a:r>
              <a:rPr sz="1800" spc="-5" dirty="0">
                <a:cs typeface="Calibri"/>
              </a:rPr>
              <a:t>can: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3408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79587"/>
            <a:ext cx="9039225" cy="276034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340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10" dirty="0">
                <a:cs typeface="Calibri"/>
              </a:rPr>
              <a:t>Respiration</a:t>
            </a:r>
            <a:endParaRPr sz="21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Inspiratory</a:t>
            </a:r>
            <a:r>
              <a:rPr sz="1800" spc="-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scans</a:t>
            </a:r>
            <a:r>
              <a:rPr sz="1800" spc="-10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demonstrate</a:t>
            </a:r>
            <a:endParaRPr sz="1800" dirty="0">
              <a:cs typeface="Calibri"/>
            </a:endParaRPr>
          </a:p>
          <a:p>
            <a:pPr lvl="1">
              <a:lnSpc>
                <a:spcPct val="100000"/>
              </a:lnSpc>
              <a:buFont typeface="Arial MT"/>
              <a:buChar char="•"/>
            </a:pPr>
            <a:endParaRPr sz="21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50"/>
              </a:spcBef>
              <a:buFont typeface="Arial MT"/>
              <a:buChar char="•"/>
            </a:pPr>
            <a:endParaRPr sz="185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5" dirty="0">
                <a:cs typeface="Calibri"/>
              </a:rPr>
              <a:t>Expiratory</a:t>
            </a:r>
            <a:r>
              <a:rPr sz="1800" spc="-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scans</a:t>
            </a:r>
            <a:r>
              <a:rPr sz="1800" spc="10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demonstrate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areas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of</a:t>
            </a:r>
            <a:r>
              <a:rPr sz="1800" spc="15" dirty="0">
                <a:cs typeface="Calibri"/>
              </a:rPr>
              <a:t> </a:t>
            </a:r>
            <a:r>
              <a:rPr sz="1800" dirty="0">
                <a:cs typeface="Calibri"/>
              </a:rPr>
              <a:t>the</a:t>
            </a:r>
            <a:r>
              <a:rPr sz="1800" spc="5" dirty="0">
                <a:cs typeface="Calibri"/>
              </a:rPr>
              <a:t> </a:t>
            </a:r>
            <a:r>
              <a:rPr sz="1800" dirty="0">
                <a:cs typeface="Calibri"/>
              </a:rPr>
              <a:t>lung</a:t>
            </a:r>
            <a:r>
              <a:rPr sz="1800" spc="2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that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do</a:t>
            </a:r>
            <a:r>
              <a:rPr sz="1800" spc="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not</a:t>
            </a:r>
            <a:r>
              <a:rPr sz="1800" spc="10" dirty="0">
                <a:cs typeface="Calibri"/>
              </a:rPr>
              <a:t> </a:t>
            </a:r>
            <a:r>
              <a:rPr sz="1800" spc="-25" dirty="0">
                <a:cs typeface="Calibri"/>
              </a:rPr>
              <a:t>empty,</a:t>
            </a:r>
            <a:r>
              <a:rPr sz="1800" spc="1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indicating</a:t>
            </a:r>
            <a:r>
              <a:rPr sz="1800" spc="2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airway</a:t>
            </a:r>
            <a:r>
              <a:rPr sz="1800" spc="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disease</a:t>
            </a:r>
            <a:endParaRPr sz="18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Arial MT"/>
              <a:buChar char="•"/>
            </a:pPr>
            <a:endParaRPr sz="205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The</a:t>
            </a:r>
            <a:r>
              <a:rPr sz="180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effects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of</a:t>
            </a:r>
            <a:r>
              <a:rPr sz="180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gravity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on</a:t>
            </a:r>
            <a:r>
              <a:rPr sz="1800" dirty="0">
                <a:cs typeface="Calibri"/>
              </a:rPr>
              <a:t> the</a:t>
            </a:r>
            <a:r>
              <a:rPr sz="1800" spc="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lung</a:t>
            </a:r>
            <a:r>
              <a:rPr sz="1800" spc="1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are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also </a:t>
            </a:r>
            <a:r>
              <a:rPr sz="1800" spc="-10" dirty="0">
                <a:cs typeface="Calibri"/>
              </a:rPr>
              <a:t>more</a:t>
            </a:r>
            <a:r>
              <a:rPr sz="1800" spc="2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pronounced</a:t>
            </a:r>
            <a:r>
              <a:rPr sz="1800" spc="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on</a:t>
            </a:r>
            <a:r>
              <a:rPr sz="1800" spc="15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expiratory</a:t>
            </a:r>
            <a:r>
              <a:rPr sz="1800" spc="-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scans</a:t>
            </a:r>
            <a:endParaRPr sz="18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 MT"/>
              <a:buChar char="•"/>
            </a:pPr>
            <a:endParaRPr sz="205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So</a:t>
            </a:r>
            <a:r>
              <a:rPr sz="1800" spc="-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how</a:t>
            </a:r>
            <a:r>
              <a:rPr sz="1800" spc="2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can</a:t>
            </a:r>
            <a:r>
              <a:rPr sz="1800" spc="-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we</a:t>
            </a:r>
            <a:r>
              <a:rPr sz="1800" spc="1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get</a:t>
            </a:r>
            <a:r>
              <a:rPr sz="180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best</a:t>
            </a:r>
            <a:r>
              <a:rPr sz="1800" spc="-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diagnostic</a:t>
            </a:r>
            <a:r>
              <a:rPr sz="1800" spc="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value?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2646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639" y="1779587"/>
            <a:ext cx="4747895" cy="255460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72085" indent="-172720">
              <a:lnSpc>
                <a:spcPct val="100000"/>
              </a:lnSpc>
              <a:spcBef>
                <a:spcPts val="340"/>
              </a:spcBef>
              <a:buFont typeface="Arial MT"/>
              <a:buChar char="•"/>
              <a:tabLst>
                <a:tab pos="172720" algn="l"/>
              </a:tabLst>
            </a:pPr>
            <a:r>
              <a:rPr sz="2100" spc="-5" dirty="0">
                <a:cs typeface="Calibri"/>
              </a:rPr>
              <a:t>HRCT </a:t>
            </a:r>
            <a:r>
              <a:rPr sz="2100" dirty="0">
                <a:cs typeface="Calibri"/>
              </a:rPr>
              <a:t>with</a:t>
            </a:r>
            <a:r>
              <a:rPr sz="2100" spc="-10" dirty="0">
                <a:cs typeface="Calibri"/>
              </a:rPr>
              <a:t> </a:t>
            </a:r>
            <a:r>
              <a:rPr sz="2100" dirty="0">
                <a:cs typeface="Calibri"/>
              </a:rPr>
              <a:t>3</a:t>
            </a:r>
            <a:r>
              <a:rPr sz="2100" spc="-1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series</a:t>
            </a:r>
            <a:r>
              <a:rPr sz="2100" spc="2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of</a:t>
            </a:r>
            <a:r>
              <a:rPr sz="2100" spc="-2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scans</a:t>
            </a:r>
            <a:endParaRPr sz="2100" dirty="0">
              <a:cs typeface="Calibri"/>
            </a:endParaRPr>
          </a:p>
          <a:p>
            <a:pPr marL="342900">
              <a:lnSpc>
                <a:spcPct val="100000"/>
              </a:lnSpc>
              <a:spcBef>
                <a:spcPts val="204"/>
              </a:spcBef>
            </a:pPr>
            <a:r>
              <a:rPr sz="1800" dirty="0">
                <a:cs typeface="Arial MT"/>
              </a:rPr>
              <a:t>•</a:t>
            </a:r>
          </a:p>
          <a:p>
            <a:pPr marL="342900">
              <a:lnSpc>
                <a:spcPct val="100000"/>
              </a:lnSpc>
              <a:spcBef>
                <a:spcPts val="180"/>
              </a:spcBef>
            </a:pPr>
            <a:r>
              <a:rPr sz="1800" dirty="0">
                <a:cs typeface="Arial MT"/>
              </a:rPr>
              <a:t>•</a:t>
            </a:r>
          </a:p>
          <a:p>
            <a:pPr marL="342900">
              <a:lnSpc>
                <a:spcPct val="100000"/>
              </a:lnSpc>
              <a:spcBef>
                <a:spcPts val="180"/>
              </a:spcBef>
            </a:pPr>
            <a:r>
              <a:rPr sz="1800" dirty="0">
                <a:cs typeface="Arial MT"/>
              </a:rPr>
              <a:t>•</a:t>
            </a:r>
          </a:p>
          <a:p>
            <a:pPr marL="172085" indent="-172720">
              <a:lnSpc>
                <a:spcPct val="100000"/>
              </a:lnSpc>
              <a:spcBef>
                <a:spcPts val="530"/>
              </a:spcBef>
              <a:buFont typeface="Arial MT"/>
              <a:buChar char="•"/>
              <a:tabLst>
                <a:tab pos="172720" algn="l"/>
              </a:tabLst>
            </a:pPr>
            <a:r>
              <a:rPr sz="2100" spc="-5" dirty="0">
                <a:cs typeface="Calibri"/>
              </a:rPr>
              <a:t>Consider</a:t>
            </a:r>
            <a:r>
              <a:rPr sz="2100" spc="20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radiation </a:t>
            </a:r>
            <a:r>
              <a:rPr sz="2100" spc="-5" dirty="0">
                <a:cs typeface="Calibri"/>
              </a:rPr>
              <a:t>dose!</a:t>
            </a:r>
            <a:endParaRPr sz="2100" dirty="0">
              <a:cs typeface="Calibri"/>
            </a:endParaRPr>
          </a:p>
          <a:p>
            <a:pPr marL="514984" lvl="1" indent="-172720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15620" algn="l"/>
              </a:tabLst>
            </a:pPr>
            <a:r>
              <a:rPr sz="1800" spc="-10" dirty="0">
                <a:cs typeface="Calibri"/>
              </a:rPr>
              <a:t>Inspiratory</a:t>
            </a:r>
            <a:r>
              <a:rPr sz="1800" spc="-2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supine</a:t>
            </a:r>
            <a:r>
              <a:rPr sz="1800" spc="5" dirty="0">
                <a:cs typeface="Calibri"/>
              </a:rPr>
              <a:t> </a:t>
            </a:r>
            <a:r>
              <a:rPr sz="1800" dirty="0">
                <a:cs typeface="Calibri"/>
              </a:rPr>
              <a:t>–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helical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acquisition</a:t>
            </a:r>
            <a:endParaRPr sz="1800" dirty="0">
              <a:cs typeface="Calibri"/>
            </a:endParaRPr>
          </a:p>
          <a:p>
            <a:pPr marL="514984" lvl="1" indent="-172720">
              <a:lnSpc>
                <a:spcPct val="100000"/>
              </a:lnSpc>
              <a:spcBef>
                <a:spcPts val="195"/>
              </a:spcBef>
              <a:buFont typeface="Arial MT"/>
              <a:buChar char="•"/>
              <a:tabLst>
                <a:tab pos="515620" algn="l"/>
              </a:tabLst>
            </a:pPr>
            <a:r>
              <a:rPr sz="1800" spc="-5" dirty="0">
                <a:cs typeface="Calibri"/>
              </a:rPr>
              <a:t>Other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series</a:t>
            </a:r>
            <a:r>
              <a:rPr sz="1800" spc="5" dirty="0">
                <a:cs typeface="Calibri"/>
              </a:rPr>
              <a:t> </a:t>
            </a:r>
            <a:r>
              <a:rPr sz="1800" dirty="0">
                <a:cs typeface="Calibri"/>
              </a:rPr>
              <a:t>– </a:t>
            </a:r>
            <a:r>
              <a:rPr sz="1800" spc="-10" dirty="0">
                <a:cs typeface="Calibri"/>
              </a:rPr>
              <a:t>representative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axial </a:t>
            </a:r>
            <a:r>
              <a:rPr sz="1800" spc="-10" dirty="0">
                <a:cs typeface="Calibri"/>
              </a:rPr>
              <a:t>acquisition</a:t>
            </a:r>
            <a:endParaRPr sz="1800" dirty="0">
              <a:cs typeface="Calibri"/>
            </a:endParaRPr>
          </a:p>
          <a:p>
            <a:pPr marL="514984" lvl="1" indent="-172720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515620" algn="l"/>
              </a:tabLst>
            </a:pPr>
            <a:r>
              <a:rPr sz="1800" spc="-10" dirty="0">
                <a:cs typeface="Calibri"/>
              </a:rPr>
              <a:t>Lower </a:t>
            </a:r>
            <a:r>
              <a:rPr sz="1800" dirty="0">
                <a:cs typeface="Calibri"/>
              </a:rPr>
              <a:t>tube</a:t>
            </a:r>
            <a:r>
              <a:rPr sz="1800" spc="-15" dirty="0">
                <a:cs typeface="Calibri"/>
              </a:rPr>
              <a:t> </a:t>
            </a:r>
            <a:r>
              <a:rPr sz="1800" dirty="0">
                <a:cs typeface="Calibri"/>
              </a:rPr>
              <a:t>mA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3408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1969"/>
            <a:ext cx="7508240" cy="38633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2050"/>
              </a:lnSpc>
              <a:spcBef>
                <a:spcPts val="95"/>
              </a:spcBef>
            </a:pPr>
            <a:r>
              <a:rPr sz="19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HRCT</a:t>
            </a:r>
            <a:r>
              <a:rPr sz="19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19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Chest</a:t>
            </a:r>
            <a:endParaRPr sz="1900" dirty="0">
              <a:cs typeface="Calibri"/>
            </a:endParaRPr>
          </a:p>
          <a:p>
            <a:pPr marL="12700">
              <a:lnSpc>
                <a:spcPts val="1825"/>
              </a:lnSpc>
            </a:pPr>
            <a:r>
              <a:rPr sz="1900" spc="-10" dirty="0">
                <a:cs typeface="Calibri"/>
              </a:rPr>
              <a:t>*Often,</a:t>
            </a:r>
            <a:r>
              <a:rPr sz="1900" spc="5" dirty="0">
                <a:cs typeface="Calibri"/>
              </a:rPr>
              <a:t> </a:t>
            </a:r>
            <a:r>
              <a:rPr sz="1900" spc="-5" dirty="0">
                <a:cs typeface="Calibri"/>
              </a:rPr>
              <a:t>multiple</a:t>
            </a:r>
            <a:r>
              <a:rPr sz="1900" spc="25" dirty="0">
                <a:cs typeface="Calibri"/>
              </a:rPr>
              <a:t> </a:t>
            </a:r>
            <a:r>
              <a:rPr sz="1900" spc="-5" dirty="0">
                <a:cs typeface="Calibri"/>
              </a:rPr>
              <a:t>scans</a:t>
            </a:r>
            <a:r>
              <a:rPr sz="1900" spc="-2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of the</a:t>
            </a:r>
            <a:r>
              <a:rPr sz="1900" spc="5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patient</a:t>
            </a:r>
            <a:r>
              <a:rPr sz="1900" spc="-5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are</a:t>
            </a:r>
            <a:r>
              <a:rPr sz="1900" spc="5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done.</a:t>
            </a:r>
            <a:endParaRPr sz="1900" dirty="0">
              <a:cs typeface="Calibri"/>
            </a:endParaRPr>
          </a:p>
          <a:p>
            <a:pPr marL="469900" indent="-457834">
              <a:lnSpc>
                <a:spcPts val="1825"/>
              </a:lnSpc>
              <a:buAutoNum type="arabicPeriod"/>
              <a:tabLst>
                <a:tab pos="469900" algn="l"/>
                <a:tab pos="470534" algn="l"/>
              </a:tabLst>
            </a:pPr>
            <a:r>
              <a:rPr sz="1900" spc="-10" dirty="0">
                <a:cs typeface="Calibri"/>
              </a:rPr>
              <a:t>Supine Inspiration</a:t>
            </a:r>
            <a:endParaRPr sz="1900" dirty="0">
              <a:cs typeface="Calibri"/>
            </a:endParaRPr>
          </a:p>
          <a:p>
            <a:pPr marL="469900" indent="-457834">
              <a:lnSpc>
                <a:spcPts val="1825"/>
              </a:lnSpc>
              <a:buAutoNum type="arabicPeriod"/>
              <a:tabLst>
                <a:tab pos="469900" algn="l"/>
                <a:tab pos="470534" algn="l"/>
              </a:tabLst>
            </a:pPr>
            <a:r>
              <a:rPr sz="1900" spc="-10" dirty="0">
                <a:cs typeface="Calibri"/>
              </a:rPr>
              <a:t>Supine</a:t>
            </a:r>
            <a:r>
              <a:rPr sz="1900" spc="-20" dirty="0">
                <a:cs typeface="Calibri"/>
              </a:rPr>
              <a:t> </a:t>
            </a:r>
            <a:r>
              <a:rPr sz="1900" spc="-15" dirty="0">
                <a:cs typeface="Calibri"/>
              </a:rPr>
              <a:t>Expiration</a:t>
            </a:r>
            <a:endParaRPr sz="1900" dirty="0">
              <a:cs typeface="Calibri"/>
            </a:endParaRPr>
          </a:p>
          <a:p>
            <a:pPr marL="469900" indent="-457834">
              <a:lnSpc>
                <a:spcPts val="1739"/>
              </a:lnSpc>
              <a:buAutoNum type="arabicPeriod"/>
              <a:tabLst>
                <a:tab pos="469900" algn="l"/>
                <a:tab pos="470534" algn="l"/>
              </a:tabLst>
            </a:pPr>
            <a:r>
              <a:rPr sz="1900" spc="-15" dirty="0">
                <a:cs typeface="Calibri"/>
              </a:rPr>
              <a:t>Prone</a:t>
            </a:r>
            <a:r>
              <a:rPr sz="1900" spc="-45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Inspiration</a:t>
            </a:r>
            <a:endParaRPr sz="1900" dirty="0">
              <a:cs typeface="Calibri"/>
            </a:endParaRPr>
          </a:p>
          <a:p>
            <a:pPr marL="184785" indent="-172720">
              <a:lnSpc>
                <a:spcPts val="1970"/>
              </a:lnSpc>
              <a:buFont typeface="Arial MT"/>
              <a:buChar char="•"/>
              <a:tabLst>
                <a:tab pos="185420" algn="l"/>
              </a:tabLst>
            </a:pPr>
            <a:r>
              <a:rPr sz="1900" spc="-5" dirty="0">
                <a:cs typeface="Calibri"/>
              </a:rPr>
              <a:t>Scout(s):</a:t>
            </a:r>
            <a:r>
              <a:rPr sz="1900" spc="385" dirty="0">
                <a:cs typeface="Calibri"/>
              </a:rPr>
              <a:t> </a:t>
            </a:r>
            <a:r>
              <a:rPr sz="1900" spc="-5" dirty="0">
                <a:cs typeface="Calibri"/>
              </a:rPr>
              <a:t>AP</a:t>
            </a:r>
            <a:r>
              <a:rPr sz="1900" spc="-15" dirty="0">
                <a:cs typeface="Calibri"/>
              </a:rPr>
              <a:t> </a:t>
            </a:r>
            <a:r>
              <a:rPr sz="1900" spc="-5" dirty="0">
                <a:cs typeface="Calibri"/>
              </a:rPr>
              <a:t>&amp;</a:t>
            </a:r>
            <a:r>
              <a:rPr sz="1900" spc="-10" dirty="0">
                <a:cs typeface="Calibri"/>
              </a:rPr>
              <a:t> </a:t>
            </a:r>
            <a:r>
              <a:rPr sz="1900" spc="-15" dirty="0">
                <a:cs typeface="Calibri"/>
              </a:rPr>
              <a:t>Lateral</a:t>
            </a:r>
            <a:endParaRPr sz="1900" dirty="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915"/>
              </a:spcBef>
              <a:buFont typeface="Arial MT"/>
              <a:buChar char="•"/>
              <a:tabLst>
                <a:tab pos="185420" algn="l"/>
              </a:tabLst>
            </a:pPr>
            <a:r>
              <a:rPr sz="1900" spc="-15" dirty="0">
                <a:cs typeface="Calibri"/>
              </a:rPr>
              <a:t>Anatomy</a:t>
            </a:r>
            <a:r>
              <a:rPr sz="1900" spc="2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Included:</a:t>
            </a:r>
            <a:r>
              <a:rPr sz="1900" spc="15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Just</a:t>
            </a:r>
            <a:r>
              <a:rPr sz="1900" spc="5" dirty="0">
                <a:cs typeface="Calibri"/>
              </a:rPr>
              <a:t> </a:t>
            </a:r>
            <a:r>
              <a:rPr sz="1900" spc="-15" dirty="0">
                <a:cs typeface="Calibri"/>
              </a:rPr>
              <a:t>above</a:t>
            </a:r>
            <a:r>
              <a:rPr sz="1900" spc="35" dirty="0">
                <a:cs typeface="Calibri"/>
              </a:rPr>
              <a:t> </a:t>
            </a:r>
            <a:r>
              <a:rPr sz="1900" spc="-5" dirty="0">
                <a:cs typeface="Calibri"/>
              </a:rPr>
              <a:t>lung</a:t>
            </a:r>
            <a:r>
              <a:rPr sz="1900" spc="2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apices</a:t>
            </a:r>
            <a:r>
              <a:rPr sz="1900" spc="-4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–</a:t>
            </a:r>
            <a:r>
              <a:rPr sz="1900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just</a:t>
            </a:r>
            <a:r>
              <a:rPr sz="1900" spc="-5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below</a:t>
            </a:r>
            <a:r>
              <a:rPr sz="1900" spc="35" dirty="0">
                <a:cs typeface="Calibri"/>
              </a:rPr>
              <a:t> </a:t>
            </a:r>
            <a:r>
              <a:rPr sz="1900" spc="-15" dirty="0">
                <a:cs typeface="Calibri"/>
              </a:rPr>
              <a:t>costophrenic</a:t>
            </a:r>
            <a:r>
              <a:rPr sz="1900" spc="2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angles</a:t>
            </a:r>
            <a:endParaRPr sz="1900" dirty="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910"/>
              </a:spcBef>
              <a:buFont typeface="Arial MT"/>
              <a:buChar char="•"/>
              <a:tabLst>
                <a:tab pos="185420" algn="l"/>
              </a:tabLst>
            </a:pPr>
            <a:r>
              <a:rPr sz="1900" spc="-5" dirty="0">
                <a:cs typeface="Calibri"/>
              </a:rPr>
              <a:t>Scan</a:t>
            </a:r>
            <a:r>
              <a:rPr sz="1900" spc="-15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direction:</a:t>
            </a:r>
            <a:r>
              <a:rPr sz="1900" spc="25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Caudocranial</a:t>
            </a:r>
            <a:endParaRPr sz="1900" dirty="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915"/>
              </a:spcBef>
              <a:buFont typeface="Arial MT"/>
              <a:buChar char="•"/>
              <a:tabLst>
                <a:tab pos="185420" algn="l"/>
              </a:tabLst>
            </a:pPr>
            <a:r>
              <a:rPr sz="1900" spc="-10" dirty="0">
                <a:cs typeface="Calibri"/>
              </a:rPr>
              <a:t>Pitch:</a:t>
            </a:r>
            <a:r>
              <a:rPr sz="1900" spc="395" dirty="0">
                <a:cs typeface="Calibri"/>
              </a:rPr>
              <a:t> </a:t>
            </a:r>
            <a:r>
              <a:rPr sz="1900" spc="-5" dirty="0">
                <a:cs typeface="Calibri"/>
              </a:rPr>
              <a:t>1.375</a:t>
            </a:r>
            <a:endParaRPr sz="19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 MT"/>
              <a:buChar char="•"/>
            </a:pPr>
            <a:endParaRPr sz="2050" dirty="0">
              <a:cs typeface="Calibri"/>
            </a:endParaRPr>
          </a:p>
          <a:p>
            <a:pPr marL="184785" indent="-172720">
              <a:lnSpc>
                <a:spcPts val="1939"/>
              </a:lnSpc>
              <a:buFont typeface="Arial MT"/>
              <a:buChar char="•"/>
              <a:tabLst>
                <a:tab pos="185420" algn="l"/>
              </a:tabLst>
            </a:pPr>
            <a:r>
              <a:rPr sz="1900" spc="-25" dirty="0">
                <a:cs typeface="Calibri"/>
              </a:rPr>
              <a:t>DFOV:</a:t>
            </a:r>
            <a:r>
              <a:rPr sz="190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Set</a:t>
            </a:r>
            <a:r>
              <a:rPr sz="1900" spc="-10" dirty="0">
                <a:cs typeface="Calibri"/>
              </a:rPr>
              <a:t> </a:t>
            </a:r>
            <a:r>
              <a:rPr sz="1900" spc="-15" dirty="0">
                <a:cs typeface="Calibri"/>
              </a:rPr>
              <a:t>to</a:t>
            </a:r>
            <a:r>
              <a:rPr sz="1900" spc="-1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patient</a:t>
            </a:r>
            <a:r>
              <a:rPr sz="1900" spc="-1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/ lung</a:t>
            </a:r>
            <a:r>
              <a:rPr sz="1900" spc="1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field</a:t>
            </a:r>
            <a:r>
              <a:rPr sz="1900" spc="5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only</a:t>
            </a:r>
            <a:endParaRPr sz="1900" dirty="0">
              <a:cs typeface="Calibri"/>
            </a:endParaRPr>
          </a:p>
          <a:p>
            <a:pPr marL="184785" indent="-172720">
              <a:lnSpc>
                <a:spcPts val="1595"/>
              </a:lnSpc>
              <a:buFont typeface="Arial MT"/>
              <a:buChar char="•"/>
              <a:tabLst>
                <a:tab pos="185420" algn="l"/>
              </a:tabLst>
            </a:pPr>
            <a:r>
              <a:rPr sz="1900" spc="-25" dirty="0">
                <a:cs typeface="Calibri"/>
              </a:rPr>
              <a:t>SFOV:</a:t>
            </a:r>
            <a:r>
              <a:rPr sz="1900" spc="-20" dirty="0">
                <a:cs typeface="Calibri"/>
              </a:rPr>
              <a:t> </a:t>
            </a:r>
            <a:r>
              <a:rPr sz="1900" spc="-15" dirty="0">
                <a:cs typeface="Calibri"/>
              </a:rPr>
              <a:t>Large</a:t>
            </a:r>
            <a:r>
              <a:rPr sz="1900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body</a:t>
            </a:r>
            <a:endParaRPr sz="1900" dirty="0">
              <a:cs typeface="Calibri"/>
            </a:endParaRPr>
          </a:p>
          <a:p>
            <a:pPr marL="184785" indent="-172720">
              <a:lnSpc>
                <a:spcPts val="1630"/>
              </a:lnSpc>
              <a:buFont typeface="Arial MT"/>
              <a:buChar char="•"/>
              <a:tabLst>
                <a:tab pos="185420" algn="l"/>
              </a:tabLst>
            </a:pPr>
            <a:r>
              <a:rPr sz="1900" spc="-10" dirty="0">
                <a:cs typeface="Calibri"/>
              </a:rPr>
              <a:t>Algorithm:</a:t>
            </a:r>
            <a:r>
              <a:rPr sz="1900" spc="2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Bone</a:t>
            </a:r>
            <a:r>
              <a:rPr sz="1900" spc="-15" dirty="0">
                <a:cs typeface="Calibri"/>
              </a:rPr>
              <a:t> </a:t>
            </a:r>
            <a:r>
              <a:rPr sz="1900" spc="-5" dirty="0">
                <a:cs typeface="Calibri"/>
              </a:rPr>
              <a:t>(edge-enhancement)</a:t>
            </a:r>
            <a:endParaRPr sz="1900" dirty="0">
              <a:cs typeface="Calibri"/>
            </a:endParaRPr>
          </a:p>
          <a:p>
            <a:pPr marL="527685" lvl="1" indent="-172720">
              <a:lnSpc>
                <a:spcPts val="1730"/>
              </a:lnSpc>
              <a:buFont typeface="Arial MT"/>
              <a:buChar char="•"/>
              <a:tabLst>
                <a:tab pos="528320" algn="l"/>
              </a:tabLst>
            </a:pPr>
            <a:r>
              <a:rPr sz="1700" dirty="0">
                <a:cs typeface="Calibri"/>
              </a:rPr>
              <a:t>Window:</a:t>
            </a:r>
            <a:r>
              <a:rPr sz="1700" spc="-30" dirty="0">
                <a:cs typeface="Calibri"/>
              </a:rPr>
              <a:t> </a:t>
            </a:r>
            <a:r>
              <a:rPr sz="1700" dirty="0">
                <a:cs typeface="Calibri"/>
              </a:rPr>
              <a:t>WW</a:t>
            </a:r>
            <a:r>
              <a:rPr sz="1700" spc="-40" dirty="0">
                <a:cs typeface="Calibri"/>
              </a:rPr>
              <a:t> </a:t>
            </a:r>
            <a:r>
              <a:rPr sz="1700" dirty="0">
                <a:cs typeface="Calibri"/>
              </a:rPr>
              <a:t>1500</a:t>
            </a:r>
            <a:r>
              <a:rPr sz="1700" spc="-15" dirty="0">
                <a:cs typeface="Calibri"/>
              </a:rPr>
              <a:t> </a:t>
            </a:r>
            <a:r>
              <a:rPr sz="1700" dirty="0">
                <a:cs typeface="Calibri"/>
              </a:rPr>
              <a:t>WL</a:t>
            </a:r>
            <a:r>
              <a:rPr sz="1700" spc="-25" dirty="0">
                <a:cs typeface="Calibri"/>
              </a:rPr>
              <a:t> </a:t>
            </a:r>
            <a:r>
              <a:rPr sz="1700" spc="-5" dirty="0">
                <a:cs typeface="Calibri"/>
              </a:rPr>
              <a:t>-700</a:t>
            </a:r>
            <a:endParaRPr sz="1700" dirty="0">
              <a:cs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11453"/>
            <a:ext cx="4057650" cy="10284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4038346" y="1531556"/>
            <a:ext cx="3860800" cy="4604385"/>
            <a:chOff x="4038346" y="1531556"/>
            <a:chExt cx="3860800" cy="460438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325112" y="1868424"/>
              <a:ext cx="3543299" cy="42672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186428" y="1532889"/>
              <a:ext cx="3710940" cy="4047490"/>
            </a:xfrm>
            <a:custGeom>
              <a:avLst/>
              <a:gdLst/>
              <a:ahLst/>
              <a:cxnLst/>
              <a:rect l="l" t="t" r="r" b="b"/>
              <a:pathLst>
                <a:path w="3710940" h="4047490">
                  <a:moveTo>
                    <a:pt x="3710940" y="0"/>
                  </a:moveTo>
                  <a:lnTo>
                    <a:pt x="0" y="0"/>
                  </a:lnTo>
                  <a:lnTo>
                    <a:pt x="0" y="34290"/>
                  </a:lnTo>
                  <a:lnTo>
                    <a:pt x="0" y="4014470"/>
                  </a:lnTo>
                  <a:lnTo>
                    <a:pt x="0" y="4047490"/>
                  </a:lnTo>
                  <a:lnTo>
                    <a:pt x="3710940" y="4047490"/>
                  </a:lnTo>
                  <a:lnTo>
                    <a:pt x="3710940" y="4014470"/>
                  </a:lnTo>
                  <a:lnTo>
                    <a:pt x="33655" y="4014470"/>
                  </a:lnTo>
                  <a:lnTo>
                    <a:pt x="33655" y="34290"/>
                  </a:lnTo>
                  <a:lnTo>
                    <a:pt x="3677285" y="34290"/>
                  </a:lnTo>
                  <a:lnTo>
                    <a:pt x="3677285" y="4014343"/>
                  </a:lnTo>
                  <a:lnTo>
                    <a:pt x="3710940" y="4014355"/>
                  </a:lnTo>
                  <a:lnTo>
                    <a:pt x="3710940" y="34290"/>
                  </a:lnTo>
                  <a:lnTo>
                    <a:pt x="3710940" y="33909"/>
                  </a:lnTo>
                  <a:lnTo>
                    <a:pt x="3710940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186428" y="1533144"/>
              <a:ext cx="3710940" cy="4048125"/>
            </a:xfrm>
            <a:custGeom>
              <a:avLst/>
              <a:gdLst/>
              <a:ahLst/>
              <a:cxnLst/>
              <a:rect l="l" t="t" r="r" b="b"/>
              <a:pathLst>
                <a:path w="3710940" h="4048125">
                  <a:moveTo>
                    <a:pt x="0" y="0"/>
                  </a:moveTo>
                  <a:lnTo>
                    <a:pt x="3710940" y="0"/>
                  </a:lnTo>
                  <a:lnTo>
                    <a:pt x="3710940" y="4047743"/>
                  </a:lnTo>
                  <a:lnTo>
                    <a:pt x="0" y="4047743"/>
                  </a:lnTo>
                  <a:lnTo>
                    <a:pt x="0" y="0"/>
                  </a:lnTo>
                  <a:close/>
                </a:path>
                <a:path w="3710940" h="4048125">
                  <a:moveTo>
                    <a:pt x="33655" y="33654"/>
                  </a:moveTo>
                  <a:lnTo>
                    <a:pt x="33655" y="4014089"/>
                  </a:lnTo>
                  <a:lnTo>
                    <a:pt x="3677285" y="4014089"/>
                  </a:lnTo>
                  <a:lnTo>
                    <a:pt x="3677285" y="33654"/>
                  </a:lnTo>
                  <a:lnTo>
                    <a:pt x="33655" y="33654"/>
                  </a:lnTo>
                  <a:close/>
                </a:path>
              </a:pathLst>
            </a:custGeom>
            <a:ln w="3175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044696" y="4732020"/>
              <a:ext cx="283845" cy="848994"/>
            </a:xfrm>
            <a:custGeom>
              <a:avLst/>
              <a:gdLst/>
              <a:ahLst/>
              <a:cxnLst/>
              <a:rect l="l" t="t" r="r" b="b"/>
              <a:pathLst>
                <a:path w="283845" h="848995">
                  <a:moveTo>
                    <a:pt x="141731" y="0"/>
                  </a:moveTo>
                  <a:lnTo>
                    <a:pt x="0" y="141731"/>
                  </a:lnTo>
                  <a:lnTo>
                    <a:pt x="70865" y="141731"/>
                  </a:lnTo>
                  <a:lnTo>
                    <a:pt x="70865" y="848867"/>
                  </a:lnTo>
                  <a:lnTo>
                    <a:pt x="212598" y="848867"/>
                  </a:lnTo>
                  <a:lnTo>
                    <a:pt x="212598" y="141731"/>
                  </a:lnTo>
                  <a:lnTo>
                    <a:pt x="283463" y="141731"/>
                  </a:lnTo>
                  <a:lnTo>
                    <a:pt x="141731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044696" y="4732020"/>
              <a:ext cx="283845" cy="848994"/>
            </a:xfrm>
            <a:custGeom>
              <a:avLst/>
              <a:gdLst/>
              <a:ahLst/>
              <a:cxnLst/>
              <a:rect l="l" t="t" r="r" b="b"/>
              <a:pathLst>
                <a:path w="283845" h="848995">
                  <a:moveTo>
                    <a:pt x="0" y="141731"/>
                  </a:moveTo>
                  <a:lnTo>
                    <a:pt x="141731" y="0"/>
                  </a:lnTo>
                  <a:lnTo>
                    <a:pt x="283463" y="141731"/>
                  </a:lnTo>
                  <a:lnTo>
                    <a:pt x="212598" y="141731"/>
                  </a:lnTo>
                  <a:lnTo>
                    <a:pt x="212598" y="848867"/>
                  </a:lnTo>
                  <a:lnTo>
                    <a:pt x="70865" y="848867"/>
                  </a:lnTo>
                  <a:lnTo>
                    <a:pt x="70865" y="141731"/>
                  </a:lnTo>
                  <a:lnTo>
                    <a:pt x="0" y="141731"/>
                  </a:lnTo>
                  <a:close/>
                </a:path>
              </a:pathLst>
            </a:custGeom>
            <a:ln w="127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300219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41957"/>
            <a:ext cx="4300220" cy="23539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95"/>
              </a:lnSpc>
              <a:spcBef>
                <a:spcPts val="100"/>
              </a:spcBef>
            </a:pP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HRCT</a:t>
            </a:r>
            <a:r>
              <a:rPr sz="2100" u="heavy" spc="-3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Chest</a:t>
            </a:r>
            <a:endParaRPr sz="2100" dirty="0">
              <a:cs typeface="Calibri"/>
            </a:endParaRPr>
          </a:p>
          <a:p>
            <a:pPr marL="184785" indent="-172720">
              <a:lnSpc>
                <a:spcPts val="2395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30" dirty="0">
                <a:cs typeface="Calibri"/>
              </a:rPr>
              <a:t>SFOV:</a:t>
            </a:r>
            <a:r>
              <a:rPr sz="2100" spc="-10" dirty="0">
                <a:cs typeface="Calibri"/>
              </a:rPr>
              <a:t> Large</a:t>
            </a:r>
            <a:r>
              <a:rPr sz="2100" spc="-15" dirty="0">
                <a:cs typeface="Calibri"/>
              </a:rPr>
              <a:t> </a:t>
            </a:r>
            <a:r>
              <a:rPr sz="2100" dirty="0">
                <a:cs typeface="Calibri"/>
              </a:rPr>
              <a:t>/</a:t>
            </a:r>
            <a:r>
              <a:rPr sz="2100" spc="-20" dirty="0">
                <a:cs typeface="Calibri"/>
              </a:rPr>
              <a:t> </a:t>
            </a:r>
            <a:r>
              <a:rPr sz="2100" dirty="0">
                <a:cs typeface="Calibri"/>
              </a:rPr>
              <a:t>Body</a:t>
            </a: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1850" dirty="0">
              <a:cs typeface="Calibri"/>
            </a:endParaRPr>
          </a:p>
          <a:p>
            <a:pPr marL="184785" indent="-172720">
              <a:lnSpc>
                <a:spcPct val="100000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25" dirty="0">
                <a:cs typeface="Calibri"/>
              </a:rPr>
              <a:t>DFOV:</a:t>
            </a:r>
            <a:r>
              <a:rPr sz="2100" spc="-10" dirty="0">
                <a:cs typeface="Calibri"/>
              </a:rPr>
              <a:t> Set to patient </a:t>
            </a:r>
            <a:r>
              <a:rPr sz="2100" dirty="0">
                <a:cs typeface="Calibri"/>
              </a:rPr>
              <a:t>/</a:t>
            </a:r>
            <a:r>
              <a:rPr sz="2100" spc="-10" dirty="0">
                <a:cs typeface="Calibri"/>
              </a:rPr>
              <a:t> </a:t>
            </a:r>
            <a:r>
              <a:rPr sz="2100" dirty="0">
                <a:cs typeface="Calibri"/>
              </a:rPr>
              <a:t>lung</a:t>
            </a:r>
            <a:r>
              <a:rPr sz="2100" spc="-5" dirty="0">
                <a:cs typeface="Calibri"/>
              </a:rPr>
              <a:t> field</a:t>
            </a:r>
            <a:r>
              <a:rPr sz="2100" spc="1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only</a:t>
            </a:r>
            <a:endParaRPr sz="2100" dirty="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2020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Algorithm:</a:t>
            </a:r>
            <a:r>
              <a:rPr sz="2100" spc="-10" dirty="0">
                <a:cs typeface="Calibri"/>
              </a:rPr>
              <a:t> </a:t>
            </a:r>
            <a:r>
              <a:rPr sz="2100" dirty="0">
                <a:cs typeface="Calibri"/>
              </a:rPr>
              <a:t>Bone</a:t>
            </a:r>
            <a:r>
              <a:rPr sz="2100" spc="-2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(edge-enhancement)</a:t>
            </a:r>
            <a:endParaRPr sz="2100" dirty="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1689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Window:</a:t>
            </a:r>
            <a:r>
              <a:rPr sz="2100" spc="-10" dirty="0">
                <a:cs typeface="Calibri"/>
              </a:rPr>
              <a:t> </a:t>
            </a:r>
            <a:r>
              <a:rPr sz="2100" dirty="0">
                <a:cs typeface="Calibri"/>
              </a:rPr>
              <a:t>WW</a:t>
            </a:r>
            <a:r>
              <a:rPr sz="2100" spc="-25" dirty="0">
                <a:cs typeface="Calibri"/>
              </a:rPr>
              <a:t> </a:t>
            </a:r>
            <a:r>
              <a:rPr sz="2100" dirty="0">
                <a:cs typeface="Calibri"/>
              </a:rPr>
              <a:t>1500</a:t>
            </a:r>
            <a:r>
              <a:rPr sz="2100" spc="-40" dirty="0">
                <a:cs typeface="Calibri"/>
              </a:rPr>
              <a:t> </a:t>
            </a:r>
            <a:r>
              <a:rPr sz="2100" dirty="0">
                <a:cs typeface="Calibri"/>
              </a:rPr>
              <a:t>WL</a:t>
            </a:r>
            <a:r>
              <a:rPr sz="2100" spc="-25" dirty="0">
                <a:cs typeface="Calibri"/>
              </a:rPr>
              <a:t> </a:t>
            </a:r>
            <a:r>
              <a:rPr sz="2100" spc="5" dirty="0">
                <a:cs typeface="Calibri"/>
              </a:rPr>
              <a:t>-700</a:t>
            </a:r>
            <a:endParaRPr sz="2100" dirty="0">
              <a:cs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2646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41957"/>
            <a:ext cx="5228590" cy="35172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95"/>
              </a:lnSpc>
              <a:spcBef>
                <a:spcPts val="100"/>
              </a:spcBef>
            </a:pP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HRCT</a:t>
            </a:r>
            <a:r>
              <a:rPr sz="2100" u="heavy" spc="-3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Chest</a:t>
            </a:r>
            <a:endParaRPr sz="2100" dirty="0">
              <a:cs typeface="Calibri"/>
            </a:endParaRPr>
          </a:p>
          <a:p>
            <a:pPr marL="184785" indent="-172720">
              <a:lnSpc>
                <a:spcPts val="2395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Acquisition</a:t>
            </a:r>
            <a:r>
              <a:rPr sz="2100" spc="-15" dirty="0">
                <a:cs typeface="Calibri"/>
              </a:rPr>
              <a:t> kVp:</a:t>
            </a:r>
            <a:r>
              <a:rPr sz="2100" spc="434" dirty="0">
                <a:cs typeface="Calibri"/>
              </a:rPr>
              <a:t> </a:t>
            </a:r>
            <a:r>
              <a:rPr sz="2100" dirty="0">
                <a:cs typeface="Calibri"/>
              </a:rPr>
              <a:t>140</a:t>
            </a:r>
          </a:p>
          <a:p>
            <a:pPr marL="184785" marR="2313940" indent="-185420" algn="r">
              <a:lnSpc>
                <a:spcPts val="2420"/>
              </a:lnSpc>
              <a:spcBef>
                <a:spcPts val="2014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Acquisition</a:t>
            </a:r>
            <a:r>
              <a:rPr sz="2100" spc="25" dirty="0">
                <a:cs typeface="Calibri"/>
              </a:rPr>
              <a:t> </a:t>
            </a:r>
            <a:r>
              <a:rPr sz="2100" dirty="0">
                <a:cs typeface="Calibri"/>
              </a:rPr>
              <a:t>mA:</a:t>
            </a:r>
            <a:r>
              <a:rPr sz="2100" spc="48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150-375</a:t>
            </a:r>
            <a:endParaRPr sz="2100" dirty="0">
              <a:cs typeface="Calibri"/>
            </a:endParaRPr>
          </a:p>
          <a:p>
            <a:pPr marL="172720" marR="2248535" lvl="1" indent="-172720" algn="r">
              <a:lnSpc>
                <a:spcPts val="1950"/>
              </a:lnSpc>
              <a:buFont typeface="Arial MT"/>
              <a:buChar char="•"/>
              <a:tabLst>
                <a:tab pos="172720" algn="l"/>
              </a:tabLst>
            </a:pPr>
            <a:r>
              <a:rPr sz="1800" spc="-5" dirty="0">
                <a:cs typeface="Calibri"/>
              </a:rPr>
              <a:t>Dependent on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patient</a:t>
            </a:r>
            <a:r>
              <a:rPr sz="1800" spc="-10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size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205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dirty="0">
                <a:cs typeface="Calibri"/>
              </a:rPr>
              <a:t>Use </a:t>
            </a:r>
            <a:r>
              <a:rPr sz="1800" spc="-50" dirty="0">
                <a:cs typeface="Calibri"/>
              </a:rPr>
              <a:t>ATCM</a:t>
            </a:r>
            <a:r>
              <a:rPr sz="1800" spc="-5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feature,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but</a:t>
            </a:r>
            <a:r>
              <a:rPr sz="180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consider</a:t>
            </a:r>
            <a:r>
              <a:rPr sz="1800" spc="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setting</a:t>
            </a:r>
            <a:r>
              <a:rPr sz="1800" spc="5" dirty="0">
                <a:cs typeface="Calibri"/>
              </a:rPr>
              <a:t> </a:t>
            </a:r>
            <a:r>
              <a:rPr sz="1800" dirty="0">
                <a:cs typeface="Calibri"/>
              </a:rPr>
              <a:t>mA</a:t>
            </a:r>
            <a:r>
              <a:rPr sz="1800" spc="5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for</a:t>
            </a:r>
            <a:r>
              <a:rPr sz="1800" spc="-10" dirty="0">
                <a:cs typeface="Calibri"/>
              </a:rPr>
              <a:t> </a:t>
            </a:r>
            <a:r>
              <a:rPr sz="1800" spc="-25" dirty="0">
                <a:cs typeface="Calibri"/>
              </a:rPr>
              <a:t>F/U</a:t>
            </a:r>
            <a:endParaRPr sz="18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1600" dirty="0">
              <a:cs typeface="Calibri"/>
            </a:endParaRPr>
          </a:p>
          <a:p>
            <a:pPr marL="184785" indent="-172720">
              <a:lnSpc>
                <a:spcPts val="2420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10" dirty="0">
                <a:cs typeface="Calibri"/>
              </a:rPr>
              <a:t>Reconstruction </a:t>
            </a:r>
            <a:r>
              <a:rPr sz="2100" spc="-5" dirty="0">
                <a:cs typeface="Calibri"/>
              </a:rPr>
              <a:t>details</a:t>
            </a:r>
            <a:r>
              <a:rPr sz="2100" spc="5" dirty="0">
                <a:cs typeface="Calibri"/>
              </a:rPr>
              <a:t> </a:t>
            </a:r>
            <a:r>
              <a:rPr sz="2100" dirty="0">
                <a:cs typeface="Calibri"/>
              </a:rPr>
              <a:t>will </a:t>
            </a:r>
            <a:r>
              <a:rPr sz="2100" spc="-5" dirty="0">
                <a:cs typeface="Calibri"/>
              </a:rPr>
              <a:t>vary</a:t>
            </a:r>
            <a:endParaRPr sz="2100" dirty="0">
              <a:cs typeface="Calibri"/>
            </a:endParaRPr>
          </a:p>
          <a:p>
            <a:pPr marL="527685" lvl="1" indent="-172720">
              <a:lnSpc>
                <a:spcPts val="195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MPR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1945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Slice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Thickness</a:t>
            </a:r>
            <a:r>
              <a:rPr sz="1800" dirty="0">
                <a:cs typeface="Calibri"/>
              </a:rPr>
              <a:t> –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thin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1945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Windowing</a:t>
            </a:r>
            <a:r>
              <a:rPr sz="1800" spc="40" dirty="0">
                <a:cs typeface="Calibri"/>
              </a:rPr>
              <a:t> </a:t>
            </a:r>
            <a:r>
              <a:rPr sz="1800" dirty="0">
                <a:cs typeface="Calibri"/>
              </a:rPr>
              <a:t>-</a:t>
            </a:r>
            <a:r>
              <a:rPr sz="1800" spc="-5" dirty="0">
                <a:cs typeface="Calibri"/>
              </a:rPr>
              <a:t> Lung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WW 1500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WL</a:t>
            </a:r>
            <a:r>
              <a:rPr sz="1800" spc="2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-700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1945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dirty="0">
                <a:cs typeface="Calibri"/>
              </a:rPr>
              <a:t>Apply </a:t>
            </a:r>
            <a:r>
              <a:rPr sz="1800" spc="-15" dirty="0">
                <a:cs typeface="Calibri"/>
              </a:rPr>
              <a:t>filters</a:t>
            </a:r>
            <a:r>
              <a:rPr sz="1800" spc="15" dirty="0">
                <a:cs typeface="Calibri"/>
              </a:rPr>
              <a:t> </a:t>
            </a:r>
            <a:r>
              <a:rPr sz="1800" dirty="0">
                <a:cs typeface="Calibri"/>
              </a:rPr>
              <a:t>–</a:t>
            </a:r>
            <a:r>
              <a:rPr sz="1800" spc="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edge-enhancing,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bone</a:t>
            </a:r>
            <a:r>
              <a:rPr sz="1800" spc="1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filter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205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20" dirty="0">
                <a:cs typeface="Calibri"/>
              </a:rPr>
              <a:t>3D,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if</a:t>
            </a:r>
            <a:r>
              <a:rPr sz="1800" spc="-10" dirty="0">
                <a:cs typeface="Calibri"/>
              </a:rPr>
              <a:t> indicated</a:t>
            </a:r>
            <a:r>
              <a:rPr sz="1800" spc="15" dirty="0">
                <a:cs typeface="Calibri"/>
              </a:rPr>
              <a:t> </a:t>
            </a:r>
            <a:r>
              <a:rPr sz="1800" dirty="0">
                <a:cs typeface="Calibri"/>
              </a:rPr>
              <a:t>–</a:t>
            </a:r>
            <a:r>
              <a:rPr sz="1800" spc="-5" dirty="0">
                <a:cs typeface="Calibri"/>
              </a:rPr>
              <a:t> </a:t>
            </a:r>
            <a:r>
              <a:rPr sz="1800" spc="-45" dirty="0">
                <a:cs typeface="Calibri"/>
              </a:rPr>
              <a:t>MinIP,</a:t>
            </a:r>
            <a:r>
              <a:rPr sz="1800" spc="10" dirty="0">
                <a:cs typeface="Calibri"/>
              </a:rPr>
              <a:t> </a:t>
            </a:r>
            <a:r>
              <a:rPr sz="1800" dirty="0">
                <a:cs typeface="Calibri"/>
              </a:rPr>
              <a:t>MIP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11453"/>
            <a:ext cx="4057650" cy="10284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7148195" cy="11245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100"/>
              </a:spcBef>
              <a:buClr>
                <a:srgbClr val="000000"/>
              </a:buClr>
              <a:buFont typeface="Arial MT"/>
              <a:buChar char="•"/>
              <a:tabLst>
                <a:tab pos="185420" algn="l"/>
              </a:tabLst>
            </a:pPr>
            <a:r>
              <a:rPr sz="2100" u="heavy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https://radiopaedia.org/cases/normal-hrct?lang=us</a:t>
            </a:r>
            <a:endParaRPr sz="21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950" dirty="0">
              <a:cs typeface="Calibri"/>
            </a:endParaRPr>
          </a:p>
          <a:p>
            <a:pPr marL="184785" indent="-172720">
              <a:lnSpc>
                <a:spcPct val="100000"/>
              </a:lnSpc>
              <a:buClr>
                <a:srgbClr val="000000"/>
              </a:buClr>
              <a:buFont typeface="Arial MT"/>
              <a:buChar char="•"/>
              <a:tabLst>
                <a:tab pos="185420" algn="l"/>
              </a:tabLst>
            </a:pPr>
            <a:r>
              <a:rPr sz="2100" u="heavy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3"/>
              </a:rPr>
              <a:t>https://radiopaedia.org/cases/pulmonary-sarcoidosis-7?lang=us</a:t>
            </a:r>
            <a:endParaRPr sz="2100" dirty="0">
              <a:cs typeface="Calibri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11453"/>
            <a:ext cx="4057650" cy="528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/>
              <a:t>CT</a:t>
            </a:r>
            <a:r>
              <a:rPr sz="3300" spc="-20" dirty="0"/>
              <a:t> </a:t>
            </a:r>
            <a:r>
              <a:rPr sz="3300" dirty="0"/>
              <a:t>Imaging</a:t>
            </a:r>
            <a:r>
              <a:rPr sz="3300" spc="-15" dirty="0"/>
              <a:t> </a:t>
            </a:r>
            <a:r>
              <a:rPr sz="3300" spc="-5" dirty="0"/>
              <a:t>of</a:t>
            </a:r>
            <a:r>
              <a:rPr sz="3300" spc="-10" dirty="0"/>
              <a:t> </a:t>
            </a:r>
            <a:r>
              <a:rPr sz="3300" dirty="0"/>
              <a:t>the</a:t>
            </a:r>
            <a:r>
              <a:rPr sz="3300" spc="-20" dirty="0"/>
              <a:t> </a:t>
            </a:r>
            <a:r>
              <a:rPr sz="3300" spc="-15" dirty="0"/>
              <a:t>Chest</a:t>
            </a:r>
            <a:endParaRPr sz="3300"/>
          </a:p>
        </p:txBody>
      </p:sp>
      <p:sp>
        <p:nvSpPr>
          <p:cNvPr id="3" name="object 3"/>
          <p:cNvSpPr txBox="1"/>
          <p:nvPr/>
        </p:nvSpPr>
        <p:spPr>
          <a:xfrm>
            <a:off x="916939" y="1779587"/>
            <a:ext cx="7473315" cy="255460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340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10" dirty="0">
                <a:latin typeface="Calibri"/>
                <a:cs typeface="Calibri"/>
              </a:rPr>
              <a:t>COVID-19</a:t>
            </a:r>
            <a:r>
              <a:rPr sz="2100" spc="-6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Imaging</a:t>
            </a:r>
            <a:endParaRPr sz="2100">
              <a:latin typeface="Calibri"/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dirty="0">
                <a:latin typeface="Calibri"/>
                <a:cs typeface="Calibri"/>
              </a:rPr>
              <a:t>Imaging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studies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do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not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diagnose,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but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assess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progression</a:t>
            </a:r>
            <a:r>
              <a:rPr sz="1800" dirty="0">
                <a:latin typeface="Calibri"/>
                <a:cs typeface="Calibri"/>
              </a:rPr>
              <a:t> and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complications</a:t>
            </a:r>
            <a:endParaRPr sz="1800">
              <a:latin typeface="Calibri"/>
              <a:cs typeface="Calibri"/>
            </a:endParaRPr>
          </a:p>
          <a:p>
            <a:pPr lvl="1">
              <a:lnSpc>
                <a:spcPct val="100000"/>
              </a:lnSpc>
              <a:buFont typeface="Arial MT"/>
              <a:buChar char="•"/>
            </a:pPr>
            <a:endParaRPr sz="235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dirty="0">
                <a:latin typeface="Calibri"/>
                <a:cs typeface="Calibri"/>
              </a:rPr>
              <a:t>Non-enhanced</a:t>
            </a:r>
            <a:r>
              <a:rPr sz="2100" spc="-25" dirty="0">
                <a:latin typeface="Calibri"/>
                <a:cs typeface="Calibri"/>
              </a:rPr>
              <a:t> </a:t>
            </a:r>
            <a:r>
              <a:rPr sz="2100" spc="-10" dirty="0">
                <a:latin typeface="Calibri"/>
                <a:cs typeface="Calibri"/>
              </a:rPr>
              <a:t>chest </a:t>
            </a:r>
            <a:r>
              <a:rPr sz="2100" dirty="0">
                <a:latin typeface="Calibri"/>
                <a:cs typeface="Calibri"/>
              </a:rPr>
              <a:t>CT</a:t>
            </a:r>
            <a:r>
              <a:rPr sz="2100" spc="-5" dirty="0">
                <a:latin typeface="Calibri"/>
                <a:cs typeface="Calibri"/>
              </a:rPr>
              <a:t> </a:t>
            </a:r>
            <a:r>
              <a:rPr sz="2100" spc="-15" dirty="0">
                <a:latin typeface="Calibri"/>
                <a:cs typeface="Calibri"/>
              </a:rPr>
              <a:t>demonstrates:</a:t>
            </a:r>
            <a:endParaRPr sz="2100">
              <a:latin typeface="Calibri"/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latin typeface="Calibri"/>
                <a:cs typeface="Calibri"/>
              </a:rPr>
              <a:t>Atypical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pneumonia</a:t>
            </a:r>
            <a:endParaRPr sz="1800">
              <a:latin typeface="Calibri"/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latin typeface="Calibri"/>
                <a:cs typeface="Calibri"/>
              </a:rPr>
              <a:t>Bilateral,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peripheral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and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basal </a:t>
            </a:r>
            <a:r>
              <a:rPr sz="1800" spc="-10" dirty="0">
                <a:latin typeface="Calibri"/>
                <a:cs typeface="Calibri"/>
              </a:rPr>
              <a:t>distribution</a:t>
            </a:r>
            <a:endParaRPr sz="1800">
              <a:latin typeface="Calibri"/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195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latin typeface="Calibri"/>
                <a:cs typeface="Calibri"/>
              </a:rPr>
              <a:t>Ground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glass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opacities</a:t>
            </a:r>
            <a:endParaRPr sz="1800">
              <a:latin typeface="Calibri"/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latin typeface="Calibri"/>
                <a:cs typeface="Calibri"/>
              </a:rPr>
              <a:t>Bronchovascular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thickening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in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lesion(s)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11453"/>
            <a:ext cx="4057650" cy="528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/>
              <a:t>CT</a:t>
            </a:r>
            <a:r>
              <a:rPr sz="3300" spc="-20" dirty="0"/>
              <a:t> </a:t>
            </a:r>
            <a:r>
              <a:rPr sz="3300" dirty="0"/>
              <a:t>Imaging</a:t>
            </a:r>
            <a:r>
              <a:rPr sz="3300" spc="-15" dirty="0"/>
              <a:t> </a:t>
            </a:r>
            <a:r>
              <a:rPr sz="3300" spc="-5" dirty="0"/>
              <a:t>of</a:t>
            </a:r>
            <a:r>
              <a:rPr sz="3300" spc="-10" dirty="0"/>
              <a:t> </a:t>
            </a:r>
            <a:r>
              <a:rPr sz="3300" dirty="0"/>
              <a:t>the</a:t>
            </a:r>
            <a:r>
              <a:rPr sz="3300" spc="-20" dirty="0"/>
              <a:t> </a:t>
            </a:r>
            <a:r>
              <a:rPr sz="3300" spc="-15" dirty="0"/>
              <a:t>Chest</a:t>
            </a:r>
            <a:endParaRPr sz="3300"/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7077709" cy="19037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100"/>
              </a:spcBef>
              <a:buClr>
                <a:srgbClr val="000000"/>
              </a:buClr>
              <a:buFont typeface="Arial MT"/>
              <a:buChar char="•"/>
              <a:tabLst>
                <a:tab pos="185420" algn="l"/>
              </a:tabLst>
            </a:pPr>
            <a:r>
              <a:rPr sz="2100" u="heavy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https://radiopaedia.org/cases/covid-19-pneumonia-26?lang=us</a:t>
            </a:r>
            <a:endParaRPr sz="21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295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buClr>
                <a:srgbClr val="000000"/>
              </a:buClr>
              <a:buFont typeface="Arial MT"/>
              <a:buChar char="•"/>
              <a:tabLst>
                <a:tab pos="185420" algn="l"/>
              </a:tabLst>
            </a:pPr>
            <a:r>
              <a:rPr sz="2100" u="heavy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3"/>
              </a:rPr>
              <a:t>https://radiopaedia.org/cases/covid-19-pneumonia-23?lang=us</a:t>
            </a:r>
            <a:endParaRPr sz="21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295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buClr>
                <a:srgbClr val="000000"/>
              </a:buClr>
              <a:buFont typeface="Arial MT"/>
              <a:buChar char="•"/>
              <a:tabLst>
                <a:tab pos="185420" algn="l"/>
              </a:tabLst>
            </a:pPr>
            <a:r>
              <a:rPr sz="2100" u="heavy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4"/>
              </a:rPr>
              <a:t>https://radiopaedia.org/cases/covid-19-pneumonia-66?lang=us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2646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41957"/>
            <a:ext cx="5697220" cy="24041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95"/>
              </a:lnSpc>
              <a:spcBef>
                <a:spcPts val="100"/>
              </a:spcBef>
            </a:pPr>
            <a:r>
              <a:rPr sz="2100" u="heavy" spc="-60" dirty="0">
                <a:uFill>
                  <a:solidFill>
                    <a:srgbClr val="000000"/>
                  </a:solidFill>
                </a:uFill>
                <a:cs typeface="Calibri"/>
              </a:rPr>
              <a:t>CTA</a:t>
            </a:r>
            <a:r>
              <a:rPr sz="21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Chest</a:t>
            </a:r>
            <a:endParaRPr sz="2100" dirty="0">
              <a:cs typeface="Calibri"/>
            </a:endParaRPr>
          </a:p>
          <a:p>
            <a:pPr marL="184785" indent="-172720">
              <a:lnSpc>
                <a:spcPts val="2295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Also called:</a:t>
            </a:r>
            <a:endParaRPr sz="2100" dirty="0">
              <a:cs typeface="Calibri"/>
            </a:endParaRPr>
          </a:p>
          <a:p>
            <a:pPr marL="527685" lvl="1" indent="-172720">
              <a:lnSpc>
                <a:spcPts val="195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5" dirty="0">
                <a:cs typeface="Calibri"/>
              </a:rPr>
              <a:t>CT</a:t>
            </a:r>
            <a:r>
              <a:rPr sz="1800" spc="-2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Pulmonary </a:t>
            </a:r>
            <a:r>
              <a:rPr sz="1800" spc="-10" dirty="0">
                <a:cs typeface="Calibri"/>
              </a:rPr>
              <a:t>Angiography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1945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5" dirty="0">
                <a:cs typeface="Calibri"/>
              </a:rPr>
              <a:t>CT</a:t>
            </a:r>
            <a:r>
              <a:rPr sz="1800" spc="-2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Chest</a:t>
            </a:r>
            <a:r>
              <a:rPr sz="1800" spc="-20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for</a:t>
            </a:r>
            <a:r>
              <a:rPr sz="1800" spc="-2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PE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1945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45" dirty="0">
                <a:cs typeface="Calibri"/>
              </a:rPr>
              <a:t>CTA</a:t>
            </a:r>
            <a:r>
              <a:rPr sz="1800" spc="-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of</a:t>
            </a:r>
            <a:r>
              <a:rPr sz="1800" spc="-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Pulmonary </a:t>
            </a:r>
            <a:r>
              <a:rPr sz="1800" spc="-10" dirty="0">
                <a:cs typeface="Calibri"/>
              </a:rPr>
              <a:t>Embolism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1945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Thoracic</a:t>
            </a:r>
            <a:r>
              <a:rPr sz="1800" spc="-20" dirty="0">
                <a:cs typeface="Calibri"/>
              </a:rPr>
              <a:t> </a:t>
            </a:r>
            <a:r>
              <a:rPr sz="1800" spc="-50" dirty="0">
                <a:cs typeface="Calibri"/>
              </a:rPr>
              <a:t>CTA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2055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PE</a:t>
            </a:r>
            <a:endParaRPr sz="1800" dirty="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1680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dirty="0">
                <a:cs typeface="Calibri"/>
              </a:rPr>
              <a:t>Gold</a:t>
            </a:r>
            <a:r>
              <a:rPr sz="2100" spc="5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Standard</a:t>
            </a:r>
            <a:r>
              <a:rPr sz="2100" spc="-35" dirty="0">
                <a:cs typeface="Calibri"/>
              </a:rPr>
              <a:t> </a:t>
            </a:r>
            <a:r>
              <a:rPr sz="2100" spc="-20" dirty="0">
                <a:cs typeface="Calibri"/>
              </a:rPr>
              <a:t>for</a:t>
            </a:r>
            <a:r>
              <a:rPr sz="2100" spc="1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diagnosing</a:t>
            </a:r>
            <a:r>
              <a:rPr sz="2100" spc="-10" dirty="0">
                <a:solidFill>
                  <a:srgbClr val="0462C1"/>
                </a:solidFill>
                <a:cs typeface="Calibri"/>
              </a:rPr>
              <a:t> </a:t>
            </a:r>
            <a:r>
              <a:rPr sz="2100" u="heavy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Pulmonary</a:t>
            </a:r>
            <a:r>
              <a:rPr sz="2100" u="heavy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 </a:t>
            </a:r>
            <a:r>
              <a:rPr sz="2100" u="heavy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Embolism</a:t>
            </a:r>
            <a:endParaRPr sz="2100" dirty="0">
              <a:cs typeface="Calibr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2646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41957"/>
            <a:ext cx="4490720" cy="2527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95"/>
              </a:lnSpc>
              <a:spcBef>
                <a:spcPts val="100"/>
              </a:spcBef>
            </a:pPr>
            <a:r>
              <a:rPr sz="2100" spc="-15" dirty="0">
                <a:cs typeface="Calibri"/>
              </a:rPr>
              <a:t>Review</a:t>
            </a:r>
            <a:r>
              <a:rPr sz="2100" dirty="0">
                <a:cs typeface="Calibri"/>
              </a:rPr>
              <a:t> –</a:t>
            </a:r>
            <a:r>
              <a:rPr sz="2100" spc="-1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Pulmonary Embolus</a:t>
            </a:r>
            <a:endParaRPr sz="2100" dirty="0">
              <a:cs typeface="Calibri"/>
            </a:endParaRPr>
          </a:p>
          <a:p>
            <a:pPr marL="184785" indent="-172720">
              <a:lnSpc>
                <a:spcPts val="2270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What</a:t>
            </a:r>
            <a:r>
              <a:rPr sz="2100" spc="-50" dirty="0">
                <a:cs typeface="Calibri"/>
              </a:rPr>
              <a:t> </a:t>
            </a:r>
            <a:r>
              <a:rPr sz="2100" dirty="0">
                <a:cs typeface="Calibri"/>
              </a:rPr>
              <a:t>is</a:t>
            </a:r>
            <a:r>
              <a:rPr sz="2100" spc="-5" dirty="0">
                <a:cs typeface="Calibri"/>
              </a:rPr>
              <a:t> </a:t>
            </a:r>
            <a:r>
              <a:rPr sz="2100" dirty="0">
                <a:cs typeface="Calibri"/>
              </a:rPr>
              <a:t>an</a:t>
            </a:r>
            <a:r>
              <a:rPr sz="2100" spc="-2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embolus?</a:t>
            </a:r>
            <a:endParaRPr sz="2100" dirty="0">
              <a:cs typeface="Calibri"/>
            </a:endParaRPr>
          </a:p>
          <a:p>
            <a:pPr marL="184785" indent="-172720">
              <a:lnSpc>
                <a:spcPts val="2270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What</a:t>
            </a:r>
            <a:r>
              <a:rPr sz="2100" spc="-45" dirty="0">
                <a:cs typeface="Calibri"/>
              </a:rPr>
              <a:t> </a:t>
            </a:r>
            <a:r>
              <a:rPr sz="2100" dirty="0">
                <a:cs typeface="Calibri"/>
              </a:rPr>
              <a:t>is </a:t>
            </a:r>
            <a:r>
              <a:rPr sz="2100" spc="-5" dirty="0">
                <a:cs typeface="Calibri"/>
              </a:rPr>
              <a:t>the </a:t>
            </a:r>
            <a:r>
              <a:rPr sz="2100" dirty="0">
                <a:cs typeface="Calibri"/>
              </a:rPr>
              <a:t>risk</a:t>
            </a:r>
            <a:r>
              <a:rPr sz="2100" spc="-5" dirty="0">
                <a:cs typeface="Calibri"/>
              </a:rPr>
              <a:t> of </a:t>
            </a:r>
            <a:r>
              <a:rPr sz="2100" dirty="0">
                <a:cs typeface="Calibri"/>
              </a:rPr>
              <a:t>a</a:t>
            </a:r>
            <a:r>
              <a:rPr sz="2100" spc="-25" dirty="0">
                <a:cs typeface="Calibri"/>
              </a:rPr>
              <a:t> </a:t>
            </a:r>
            <a:r>
              <a:rPr sz="2100" dirty="0">
                <a:cs typeface="Calibri"/>
              </a:rPr>
              <a:t>PE?</a:t>
            </a:r>
          </a:p>
          <a:p>
            <a:pPr marL="184785" indent="-172720">
              <a:lnSpc>
                <a:spcPts val="2270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What</a:t>
            </a:r>
            <a:r>
              <a:rPr sz="2100" spc="-5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causes</a:t>
            </a:r>
            <a:r>
              <a:rPr sz="2100" spc="-15" dirty="0">
                <a:cs typeface="Calibri"/>
              </a:rPr>
              <a:t> </a:t>
            </a:r>
            <a:r>
              <a:rPr sz="2100" dirty="0">
                <a:cs typeface="Calibri"/>
              </a:rPr>
              <a:t>a</a:t>
            </a:r>
            <a:r>
              <a:rPr sz="2100" spc="-2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PE?</a:t>
            </a:r>
            <a:endParaRPr sz="2100" dirty="0">
              <a:cs typeface="Calibri"/>
            </a:endParaRPr>
          </a:p>
          <a:p>
            <a:pPr marL="184785" indent="-172720">
              <a:lnSpc>
                <a:spcPts val="2290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Other</a:t>
            </a:r>
            <a:r>
              <a:rPr sz="2100" spc="-1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important </a:t>
            </a:r>
            <a:r>
              <a:rPr sz="2100" spc="-10" dirty="0">
                <a:cs typeface="Calibri"/>
              </a:rPr>
              <a:t>diagnostic</a:t>
            </a:r>
            <a:r>
              <a:rPr sz="2100" spc="-5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tests</a:t>
            </a:r>
            <a:r>
              <a:rPr sz="2100" spc="10" dirty="0">
                <a:cs typeface="Calibri"/>
              </a:rPr>
              <a:t> </a:t>
            </a:r>
            <a:r>
              <a:rPr sz="2100" spc="-20" dirty="0">
                <a:cs typeface="Calibri"/>
              </a:rPr>
              <a:t>for</a:t>
            </a:r>
            <a:r>
              <a:rPr sz="2100" spc="15" dirty="0">
                <a:cs typeface="Calibri"/>
              </a:rPr>
              <a:t> </a:t>
            </a:r>
            <a:r>
              <a:rPr sz="2100" dirty="0">
                <a:cs typeface="Calibri"/>
              </a:rPr>
              <a:t>PE:</a:t>
            </a:r>
          </a:p>
          <a:p>
            <a:pPr marL="527685" lvl="1" indent="-172720">
              <a:lnSpc>
                <a:spcPts val="195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Ventilation-Perfusion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Scanning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(Nuc</a:t>
            </a:r>
            <a:r>
              <a:rPr sz="1800" spc="10" dirty="0">
                <a:cs typeface="Calibri"/>
              </a:rPr>
              <a:t> </a:t>
            </a:r>
            <a:r>
              <a:rPr sz="1800" dirty="0">
                <a:cs typeface="Calibri"/>
              </a:rPr>
              <a:t>Med)</a:t>
            </a:r>
          </a:p>
          <a:p>
            <a:pPr marL="527685" lvl="1" indent="-172720">
              <a:lnSpc>
                <a:spcPts val="1945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Pulmonary</a:t>
            </a:r>
            <a:r>
              <a:rPr sz="1800" spc="-1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Angiography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192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D-dimer</a:t>
            </a:r>
            <a:r>
              <a:rPr sz="1800" spc="-3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(Lab)</a:t>
            </a:r>
            <a:endParaRPr sz="1800" dirty="0">
              <a:cs typeface="Calibri"/>
            </a:endParaRPr>
          </a:p>
          <a:p>
            <a:pPr marL="184785" indent="-172720">
              <a:lnSpc>
                <a:spcPts val="2390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10" dirty="0">
                <a:cs typeface="Calibri"/>
              </a:rPr>
              <a:t>How</a:t>
            </a:r>
            <a:r>
              <a:rPr sz="2100" spc="-5" dirty="0">
                <a:cs typeface="Calibri"/>
              </a:rPr>
              <a:t> common</a:t>
            </a:r>
            <a:r>
              <a:rPr sz="2100" spc="-25" dirty="0">
                <a:cs typeface="Calibri"/>
              </a:rPr>
              <a:t> </a:t>
            </a:r>
            <a:r>
              <a:rPr sz="2100" dirty="0">
                <a:cs typeface="Calibri"/>
              </a:rPr>
              <a:t>is</a:t>
            </a:r>
            <a:r>
              <a:rPr sz="2100" spc="-15" dirty="0">
                <a:cs typeface="Calibri"/>
              </a:rPr>
              <a:t> </a:t>
            </a:r>
            <a:r>
              <a:rPr sz="2100" dirty="0">
                <a:cs typeface="Calibri"/>
              </a:rPr>
              <a:t>PE?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4170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n-lt"/>
              </a:rPr>
              <a:t>CT</a:t>
            </a:r>
            <a:r>
              <a:rPr sz="3300" spc="-20" dirty="0">
                <a:latin typeface="+mn-lt"/>
              </a:rPr>
              <a:t> </a:t>
            </a:r>
            <a:r>
              <a:rPr sz="3300" dirty="0">
                <a:latin typeface="+mn-lt"/>
              </a:rPr>
              <a:t>Imaging</a:t>
            </a:r>
            <a:r>
              <a:rPr sz="3300" spc="-15" dirty="0">
                <a:latin typeface="+mn-lt"/>
              </a:rPr>
              <a:t> </a:t>
            </a:r>
            <a:r>
              <a:rPr sz="3300" spc="-5" dirty="0">
                <a:latin typeface="+mn-lt"/>
              </a:rPr>
              <a:t>of</a:t>
            </a:r>
            <a:r>
              <a:rPr sz="3300" spc="-10" dirty="0">
                <a:latin typeface="+mn-lt"/>
              </a:rPr>
              <a:t> </a:t>
            </a:r>
            <a:r>
              <a:rPr sz="3300" dirty="0">
                <a:latin typeface="+mn-lt"/>
              </a:rPr>
              <a:t>the</a:t>
            </a:r>
            <a:r>
              <a:rPr sz="3300" spc="-20" dirty="0">
                <a:latin typeface="+mn-lt"/>
              </a:rPr>
              <a:t> </a:t>
            </a:r>
            <a:r>
              <a:rPr sz="3300" spc="-15" dirty="0">
                <a:latin typeface="+mn-lt"/>
              </a:rPr>
              <a:t>Chest</a:t>
            </a:r>
            <a:endParaRPr sz="3300" dirty="0">
              <a:latin typeface="+mn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41957"/>
            <a:ext cx="3130550" cy="8826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95"/>
              </a:lnSpc>
              <a:spcBef>
                <a:spcPts val="100"/>
              </a:spcBef>
            </a:pPr>
            <a:r>
              <a:rPr sz="2100" u="heavy" spc="-60" dirty="0">
                <a:uFill>
                  <a:solidFill>
                    <a:srgbClr val="000000"/>
                  </a:solidFill>
                </a:uFill>
                <a:cs typeface="Calibri"/>
              </a:rPr>
              <a:t>CTA</a:t>
            </a:r>
            <a:r>
              <a:rPr sz="21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Chest</a:t>
            </a:r>
            <a:endParaRPr sz="2100" dirty="0">
              <a:cs typeface="Calibri"/>
            </a:endParaRPr>
          </a:p>
          <a:p>
            <a:pPr marL="184785" indent="-172720">
              <a:lnSpc>
                <a:spcPts val="2295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10" dirty="0">
                <a:cs typeface="Calibri"/>
              </a:rPr>
              <a:t>Advantages</a:t>
            </a:r>
            <a:r>
              <a:rPr sz="2100" spc="-3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of</a:t>
            </a:r>
            <a:r>
              <a:rPr sz="2100" spc="-30" dirty="0">
                <a:cs typeface="Calibri"/>
              </a:rPr>
              <a:t> </a:t>
            </a:r>
            <a:r>
              <a:rPr sz="2100" spc="5" dirty="0">
                <a:cs typeface="Calibri"/>
              </a:rPr>
              <a:t>CT</a:t>
            </a:r>
            <a:endParaRPr sz="2100" dirty="0">
              <a:cs typeface="Calibri"/>
            </a:endParaRPr>
          </a:p>
          <a:p>
            <a:pPr marL="527685" lvl="1" indent="-172720">
              <a:lnSpc>
                <a:spcPts val="206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5" dirty="0">
                <a:cs typeface="Calibri"/>
              </a:rPr>
              <a:t>Peak</a:t>
            </a:r>
            <a:r>
              <a:rPr sz="1800" spc="-30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contrast</a:t>
            </a:r>
            <a:r>
              <a:rPr sz="1800" spc="-25" dirty="0">
                <a:cs typeface="Calibri"/>
              </a:rPr>
              <a:t> </a:t>
            </a:r>
            <a:r>
              <a:rPr sz="1800" dirty="0">
                <a:cs typeface="Calibri"/>
              </a:rPr>
              <a:t>enhancement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346575" y="2424810"/>
            <a:ext cx="9023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cs typeface="Calibri"/>
              </a:rPr>
              <a:t>in</a:t>
            </a:r>
            <a:r>
              <a:rPr sz="1800" spc="-4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vessels</a:t>
            </a:r>
            <a:endParaRPr sz="1800"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60094" y="2918586"/>
            <a:ext cx="4494530" cy="2275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185420" algn="l"/>
              </a:tabLst>
            </a:pPr>
            <a:r>
              <a:rPr sz="1800" spc="-5" dirty="0">
                <a:cs typeface="Calibri"/>
              </a:rPr>
              <a:t>Thin</a:t>
            </a:r>
            <a:r>
              <a:rPr sz="1800" spc="-2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slices</a:t>
            </a:r>
            <a:r>
              <a:rPr sz="1800" spc="-15" dirty="0">
                <a:cs typeface="Calibri"/>
              </a:rPr>
              <a:t> </a:t>
            </a:r>
            <a:r>
              <a:rPr sz="1800" dirty="0">
                <a:cs typeface="Calibri"/>
              </a:rPr>
              <a:t>–</a:t>
            </a:r>
            <a:endParaRPr sz="180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1730"/>
              </a:spcBef>
              <a:buFont typeface="Arial MT"/>
              <a:buChar char="•"/>
              <a:tabLst>
                <a:tab pos="185420" algn="l"/>
              </a:tabLst>
            </a:pPr>
            <a:r>
              <a:rPr sz="1800" spc="-5" dirty="0">
                <a:cs typeface="Calibri"/>
              </a:rPr>
              <a:t>Enhanced</a:t>
            </a:r>
            <a:r>
              <a:rPr sz="1800" spc="-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MPR</a:t>
            </a:r>
            <a:r>
              <a:rPr sz="1800" spc="-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ability</a:t>
            </a:r>
            <a:endParaRPr sz="180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1725"/>
              </a:spcBef>
              <a:buFont typeface="Arial MT"/>
              <a:buChar char="•"/>
              <a:tabLst>
                <a:tab pos="185420" algn="l"/>
              </a:tabLst>
            </a:pPr>
            <a:r>
              <a:rPr sz="1800" spc="-10" dirty="0">
                <a:cs typeface="Calibri"/>
              </a:rPr>
              <a:t>Helical</a:t>
            </a:r>
            <a:r>
              <a:rPr sz="1800" spc="15" dirty="0">
                <a:cs typeface="Calibri"/>
              </a:rPr>
              <a:t> </a:t>
            </a:r>
            <a:r>
              <a:rPr sz="1800" dirty="0">
                <a:cs typeface="Calibri"/>
              </a:rPr>
              <a:t>=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ability</a:t>
            </a:r>
            <a:r>
              <a:rPr sz="1800" spc="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to</a:t>
            </a:r>
            <a:r>
              <a:rPr sz="1800" spc="-5" dirty="0">
                <a:cs typeface="Calibri"/>
              </a:rPr>
              <a:t> use</a:t>
            </a:r>
            <a:r>
              <a:rPr sz="1800" dirty="0">
                <a:cs typeface="Calibri"/>
              </a:rPr>
              <a:t> 3D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techniques</a:t>
            </a:r>
            <a:r>
              <a:rPr sz="1800" spc="2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(MIP)</a:t>
            </a:r>
            <a:endParaRPr sz="180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1730"/>
              </a:spcBef>
              <a:buFont typeface="Arial MT"/>
              <a:buChar char="•"/>
              <a:tabLst>
                <a:tab pos="185420" algn="l"/>
              </a:tabLst>
            </a:pPr>
            <a:r>
              <a:rPr sz="1800" spc="-20" dirty="0">
                <a:cs typeface="Calibri"/>
              </a:rPr>
              <a:t>Fast</a:t>
            </a:r>
            <a:r>
              <a:rPr sz="1800" spc="-10" dirty="0">
                <a:cs typeface="Calibri"/>
              </a:rPr>
              <a:t> </a:t>
            </a:r>
            <a:r>
              <a:rPr sz="1800" dirty="0">
                <a:cs typeface="Calibri"/>
              </a:rPr>
              <a:t>and</a:t>
            </a:r>
            <a:r>
              <a:rPr sz="1800" spc="-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widely </a:t>
            </a:r>
            <a:r>
              <a:rPr sz="1800" spc="-10" dirty="0">
                <a:cs typeface="Calibri"/>
              </a:rPr>
              <a:t>available</a:t>
            </a:r>
            <a:endParaRPr sz="180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1730"/>
              </a:spcBef>
              <a:buFont typeface="Arial MT"/>
              <a:buChar char="•"/>
              <a:tabLst>
                <a:tab pos="185420" algn="l"/>
              </a:tabLst>
            </a:pPr>
            <a:r>
              <a:rPr sz="1800" spc="-10" dirty="0">
                <a:cs typeface="Calibri"/>
              </a:rPr>
              <a:t>Detects</a:t>
            </a:r>
            <a:r>
              <a:rPr sz="1800" spc="1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alternate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diagnosis</a:t>
            </a:r>
            <a:r>
              <a:rPr sz="1800" spc="-10" dirty="0">
                <a:cs typeface="Calibri"/>
              </a:rPr>
              <a:t> </a:t>
            </a:r>
            <a:r>
              <a:rPr sz="1800" dirty="0">
                <a:cs typeface="Calibri"/>
              </a:rPr>
              <a:t>if</a:t>
            </a:r>
            <a:r>
              <a:rPr sz="1800" spc="-5" dirty="0">
                <a:cs typeface="Calibri"/>
              </a:rPr>
              <a:t> PE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is not</a:t>
            </a:r>
            <a:r>
              <a:rPr sz="1800" spc="-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present</a:t>
            </a:r>
            <a:endParaRPr sz="1800">
              <a:cs typeface="Calibr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2646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41297"/>
            <a:ext cx="8655050" cy="2593340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sz="2100" u="heavy" spc="-60" dirty="0">
                <a:uFill>
                  <a:solidFill>
                    <a:srgbClr val="000000"/>
                  </a:solidFill>
                </a:uFill>
                <a:cs typeface="Calibri"/>
              </a:rPr>
              <a:t>CTA</a:t>
            </a:r>
            <a:r>
              <a:rPr sz="2100" u="heavy" spc="-3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Chest</a:t>
            </a:r>
            <a:endParaRPr sz="2100" dirty="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545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Limitations</a:t>
            </a:r>
            <a:r>
              <a:rPr sz="2100" spc="-2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of</a:t>
            </a:r>
            <a:r>
              <a:rPr sz="2100" spc="-15" dirty="0">
                <a:cs typeface="Calibri"/>
              </a:rPr>
              <a:t> </a:t>
            </a:r>
            <a:r>
              <a:rPr sz="2100" dirty="0">
                <a:cs typeface="Calibri"/>
              </a:rPr>
              <a:t>CT</a:t>
            </a:r>
          </a:p>
          <a:p>
            <a:pPr marL="527685" lvl="1" indent="-172720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Small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emboli</a:t>
            </a:r>
            <a:r>
              <a:rPr sz="1800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may</a:t>
            </a:r>
            <a:r>
              <a:rPr sz="1800" spc="-5" dirty="0">
                <a:cs typeface="Calibri"/>
              </a:rPr>
              <a:t> be</a:t>
            </a:r>
            <a:r>
              <a:rPr sz="1800" dirty="0">
                <a:cs typeface="Calibri"/>
              </a:rPr>
              <a:t> missed,</a:t>
            </a:r>
            <a:r>
              <a:rPr sz="1800" spc="-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poor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technique</a:t>
            </a:r>
            <a:endParaRPr sz="18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Font typeface="Arial MT"/>
              <a:buChar char="•"/>
            </a:pPr>
            <a:endParaRPr sz="205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15" dirty="0">
                <a:cs typeface="Calibri"/>
              </a:rPr>
              <a:t>Respiratory</a:t>
            </a:r>
            <a:r>
              <a:rPr sz="1800" spc="-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motion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leads</a:t>
            </a:r>
            <a:r>
              <a:rPr sz="1800" spc="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to artifact</a:t>
            </a:r>
            <a:endParaRPr sz="18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 MT"/>
              <a:buChar char="•"/>
            </a:pPr>
            <a:endParaRPr sz="205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Recall</a:t>
            </a:r>
            <a:r>
              <a:rPr sz="1800" spc="15" dirty="0">
                <a:cs typeface="Calibri"/>
              </a:rPr>
              <a:t> </a:t>
            </a:r>
            <a:r>
              <a:rPr sz="1800" dirty="0">
                <a:cs typeface="Calibri"/>
              </a:rPr>
              <a:t>– </a:t>
            </a:r>
            <a:r>
              <a:rPr sz="1800" spc="-5" dirty="0">
                <a:cs typeface="Calibri"/>
              </a:rPr>
              <a:t>management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of </a:t>
            </a:r>
            <a:r>
              <a:rPr sz="1800" spc="-15" dirty="0">
                <a:cs typeface="Calibri"/>
              </a:rPr>
              <a:t>respiratory</a:t>
            </a:r>
            <a:r>
              <a:rPr sz="1800" spc="-5" dirty="0">
                <a:cs typeface="Calibri"/>
              </a:rPr>
              <a:t> motion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is</a:t>
            </a:r>
            <a:r>
              <a:rPr sz="1800" spc="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to</a:t>
            </a:r>
            <a:endParaRPr sz="1800" dirty="0">
              <a:cs typeface="Calibri"/>
            </a:endParaRPr>
          </a:p>
          <a:p>
            <a:pPr marL="407034">
              <a:lnSpc>
                <a:spcPct val="100000"/>
              </a:lnSpc>
              <a:spcBef>
                <a:spcPts val="180"/>
              </a:spcBef>
              <a:tabLst>
                <a:tab pos="4755515" algn="l"/>
              </a:tabLst>
            </a:pPr>
            <a:r>
              <a:rPr sz="1800" spc="-5" dirty="0">
                <a:cs typeface="Calibri"/>
              </a:rPr>
              <a:t>scan</a:t>
            </a:r>
            <a:r>
              <a:rPr sz="1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1800" dirty="0">
                <a:cs typeface="Calibri"/>
              </a:rPr>
              <a:t>.</a:t>
            </a:r>
            <a:r>
              <a:rPr sz="1800" spc="40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Most</a:t>
            </a:r>
            <a:r>
              <a:rPr sz="1800" spc="-5" dirty="0">
                <a:cs typeface="Calibri"/>
              </a:rPr>
              <a:t> PE scans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will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be acquired</a:t>
            </a:r>
            <a:r>
              <a:rPr sz="1800" spc="2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this </a:t>
            </a:r>
            <a:r>
              <a:rPr sz="1800" spc="-20" dirty="0">
                <a:cs typeface="Calibri"/>
              </a:rPr>
              <a:t>way!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4170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6303645" cy="1897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720">
              <a:lnSpc>
                <a:spcPts val="2420"/>
              </a:lnSpc>
              <a:spcBef>
                <a:spcPts val="100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10" dirty="0">
                <a:cs typeface="Calibri"/>
              </a:rPr>
              <a:t>Contraindications</a:t>
            </a:r>
            <a:r>
              <a:rPr sz="2100" spc="15" dirty="0">
                <a:cs typeface="Calibri"/>
              </a:rPr>
              <a:t> </a:t>
            </a:r>
            <a:r>
              <a:rPr sz="2100" spc="-20" dirty="0">
                <a:cs typeface="Calibri"/>
              </a:rPr>
              <a:t>for</a:t>
            </a:r>
            <a:r>
              <a:rPr sz="2100" spc="5" dirty="0">
                <a:cs typeface="Calibri"/>
              </a:rPr>
              <a:t> </a:t>
            </a:r>
            <a:r>
              <a:rPr sz="2100" dirty="0">
                <a:cs typeface="Calibri"/>
              </a:rPr>
              <a:t>CT</a:t>
            </a:r>
            <a:r>
              <a:rPr sz="2100" spc="-1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Chest</a:t>
            </a:r>
            <a:endParaRPr sz="2100" dirty="0">
              <a:cs typeface="Calibri"/>
            </a:endParaRPr>
          </a:p>
          <a:p>
            <a:pPr marL="527685" lvl="1" indent="-172720">
              <a:lnSpc>
                <a:spcPts val="195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Pregnancy</a:t>
            </a:r>
            <a:r>
              <a:rPr sz="1800" spc="-5" dirty="0">
                <a:cs typeface="Calibri"/>
              </a:rPr>
              <a:t> (weigh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risk</a:t>
            </a:r>
            <a:r>
              <a:rPr sz="1800" spc="-2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vs. benefit)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205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Contraindication</a:t>
            </a:r>
            <a:r>
              <a:rPr sz="1800" spc="1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to </a:t>
            </a:r>
            <a:r>
              <a:rPr sz="1800" spc="-15" dirty="0">
                <a:cs typeface="Calibri"/>
              </a:rPr>
              <a:t>contrast</a:t>
            </a:r>
            <a:r>
              <a:rPr sz="1800" dirty="0">
                <a:cs typeface="Calibri"/>
              </a:rPr>
              <a:t> media, </a:t>
            </a:r>
            <a:r>
              <a:rPr sz="1800" spc="-5" dirty="0">
                <a:cs typeface="Calibri"/>
              </a:rPr>
              <a:t>if</a:t>
            </a:r>
            <a:r>
              <a:rPr sz="1800" spc="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required</a:t>
            </a:r>
            <a:endParaRPr sz="1800" dirty="0">
              <a:cs typeface="Calibri"/>
            </a:endParaRPr>
          </a:p>
          <a:p>
            <a:pPr marL="184785" indent="-172720">
              <a:lnSpc>
                <a:spcPts val="2420"/>
              </a:lnSpc>
              <a:spcBef>
                <a:spcPts val="1680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15" dirty="0">
                <a:cs typeface="Calibri"/>
              </a:rPr>
              <a:t>Role</a:t>
            </a:r>
            <a:r>
              <a:rPr sz="2100" spc="1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of </a:t>
            </a:r>
            <a:r>
              <a:rPr sz="2100" spc="-10" dirty="0">
                <a:cs typeface="Calibri"/>
              </a:rPr>
              <a:t>technologist</a:t>
            </a:r>
            <a:r>
              <a:rPr sz="2100" spc="30" dirty="0">
                <a:cs typeface="Calibri"/>
              </a:rPr>
              <a:t> </a:t>
            </a:r>
            <a:r>
              <a:rPr sz="2100" dirty="0">
                <a:cs typeface="Calibri"/>
              </a:rPr>
              <a:t>if</a:t>
            </a:r>
            <a:r>
              <a:rPr sz="2100" spc="-15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radiation</a:t>
            </a:r>
            <a:r>
              <a:rPr sz="210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dose</a:t>
            </a:r>
            <a:r>
              <a:rPr sz="2100" spc="20" dirty="0">
                <a:cs typeface="Calibri"/>
              </a:rPr>
              <a:t> </a:t>
            </a:r>
            <a:r>
              <a:rPr sz="2100" dirty="0">
                <a:cs typeface="Calibri"/>
              </a:rPr>
              <a:t>is</a:t>
            </a:r>
            <a:r>
              <a:rPr sz="2100" spc="5" dirty="0">
                <a:cs typeface="Calibri"/>
              </a:rPr>
              <a:t> </a:t>
            </a:r>
            <a:r>
              <a:rPr sz="2100" dirty="0">
                <a:cs typeface="Calibri"/>
              </a:rPr>
              <a:t>a</a:t>
            </a:r>
            <a:r>
              <a:rPr sz="2100" spc="-5" dirty="0">
                <a:cs typeface="Calibri"/>
              </a:rPr>
              <a:t> concern:</a:t>
            </a:r>
            <a:endParaRPr sz="2100" dirty="0">
              <a:cs typeface="Calibri"/>
            </a:endParaRPr>
          </a:p>
          <a:p>
            <a:pPr marL="527685" lvl="1" indent="-172720">
              <a:lnSpc>
                <a:spcPts val="195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Identify</a:t>
            </a:r>
            <a:r>
              <a:rPr sz="1800" spc="-2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patients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of concern</a:t>
            </a:r>
            <a:r>
              <a:rPr sz="1800" spc="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(ie</a:t>
            </a:r>
            <a:r>
              <a:rPr sz="1800" spc="25" dirty="0">
                <a:cs typeface="Calibri"/>
              </a:rPr>
              <a:t> </a:t>
            </a:r>
            <a:r>
              <a:rPr sz="1800" dirty="0">
                <a:cs typeface="Calibri"/>
              </a:rPr>
              <a:t>– </a:t>
            </a:r>
            <a:r>
              <a:rPr sz="1800" spc="-5" dirty="0">
                <a:cs typeface="Calibri"/>
              </a:rPr>
              <a:t>pregnancy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or</a:t>
            </a:r>
            <a:r>
              <a:rPr sz="180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young</a:t>
            </a:r>
            <a:r>
              <a:rPr sz="1800" spc="-5" dirty="0">
                <a:cs typeface="Calibri"/>
              </a:rPr>
              <a:t> females)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2055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Bring</a:t>
            </a:r>
            <a:r>
              <a:rPr sz="1800" spc="-1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to</a:t>
            </a:r>
            <a:r>
              <a:rPr sz="1800" spc="-2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attention</a:t>
            </a:r>
            <a:r>
              <a:rPr sz="1800" spc="-5" dirty="0">
                <a:cs typeface="Calibri"/>
              </a:rPr>
              <a:t> of</a:t>
            </a:r>
            <a:r>
              <a:rPr sz="1800" spc="-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Radiologist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7218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41297"/>
            <a:ext cx="10022840" cy="2675255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sz="2100" u="heavy" spc="-60" dirty="0">
                <a:uFill>
                  <a:solidFill>
                    <a:srgbClr val="000000"/>
                  </a:solidFill>
                </a:uFill>
                <a:cs typeface="Calibri"/>
              </a:rPr>
              <a:t>CTA</a:t>
            </a:r>
            <a:r>
              <a:rPr sz="21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Chest</a:t>
            </a:r>
            <a:r>
              <a:rPr sz="2100" u="heavy" spc="1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dirty="0">
                <a:uFill>
                  <a:solidFill>
                    <a:srgbClr val="000000"/>
                  </a:solidFill>
                </a:uFill>
                <a:cs typeface="Calibri"/>
              </a:rPr>
              <a:t>–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dirty="0">
                <a:uFill>
                  <a:solidFill>
                    <a:srgbClr val="000000"/>
                  </a:solidFill>
                </a:uFill>
                <a:cs typeface="Calibri"/>
              </a:rPr>
              <a:t>Pulmonary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Embolism</a:t>
            </a:r>
            <a:endParaRPr sz="2100" dirty="0">
              <a:cs typeface="Calibri"/>
            </a:endParaRPr>
          </a:p>
          <a:p>
            <a:pPr marL="184785" indent="-172720">
              <a:lnSpc>
                <a:spcPts val="2395"/>
              </a:lnSpc>
              <a:spcBef>
                <a:spcPts val="545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30" dirty="0">
                <a:cs typeface="Calibri"/>
              </a:rPr>
              <a:t>Textbook</a:t>
            </a:r>
            <a:r>
              <a:rPr sz="2100" spc="5" dirty="0">
                <a:cs typeface="Calibri"/>
              </a:rPr>
              <a:t> </a:t>
            </a:r>
            <a:r>
              <a:rPr sz="2100" dirty="0">
                <a:cs typeface="Calibri"/>
              </a:rPr>
              <a:t>– includes</a:t>
            </a:r>
            <a:r>
              <a:rPr sz="2100" spc="15" dirty="0">
                <a:cs typeface="Calibri"/>
              </a:rPr>
              <a:t> </a:t>
            </a:r>
            <a:r>
              <a:rPr sz="2100" spc="-60" dirty="0">
                <a:cs typeface="Calibri"/>
              </a:rPr>
              <a:t>CTA</a:t>
            </a:r>
            <a:r>
              <a:rPr sz="2100" spc="1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chest, </a:t>
            </a:r>
            <a:r>
              <a:rPr sz="2100" dirty="0">
                <a:cs typeface="Calibri"/>
              </a:rPr>
              <a:t>and</a:t>
            </a:r>
            <a:r>
              <a:rPr sz="2100" spc="-20" dirty="0">
                <a:cs typeface="Calibri"/>
              </a:rPr>
              <a:t> </a:t>
            </a:r>
            <a:r>
              <a:rPr sz="2100" dirty="0">
                <a:cs typeface="Calibri"/>
              </a:rPr>
              <a:t>a</a:t>
            </a:r>
            <a:r>
              <a:rPr sz="2100" spc="-5" dirty="0">
                <a:cs typeface="Calibri"/>
              </a:rPr>
              <a:t> venous</a:t>
            </a:r>
            <a:r>
              <a:rPr sz="2100" spc="20" dirty="0">
                <a:cs typeface="Calibri"/>
              </a:rPr>
              <a:t> </a:t>
            </a:r>
            <a:r>
              <a:rPr sz="2100" spc="5" dirty="0">
                <a:cs typeface="Calibri"/>
              </a:rPr>
              <a:t>“runoff”</a:t>
            </a:r>
            <a:r>
              <a:rPr sz="2100" spc="-5" dirty="0">
                <a:cs typeface="Calibri"/>
              </a:rPr>
              <a:t> of</a:t>
            </a:r>
            <a:r>
              <a:rPr sz="2100" spc="10" dirty="0">
                <a:cs typeface="Calibri"/>
              </a:rPr>
              <a:t> </a:t>
            </a:r>
            <a:r>
              <a:rPr sz="2100" dirty="0">
                <a:cs typeface="Calibri"/>
              </a:rPr>
              <a:t>the</a:t>
            </a:r>
            <a:r>
              <a:rPr sz="2100" spc="-5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lower</a:t>
            </a:r>
            <a:r>
              <a:rPr sz="2100" spc="35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extremities</a:t>
            </a:r>
            <a:r>
              <a:rPr sz="2100" spc="15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to</a:t>
            </a:r>
            <a:r>
              <a:rPr sz="2100" spc="-5" dirty="0">
                <a:cs typeface="Calibri"/>
              </a:rPr>
              <a:t> assess</a:t>
            </a:r>
            <a:r>
              <a:rPr sz="2100" spc="15" dirty="0">
                <a:cs typeface="Calibri"/>
              </a:rPr>
              <a:t> </a:t>
            </a:r>
            <a:r>
              <a:rPr sz="2100" spc="-25" dirty="0">
                <a:cs typeface="Calibri"/>
              </a:rPr>
              <a:t>for</a:t>
            </a:r>
            <a:endParaRPr sz="2100" dirty="0">
              <a:cs typeface="Calibri"/>
            </a:endParaRPr>
          </a:p>
          <a:p>
            <a:pPr marL="184785">
              <a:lnSpc>
                <a:spcPts val="2395"/>
              </a:lnSpc>
            </a:pPr>
            <a:r>
              <a:rPr sz="2100" spc="-60" dirty="0">
                <a:cs typeface="Calibri"/>
              </a:rPr>
              <a:t>DVT.</a:t>
            </a:r>
            <a:endParaRPr sz="21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dirty="0">
                <a:cs typeface="Calibri"/>
              </a:rPr>
              <a:t>Not</a:t>
            </a:r>
            <a:r>
              <a:rPr sz="1800" spc="-10" dirty="0">
                <a:cs typeface="Calibri"/>
              </a:rPr>
              <a:t> routinely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done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in</a:t>
            </a:r>
            <a:r>
              <a:rPr sz="180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practice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190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Radiation dose</a:t>
            </a:r>
            <a:r>
              <a:rPr sz="1800" spc="-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is</a:t>
            </a:r>
            <a:r>
              <a:rPr sz="1800" spc="-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high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185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15" dirty="0">
                <a:cs typeface="Calibri"/>
              </a:rPr>
              <a:t>Peak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enhancement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in</a:t>
            </a:r>
            <a:r>
              <a:rPr sz="1800" spc="2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lower</a:t>
            </a:r>
            <a:r>
              <a:rPr sz="1800" spc="1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extremities</a:t>
            </a:r>
            <a:r>
              <a:rPr sz="1800" spc="10" dirty="0">
                <a:cs typeface="Calibri"/>
              </a:rPr>
              <a:t> </a:t>
            </a:r>
            <a:r>
              <a:rPr sz="1800" dirty="0">
                <a:cs typeface="Calibri"/>
              </a:rPr>
              <a:t>is</a:t>
            </a:r>
            <a:r>
              <a:rPr sz="1800" spc="1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difficult</a:t>
            </a:r>
            <a:endParaRPr sz="1800" dirty="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525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10" dirty="0">
                <a:cs typeface="Calibri"/>
              </a:rPr>
              <a:t>Focus</a:t>
            </a:r>
            <a:r>
              <a:rPr sz="2100" spc="-5" dirty="0">
                <a:cs typeface="Calibri"/>
              </a:rPr>
              <a:t> on </a:t>
            </a:r>
            <a:r>
              <a:rPr sz="2100" spc="-15" dirty="0">
                <a:cs typeface="Calibri"/>
              </a:rPr>
              <a:t>“Group</a:t>
            </a:r>
            <a:r>
              <a:rPr sz="2100" spc="15" dirty="0">
                <a:cs typeface="Calibri"/>
              </a:rPr>
              <a:t> </a:t>
            </a:r>
            <a:r>
              <a:rPr sz="2100" dirty="0">
                <a:cs typeface="Calibri"/>
              </a:rPr>
              <a:t>1</a:t>
            </a:r>
            <a:r>
              <a:rPr sz="2100" spc="-5" dirty="0">
                <a:cs typeface="Calibri"/>
              </a:rPr>
              <a:t> Arterial</a:t>
            </a:r>
            <a:r>
              <a:rPr sz="2100" spc="15" dirty="0">
                <a:cs typeface="Calibri"/>
              </a:rPr>
              <a:t> </a:t>
            </a:r>
            <a:r>
              <a:rPr sz="2100" spc="-5" dirty="0">
                <a:cs typeface="Calibri"/>
              </a:rPr>
              <a:t>Scan”</a:t>
            </a:r>
            <a:r>
              <a:rPr sz="2100" spc="-30" dirty="0">
                <a:cs typeface="Calibri"/>
              </a:rPr>
              <a:t> </a:t>
            </a:r>
            <a:r>
              <a:rPr sz="2100" dirty="0">
                <a:cs typeface="Calibri"/>
              </a:rPr>
              <a:t>as</a:t>
            </a:r>
            <a:r>
              <a:rPr sz="2100" spc="-5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listed</a:t>
            </a:r>
            <a:r>
              <a:rPr sz="2100" spc="15" dirty="0">
                <a:cs typeface="Calibri"/>
              </a:rPr>
              <a:t> </a:t>
            </a:r>
            <a:r>
              <a:rPr sz="2100" dirty="0">
                <a:cs typeface="Calibri"/>
              </a:rPr>
              <a:t>in </a:t>
            </a:r>
            <a:r>
              <a:rPr sz="2100" spc="-10" dirty="0">
                <a:cs typeface="Calibri"/>
              </a:rPr>
              <a:t>textbook</a:t>
            </a:r>
            <a:endParaRPr sz="2100" dirty="0">
              <a:cs typeface="Calibri"/>
            </a:endParaRPr>
          </a:p>
          <a:p>
            <a:pPr marL="527685" lvl="1" indent="-172720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dirty="0">
                <a:cs typeface="Calibri"/>
              </a:rPr>
              <a:t>Bolus</a:t>
            </a:r>
            <a:r>
              <a:rPr sz="1800" spc="-20" dirty="0">
                <a:cs typeface="Calibri"/>
              </a:rPr>
              <a:t> </a:t>
            </a:r>
            <a:r>
              <a:rPr sz="1800" spc="-25" dirty="0">
                <a:cs typeface="Calibri"/>
              </a:rPr>
              <a:t>Tracking</a:t>
            </a:r>
            <a:r>
              <a:rPr sz="1800" spc="-2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software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3408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41957"/>
            <a:ext cx="4929505" cy="317779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95"/>
              </a:lnSpc>
              <a:spcBef>
                <a:spcPts val="100"/>
              </a:spcBef>
            </a:pPr>
            <a:r>
              <a:rPr sz="2100" u="heavy" spc="-60" dirty="0">
                <a:uFill>
                  <a:solidFill>
                    <a:srgbClr val="000000"/>
                  </a:solidFill>
                </a:uFill>
                <a:cs typeface="Calibri"/>
              </a:rPr>
              <a:t>CTA</a:t>
            </a:r>
            <a:r>
              <a:rPr sz="21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Chest</a:t>
            </a:r>
            <a:r>
              <a:rPr sz="2100" u="heavy" spc="1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dirty="0">
                <a:uFill>
                  <a:solidFill>
                    <a:srgbClr val="000000"/>
                  </a:solidFill>
                </a:uFill>
                <a:cs typeface="Calibri"/>
              </a:rPr>
              <a:t>–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Pulmonary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Embolism</a:t>
            </a:r>
            <a:endParaRPr sz="2100" dirty="0">
              <a:cs typeface="Calibri"/>
            </a:endParaRPr>
          </a:p>
          <a:p>
            <a:pPr marL="184785" indent="-172720">
              <a:lnSpc>
                <a:spcPts val="2395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Scout(s):</a:t>
            </a:r>
            <a:r>
              <a:rPr sz="2100" spc="-25" dirty="0">
                <a:cs typeface="Calibri"/>
              </a:rPr>
              <a:t> </a:t>
            </a:r>
            <a:r>
              <a:rPr sz="2100" dirty="0">
                <a:cs typeface="Calibri"/>
              </a:rPr>
              <a:t>AP</a:t>
            </a:r>
            <a:r>
              <a:rPr sz="2100" spc="-15" dirty="0">
                <a:cs typeface="Calibri"/>
              </a:rPr>
              <a:t> </a:t>
            </a:r>
            <a:r>
              <a:rPr sz="2100" dirty="0">
                <a:cs typeface="Calibri"/>
              </a:rPr>
              <a:t>&amp;</a:t>
            </a:r>
            <a:r>
              <a:rPr sz="2100" spc="-5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Lateral</a:t>
            </a:r>
            <a:endParaRPr sz="2100" dirty="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15" dirty="0">
                <a:cs typeface="Calibri"/>
              </a:rPr>
              <a:t>Anatomy</a:t>
            </a:r>
            <a:r>
              <a:rPr sz="2100" spc="-40" dirty="0">
                <a:cs typeface="Calibri"/>
              </a:rPr>
              <a:t> </a:t>
            </a:r>
            <a:r>
              <a:rPr sz="2100" dirty="0">
                <a:cs typeface="Calibri"/>
              </a:rPr>
              <a:t>Included:</a:t>
            </a:r>
          </a:p>
          <a:p>
            <a:pPr marL="527685" lvl="1" indent="-172720">
              <a:lnSpc>
                <a:spcPts val="2055"/>
              </a:lnSpc>
              <a:spcBef>
                <a:spcPts val="2065"/>
              </a:spcBef>
              <a:buFont typeface="Arial MT"/>
              <a:buChar char="•"/>
              <a:tabLst>
                <a:tab pos="528320" algn="l"/>
              </a:tabLst>
            </a:pPr>
            <a:r>
              <a:rPr sz="1800" spc="-15" dirty="0">
                <a:cs typeface="Calibri"/>
              </a:rPr>
              <a:t>Evaluation</a:t>
            </a:r>
            <a:r>
              <a:rPr sz="1800" spc="-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of</a:t>
            </a:r>
            <a:r>
              <a:rPr sz="1800" spc="-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pulmonary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vessels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2055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Apices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or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bases</a:t>
            </a:r>
            <a:r>
              <a:rPr sz="1800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may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not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be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included</a:t>
            </a:r>
            <a:r>
              <a:rPr sz="1800" spc="4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in </a:t>
            </a:r>
            <a:r>
              <a:rPr sz="1800" spc="-10" dirty="0">
                <a:cs typeface="Calibri"/>
              </a:rPr>
              <a:t>entirety</a:t>
            </a:r>
            <a:endParaRPr sz="18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50"/>
              </a:spcBef>
              <a:buFont typeface="Arial MT"/>
              <a:buChar char="•"/>
            </a:pPr>
            <a:endParaRPr sz="1600" dirty="0">
              <a:cs typeface="Calibri"/>
            </a:endParaRPr>
          </a:p>
          <a:p>
            <a:pPr marL="184785" indent="-172720">
              <a:lnSpc>
                <a:spcPct val="100000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Scan</a:t>
            </a:r>
            <a:r>
              <a:rPr sz="2100" spc="-4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direction:</a:t>
            </a:r>
            <a:r>
              <a:rPr sz="2100" spc="-1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Caudocranial</a:t>
            </a:r>
            <a:endParaRPr sz="2100" dirty="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2020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Pitch:</a:t>
            </a:r>
            <a:r>
              <a:rPr sz="2100" spc="420" dirty="0">
                <a:cs typeface="Calibri"/>
              </a:rPr>
              <a:t> </a:t>
            </a:r>
            <a:r>
              <a:rPr sz="2100" dirty="0">
                <a:cs typeface="Calibri"/>
              </a:rPr>
              <a:t>1.375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2646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4038346" y="1665668"/>
            <a:ext cx="3860800" cy="4470400"/>
            <a:chOff x="4038346" y="1665668"/>
            <a:chExt cx="3860800" cy="44704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325112" y="1868423"/>
              <a:ext cx="3543299" cy="42672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186428" y="1667509"/>
              <a:ext cx="3710940" cy="3671570"/>
            </a:xfrm>
            <a:custGeom>
              <a:avLst/>
              <a:gdLst/>
              <a:ahLst/>
              <a:cxnLst/>
              <a:rect l="l" t="t" r="r" b="b"/>
              <a:pathLst>
                <a:path w="3710940" h="3671570">
                  <a:moveTo>
                    <a:pt x="3710940" y="0"/>
                  </a:moveTo>
                  <a:lnTo>
                    <a:pt x="3677666" y="0"/>
                  </a:lnTo>
                  <a:lnTo>
                    <a:pt x="3677666" y="33020"/>
                  </a:lnTo>
                  <a:lnTo>
                    <a:pt x="3677666" y="3637280"/>
                  </a:lnTo>
                  <a:lnTo>
                    <a:pt x="33274" y="3637280"/>
                  </a:lnTo>
                  <a:lnTo>
                    <a:pt x="33274" y="33020"/>
                  </a:lnTo>
                  <a:lnTo>
                    <a:pt x="3677666" y="33020"/>
                  </a:lnTo>
                  <a:lnTo>
                    <a:pt x="3677666" y="0"/>
                  </a:lnTo>
                  <a:lnTo>
                    <a:pt x="0" y="0"/>
                  </a:lnTo>
                  <a:lnTo>
                    <a:pt x="0" y="33020"/>
                  </a:lnTo>
                  <a:lnTo>
                    <a:pt x="0" y="3637280"/>
                  </a:lnTo>
                  <a:lnTo>
                    <a:pt x="0" y="3671570"/>
                  </a:lnTo>
                  <a:lnTo>
                    <a:pt x="3710940" y="3671570"/>
                  </a:lnTo>
                  <a:lnTo>
                    <a:pt x="3710940" y="3637800"/>
                  </a:lnTo>
                  <a:lnTo>
                    <a:pt x="3710940" y="3637280"/>
                  </a:lnTo>
                  <a:lnTo>
                    <a:pt x="3710940" y="33020"/>
                  </a:lnTo>
                  <a:lnTo>
                    <a:pt x="3710940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186428" y="1667255"/>
              <a:ext cx="3710940" cy="3671570"/>
            </a:xfrm>
            <a:custGeom>
              <a:avLst/>
              <a:gdLst/>
              <a:ahLst/>
              <a:cxnLst/>
              <a:rect l="l" t="t" r="r" b="b"/>
              <a:pathLst>
                <a:path w="3710940" h="3671570">
                  <a:moveTo>
                    <a:pt x="0" y="0"/>
                  </a:moveTo>
                  <a:lnTo>
                    <a:pt x="3710940" y="0"/>
                  </a:lnTo>
                  <a:lnTo>
                    <a:pt x="3710940" y="3671316"/>
                  </a:lnTo>
                  <a:lnTo>
                    <a:pt x="0" y="3671316"/>
                  </a:lnTo>
                  <a:lnTo>
                    <a:pt x="0" y="0"/>
                  </a:lnTo>
                  <a:close/>
                </a:path>
                <a:path w="3710940" h="3671570">
                  <a:moveTo>
                    <a:pt x="33274" y="33274"/>
                  </a:moveTo>
                  <a:lnTo>
                    <a:pt x="33274" y="3638042"/>
                  </a:lnTo>
                  <a:lnTo>
                    <a:pt x="3677666" y="3638042"/>
                  </a:lnTo>
                  <a:lnTo>
                    <a:pt x="3677666" y="33274"/>
                  </a:lnTo>
                  <a:lnTo>
                    <a:pt x="33274" y="33274"/>
                  </a:lnTo>
                  <a:close/>
                </a:path>
              </a:pathLst>
            </a:custGeom>
            <a:ln w="3175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044696" y="4489704"/>
              <a:ext cx="283845" cy="848994"/>
            </a:xfrm>
            <a:custGeom>
              <a:avLst/>
              <a:gdLst/>
              <a:ahLst/>
              <a:cxnLst/>
              <a:rect l="l" t="t" r="r" b="b"/>
              <a:pathLst>
                <a:path w="283845" h="848995">
                  <a:moveTo>
                    <a:pt x="141731" y="0"/>
                  </a:moveTo>
                  <a:lnTo>
                    <a:pt x="0" y="141732"/>
                  </a:lnTo>
                  <a:lnTo>
                    <a:pt x="70865" y="141732"/>
                  </a:lnTo>
                  <a:lnTo>
                    <a:pt x="70865" y="848868"/>
                  </a:lnTo>
                  <a:lnTo>
                    <a:pt x="212598" y="848868"/>
                  </a:lnTo>
                  <a:lnTo>
                    <a:pt x="212598" y="141732"/>
                  </a:lnTo>
                  <a:lnTo>
                    <a:pt x="283463" y="141732"/>
                  </a:lnTo>
                  <a:lnTo>
                    <a:pt x="141731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044696" y="4489704"/>
              <a:ext cx="283845" cy="848994"/>
            </a:xfrm>
            <a:custGeom>
              <a:avLst/>
              <a:gdLst/>
              <a:ahLst/>
              <a:cxnLst/>
              <a:rect l="l" t="t" r="r" b="b"/>
              <a:pathLst>
                <a:path w="283845" h="848995">
                  <a:moveTo>
                    <a:pt x="0" y="141732"/>
                  </a:moveTo>
                  <a:lnTo>
                    <a:pt x="141731" y="0"/>
                  </a:lnTo>
                  <a:lnTo>
                    <a:pt x="283463" y="141732"/>
                  </a:lnTo>
                  <a:lnTo>
                    <a:pt x="212598" y="141732"/>
                  </a:lnTo>
                  <a:lnTo>
                    <a:pt x="212598" y="848868"/>
                  </a:lnTo>
                  <a:lnTo>
                    <a:pt x="70865" y="848868"/>
                  </a:lnTo>
                  <a:lnTo>
                    <a:pt x="70865" y="141732"/>
                  </a:lnTo>
                  <a:lnTo>
                    <a:pt x="0" y="141732"/>
                  </a:lnTo>
                  <a:close/>
                </a:path>
              </a:pathLst>
            </a:custGeom>
            <a:ln w="127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4932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41957"/>
            <a:ext cx="4324985" cy="2611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95"/>
              </a:lnSpc>
              <a:spcBef>
                <a:spcPts val="100"/>
              </a:spcBef>
            </a:pPr>
            <a:r>
              <a:rPr sz="2100" u="heavy" spc="-60" dirty="0">
                <a:uFill>
                  <a:solidFill>
                    <a:srgbClr val="000000"/>
                  </a:solidFill>
                </a:uFill>
                <a:cs typeface="Calibri"/>
              </a:rPr>
              <a:t>CTA</a:t>
            </a:r>
            <a:r>
              <a:rPr sz="21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Chest</a:t>
            </a:r>
            <a:r>
              <a:rPr sz="2100" u="heavy" spc="1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dirty="0">
                <a:uFill>
                  <a:solidFill>
                    <a:srgbClr val="000000"/>
                  </a:solidFill>
                </a:uFill>
                <a:cs typeface="Calibri"/>
              </a:rPr>
              <a:t>–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Pulmonary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Embolism</a:t>
            </a:r>
            <a:endParaRPr sz="2100" dirty="0">
              <a:cs typeface="Calibri"/>
            </a:endParaRPr>
          </a:p>
          <a:p>
            <a:pPr marL="184785" indent="-172720">
              <a:lnSpc>
                <a:spcPts val="2395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30" dirty="0">
                <a:cs typeface="Calibri"/>
              </a:rPr>
              <a:t>SFOV:</a:t>
            </a:r>
            <a:r>
              <a:rPr sz="2100" spc="-10" dirty="0">
                <a:cs typeface="Calibri"/>
              </a:rPr>
              <a:t> Large</a:t>
            </a:r>
            <a:r>
              <a:rPr sz="2100" spc="-15" dirty="0">
                <a:cs typeface="Calibri"/>
              </a:rPr>
              <a:t> </a:t>
            </a:r>
            <a:r>
              <a:rPr sz="2100" dirty="0">
                <a:cs typeface="Calibri"/>
              </a:rPr>
              <a:t>/</a:t>
            </a:r>
            <a:r>
              <a:rPr sz="2100" spc="-2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body</a:t>
            </a:r>
            <a:endParaRPr sz="2100" dirty="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25" dirty="0">
                <a:cs typeface="Calibri"/>
              </a:rPr>
              <a:t>DFOV:</a:t>
            </a:r>
            <a:r>
              <a:rPr sz="2100" spc="459" dirty="0">
                <a:cs typeface="Calibri"/>
              </a:rPr>
              <a:t> </a:t>
            </a:r>
            <a:r>
              <a:rPr sz="2100" dirty="0">
                <a:cs typeface="Calibri"/>
              </a:rPr>
              <a:t>38</a:t>
            </a:r>
            <a:r>
              <a:rPr sz="2100" spc="-20" dirty="0">
                <a:cs typeface="Calibri"/>
              </a:rPr>
              <a:t> </a:t>
            </a:r>
            <a:r>
              <a:rPr sz="2100" dirty="0">
                <a:cs typeface="Calibri"/>
              </a:rPr>
              <a:t>cm</a:t>
            </a:r>
            <a:r>
              <a:rPr sz="2100" spc="-15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(set</a:t>
            </a:r>
            <a:r>
              <a:rPr sz="2100" spc="-5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to patient</a:t>
            </a:r>
            <a:r>
              <a:rPr sz="2100" spc="-15" dirty="0">
                <a:cs typeface="Calibri"/>
              </a:rPr>
              <a:t> </a:t>
            </a:r>
            <a:r>
              <a:rPr sz="2100" spc="-20" dirty="0">
                <a:cs typeface="Calibri"/>
              </a:rPr>
              <a:t>for</a:t>
            </a:r>
            <a:r>
              <a:rPr sz="2100" spc="1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chest)</a:t>
            </a:r>
            <a:endParaRPr sz="2100" dirty="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2020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Algorithm:</a:t>
            </a:r>
            <a:r>
              <a:rPr sz="2100" spc="5" dirty="0">
                <a:cs typeface="Calibri"/>
              </a:rPr>
              <a:t> </a:t>
            </a:r>
            <a:r>
              <a:rPr sz="2100" spc="-10" dirty="0">
                <a:cs typeface="Calibri"/>
              </a:rPr>
              <a:t>Standard</a:t>
            </a:r>
            <a:r>
              <a:rPr sz="2100" spc="-45" dirty="0">
                <a:cs typeface="Calibri"/>
              </a:rPr>
              <a:t> </a:t>
            </a:r>
            <a:r>
              <a:rPr sz="2100" dirty="0">
                <a:cs typeface="Calibri"/>
              </a:rPr>
              <a:t>/</a:t>
            </a:r>
            <a:r>
              <a:rPr sz="2100" spc="-1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Soft Tissue</a:t>
            </a:r>
            <a:endParaRPr sz="2100" dirty="0">
              <a:cs typeface="Calibri"/>
            </a:endParaRPr>
          </a:p>
          <a:p>
            <a:pPr marL="184785" indent="-172720">
              <a:lnSpc>
                <a:spcPts val="2420"/>
              </a:lnSpc>
              <a:spcBef>
                <a:spcPts val="2014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Window:</a:t>
            </a:r>
            <a:r>
              <a:rPr sz="2100" spc="-30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Vascular</a:t>
            </a:r>
            <a:endParaRPr sz="2100" dirty="0">
              <a:cs typeface="Calibri"/>
            </a:endParaRPr>
          </a:p>
          <a:p>
            <a:pPr marL="527685" lvl="1" indent="-172720">
              <a:lnSpc>
                <a:spcPts val="2060"/>
              </a:lnSpc>
              <a:buFont typeface="Arial MT"/>
              <a:buChar char="•"/>
              <a:tabLst>
                <a:tab pos="528320" algn="l"/>
                <a:tab pos="2013585" algn="l"/>
                <a:tab pos="3665220" algn="l"/>
              </a:tabLst>
            </a:pPr>
            <a:r>
              <a:rPr sz="1800" spc="-5" dirty="0">
                <a:cs typeface="Calibri"/>
              </a:rPr>
              <a:t>WW</a:t>
            </a:r>
            <a:r>
              <a:rPr sz="1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1800" dirty="0">
                <a:cs typeface="Calibri"/>
              </a:rPr>
              <a:t>,</a:t>
            </a:r>
            <a:r>
              <a:rPr sz="1800" spc="-3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WL</a:t>
            </a:r>
            <a:r>
              <a:rPr sz="1800" spc="5" dirty="0">
                <a:cs typeface="Calibri"/>
              </a:rPr>
              <a:t> </a:t>
            </a:r>
            <a:r>
              <a:rPr sz="18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419557"/>
            <a:ext cx="43408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Imaging of</a:t>
            </a:r>
            <a:r>
              <a:rPr sz="3300" spc="-1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0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471417" y="6098540"/>
            <a:ext cx="534670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cs typeface="Calibri"/>
              </a:rPr>
              <a:t>Case </a:t>
            </a:r>
            <a:r>
              <a:rPr sz="1600" spc="-15" dirty="0">
                <a:cs typeface="Calibri"/>
              </a:rPr>
              <a:t>courtesy</a:t>
            </a:r>
            <a:r>
              <a:rPr sz="1600" spc="15" dirty="0">
                <a:cs typeface="Calibri"/>
              </a:rPr>
              <a:t> </a:t>
            </a:r>
            <a:r>
              <a:rPr sz="1600" spc="-5" dirty="0">
                <a:cs typeface="Calibri"/>
              </a:rPr>
              <a:t>of</a:t>
            </a:r>
            <a:r>
              <a:rPr sz="1600" spc="15" dirty="0">
                <a:cs typeface="Calibri"/>
              </a:rPr>
              <a:t> </a:t>
            </a:r>
            <a:r>
              <a:rPr sz="1600" spc="-5" dirty="0">
                <a:cs typeface="Calibri"/>
              </a:rPr>
              <a:t>Dr</a:t>
            </a:r>
            <a:r>
              <a:rPr sz="1600" dirty="0">
                <a:cs typeface="Calibri"/>
              </a:rPr>
              <a:t> </a:t>
            </a:r>
            <a:r>
              <a:rPr sz="1600" spc="-10" dirty="0">
                <a:cs typeface="Calibri"/>
              </a:rPr>
              <a:t>Bruno</a:t>
            </a:r>
            <a:r>
              <a:rPr sz="1600" spc="35" dirty="0">
                <a:cs typeface="Calibri"/>
              </a:rPr>
              <a:t> </a:t>
            </a:r>
            <a:r>
              <a:rPr sz="1600" spc="-5" dirty="0">
                <a:cs typeface="Calibri"/>
              </a:rPr>
              <a:t>Di</a:t>
            </a:r>
            <a:r>
              <a:rPr sz="1600" spc="10" dirty="0">
                <a:cs typeface="Calibri"/>
              </a:rPr>
              <a:t> </a:t>
            </a:r>
            <a:r>
              <a:rPr sz="1600" spc="-10" dirty="0">
                <a:cs typeface="Calibri"/>
              </a:rPr>
              <a:t>Muzio,</a:t>
            </a:r>
            <a:r>
              <a:rPr sz="1600" dirty="0">
                <a:cs typeface="Calibri"/>
              </a:rPr>
              <a:t> </a:t>
            </a:r>
            <a:r>
              <a:rPr sz="1600" spc="-5" dirty="0">
                <a:cs typeface="Calibri"/>
              </a:rPr>
              <a:t>Radiopaedia.org,</a:t>
            </a:r>
            <a:r>
              <a:rPr sz="1600" spc="5" dirty="0">
                <a:cs typeface="Calibri"/>
              </a:rPr>
              <a:t> </a:t>
            </a:r>
            <a:r>
              <a:rPr sz="1600" spc="-5" dirty="0">
                <a:cs typeface="Calibri"/>
              </a:rPr>
              <a:t>rID:</a:t>
            </a:r>
            <a:r>
              <a:rPr sz="1600" spc="5" dirty="0">
                <a:cs typeface="Calibri"/>
              </a:rPr>
              <a:t> </a:t>
            </a:r>
            <a:r>
              <a:rPr sz="1600" spc="-5" dirty="0">
                <a:cs typeface="Calibri"/>
              </a:rPr>
              <a:t>19426</a:t>
            </a:r>
            <a:endParaRPr sz="1600" dirty="0"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86100" y="1114044"/>
            <a:ext cx="6019800" cy="4986528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711453"/>
            <a:ext cx="43408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41957"/>
            <a:ext cx="3653154" cy="35172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95"/>
              </a:lnSpc>
              <a:spcBef>
                <a:spcPts val="100"/>
              </a:spcBef>
            </a:pPr>
            <a:r>
              <a:rPr sz="2100" u="heavy" spc="-60" dirty="0">
                <a:uFill>
                  <a:solidFill>
                    <a:srgbClr val="000000"/>
                  </a:solidFill>
                </a:uFill>
                <a:cs typeface="Calibri"/>
              </a:rPr>
              <a:t>CTA</a:t>
            </a:r>
            <a:r>
              <a:rPr sz="21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Chest</a:t>
            </a:r>
            <a:r>
              <a:rPr sz="21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dirty="0">
                <a:uFill>
                  <a:solidFill>
                    <a:srgbClr val="000000"/>
                  </a:solidFill>
                </a:uFill>
                <a:cs typeface="Calibri"/>
              </a:rPr>
              <a:t>–</a:t>
            </a:r>
            <a:r>
              <a:rPr sz="21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Pulmonary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Embolism</a:t>
            </a:r>
            <a:endParaRPr sz="2100" dirty="0">
              <a:cs typeface="Calibri"/>
            </a:endParaRPr>
          </a:p>
          <a:p>
            <a:pPr marL="184785" indent="-172720">
              <a:lnSpc>
                <a:spcPts val="2395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Acquisition</a:t>
            </a:r>
            <a:r>
              <a:rPr sz="2100" spc="-15" dirty="0">
                <a:cs typeface="Calibri"/>
              </a:rPr>
              <a:t> kVp:</a:t>
            </a:r>
            <a:r>
              <a:rPr sz="2100" spc="434" dirty="0">
                <a:cs typeface="Calibri"/>
              </a:rPr>
              <a:t> </a:t>
            </a:r>
            <a:r>
              <a:rPr sz="2100" dirty="0">
                <a:cs typeface="Calibri"/>
              </a:rPr>
              <a:t>120</a:t>
            </a:r>
          </a:p>
          <a:p>
            <a:pPr marL="184785" indent="-172720">
              <a:lnSpc>
                <a:spcPts val="2420"/>
              </a:lnSpc>
              <a:spcBef>
                <a:spcPts val="2014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5" dirty="0">
                <a:cs typeface="Calibri"/>
              </a:rPr>
              <a:t>Acqusition</a:t>
            </a:r>
            <a:r>
              <a:rPr sz="2100" spc="-15" dirty="0">
                <a:cs typeface="Calibri"/>
              </a:rPr>
              <a:t> </a:t>
            </a:r>
            <a:r>
              <a:rPr sz="2100" dirty="0">
                <a:cs typeface="Calibri"/>
              </a:rPr>
              <a:t>mA:</a:t>
            </a:r>
            <a:r>
              <a:rPr sz="2100" spc="440" dirty="0">
                <a:cs typeface="Calibri"/>
              </a:rPr>
              <a:t> </a:t>
            </a:r>
            <a:r>
              <a:rPr sz="2100" dirty="0">
                <a:cs typeface="Calibri"/>
              </a:rPr>
              <a:t>80-740</a:t>
            </a:r>
          </a:p>
          <a:p>
            <a:pPr marL="527685" lvl="1" indent="-172720">
              <a:lnSpc>
                <a:spcPts val="195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Huge</a:t>
            </a:r>
            <a:r>
              <a:rPr sz="1800" spc="-10" dirty="0">
                <a:cs typeface="Calibri"/>
              </a:rPr>
              <a:t> range</a:t>
            </a:r>
            <a:r>
              <a:rPr sz="1800" spc="-15" dirty="0">
                <a:cs typeface="Calibri"/>
              </a:rPr>
              <a:t> for </a:t>
            </a:r>
            <a:r>
              <a:rPr sz="1800" spc="-10" dirty="0">
                <a:cs typeface="Calibri"/>
              </a:rPr>
              <a:t>chest</a:t>
            </a:r>
            <a:r>
              <a:rPr sz="1800" spc="-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PE!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205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dirty="0">
                <a:cs typeface="Calibri"/>
              </a:rPr>
              <a:t>Use</a:t>
            </a:r>
            <a:r>
              <a:rPr sz="1800" spc="-35" dirty="0">
                <a:cs typeface="Calibri"/>
              </a:rPr>
              <a:t> </a:t>
            </a:r>
            <a:r>
              <a:rPr sz="1800" spc="-50" dirty="0">
                <a:cs typeface="Calibri"/>
              </a:rPr>
              <a:t>ATCM</a:t>
            </a:r>
            <a:endParaRPr sz="18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1600" dirty="0">
              <a:cs typeface="Calibri"/>
            </a:endParaRPr>
          </a:p>
          <a:p>
            <a:pPr marL="184785" indent="-172720">
              <a:lnSpc>
                <a:spcPts val="2420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spc="-10" dirty="0">
                <a:cs typeface="Calibri"/>
              </a:rPr>
              <a:t>Reconstruction </a:t>
            </a:r>
            <a:r>
              <a:rPr sz="2100" spc="-5" dirty="0">
                <a:cs typeface="Calibri"/>
              </a:rPr>
              <a:t>details</a:t>
            </a:r>
            <a:r>
              <a:rPr sz="2100" spc="5" dirty="0">
                <a:cs typeface="Calibri"/>
              </a:rPr>
              <a:t> </a:t>
            </a:r>
            <a:r>
              <a:rPr sz="2100" dirty="0">
                <a:cs typeface="Calibri"/>
              </a:rPr>
              <a:t>will </a:t>
            </a:r>
            <a:r>
              <a:rPr sz="2100" spc="-5" dirty="0">
                <a:cs typeface="Calibri"/>
              </a:rPr>
              <a:t>vary</a:t>
            </a:r>
            <a:endParaRPr sz="2100" dirty="0">
              <a:cs typeface="Calibri"/>
            </a:endParaRPr>
          </a:p>
          <a:p>
            <a:pPr marL="527685" lvl="1" indent="-172720">
              <a:lnSpc>
                <a:spcPts val="195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5" dirty="0">
                <a:cs typeface="Calibri"/>
              </a:rPr>
              <a:t>MPR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1945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Slice</a:t>
            </a:r>
            <a:r>
              <a:rPr sz="1800" spc="-5" dirty="0">
                <a:cs typeface="Calibri"/>
              </a:rPr>
              <a:t> Thickness </a:t>
            </a:r>
            <a:r>
              <a:rPr sz="1800" dirty="0">
                <a:cs typeface="Calibri"/>
              </a:rPr>
              <a:t>–</a:t>
            </a:r>
          </a:p>
          <a:p>
            <a:pPr marL="527685" lvl="1" indent="-172720">
              <a:lnSpc>
                <a:spcPts val="1945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Windowing</a:t>
            </a:r>
            <a:r>
              <a:rPr sz="1800" spc="15" dirty="0">
                <a:cs typeface="Calibri"/>
              </a:rPr>
              <a:t> </a:t>
            </a:r>
            <a:r>
              <a:rPr sz="1800" dirty="0">
                <a:cs typeface="Calibri"/>
              </a:rPr>
              <a:t>–</a:t>
            </a:r>
          </a:p>
          <a:p>
            <a:pPr marL="527685" lvl="1" indent="-172720">
              <a:lnSpc>
                <a:spcPts val="1945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dirty="0">
                <a:cs typeface="Calibri"/>
              </a:rPr>
              <a:t>Apply</a:t>
            </a:r>
            <a:r>
              <a:rPr sz="1800" spc="-35" dirty="0">
                <a:cs typeface="Calibri"/>
              </a:rPr>
              <a:t> </a:t>
            </a:r>
            <a:r>
              <a:rPr sz="1800" spc="-15" dirty="0">
                <a:cs typeface="Calibri"/>
              </a:rPr>
              <a:t>filters</a:t>
            </a:r>
            <a:endParaRPr sz="1800" dirty="0">
              <a:cs typeface="Calibri"/>
            </a:endParaRPr>
          </a:p>
          <a:p>
            <a:pPr marL="527685" lvl="1" indent="-172720">
              <a:lnSpc>
                <a:spcPts val="205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20" dirty="0">
                <a:cs typeface="Calibri"/>
              </a:rPr>
              <a:t>3D,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if</a:t>
            </a:r>
            <a:r>
              <a:rPr sz="1800" spc="-2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indicated</a:t>
            </a:r>
            <a:r>
              <a:rPr sz="1800" spc="10" dirty="0">
                <a:cs typeface="Calibri"/>
              </a:rPr>
              <a:t> </a:t>
            </a:r>
            <a:r>
              <a:rPr sz="1800" dirty="0">
                <a:cs typeface="Calibri"/>
              </a:rPr>
              <a:t>-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11453"/>
            <a:ext cx="4057650" cy="528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n-lt"/>
              </a:rPr>
              <a:t>CT</a:t>
            </a:r>
            <a:r>
              <a:rPr sz="3300" spc="-20" dirty="0">
                <a:latin typeface="+mn-lt"/>
              </a:rPr>
              <a:t> </a:t>
            </a:r>
            <a:r>
              <a:rPr sz="3300" dirty="0">
                <a:latin typeface="+mn-lt"/>
              </a:rPr>
              <a:t>Imaging</a:t>
            </a:r>
            <a:r>
              <a:rPr sz="3300" spc="-15" dirty="0">
                <a:latin typeface="+mn-lt"/>
              </a:rPr>
              <a:t> </a:t>
            </a:r>
            <a:r>
              <a:rPr sz="3300" spc="-5" dirty="0">
                <a:latin typeface="+mn-lt"/>
              </a:rPr>
              <a:t>of</a:t>
            </a:r>
            <a:r>
              <a:rPr sz="3300" spc="-10" dirty="0">
                <a:latin typeface="+mn-lt"/>
              </a:rPr>
              <a:t> </a:t>
            </a:r>
            <a:r>
              <a:rPr sz="3300" dirty="0">
                <a:latin typeface="+mn-lt"/>
              </a:rPr>
              <a:t>the</a:t>
            </a:r>
            <a:r>
              <a:rPr sz="3300" spc="-20" dirty="0">
                <a:latin typeface="+mn-lt"/>
              </a:rPr>
              <a:t> </a:t>
            </a:r>
            <a:r>
              <a:rPr sz="3300" spc="-15" dirty="0">
                <a:latin typeface="+mn-lt"/>
              </a:rPr>
              <a:t>Chest</a:t>
            </a:r>
            <a:endParaRPr sz="3300">
              <a:latin typeface="+mn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41957"/>
            <a:ext cx="4120515" cy="2230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u="heavy" spc="-60" dirty="0">
                <a:uFill>
                  <a:solidFill>
                    <a:srgbClr val="000000"/>
                  </a:solidFill>
                </a:uFill>
                <a:cs typeface="Calibri"/>
              </a:rPr>
              <a:t>CTA</a:t>
            </a:r>
            <a:r>
              <a:rPr sz="21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Chest</a:t>
            </a:r>
            <a:r>
              <a:rPr sz="2100" u="heavy" spc="1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dirty="0">
                <a:uFill>
                  <a:solidFill>
                    <a:srgbClr val="000000"/>
                  </a:solidFill>
                </a:uFill>
                <a:cs typeface="Calibri"/>
              </a:rPr>
              <a:t>–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Pulmonary</a:t>
            </a:r>
            <a:r>
              <a:rPr sz="21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1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Embolism</a:t>
            </a:r>
            <a:endParaRPr sz="2100"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850">
              <a:cs typeface="Calibri"/>
            </a:endParaRPr>
          </a:p>
          <a:p>
            <a:pPr marL="184785" indent="-172720">
              <a:lnSpc>
                <a:spcPts val="2420"/>
              </a:lnSpc>
              <a:buFont typeface="Arial MT"/>
              <a:buChar char="•"/>
              <a:tabLst>
                <a:tab pos="185420" algn="l"/>
              </a:tabLst>
            </a:pPr>
            <a:r>
              <a:rPr sz="2100" dirty="0">
                <a:cs typeface="Calibri"/>
              </a:rPr>
              <a:t>IV</a:t>
            </a:r>
            <a:r>
              <a:rPr sz="2100" spc="-20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Contrast:</a:t>
            </a:r>
            <a:r>
              <a:rPr sz="2100" spc="15" dirty="0">
                <a:cs typeface="Calibri"/>
              </a:rPr>
              <a:t> </a:t>
            </a:r>
            <a:r>
              <a:rPr sz="2100" dirty="0">
                <a:cs typeface="Calibri"/>
              </a:rPr>
              <a:t>70</a:t>
            </a:r>
            <a:r>
              <a:rPr sz="2100" spc="-20" dirty="0">
                <a:cs typeface="Calibri"/>
              </a:rPr>
              <a:t> </a:t>
            </a:r>
            <a:r>
              <a:rPr sz="2100" dirty="0">
                <a:cs typeface="Calibri"/>
              </a:rPr>
              <a:t>mls</a:t>
            </a:r>
            <a:r>
              <a:rPr sz="2100" spc="5" dirty="0">
                <a:cs typeface="Calibri"/>
              </a:rPr>
              <a:t> </a:t>
            </a:r>
            <a:r>
              <a:rPr sz="2100" spc="-15" dirty="0">
                <a:cs typeface="Calibri"/>
              </a:rPr>
              <a:t>at</a:t>
            </a:r>
            <a:r>
              <a:rPr sz="2100" spc="-25" dirty="0">
                <a:cs typeface="Calibri"/>
              </a:rPr>
              <a:t> </a:t>
            </a:r>
            <a:r>
              <a:rPr sz="2100" dirty="0">
                <a:cs typeface="Calibri"/>
              </a:rPr>
              <a:t>4</a:t>
            </a:r>
            <a:r>
              <a:rPr sz="2100" spc="-10" dirty="0">
                <a:cs typeface="Calibri"/>
              </a:rPr>
              <a:t> mls/sec</a:t>
            </a:r>
            <a:endParaRPr sz="2100">
              <a:cs typeface="Calibri"/>
            </a:endParaRPr>
          </a:p>
          <a:p>
            <a:pPr marL="527685" lvl="1" indent="-172720">
              <a:lnSpc>
                <a:spcPts val="195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dirty="0">
                <a:cs typeface="Calibri"/>
              </a:rPr>
              <a:t>Bolus</a:t>
            </a:r>
            <a:r>
              <a:rPr sz="1800" spc="-35" dirty="0">
                <a:cs typeface="Calibri"/>
              </a:rPr>
              <a:t> </a:t>
            </a:r>
            <a:r>
              <a:rPr sz="1800" spc="-25" dirty="0">
                <a:cs typeface="Calibri"/>
              </a:rPr>
              <a:t>Tracking</a:t>
            </a:r>
            <a:endParaRPr sz="1800">
              <a:cs typeface="Calibri"/>
            </a:endParaRPr>
          </a:p>
          <a:p>
            <a:pPr marL="527685" lvl="1" indent="-172720">
              <a:lnSpc>
                <a:spcPts val="1945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Localizer</a:t>
            </a:r>
            <a:r>
              <a:rPr sz="1800" spc="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scan</a:t>
            </a:r>
            <a:r>
              <a:rPr sz="1800" spc="-10" dirty="0">
                <a:cs typeface="Calibri"/>
              </a:rPr>
              <a:t> at </a:t>
            </a:r>
            <a:r>
              <a:rPr sz="1800" dirty="0">
                <a:cs typeface="Calibri"/>
              </a:rPr>
              <a:t>the</a:t>
            </a:r>
            <a:r>
              <a:rPr sz="1800" spc="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level</a:t>
            </a:r>
            <a:r>
              <a:rPr sz="1800" spc="-1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of</a:t>
            </a:r>
            <a:r>
              <a:rPr sz="1800" dirty="0">
                <a:cs typeface="Calibri"/>
              </a:rPr>
              <a:t> the</a:t>
            </a:r>
            <a:r>
              <a:rPr sz="1800" spc="-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carina</a:t>
            </a:r>
            <a:endParaRPr sz="1800">
              <a:cs typeface="Calibri"/>
            </a:endParaRPr>
          </a:p>
          <a:p>
            <a:pPr marL="527685" lvl="1" indent="-172720">
              <a:lnSpc>
                <a:spcPts val="2050"/>
              </a:lnSpc>
              <a:buFont typeface="Arial MT"/>
              <a:buChar char="•"/>
              <a:tabLst>
                <a:tab pos="528320" algn="l"/>
              </a:tabLst>
            </a:pPr>
            <a:r>
              <a:rPr sz="1800" spc="-10" dirty="0">
                <a:cs typeface="Calibri"/>
              </a:rPr>
              <a:t>ROI</a:t>
            </a:r>
            <a:r>
              <a:rPr sz="1800" spc="-1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over </a:t>
            </a:r>
            <a:r>
              <a:rPr sz="1800" spc="-5" dirty="0">
                <a:cs typeface="Calibri"/>
              </a:rPr>
              <a:t>the</a:t>
            </a:r>
            <a:r>
              <a:rPr sz="1800" spc="-15" dirty="0">
                <a:cs typeface="Calibri"/>
              </a:rPr>
              <a:t> </a:t>
            </a:r>
            <a:r>
              <a:rPr sz="1800" dirty="0">
                <a:cs typeface="Calibri"/>
              </a:rPr>
              <a:t>main </a:t>
            </a:r>
            <a:r>
              <a:rPr sz="1800" spc="-5" dirty="0">
                <a:cs typeface="Calibri"/>
              </a:rPr>
              <a:t>pulmonary</a:t>
            </a:r>
            <a:r>
              <a:rPr sz="180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artery</a:t>
            </a:r>
            <a:endParaRPr sz="1800"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1680"/>
              </a:spcBef>
              <a:buFont typeface="Arial MT"/>
              <a:buChar char="•"/>
              <a:tabLst>
                <a:tab pos="185420" algn="l"/>
              </a:tabLst>
            </a:pPr>
            <a:r>
              <a:rPr sz="2100" spc="-15" dirty="0">
                <a:cs typeface="Calibri"/>
              </a:rPr>
              <a:t>Oral Contrast:</a:t>
            </a:r>
            <a:r>
              <a:rPr sz="2100" spc="10" dirty="0">
                <a:cs typeface="Calibri"/>
              </a:rPr>
              <a:t> </a:t>
            </a:r>
            <a:r>
              <a:rPr sz="2100" spc="-5" dirty="0">
                <a:cs typeface="Calibri"/>
              </a:rPr>
              <a:t>none</a:t>
            </a:r>
            <a:endParaRPr sz="2100">
              <a:cs typeface="Calibri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11453"/>
            <a:ext cx="4057650" cy="10284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6898005" cy="11245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100"/>
              </a:spcBef>
              <a:buClr>
                <a:srgbClr val="000000"/>
              </a:buClr>
              <a:buFont typeface="Arial MT"/>
              <a:buChar char="•"/>
              <a:tabLst>
                <a:tab pos="185420" algn="l"/>
              </a:tabLst>
            </a:pPr>
            <a:r>
              <a:rPr sz="2100" u="heavy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https://radiopaedia.org/cases/normal-ctpa-2?lang=us</a:t>
            </a:r>
            <a:endParaRPr sz="21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2950" dirty="0">
              <a:cs typeface="Calibri"/>
            </a:endParaRPr>
          </a:p>
          <a:p>
            <a:pPr marL="184785" indent="-172720">
              <a:lnSpc>
                <a:spcPct val="100000"/>
              </a:lnSpc>
              <a:buClr>
                <a:srgbClr val="000000"/>
              </a:buClr>
              <a:buFont typeface="Arial MT"/>
              <a:buChar char="•"/>
              <a:tabLst>
                <a:tab pos="185420" algn="l"/>
              </a:tabLst>
            </a:pPr>
            <a:r>
              <a:rPr sz="2100" u="heavy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3"/>
              </a:rPr>
              <a:t>https://radiopaedia.org/cases/pulmonary-embolus-1?lang=us</a:t>
            </a:r>
            <a:endParaRPr sz="2100" dirty="0">
              <a:cs typeface="Calibri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11453"/>
            <a:ext cx="4057650" cy="10284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5" dirty="0">
                <a:latin typeface="+mj-lt"/>
              </a:rPr>
              <a:t>CT</a:t>
            </a:r>
            <a:r>
              <a:rPr sz="3300" spc="-2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spc="-5" dirty="0">
                <a:latin typeface="+mj-lt"/>
              </a:rPr>
              <a:t>of</a:t>
            </a:r>
            <a:r>
              <a:rPr sz="3300" spc="-10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20" dirty="0">
                <a:latin typeface="+mj-lt"/>
              </a:rPr>
              <a:t> </a:t>
            </a:r>
            <a:r>
              <a:rPr sz="3300" spc="-15" dirty="0">
                <a:latin typeface="+mj-lt"/>
              </a:rPr>
              <a:t>Chest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36415"/>
            <a:ext cx="10227310" cy="2942590"/>
          </a:xfrm>
          <a:prstGeom prst="rect">
            <a:avLst/>
          </a:prstGeom>
        </p:spPr>
        <p:txBody>
          <a:bodyPr vert="horz" wrap="square" lIns="0" tIns="787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20"/>
              </a:spcBef>
            </a:pPr>
            <a:r>
              <a:rPr sz="2400" spc="-5" dirty="0">
                <a:cs typeface="Calibri"/>
              </a:rPr>
              <a:t>Summary</a:t>
            </a:r>
            <a:endParaRPr sz="24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52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400" spc="-10" dirty="0">
                <a:cs typeface="Calibri"/>
              </a:rPr>
              <a:t>Review</a:t>
            </a:r>
            <a:r>
              <a:rPr sz="2400" spc="-3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anatomy </a:t>
            </a:r>
            <a:r>
              <a:rPr sz="2400" spc="-5" dirty="0">
                <a:cs typeface="Calibri"/>
              </a:rPr>
              <a:t>of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chest,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its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vasculature.</a:t>
            </a:r>
            <a:endParaRPr sz="2400" dirty="0">
              <a:cs typeface="Calibri"/>
            </a:endParaRPr>
          </a:p>
          <a:p>
            <a:pPr marL="469900" marR="5080" indent="-457834">
              <a:lnSpc>
                <a:spcPts val="2590"/>
              </a:lnSpc>
              <a:spcBef>
                <a:spcPts val="84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400" spc="-10" dirty="0">
                <a:cs typeface="Calibri"/>
              </a:rPr>
              <a:t>Review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indications,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contraindications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technical</a:t>
            </a:r>
            <a:r>
              <a:rPr sz="2400" spc="-20" dirty="0">
                <a:cs typeface="Calibri"/>
              </a:rPr>
              <a:t> factors </a:t>
            </a:r>
            <a:r>
              <a:rPr sz="2400" spc="-15" dirty="0">
                <a:cs typeface="Calibri"/>
              </a:rPr>
              <a:t>involved</a:t>
            </a:r>
            <a:r>
              <a:rPr sz="2400" spc="15" dirty="0">
                <a:cs typeface="Calibri"/>
              </a:rPr>
              <a:t> </a:t>
            </a:r>
            <a:r>
              <a:rPr sz="2400" dirty="0">
                <a:cs typeface="Calibri"/>
              </a:rPr>
              <a:t>in </a:t>
            </a:r>
            <a:r>
              <a:rPr sz="2400" spc="-20" dirty="0">
                <a:cs typeface="Calibri"/>
              </a:rPr>
              <a:t>different </a:t>
            </a:r>
            <a:r>
              <a:rPr sz="2400" spc="-525" dirty="0">
                <a:cs typeface="Calibri"/>
              </a:rPr>
              <a:t> </a:t>
            </a:r>
            <a:r>
              <a:rPr sz="2400" spc="5" dirty="0">
                <a:cs typeface="Calibri"/>
              </a:rPr>
              <a:t>CT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examinations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5" dirty="0">
                <a:cs typeface="Calibri"/>
              </a:rPr>
              <a:t>chest.</a:t>
            </a:r>
            <a:endParaRPr sz="24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47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400" spc="-20" dirty="0">
                <a:cs typeface="Calibri"/>
              </a:rPr>
              <a:t>Attention</a:t>
            </a:r>
            <a:r>
              <a:rPr sz="2400" spc="-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 </a:t>
            </a:r>
            <a:r>
              <a:rPr sz="2400" spc="-10" dirty="0">
                <a:cs typeface="Calibri"/>
              </a:rPr>
              <a:t>detail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-5" dirty="0">
                <a:cs typeface="Calibri"/>
              </a:rPr>
              <a:t> pathology </a:t>
            </a:r>
            <a:r>
              <a:rPr sz="2400" dirty="0">
                <a:cs typeface="Calibri"/>
              </a:rPr>
              <a:t>is</a:t>
            </a:r>
            <a:r>
              <a:rPr sz="2400" spc="-5" dirty="0">
                <a:cs typeface="Calibri"/>
              </a:rPr>
              <a:t> SO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important!</a:t>
            </a:r>
            <a:endParaRPr sz="24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51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400" spc="-10" dirty="0">
                <a:cs typeface="Calibri"/>
              </a:rPr>
              <a:t>Chest,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Abdomen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combined</a:t>
            </a:r>
            <a:r>
              <a:rPr sz="2400" spc="-5" dirty="0">
                <a:cs typeface="Calibri"/>
              </a:rPr>
              <a:t> studies </a:t>
            </a:r>
            <a:r>
              <a:rPr sz="2400" dirty="0">
                <a:cs typeface="Calibri"/>
              </a:rPr>
              <a:t>will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be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covered</a:t>
            </a:r>
            <a:r>
              <a:rPr sz="2400" spc="10" dirty="0">
                <a:cs typeface="Calibri"/>
              </a:rPr>
              <a:t> </a:t>
            </a:r>
            <a:r>
              <a:rPr sz="2400" dirty="0">
                <a:cs typeface="Calibri"/>
              </a:rPr>
              <a:t>in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Abdomen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module</a:t>
            </a:r>
          </a:p>
          <a:p>
            <a:pPr marL="469900" indent="-457834">
              <a:lnSpc>
                <a:spcPct val="100000"/>
              </a:lnSpc>
              <a:spcBef>
                <a:spcPts val="51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400" spc="-10" dirty="0">
                <a:cs typeface="Calibri"/>
              </a:rPr>
              <a:t>Cardiac</a:t>
            </a:r>
            <a:r>
              <a:rPr sz="2400" spc="-40" dirty="0">
                <a:cs typeface="Calibri"/>
              </a:rPr>
              <a:t> </a:t>
            </a:r>
            <a:r>
              <a:rPr sz="2400" spc="5" dirty="0">
                <a:cs typeface="Calibri"/>
              </a:rPr>
              <a:t>CT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will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not be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tested </a:t>
            </a:r>
            <a:r>
              <a:rPr sz="2400" spc="-5" dirty="0">
                <a:cs typeface="Calibri"/>
              </a:rPr>
              <a:t>on!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F58F548-A25B-4BE2-B7B8-EDDF0F01E8A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86046FF-36F7-40E8-88D0-F739B50B92ED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3ACD9A5D-A853-4507-B662-8223CC8B4DE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1774</Words>
  <Application>Microsoft Office PowerPoint</Application>
  <PresentationFormat>Widescreen</PresentationFormat>
  <Paragraphs>356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5" baseType="lpstr">
      <vt:lpstr>Aptos</vt:lpstr>
      <vt:lpstr>Aptos Display</vt:lpstr>
      <vt:lpstr>Arial</vt:lpstr>
      <vt:lpstr>Arial MT</vt:lpstr>
      <vt:lpstr>Calibri</vt:lpstr>
      <vt:lpstr>Calibri Light</vt:lpstr>
      <vt:lpstr>Custom Design</vt:lpstr>
      <vt:lpstr>PowerPoint Presentation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  <vt:lpstr>CT Imaging of the Chest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Gabrielle Heard | Anderson College | Head Office</cp:lastModifiedBy>
  <cp:revision>3</cp:revision>
  <cp:lastPrinted>2024-03-18T19:23:10Z</cp:lastPrinted>
  <dcterms:created xsi:type="dcterms:W3CDTF">2023-11-28T18:02:34Z</dcterms:created>
  <dcterms:modified xsi:type="dcterms:W3CDTF">2025-02-12T17:45:59Z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2023-05-02T00:00:00Z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2023-11-28T00:00:00Z</vt:filetime>
  </property>
  <property fmtid="{D5CDD505-2E9C-101B-9397-08002B2CF9AE}" pid="5" name="ContentTypeId">
    <vt:lpwstr>0x0101007459FD3E210D7746A66165842CA31B2D</vt:lpwstr>
  </property>
</Properties>
</file>