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4"/>
  </p:notesMasterIdLst>
  <p:sldIdLst>
    <p:sldId id="256" r:id="rId6"/>
    <p:sldId id="266" r:id="rId7"/>
    <p:sldId id="437" r:id="rId8"/>
    <p:sldId id="297" r:id="rId9"/>
    <p:sldId id="290" r:id="rId10"/>
    <p:sldId id="429" r:id="rId11"/>
    <p:sldId id="439" r:id="rId12"/>
    <p:sldId id="43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2023-03-28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2023-03-28</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2023-03-28</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2023-03-28</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2023-03-28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2023-03-28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2023-03-28</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3.xml"/><Relationship Id="rId1" Type="http://schemas.openxmlformats.org/officeDocument/2006/relationships/video" Target="https://www.youtube.com/embed/lJnytoP80q8?feature=oembed"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Infection Control for Makeup Services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7961" y="530862"/>
            <a:ext cx="6558766"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latin typeface="Futura PT Demi" panose="020B0702020204020303" pitchFamily="34" charset="0"/>
              </a:rPr>
              <a:t>OUR JOURNEY TODAY </a:t>
            </a:r>
          </a:p>
        </p:txBody>
      </p:sp>
      <p:sp>
        <p:nvSpPr>
          <p:cNvPr id="2" name="TextBox 1">
            <a:extLst>
              <a:ext uri="{FF2B5EF4-FFF2-40B4-BE49-F238E27FC236}">
                <a16:creationId xmlns:a16="http://schemas.microsoft.com/office/drawing/2014/main" id="{B97EFC17-F9EE-AA59-DACA-D260EB1CF6F1}"/>
              </a:ext>
            </a:extLst>
          </p:cNvPr>
          <p:cNvSpPr txBox="1"/>
          <p:nvPr/>
        </p:nvSpPr>
        <p:spPr>
          <a:xfrm>
            <a:off x="737960" y="2344914"/>
            <a:ext cx="9025471"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tx1"/>
                </a:solidFill>
                <a:latin typeface="Futura PT Book" panose="020B0502020204020303" pitchFamily="34" charset="0"/>
              </a:rPr>
              <a:t>Follow Infection Control Requirements for Makeup Services</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6B297EE-9239-8D05-E9B9-AB858E0011B5}"/>
              </a:ext>
            </a:extLst>
          </p:cNvPr>
          <p:cNvSpPr txBox="1"/>
          <p:nvPr/>
        </p:nvSpPr>
        <p:spPr>
          <a:xfrm>
            <a:off x="1233322" y="993058"/>
            <a:ext cx="8042341" cy="4031873"/>
          </a:xfrm>
          <a:prstGeom prst="rect">
            <a:avLst/>
          </a:prstGeom>
          <a:noFill/>
        </p:spPr>
        <p:txBody>
          <a:bodyPr wrap="square">
            <a:spAutoFit/>
          </a:bodyPr>
          <a:lstStyle/>
          <a:p>
            <a:r>
              <a:rPr lang="en-US" sz="3200" b="0" i="0" dirty="0">
                <a:effectLst/>
                <a:latin typeface="Futura PT Book" panose="020B0502020204020303" pitchFamily="34" charset="0"/>
              </a:rPr>
              <a:t>Following proper infection control is important to keep you and your clients safe. Check your local regulations for proper makeup product and brush infection control requirements. Listed here are some basic infection control rules for makeup products and services. These safety measures should be followed when applying makeup to avoid product contamination.</a:t>
            </a:r>
            <a:endParaRPr lang="en-US" sz="3200" dirty="0">
              <a:latin typeface="Futura PT Book" panose="020B0502020204020303" pitchFamily="34" charset="0"/>
            </a:endParaRPr>
          </a:p>
        </p:txBody>
      </p:sp>
      <p:pic>
        <p:nvPicPr>
          <p:cNvPr id="1026" name="Picture 2">
            <a:extLst>
              <a:ext uri="{FF2B5EF4-FFF2-40B4-BE49-F238E27FC236}">
                <a16:creationId xmlns:a16="http://schemas.microsoft.com/office/drawing/2014/main" id="{2C0C2582-F9A4-3BF3-323D-174B422978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4133" y="3995231"/>
            <a:ext cx="2266950" cy="201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3C392F2D-DBB3-C4BA-A7F1-1D2D2B493AFD}"/>
              </a:ext>
            </a:extLst>
          </p:cNvPr>
          <p:cNvSpPr txBox="1"/>
          <p:nvPr/>
        </p:nvSpPr>
        <p:spPr>
          <a:xfrm>
            <a:off x="5725537" y="302359"/>
            <a:ext cx="6466463" cy="6555641"/>
          </a:xfrm>
          <a:prstGeom prst="rect">
            <a:avLst/>
          </a:prstGeom>
          <a:noFill/>
        </p:spPr>
        <p:txBody>
          <a:bodyPr wrap="square">
            <a:spAutoFit/>
          </a:bodyPr>
          <a:lstStyle/>
          <a:p>
            <a:pPr algn="l">
              <a:buFont typeface="Arial" panose="020B0604020202020204" pitchFamily="34" charset="0"/>
              <a:buChar char="•"/>
            </a:pPr>
            <a:r>
              <a:rPr lang="en-US" sz="2000" b="1" i="0" dirty="0">
                <a:effectLst/>
                <a:latin typeface="Futura PT Book" panose="020B0502020204020303" pitchFamily="34" charset="0"/>
              </a:rPr>
              <a:t>Wash your hands before touching or applying makeup.</a:t>
            </a:r>
          </a:p>
          <a:p>
            <a:pPr algn="l">
              <a:buFont typeface="Arial" panose="020B0604020202020204" pitchFamily="34" charset="0"/>
              <a:buChar char="•"/>
            </a:pPr>
            <a:r>
              <a:rPr lang="en-US" sz="2000" b="1" i="0" dirty="0">
                <a:effectLst/>
                <a:latin typeface="Futura PT Book" panose="020B0502020204020303" pitchFamily="34" charset="0"/>
              </a:rPr>
              <a:t>Do not touch product contents with your fingers as this can spread bacteria from your skin, causing contamination.</a:t>
            </a:r>
          </a:p>
          <a:p>
            <a:pPr algn="l">
              <a:buFont typeface="Arial" panose="020B0604020202020204" pitchFamily="34" charset="0"/>
              <a:buChar char="•"/>
            </a:pPr>
            <a:r>
              <a:rPr lang="en-US" sz="2000" b="1" i="0" dirty="0">
                <a:effectLst/>
                <a:latin typeface="Futura PT Book" panose="020B0502020204020303" pitchFamily="34" charset="0"/>
              </a:rPr>
              <a:t>Do not touch open products with previously used applicators. This is called double dipping and can spread infection. Remove products with disposable, single-use spatulas and distribute onto clean palettes before applying.</a:t>
            </a:r>
          </a:p>
          <a:p>
            <a:pPr algn="l">
              <a:buFont typeface="Arial" panose="020B0604020202020204" pitchFamily="34" charset="0"/>
              <a:buChar char="•"/>
            </a:pPr>
            <a:r>
              <a:rPr lang="en-US" sz="2000" b="1" i="0" dirty="0">
                <a:effectLst/>
                <a:latin typeface="Futura PT Book" panose="020B0502020204020303" pitchFamily="34" charset="0"/>
              </a:rPr>
              <a:t>When using pressed powders, scrape powders with a clean spatula onto a clean palette or clean tissue before applying.</a:t>
            </a:r>
          </a:p>
          <a:p>
            <a:pPr algn="l">
              <a:buFont typeface="Arial" panose="020B0604020202020204" pitchFamily="34" charset="0"/>
              <a:buChar char="•"/>
            </a:pPr>
            <a:r>
              <a:rPr lang="en-US" sz="2000" b="1" i="0" dirty="0">
                <a:effectLst/>
                <a:latin typeface="Futura PT Book" panose="020B0502020204020303" pitchFamily="34" charset="0"/>
              </a:rPr>
              <a:t>Never apply lipstick, gloss, or eyebrow colors directly to the client from the container or tube. Use a spatula to remove the product, and then apply with a disposable applicator.</a:t>
            </a:r>
          </a:p>
          <a:p>
            <a:pPr algn="l">
              <a:buFont typeface="Arial" panose="020B0604020202020204" pitchFamily="34" charset="0"/>
              <a:buChar char="•"/>
            </a:pPr>
            <a:r>
              <a:rPr lang="en-US" sz="2000" b="1" i="0" dirty="0">
                <a:effectLst/>
                <a:latin typeface="Futura PT Book" panose="020B0502020204020303" pitchFamily="34" charset="0"/>
              </a:rPr>
              <a:t>Never apply mascara directly to the lashes from the container. Use a disposable mascara wand to remove the product then apply with a new wand.</a:t>
            </a:r>
          </a:p>
          <a:p>
            <a:pPr algn="l">
              <a:buFont typeface="Arial" panose="020B0604020202020204" pitchFamily="34" charset="0"/>
              <a:buChar char="•"/>
            </a:pPr>
            <a:r>
              <a:rPr lang="en-US" sz="2000" b="1" i="0" dirty="0">
                <a:effectLst/>
                <a:latin typeface="Futura PT Book" panose="020B0502020204020303" pitchFamily="34" charset="0"/>
              </a:rPr>
              <a:t>If the product is accidentally contaminated, follow your supervisor’s directions to either throw away the product or give it to your client. Do not put it back with your clean products to reuse.</a:t>
            </a:r>
          </a:p>
        </p:txBody>
      </p:sp>
    </p:spTree>
    <p:extLst>
      <p:ext uri="{BB962C8B-B14F-4D97-AF65-F5344CB8AC3E}">
        <p14:creationId xmlns:p14="http://schemas.microsoft.com/office/powerpoint/2010/main" val="3217236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517" y="223325"/>
            <a:ext cx="10515600" cy="1389740"/>
          </a:xfrm>
        </p:spPr>
        <p:txBody>
          <a:bodyPr>
            <a:normAutofit/>
          </a:bodyPr>
          <a:lstStyle/>
          <a:p>
            <a:r>
              <a:rPr lang="en-US" sz="2400" b="1" i="0" dirty="0">
                <a:effectLst/>
                <a:latin typeface="Futura PT Book" panose="020B0502020204020303" pitchFamily="34" charset="0"/>
              </a:rPr>
              <a:t>To clean multiuse applicators, pencils, and testers, follow these guidelines:</a:t>
            </a:r>
            <a:endParaRPr lang="en-US" sz="2400" b="1" dirty="0">
              <a:latin typeface="Futura PT Book" panose="020B0502020204020303" pitchFamily="34" charset="0"/>
            </a:endParaRPr>
          </a:p>
        </p:txBody>
      </p:sp>
      <p:sp>
        <p:nvSpPr>
          <p:cNvPr id="3" name="Content Placeholder 2"/>
          <p:cNvSpPr>
            <a:spLocks noGrp="1"/>
          </p:cNvSpPr>
          <p:nvPr>
            <p:ph idx="1"/>
          </p:nvPr>
        </p:nvSpPr>
        <p:spPr>
          <a:xfrm>
            <a:off x="370261" y="1274323"/>
            <a:ext cx="10969832" cy="5223754"/>
          </a:xfrm>
        </p:spPr>
        <p:txBody>
          <a:bodyPr>
            <a:normAutofit fontScale="85000" lnSpcReduction="20000"/>
          </a:bodyPr>
          <a:lstStyle/>
          <a:p>
            <a:pPr algn="l">
              <a:buFont typeface="Arial" panose="020B0604020202020204" pitchFamily="34" charset="0"/>
              <a:buChar char="•"/>
            </a:pPr>
            <a:r>
              <a:rPr lang="en-US" b="1" i="1" dirty="0">
                <a:effectLst/>
                <a:latin typeface="Futura PT Book" panose="020B0502020204020303" pitchFamily="34" charset="0"/>
              </a:rPr>
              <a:t>Applicators</a:t>
            </a:r>
            <a:r>
              <a:rPr lang="en-US" b="0" i="0" dirty="0">
                <a:effectLst/>
                <a:latin typeface="Futura PT Book" panose="020B0502020204020303" pitchFamily="34" charset="0"/>
              </a:rPr>
              <a:t>—Use new or disinfected applicators, brushes, wands, and spatulas to distribute products. Disinfect multiuse tools after each use. Do not double-dip dirty spatulas, wands, or brushes back into products. Discard single-use applicators such as sponge tips, as these are porous and cannot be disinfected.</a:t>
            </a:r>
          </a:p>
          <a:p>
            <a:pPr marL="0" indent="0" algn="l">
              <a:buNone/>
            </a:pPr>
            <a:endParaRPr lang="en-US" b="0" i="0" dirty="0">
              <a:effectLst/>
              <a:latin typeface="Futura PT Book" panose="020B0502020204020303" pitchFamily="34" charset="0"/>
            </a:endParaRPr>
          </a:p>
          <a:p>
            <a:pPr algn="l">
              <a:buFont typeface="Arial" panose="020B0604020202020204" pitchFamily="34" charset="0"/>
              <a:buChar char="•"/>
            </a:pPr>
            <a:r>
              <a:rPr lang="en-US" b="1" i="1" dirty="0">
                <a:effectLst/>
                <a:latin typeface="Futura PT Book" panose="020B0502020204020303" pitchFamily="34" charset="0"/>
              </a:rPr>
              <a:t>Pencils</a:t>
            </a:r>
            <a:r>
              <a:rPr lang="en-US" b="0" i="0" dirty="0">
                <a:effectLst/>
                <a:latin typeface="Futura PT Book" panose="020B0502020204020303" pitchFamily="34" charset="0"/>
              </a:rPr>
              <a:t>—Sharpen pencils and wipe with tissue; if they cannot be sharpened, they cannot be cleaned. Pencils with auto rollers or felt tips cannot be sharpened and should never be used on a client. Sharpeners must be cleaned and disinfected after each use, ensuring that all product is removed, and the blade is disinfected.</a:t>
            </a:r>
          </a:p>
          <a:p>
            <a:pPr marL="0" indent="0" algn="l">
              <a:buNone/>
            </a:pPr>
            <a:endParaRPr lang="en-US" b="0" i="0" dirty="0">
              <a:effectLst/>
              <a:latin typeface="Futura PT Book" panose="020B0502020204020303" pitchFamily="34" charset="0"/>
            </a:endParaRPr>
          </a:p>
          <a:p>
            <a:pPr algn="l">
              <a:buFont typeface="Arial" panose="020B0604020202020204" pitchFamily="34" charset="0"/>
              <a:buChar char="•"/>
            </a:pPr>
            <a:r>
              <a:rPr lang="en-US" b="1" i="1" dirty="0">
                <a:effectLst/>
                <a:latin typeface="Futura PT Book" panose="020B0502020204020303" pitchFamily="34" charset="0"/>
              </a:rPr>
              <a:t>Testers</a:t>
            </a:r>
            <a:r>
              <a:rPr lang="en-US" b="0" i="0" dirty="0">
                <a:effectLst/>
                <a:latin typeface="Futura PT Book" panose="020B0502020204020303" pitchFamily="34" charset="0"/>
              </a:rPr>
              <a:t>—Keep testers clean in the retail area. To avoid contamination, assist clients who are using testers. Using fingers and double-dipping applicators will spread contaminants that can cause disease. Any contaminated makeup should be removed as a tester and discarded.</a:t>
            </a:r>
          </a:p>
          <a:p>
            <a:pPr marL="0" indent="0" algn="l">
              <a:buNone/>
            </a:pPr>
            <a:endParaRPr lang="en-US" b="0" i="0" dirty="0">
              <a:effectLst/>
              <a:latin typeface="Futura PT Book" panose="020B0502020204020303" pitchFamily="34" charset="0"/>
            </a:endParaRPr>
          </a:p>
          <a:p>
            <a:pPr algn="l">
              <a:buFont typeface="Arial" panose="020B0604020202020204" pitchFamily="34" charset="0"/>
              <a:buChar char="•"/>
            </a:pPr>
            <a:r>
              <a:rPr lang="en-US" b="1" i="1" dirty="0">
                <a:effectLst/>
                <a:latin typeface="Futura PT Book" panose="020B0502020204020303" pitchFamily="34" charset="0"/>
              </a:rPr>
              <a:t>Palettes and supplies</a:t>
            </a:r>
            <a:r>
              <a:rPr lang="en-US" b="0" i="0" dirty="0">
                <a:effectLst/>
                <a:latin typeface="Futura PT Book" panose="020B0502020204020303" pitchFamily="34" charset="0"/>
              </a:rPr>
              <a:t>—Clean and disinfect artist trays, palettes, brushes, sharpeners, and foundation mixing cups after each use.</a:t>
            </a:r>
          </a:p>
          <a:p>
            <a:pPr>
              <a:spcAft>
                <a:spcPts val="1200"/>
              </a:spcAft>
              <a:buNone/>
            </a:pPr>
            <a:endParaRPr lang="en-US" dirty="0">
              <a:latin typeface="Futura PT Book" panose="020B0502020204020303"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41BBDF6-F9BC-B445-88F4-A620E9653991}"/>
              </a:ext>
            </a:extLst>
          </p:cNvPr>
          <p:cNvPicPr>
            <a:picLocks noChangeAspect="1"/>
          </p:cNvPicPr>
          <p:nvPr/>
        </p:nvPicPr>
        <p:blipFill>
          <a:blip r:embed="rId2"/>
          <a:stretch>
            <a:fillRect/>
          </a:stretch>
        </p:blipFill>
        <p:spPr>
          <a:xfrm>
            <a:off x="1128712" y="1905000"/>
            <a:ext cx="9934575" cy="3048000"/>
          </a:xfrm>
          <a:prstGeom prst="rect">
            <a:avLst/>
          </a:prstGeom>
        </p:spPr>
      </p:pic>
    </p:spTree>
    <p:extLst>
      <p:ext uri="{BB962C8B-B14F-4D97-AF65-F5344CB8AC3E}">
        <p14:creationId xmlns:p14="http://schemas.microsoft.com/office/powerpoint/2010/main" val="2715707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How To Be A Clean, Hygienic Makeup Artist | During Covid-19 &amp; Always!">
            <a:hlinkClick r:id="" action="ppaction://media"/>
            <a:extLst>
              <a:ext uri="{FF2B5EF4-FFF2-40B4-BE49-F238E27FC236}">
                <a16:creationId xmlns:a16="http://schemas.microsoft.com/office/drawing/2014/main" id="{25B3EF8C-3779-5A1A-BB66-39E9FD284F67}"/>
              </a:ext>
            </a:extLst>
          </p:cNvPr>
          <p:cNvPicPr>
            <a:picLocks noGrp="1" noRot="1" noChangeAspect="1"/>
          </p:cNvPicPr>
          <p:nvPr>
            <p:ph idx="1"/>
            <a:videoFile r:link="rId1"/>
          </p:nvPr>
        </p:nvPicPr>
        <p:blipFill>
          <a:blip r:embed="rId3"/>
          <a:stretch>
            <a:fillRect/>
          </a:stretch>
        </p:blipFill>
        <p:spPr>
          <a:xfrm>
            <a:off x="2080943" y="1134961"/>
            <a:ext cx="7700962" cy="4351338"/>
          </a:xfrm>
          <a:prstGeom prst="rect">
            <a:avLst/>
          </a:prstGeom>
        </p:spPr>
      </p:pic>
    </p:spTree>
    <p:extLst>
      <p:ext uri="{BB962C8B-B14F-4D97-AF65-F5344CB8AC3E}">
        <p14:creationId xmlns:p14="http://schemas.microsoft.com/office/powerpoint/2010/main" val="838528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6766</TotalTime>
  <Words>458</Words>
  <Application>Microsoft Office PowerPoint</Application>
  <PresentationFormat>Widescreen</PresentationFormat>
  <Paragraphs>20</Paragraphs>
  <Slides>8</Slides>
  <Notes>0</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8</vt:i4>
      </vt:variant>
    </vt:vector>
  </HeadingPairs>
  <TitlesOfParts>
    <vt:vector size="15" baseType="lpstr">
      <vt:lpstr>Arial</vt:lpstr>
      <vt:lpstr>Calibri</vt:lpstr>
      <vt:lpstr>Calibri Light</vt:lpstr>
      <vt:lpstr>Futura PT Book</vt:lpstr>
      <vt:lpstr>Futura PT Demi</vt:lpstr>
      <vt:lpstr>Custom Design</vt:lpstr>
      <vt:lpstr>Office Theme</vt:lpstr>
      <vt:lpstr>PowerPoint Presentation</vt:lpstr>
      <vt:lpstr>PowerPoint Presentation</vt:lpstr>
      <vt:lpstr>PowerPoint Presentation</vt:lpstr>
      <vt:lpstr>PowerPoint Presentation</vt:lpstr>
      <vt:lpstr>To clean multiuse applicators, pencils, and testers, follow these guidelines:</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2023-03-28T19:37:56Z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