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 Id="rId6" Type="http://schemas.microsoft.com/office/2020/02/relationships/classificationlabels" Target="docMetadata/LabelInfo.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23"/>
  </p:notesMasterIdLst>
  <p:sldIdLst>
    <p:sldId id="256" r:id="rId6"/>
    <p:sldId id="266" r:id="rId7"/>
    <p:sldId id="443" r:id="rId8"/>
    <p:sldId id="444" r:id="rId9"/>
    <p:sldId id="439" r:id="rId10"/>
    <p:sldId id="445" r:id="rId11"/>
    <p:sldId id="438" r:id="rId12"/>
    <p:sldId id="446" r:id="rId13"/>
    <p:sldId id="447" r:id="rId14"/>
    <p:sldId id="448" r:id="rId15"/>
    <p:sldId id="449" r:id="rId16"/>
    <p:sldId id="450" r:id="rId17"/>
    <p:sldId id="440" r:id="rId18"/>
    <p:sldId id="451" r:id="rId19"/>
    <p:sldId id="442" r:id="rId20"/>
    <p:sldId id="453" r:id="rId21"/>
    <p:sldId id="43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446C"/>
    <a:srgbClr val="A21D22"/>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E83258-D60E-4871-96A9-DE2654C2EC75}" v="5" dt="2023-01-19T17:38:11.3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5" d="100"/>
          <a:sy n="75" d="100"/>
        </p:scale>
        <p:origin x="82" y="24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2023-01-19</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2023-01-19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2023-01-19</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2023-01-19</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2023-01-19</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2023-01-19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2023-01-19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2023-01-19</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2023-01-19</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
        <p:nvSpPr>
          <p:cNvPr id="4" name="TextBox 3">
            <a:extLst>
              <a:ext uri="{FF2B5EF4-FFF2-40B4-BE49-F238E27FC236}">
                <a16:creationId xmlns:a16="http://schemas.microsoft.com/office/drawing/2014/main" id="{1642F1FF-BA84-C361-F940-B1936284CC1C}"/>
              </a:ext>
            </a:extLst>
          </p:cNvPr>
          <p:cNvSpPr txBox="1"/>
          <p:nvPr/>
        </p:nvSpPr>
        <p:spPr>
          <a:xfrm>
            <a:off x="1064066" y="851937"/>
            <a:ext cx="9180945" cy="461665"/>
          </a:xfrm>
          <a:prstGeom prst="rect">
            <a:avLst/>
          </a:prstGeom>
          <a:noFill/>
        </p:spPr>
        <p:txBody>
          <a:bodyPr wrap="square">
            <a:spAutoFit/>
          </a:bodyPr>
          <a:lstStyle/>
          <a:p>
            <a:pPr algn="ctr"/>
            <a:r>
              <a:rPr lang="en-CA" sz="2400" b="1" i="0" dirty="0">
                <a:solidFill>
                  <a:srgbClr val="FF0000"/>
                </a:solidFill>
                <a:effectLst/>
                <a:latin typeface="WordVisi_MSFontService"/>
              </a:rPr>
              <a:t>Process of Consultation, indications, and contraindications for facials</a:t>
            </a:r>
            <a:endParaRPr lang="en-US" sz="2400" b="1" dirty="0">
              <a:solidFill>
                <a:srgbClr val="FF0000"/>
              </a:solidFill>
            </a:endParaRPr>
          </a:p>
        </p:txBody>
      </p:sp>
      <p:sp>
        <p:nvSpPr>
          <p:cNvPr id="7" name="TextBox 6">
            <a:extLst>
              <a:ext uri="{FF2B5EF4-FFF2-40B4-BE49-F238E27FC236}">
                <a16:creationId xmlns:a16="http://schemas.microsoft.com/office/drawing/2014/main" id="{9DB9A901-FB23-5B2A-4A09-053F75CF8E0C}"/>
              </a:ext>
            </a:extLst>
          </p:cNvPr>
          <p:cNvSpPr txBox="1"/>
          <p:nvPr/>
        </p:nvSpPr>
        <p:spPr>
          <a:xfrm>
            <a:off x="5911273" y="3519162"/>
            <a:ext cx="4747490" cy="1569660"/>
          </a:xfrm>
          <a:prstGeom prst="rect">
            <a:avLst/>
          </a:prstGeom>
          <a:noFill/>
        </p:spPr>
        <p:txBody>
          <a:bodyPr wrap="square">
            <a:spAutoFit/>
          </a:bodyPr>
          <a:lstStyle/>
          <a:p>
            <a:r>
              <a:rPr lang="en-US" sz="2400" b="1" dirty="0">
                <a:solidFill>
                  <a:schemeClr val="bg1"/>
                </a:solidFill>
              </a:rPr>
              <a:t>Determine Treatment Contraindications through Evaluation, Analysis, and Consultation</a:t>
            </a:r>
          </a:p>
        </p:txBody>
      </p:sp>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466722" y="3232727"/>
            <a:ext cx="3201366" cy="741625"/>
          </a:xfrm>
          <a:prstGeom prst="rect">
            <a:avLst/>
          </a:prstGeom>
        </p:spPr>
        <p:txBody>
          <a:bodyPr vert="horz" lIns="91440" tIns="45720" rIns="91440" bIns="45720" rtlCol="0" anchor="b">
            <a:normAutofit/>
          </a:bodyPr>
          <a:lstStyle>
            <a:defPPr>
              <a:defRPr lang="en-US"/>
            </a:defPPr>
            <a:lvl1pPr>
              <a:defRPr sz="4000" b="1">
                <a:solidFill>
                  <a:srgbClr val="A21D22"/>
                </a:solidFill>
                <a:latin typeface="Futura PT" panose="020B0602020204020303" pitchFamily="34" charset="0"/>
              </a:defRPr>
            </a:lvl1pPr>
          </a:lstStyle>
          <a:p>
            <a:pPr algn="ctr">
              <a:lnSpc>
                <a:spcPct val="90000"/>
              </a:lnSpc>
              <a:spcBef>
                <a:spcPct val="0"/>
              </a:spcBef>
              <a:spcAft>
                <a:spcPts val="600"/>
              </a:spcAft>
            </a:pPr>
            <a:r>
              <a:rPr lang="en-US" b="0" kern="1200" dirty="0">
                <a:solidFill>
                  <a:srgbClr val="FFFFFF"/>
                </a:solidFill>
                <a:latin typeface="+mj-lt"/>
                <a:ea typeface="+mj-ea"/>
                <a:cs typeface="+mj-cs"/>
              </a:rPr>
              <a:t> </a:t>
            </a:r>
          </a:p>
        </p:txBody>
      </p:sp>
      <p:sp>
        <p:nvSpPr>
          <p:cNvPr id="11" name="TextBox 4"/>
          <p:cNvSpPr txBox="1"/>
          <p:nvPr/>
        </p:nvSpPr>
        <p:spPr>
          <a:xfrm>
            <a:off x="4810259" y="649480"/>
            <a:ext cx="6555347" cy="5354156"/>
          </a:xfrm>
          <a:prstGeom prst="rect">
            <a:avLst/>
          </a:prstGeom>
        </p:spPr>
        <p:txBody>
          <a:bodyPr vert="horz" lIns="91440" tIns="45720" rIns="91440" bIns="45720" rtlCol="0" anchor="ctr">
            <a:normAutofit/>
          </a:bodyPr>
          <a:lstStyle/>
          <a:p>
            <a:pPr marL="685800" indent="-342900">
              <a:lnSpc>
                <a:spcPct val="90000"/>
              </a:lnSpc>
              <a:spcAft>
                <a:spcPts val="600"/>
              </a:spcAft>
              <a:buFont typeface="Arial" panose="020B0604020202020204" pitchFamily="34" charset="0"/>
              <a:buChar char="•"/>
            </a:pPr>
            <a:r>
              <a:rPr lang="en-US" sz="3200" b="1" dirty="0">
                <a:solidFill>
                  <a:srgbClr val="00B050"/>
                </a:solidFill>
              </a:rPr>
              <a:t>Indications</a:t>
            </a:r>
            <a:r>
              <a:rPr lang="en-US" sz="2000" dirty="0"/>
              <a:t> points to or refers to when a treatment, medication, skin therapy, skin care or an esthetics treatment is advised, and will be productive with good outcome for the client</a:t>
            </a:r>
          </a:p>
          <a:p>
            <a:pPr marL="685800" indent="-342900">
              <a:lnSpc>
                <a:spcPct val="90000"/>
              </a:lnSpc>
              <a:spcAft>
                <a:spcPts val="600"/>
              </a:spcAft>
              <a:buFont typeface="Arial" panose="020B0604020202020204" pitchFamily="34" charset="0"/>
              <a:buChar char="•"/>
            </a:pPr>
            <a:r>
              <a:rPr lang="en-US" sz="3200" b="1" dirty="0">
                <a:solidFill>
                  <a:srgbClr val="FF0000"/>
                </a:solidFill>
              </a:rPr>
              <a:t>Contraindications</a:t>
            </a:r>
            <a:r>
              <a:rPr lang="en-US" sz="2000" dirty="0"/>
              <a:t> are factors that prohibit a treatment from being performed or the use of a certain skin care product being used on a client’s skin. Certain treatments could cause harmful or negative side effects to those who have specific medical or skin conditions. </a:t>
            </a:r>
          </a:p>
        </p:txBody>
      </p:sp>
      <p:pic>
        <p:nvPicPr>
          <p:cNvPr id="2" name="Picture 1" descr="Logo&#10;&#10;Description automatically generated">
            <a:extLst>
              <a:ext uri="{FF2B5EF4-FFF2-40B4-BE49-F238E27FC236}">
                <a16:creationId xmlns:a16="http://schemas.microsoft.com/office/drawing/2014/main" id="{9D731FBB-65ED-57EE-00B5-B98F2306CA6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6394" y="355426"/>
            <a:ext cx="1791136" cy="1791136"/>
          </a:xfrm>
          <a:prstGeom prst="rect">
            <a:avLst/>
          </a:prstGeom>
        </p:spPr>
      </p:pic>
      <p:sp>
        <p:nvSpPr>
          <p:cNvPr id="7" name="TextBox 6">
            <a:extLst>
              <a:ext uri="{FF2B5EF4-FFF2-40B4-BE49-F238E27FC236}">
                <a16:creationId xmlns:a16="http://schemas.microsoft.com/office/drawing/2014/main" id="{E0589B2E-C9E2-D900-5074-3F88438C760B}"/>
              </a:ext>
            </a:extLst>
          </p:cNvPr>
          <p:cNvSpPr txBox="1"/>
          <p:nvPr/>
        </p:nvSpPr>
        <p:spPr>
          <a:xfrm>
            <a:off x="348121" y="2964855"/>
            <a:ext cx="3438567" cy="1200329"/>
          </a:xfrm>
          <a:prstGeom prst="rect">
            <a:avLst/>
          </a:prstGeom>
          <a:noFill/>
        </p:spPr>
        <p:txBody>
          <a:bodyPr wrap="square">
            <a:spAutoFit/>
          </a:bodyPr>
          <a:lstStyle/>
          <a:p>
            <a:r>
              <a:rPr lang="en-US" sz="3600" dirty="0">
                <a:solidFill>
                  <a:schemeClr val="bg1"/>
                </a:solidFill>
              </a:rPr>
              <a:t>Indications vs contraindications </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9B19E1B-DC17-B721-7590-D7EDE975A47C}"/>
              </a:ext>
            </a:extLst>
          </p:cNvPr>
          <p:cNvSpPr>
            <a:spLocks noGrp="1"/>
          </p:cNvSpPr>
          <p:nvPr>
            <p:ph idx="1"/>
          </p:nvPr>
        </p:nvSpPr>
        <p:spPr>
          <a:xfrm>
            <a:off x="1235364" y="2337521"/>
            <a:ext cx="10143837" cy="2182957"/>
          </a:xfrm>
        </p:spPr>
        <p:txBody>
          <a:bodyPr/>
          <a:lstStyle/>
          <a:p>
            <a:pPr marL="0" indent="0">
              <a:buNone/>
            </a:pPr>
            <a:r>
              <a:rPr lang="en-US" dirty="0"/>
              <a:t>Communicable diseases, skin disorders, medical conditions, medications, and skin irritation can all contraindicate, or prohibit, a service or use of a skin care product. The client may list a communicable disease on the client questionnaire. Recognizing diseases is vital to avoid causing harm to clients or to you.</a:t>
            </a:r>
          </a:p>
        </p:txBody>
      </p:sp>
    </p:spTree>
    <p:extLst>
      <p:ext uri="{BB962C8B-B14F-4D97-AF65-F5344CB8AC3E}">
        <p14:creationId xmlns:p14="http://schemas.microsoft.com/office/powerpoint/2010/main" val="3936130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8F121-A01B-3CC1-7A65-6C10D895919F}"/>
              </a:ext>
            </a:extLst>
          </p:cNvPr>
          <p:cNvSpPr>
            <a:spLocks noGrp="1"/>
          </p:cNvSpPr>
          <p:nvPr>
            <p:ph type="title"/>
          </p:nvPr>
        </p:nvSpPr>
        <p:spPr/>
        <p:txBody>
          <a:bodyPr/>
          <a:lstStyle/>
          <a:p>
            <a:r>
              <a:rPr lang="en-US" dirty="0"/>
              <a:t>For Example: </a:t>
            </a:r>
          </a:p>
        </p:txBody>
      </p:sp>
      <p:sp>
        <p:nvSpPr>
          <p:cNvPr id="3" name="Content Placeholder 2">
            <a:extLst>
              <a:ext uri="{FF2B5EF4-FFF2-40B4-BE49-F238E27FC236}">
                <a16:creationId xmlns:a16="http://schemas.microsoft.com/office/drawing/2014/main" id="{FE132912-DD18-B338-015B-CFC42BE34BC8}"/>
              </a:ext>
            </a:extLst>
          </p:cNvPr>
          <p:cNvSpPr>
            <a:spLocks noGrp="1"/>
          </p:cNvSpPr>
          <p:nvPr>
            <p:ph idx="1"/>
          </p:nvPr>
        </p:nvSpPr>
        <p:spPr/>
        <p:txBody>
          <a:bodyPr/>
          <a:lstStyle/>
          <a:p>
            <a:r>
              <a:rPr lang="en-US" dirty="0"/>
              <a:t>Medications or topical exfoliating agents may make the skin too sensitive for facials or waxing.</a:t>
            </a:r>
          </a:p>
          <a:p>
            <a:r>
              <a:rPr lang="en-US" dirty="0"/>
              <a:t>Certain medical conditions, illnesses, and diseases, such as cancer, may contraindicate any stimulation to the face or body</a:t>
            </a:r>
          </a:p>
          <a:p>
            <a:r>
              <a:rPr lang="en-US" dirty="0"/>
              <a:t>Allergies and sensitivities to skin care products must be evaluated</a:t>
            </a:r>
          </a:p>
          <a:p>
            <a:r>
              <a:rPr lang="en-US" dirty="0"/>
              <a:t> Clients who have obvious skin conditions such as open wounds, cold sores (herpes sim-plex), or other abnormal-looking conditions should be referred to a med-</a:t>
            </a:r>
            <a:r>
              <a:rPr lang="en-US" dirty="0" err="1"/>
              <a:t>ical</a:t>
            </a:r>
            <a:r>
              <a:rPr lang="en-US" dirty="0"/>
              <a:t> provider for evaluation and approval for esthetic treatment.</a:t>
            </a:r>
          </a:p>
        </p:txBody>
      </p:sp>
    </p:spTree>
    <p:extLst>
      <p:ext uri="{BB962C8B-B14F-4D97-AF65-F5344CB8AC3E}">
        <p14:creationId xmlns:p14="http://schemas.microsoft.com/office/powerpoint/2010/main" val="1314590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Logo&#10;&#10;Description automatically generated">
            <a:extLst>
              <a:ext uri="{FF2B5EF4-FFF2-40B4-BE49-F238E27FC236}">
                <a16:creationId xmlns:a16="http://schemas.microsoft.com/office/drawing/2014/main" id="{9DCBAAD7-E2D9-C10A-041B-3B66347314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2873" y="2199316"/>
            <a:ext cx="1791136" cy="1791136"/>
          </a:xfrm>
          <a:prstGeom prst="rect">
            <a:avLst/>
          </a:prstGeom>
        </p:spPr>
      </p:pic>
      <p:pic>
        <p:nvPicPr>
          <p:cNvPr id="9" name="Picture 8">
            <a:extLst>
              <a:ext uri="{FF2B5EF4-FFF2-40B4-BE49-F238E27FC236}">
                <a16:creationId xmlns:a16="http://schemas.microsoft.com/office/drawing/2014/main" id="{18A5B562-CAA8-BD06-9C2E-809AABD39273}"/>
              </a:ext>
            </a:extLst>
          </p:cNvPr>
          <p:cNvPicPr>
            <a:picLocks noChangeAspect="1"/>
          </p:cNvPicPr>
          <p:nvPr/>
        </p:nvPicPr>
        <p:blipFill>
          <a:blip r:embed="rId3"/>
          <a:stretch>
            <a:fillRect/>
          </a:stretch>
        </p:blipFill>
        <p:spPr>
          <a:xfrm>
            <a:off x="4344631" y="429260"/>
            <a:ext cx="7743825" cy="6327140"/>
          </a:xfrm>
          <a:prstGeom prst="rect">
            <a:avLst/>
          </a:prstGeom>
        </p:spPr>
      </p:pic>
    </p:spTree>
    <p:extLst>
      <p:ext uri="{BB962C8B-B14F-4D97-AF65-F5344CB8AC3E}">
        <p14:creationId xmlns:p14="http://schemas.microsoft.com/office/powerpoint/2010/main" val="404991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53984D7-4DDF-0F1A-E0DE-9E43307D89CC}"/>
              </a:ext>
            </a:extLst>
          </p:cNvPr>
          <p:cNvPicPr>
            <a:picLocks noGrp="1" noChangeAspect="1"/>
          </p:cNvPicPr>
          <p:nvPr>
            <p:ph idx="1"/>
          </p:nvPr>
        </p:nvPicPr>
        <p:blipFill>
          <a:blip r:embed="rId2"/>
          <a:stretch>
            <a:fillRect/>
          </a:stretch>
        </p:blipFill>
        <p:spPr>
          <a:xfrm>
            <a:off x="569277" y="2275046"/>
            <a:ext cx="11272199" cy="2469674"/>
          </a:xfrm>
        </p:spPr>
      </p:pic>
    </p:spTree>
    <p:extLst>
      <p:ext uri="{BB962C8B-B14F-4D97-AF65-F5344CB8AC3E}">
        <p14:creationId xmlns:p14="http://schemas.microsoft.com/office/powerpoint/2010/main" val="2269392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BE9B423-97FA-38AD-3305-402E61A11673}"/>
              </a:ext>
            </a:extLst>
          </p:cNvPr>
          <p:cNvSpPr>
            <a:spLocks noGrp="1"/>
          </p:cNvSpPr>
          <p:nvPr>
            <p:ph idx="1"/>
          </p:nvPr>
        </p:nvSpPr>
        <p:spPr>
          <a:xfrm>
            <a:off x="4810259" y="649480"/>
            <a:ext cx="6555347" cy="5546047"/>
          </a:xfrm>
        </p:spPr>
        <p:txBody>
          <a:bodyPr anchor="ctr">
            <a:normAutofit/>
          </a:bodyPr>
          <a:lstStyle/>
          <a:p>
            <a:pPr marL="0" indent="0">
              <a:buNone/>
            </a:pPr>
            <a:r>
              <a:rPr lang="en-US" sz="2000" dirty="0"/>
              <a:t>A thorough client consultation is important for many reasons. The </a:t>
            </a:r>
            <a:r>
              <a:rPr lang="en-US" sz="2000" dirty="0" err="1"/>
              <a:t>mostimportant</a:t>
            </a:r>
            <a:r>
              <a:rPr lang="en-US" sz="2000" dirty="0"/>
              <a:t> is to determine that a treatment is appropriate for the client or that the skin care products will benefit the client’s skin. A consultation will help you to determine why a client may be unhappy with their skin or appearance. Health, lifestyle, occupation, and more affect the skin. Sometimes estheticians are like detectives, trying to determine why the client is having a certain skin problem. The more you know about your client, the more you can make appropriate recommendations for skin care and treatments.</a:t>
            </a:r>
          </a:p>
        </p:txBody>
      </p:sp>
      <p:sp>
        <p:nvSpPr>
          <p:cNvPr id="6" name="TextBox 5">
            <a:extLst>
              <a:ext uri="{FF2B5EF4-FFF2-40B4-BE49-F238E27FC236}">
                <a16:creationId xmlns:a16="http://schemas.microsoft.com/office/drawing/2014/main" id="{A758C928-830C-9CA3-EEB3-73750CDD80B9}"/>
              </a:ext>
            </a:extLst>
          </p:cNvPr>
          <p:cNvSpPr txBox="1"/>
          <p:nvPr/>
        </p:nvSpPr>
        <p:spPr>
          <a:xfrm>
            <a:off x="670461" y="3367980"/>
            <a:ext cx="2854960" cy="954107"/>
          </a:xfrm>
          <a:prstGeom prst="rect">
            <a:avLst/>
          </a:prstGeom>
          <a:noFill/>
        </p:spPr>
        <p:txBody>
          <a:bodyPr wrap="square" rtlCol="0">
            <a:spAutoFit/>
          </a:bodyPr>
          <a:lstStyle/>
          <a:p>
            <a:r>
              <a:rPr lang="en-US" sz="2800" dirty="0">
                <a:solidFill>
                  <a:schemeClr val="bg1"/>
                </a:solidFill>
              </a:rPr>
              <a:t>The Consultation process </a:t>
            </a:r>
          </a:p>
        </p:txBody>
      </p:sp>
      <p:pic>
        <p:nvPicPr>
          <p:cNvPr id="7" name="Picture 6" descr="Logo&#10;&#10;Description automatically generated">
            <a:extLst>
              <a:ext uri="{FF2B5EF4-FFF2-40B4-BE49-F238E27FC236}">
                <a16:creationId xmlns:a16="http://schemas.microsoft.com/office/drawing/2014/main" id="{9DCBAAD7-E2D9-C10A-041B-3B66347314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6805" y="852575"/>
            <a:ext cx="1791136" cy="1791136"/>
          </a:xfrm>
          <a:prstGeom prst="rect">
            <a:avLst/>
          </a:prstGeom>
        </p:spPr>
      </p:pic>
    </p:spTree>
    <p:extLst>
      <p:ext uri="{BB962C8B-B14F-4D97-AF65-F5344CB8AC3E}">
        <p14:creationId xmlns:p14="http://schemas.microsoft.com/office/powerpoint/2010/main" val="33992137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71356-AA21-23E0-F0AB-D301569E4D94}"/>
              </a:ext>
            </a:extLst>
          </p:cNvPr>
          <p:cNvSpPr>
            <a:spLocks noGrp="1"/>
          </p:cNvSpPr>
          <p:nvPr>
            <p:ph type="title"/>
          </p:nvPr>
        </p:nvSpPr>
        <p:spPr/>
        <p:txBody>
          <a:bodyPr>
            <a:normAutofit/>
          </a:bodyPr>
          <a:lstStyle/>
          <a:p>
            <a:pPr algn="ctr"/>
            <a:r>
              <a:rPr lang="en-US" sz="3200" b="1" dirty="0">
                <a:solidFill>
                  <a:srgbClr val="FF0000"/>
                </a:solidFill>
              </a:rPr>
              <a:t>HOW TO PREPARE FOR THE CLIENT CONSULTATION</a:t>
            </a:r>
          </a:p>
        </p:txBody>
      </p:sp>
      <p:sp>
        <p:nvSpPr>
          <p:cNvPr id="3" name="Content Placeholder 2">
            <a:extLst>
              <a:ext uri="{FF2B5EF4-FFF2-40B4-BE49-F238E27FC236}">
                <a16:creationId xmlns:a16="http://schemas.microsoft.com/office/drawing/2014/main" id="{9760368D-5AC6-A0AF-2DB5-602225F43E2B}"/>
              </a:ext>
            </a:extLst>
          </p:cNvPr>
          <p:cNvSpPr>
            <a:spLocks noGrp="1"/>
          </p:cNvSpPr>
          <p:nvPr>
            <p:ph idx="1"/>
          </p:nvPr>
        </p:nvSpPr>
        <p:spPr>
          <a:xfrm>
            <a:off x="838200" y="1524000"/>
            <a:ext cx="10515600" cy="4830618"/>
          </a:xfrm>
        </p:spPr>
        <p:txBody>
          <a:bodyPr>
            <a:normAutofit fontScale="92500" lnSpcReduction="20000"/>
          </a:bodyPr>
          <a:lstStyle/>
          <a:p>
            <a:r>
              <a:rPr lang="en-US" dirty="0"/>
              <a:t>1. Is the client comfortable? You are about to begin an important conversation with them that will clue you in to their needs and preferences.</a:t>
            </a:r>
          </a:p>
          <a:p>
            <a:r>
              <a:rPr lang="en-US" dirty="0"/>
              <a:t>2. Is your work area freshly cleaned and uncluttered? 3. Are all other appropriate tools to perform the desired service ready for use?</a:t>
            </a:r>
          </a:p>
          <a:p>
            <a:r>
              <a:rPr lang="en-US" dirty="0"/>
              <a:t>4. Do you have a pen or laptop/tablet along with vendor-supplied or salon-manufactured pamphlets, photos, articles, or clinical research papers? These items will help you to present the services or explain the benefits of certain ingredients that will be used to perform a treatment.</a:t>
            </a:r>
          </a:p>
          <a:p>
            <a:r>
              <a:rPr lang="en-US" dirty="0"/>
              <a:t>5. Do you have step-by-step photos of the actual treatment process? Photos can be helpful in letting clients know what to expect. If you have a satisfied client whose progress is significant, it is extremely important to gain their permission to use such photos for promotional purposes.</a:t>
            </a:r>
          </a:p>
          <a:p>
            <a:r>
              <a:rPr lang="en-US" dirty="0"/>
              <a:t>6. Will you be able to discuss whom the best candidates are for specific treatments to help decide if the treatment is suitable for a client?</a:t>
            </a:r>
          </a:p>
        </p:txBody>
      </p:sp>
    </p:spTree>
    <p:extLst>
      <p:ext uri="{BB962C8B-B14F-4D97-AF65-F5344CB8AC3E}">
        <p14:creationId xmlns:p14="http://schemas.microsoft.com/office/powerpoint/2010/main" val="2743671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00614-659D-C4A3-59EA-930FB03EDF60}"/>
              </a:ext>
            </a:extLst>
          </p:cNvPr>
          <p:cNvSpPr>
            <a:spLocks noGrp="1"/>
          </p:cNvSpPr>
          <p:nvPr>
            <p:ph type="title"/>
          </p:nvPr>
        </p:nvSpPr>
        <p:spPr>
          <a:xfrm>
            <a:off x="838200" y="365126"/>
            <a:ext cx="10515600" cy="512330"/>
          </a:xfrm>
        </p:spPr>
        <p:txBody>
          <a:bodyPr>
            <a:normAutofit fontScale="90000"/>
          </a:bodyPr>
          <a:lstStyle/>
          <a:p>
            <a:pPr algn="ctr"/>
            <a:r>
              <a:rPr lang="en-US" b="1" dirty="0">
                <a:solidFill>
                  <a:srgbClr val="FF0000"/>
                </a:solidFill>
              </a:rPr>
              <a:t>FORMS</a:t>
            </a:r>
          </a:p>
        </p:txBody>
      </p:sp>
      <p:sp>
        <p:nvSpPr>
          <p:cNvPr id="3" name="Content Placeholder 2">
            <a:extLst>
              <a:ext uri="{FF2B5EF4-FFF2-40B4-BE49-F238E27FC236}">
                <a16:creationId xmlns:a16="http://schemas.microsoft.com/office/drawing/2014/main" id="{FD1CC5B0-6ED4-4A59-43EA-87FC493C8C90}"/>
              </a:ext>
            </a:extLst>
          </p:cNvPr>
          <p:cNvSpPr>
            <a:spLocks noGrp="1"/>
          </p:cNvSpPr>
          <p:nvPr>
            <p:ph idx="1"/>
          </p:nvPr>
        </p:nvSpPr>
        <p:spPr>
          <a:xfrm>
            <a:off x="838200" y="951345"/>
            <a:ext cx="10515600" cy="5225618"/>
          </a:xfrm>
        </p:spPr>
        <p:txBody>
          <a:bodyPr>
            <a:normAutofit/>
          </a:bodyPr>
          <a:lstStyle/>
          <a:p>
            <a:pPr marL="0" indent="0">
              <a:buNone/>
            </a:pPr>
            <a:r>
              <a:rPr lang="en-US" dirty="0"/>
              <a:t>You should have </a:t>
            </a:r>
            <a:r>
              <a:rPr lang="en-US" b="1" dirty="0">
                <a:solidFill>
                  <a:srgbClr val="FF0000"/>
                </a:solidFill>
              </a:rPr>
              <a:t>at least </a:t>
            </a:r>
            <a:r>
              <a:rPr lang="en-US" dirty="0"/>
              <a:t>three forms for a new client, but most clinics will have more, depending on how many services they offer:</a:t>
            </a:r>
          </a:p>
          <a:p>
            <a:pPr marL="0" indent="0">
              <a:buNone/>
            </a:pPr>
            <a:endParaRPr lang="en-US" dirty="0"/>
          </a:p>
          <a:p>
            <a:pPr marL="514350" indent="-514350">
              <a:buAutoNum type="arabicPeriod"/>
            </a:pPr>
            <a:r>
              <a:rPr lang="en-US" dirty="0"/>
              <a:t>Intake form: also called a client questionnaire</a:t>
            </a:r>
          </a:p>
          <a:p>
            <a:pPr marL="514350" indent="-514350">
              <a:buAutoNum type="arabicPeriod"/>
            </a:pPr>
            <a:r>
              <a:rPr lang="en-US" dirty="0"/>
              <a:t>Health history form, or consultation card</a:t>
            </a:r>
          </a:p>
          <a:p>
            <a:pPr marL="514350" indent="-514350">
              <a:buAutoNum type="arabicPeriod"/>
            </a:pPr>
            <a:r>
              <a:rPr lang="en-US" dirty="0"/>
              <a:t>Consent form</a:t>
            </a:r>
          </a:p>
          <a:p>
            <a:pPr marL="514350" indent="-514350">
              <a:buAutoNum type="arabicPeriod"/>
            </a:pPr>
            <a:r>
              <a:rPr lang="en-US" dirty="0"/>
              <a:t> Client chart or service record card</a:t>
            </a:r>
          </a:p>
          <a:p>
            <a:pPr marL="514350" indent="-514350">
              <a:buAutoNum type="arabicPeriod"/>
            </a:pPr>
            <a:r>
              <a:rPr lang="en-US" dirty="0"/>
              <a:t>Consent forms for each particular invasive service for insurance purposes</a:t>
            </a:r>
          </a:p>
          <a:p>
            <a:pPr marL="514350" indent="-514350">
              <a:buAutoNum type="arabicPeriod"/>
            </a:pPr>
            <a:r>
              <a:rPr lang="en-US" dirty="0"/>
              <a:t>For the client: post-procedure guidelines </a:t>
            </a:r>
          </a:p>
          <a:p>
            <a:pPr marL="514350" indent="-514350">
              <a:buAutoNum type="arabicPeriod"/>
            </a:pPr>
            <a:endParaRPr lang="en-US" dirty="0"/>
          </a:p>
          <a:p>
            <a:endParaRPr lang="en-US" dirty="0"/>
          </a:p>
        </p:txBody>
      </p:sp>
    </p:spTree>
    <p:extLst>
      <p:ext uri="{BB962C8B-B14F-4D97-AF65-F5344CB8AC3E}">
        <p14:creationId xmlns:p14="http://schemas.microsoft.com/office/powerpoint/2010/main" val="959992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67D46-A5F2-B7B4-4F48-E1C0459788DA}"/>
              </a:ext>
            </a:extLst>
          </p:cNvPr>
          <p:cNvSpPr>
            <a:spLocks noGrp="1"/>
          </p:cNvSpPr>
          <p:nvPr>
            <p:ph type="title"/>
          </p:nvPr>
        </p:nvSpPr>
        <p:spPr/>
        <p:txBody>
          <a:bodyPr/>
          <a:lstStyle/>
          <a:p>
            <a:r>
              <a:rPr lang="en-US" b="1" dirty="0">
                <a:solidFill>
                  <a:srgbClr val="FF0000"/>
                </a:solidFill>
              </a:rPr>
              <a:t>HOW TO USE THE CLIENT INTAKE FORM </a:t>
            </a:r>
          </a:p>
        </p:txBody>
      </p:sp>
      <p:sp>
        <p:nvSpPr>
          <p:cNvPr id="3" name="Content Placeholder 2">
            <a:extLst>
              <a:ext uri="{FF2B5EF4-FFF2-40B4-BE49-F238E27FC236}">
                <a16:creationId xmlns:a16="http://schemas.microsoft.com/office/drawing/2014/main" id="{C1AF110B-0C05-261C-7984-1F97635555E9}"/>
              </a:ext>
            </a:extLst>
          </p:cNvPr>
          <p:cNvSpPr>
            <a:spLocks noGrp="1"/>
          </p:cNvSpPr>
          <p:nvPr>
            <p:ph idx="1"/>
          </p:nvPr>
        </p:nvSpPr>
        <p:spPr/>
        <p:txBody>
          <a:bodyPr>
            <a:normAutofit fontScale="92500" lnSpcReduction="20000"/>
          </a:bodyPr>
          <a:lstStyle/>
          <a:p>
            <a:pPr marL="0" indent="0">
              <a:buNone/>
            </a:pPr>
            <a:r>
              <a:rPr lang="en-US" dirty="0"/>
              <a:t>The client intake form should be mentioned the moment a new client calls the skin care salon or spa to make an appointment. When scheduling the appointment, let the client know that you and the Spa will require some information before you can begin the service. </a:t>
            </a:r>
          </a:p>
          <a:p>
            <a:pPr marL="0" indent="0">
              <a:buNone/>
            </a:pPr>
            <a:r>
              <a:rPr lang="en-US" dirty="0"/>
              <a:t>Some salons ask clients to arrive 15 minutes before their appointment time for this purpose.</a:t>
            </a:r>
          </a:p>
          <a:p>
            <a:pPr marL="0" indent="0">
              <a:buNone/>
            </a:pPr>
            <a:r>
              <a:rPr lang="en-US" dirty="0"/>
              <a:t> You will also have to allow time in your schedule to conduct a 5-to 15-minute client consultation, the verbal communication with a client to determine desired results, depending on the type of service you will be performing and the client’s needs. </a:t>
            </a:r>
          </a:p>
          <a:p>
            <a:pPr marL="0" indent="0">
              <a:buNone/>
            </a:pPr>
            <a:r>
              <a:rPr lang="en-US" dirty="0"/>
              <a:t>Some schools or facilities ask clients to sign and date the intake form, especially when more advanced procedures are involved, while other facilities use the consent form for this purpose.</a:t>
            </a:r>
          </a:p>
        </p:txBody>
      </p:sp>
    </p:spTree>
    <p:extLst>
      <p:ext uri="{BB962C8B-B14F-4D97-AF65-F5344CB8AC3E}">
        <p14:creationId xmlns:p14="http://schemas.microsoft.com/office/powerpoint/2010/main" val="28122073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5BA7F-FED7-9A2A-5335-566F7E914CFB}"/>
              </a:ext>
            </a:extLst>
          </p:cNvPr>
          <p:cNvSpPr>
            <a:spLocks noGrp="1"/>
          </p:cNvSpPr>
          <p:nvPr>
            <p:ph type="title"/>
          </p:nvPr>
        </p:nvSpPr>
        <p:spPr/>
        <p:txBody>
          <a:bodyPr/>
          <a:lstStyle/>
          <a:p>
            <a:pPr algn="ctr"/>
            <a:r>
              <a:rPr lang="en-US" b="1" dirty="0">
                <a:solidFill>
                  <a:srgbClr val="FF0000"/>
                </a:solidFill>
              </a:rPr>
              <a:t>HOW TO USE THE CONSENT FORM</a:t>
            </a:r>
          </a:p>
        </p:txBody>
      </p:sp>
      <p:sp>
        <p:nvSpPr>
          <p:cNvPr id="3" name="Content Placeholder 2">
            <a:extLst>
              <a:ext uri="{FF2B5EF4-FFF2-40B4-BE49-F238E27FC236}">
                <a16:creationId xmlns:a16="http://schemas.microsoft.com/office/drawing/2014/main" id="{799C2E2E-88EF-344E-CCA9-241E0DB83C27}"/>
              </a:ext>
            </a:extLst>
          </p:cNvPr>
          <p:cNvSpPr>
            <a:spLocks noGrp="1"/>
          </p:cNvSpPr>
          <p:nvPr>
            <p:ph idx="1"/>
          </p:nvPr>
        </p:nvSpPr>
        <p:spPr>
          <a:xfrm>
            <a:off x="838200" y="1588655"/>
            <a:ext cx="10515600" cy="4588308"/>
          </a:xfrm>
        </p:spPr>
        <p:txBody>
          <a:bodyPr>
            <a:normAutofit/>
          </a:bodyPr>
          <a:lstStyle/>
          <a:p>
            <a:pPr marL="0" indent="0">
              <a:buNone/>
            </a:pPr>
            <a:r>
              <a:rPr lang="en-US" dirty="0"/>
              <a:t>When introducing the consent form to clients, take time to review all the steps involved in the treatment process. </a:t>
            </a:r>
          </a:p>
          <a:p>
            <a:pPr marL="0" indent="0">
              <a:buNone/>
            </a:pPr>
            <a:r>
              <a:rPr lang="en-US" dirty="0"/>
              <a:t>Be sure to carefully explain any home care directions that may be necessary. </a:t>
            </a:r>
          </a:p>
          <a:p>
            <a:pPr marL="0" indent="0">
              <a:buNone/>
            </a:pPr>
            <a:r>
              <a:rPr lang="en-US" dirty="0"/>
              <a:t>Provide the client with a copy of the consent form, and keep the original for your files.</a:t>
            </a:r>
          </a:p>
          <a:p>
            <a:pPr marL="0" indent="0">
              <a:buNone/>
            </a:pPr>
            <a:r>
              <a:rPr lang="en-US" dirty="0"/>
              <a:t> It is also wise to maintain a treatment log and have the client initial and date all subsequent treatment procedures. </a:t>
            </a:r>
          </a:p>
          <a:p>
            <a:pPr marL="0" indent="0">
              <a:buNone/>
            </a:pPr>
            <a:r>
              <a:rPr lang="en-US" dirty="0"/>
              <a:t>These extra precautionary measures go a long way in safeguarding both you and the client</a:t>
            </a:r>
          </a:p>
        </p:txBody>
      </p:sp>
    </p:spTree>
    <p:extLst>
      <p:ext uri="{BB962C8B-B14F-4D97-AF65-F5344CB8AC3E}">
        <p14:creationId xmlns:p14="http://schemas.microsoft.com/office/powerpoint/2010/main" val="31157885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47EC5-7838-7621-F118-28D944C279BF}"/>
              </a:ext>
            </a:extLst>
          </p:cNvPr>
          <p:cNvSpPr>
            <a:spLocks noGrp="1"/>
          </p:cNvSpPr>
          <p:nvPr>
            <p:ph type="title"/>
          </p:nvPr>
        </p:nvSpPr>
        <p:spPr/>
        <p:txBody>
          <a:bodyPr>
            <a:normAutofit/>
          </a:bodyPr>
          <a:lstStyle/>
          <a:p>
            <a:pPr algn="ctr"/>
            <a:r>
              <a:rPr lang="en-US" sz="3200" b="1" dirty="0">
                <a:solidFill>
                  <a:srgbClr val="FF0000"/>
                </a:solidFill>
              </a:rPr>
              <a:t>QUESTIONS TO ASK DURING THE CONSULTATION</a:t>
            </a:r>
          </a:p>
        </p:txBody>
      </p:sp>
      <p:sp>
        <p:nvSpPr>
          <p:cNvPr id="3" name="Content Placeholder 2">
            <a:extLst>
              <a:ext uri="{FF2B5EF4-FFF2-40B4-BE49-F238E27FC236}">
                <a16:creationId xmlns:a16="http://schemas.microsoft.com/office/drawing/2014/main" id="{DA7E7A0E-B7C7-2FA1-5EF8-E379A3C19158}"/>
              </a:ext>
            </a:extLst>
          </p:cNvPr>
          <p:cNvSpPr>
            <a:spLocks noGrp="1"/>
          </p:cNvSpPr>
          <p:nvPr>
            <p:ph idx="1"/>
          </p:nvPr>
        </p:nvSpPr>
        <p:spPr/>
        <p:txBody>
          <a:bodyPr>
            <a:normAutofit fontScale="62500" lnSpcReduction="20000"/>
          </a:bodyPr>
          <a:lstStyle/>
          <a:p>
            <a:r>
              <a:rPr lang="en-US" dirty="0"/>
              <a:t> What is the reason for your visit? (What brought the client in? Is it for a treatment or just relaxation?)</a:t>
            </a:r>
          </a:p>
          <a:p>
            <a:r>
              <a:rPr lang="en-US" dirty="0"/>
              <a:t>What are your skin concerns? (What are they bothered about?) · What are your skin care goals? Are you preparing for a special event? When is it?</a:t>
            </a:r>
          </a:p>
          <a:p>
            <a:r>
              <a:rPr lang="en-US" dirty="0"/>
              <a:t>What is your home skin care routine? (How many products does the client use at home? What are the ingredients, and how often are they used?)</a:t>
            </a:r>
          </a:p>
          <a:p>
            <a:r>
              <a:rPr lang="en-US" dirty="0"/>
              <a:t>Have you had treatments before? (Is this the client’s first treatment of this type?)</a:t>
            </a:r>
          </a:p>
          <a:p>
            <a:r>
              <a:rPr lang="en-US" dirty="0"/>
              <a:t>Do you have allergies to products or scents? · Is this a normal state for your skin? (Is it normally clearer? Is it usually less irritated?)</a:t>
            </a:r>
          </a:p>
          <a:p>
            <a:r>
              <a:rPr lang="en-US" dirty="0"/>
              <a:t>How does your skin feel during different times of the day? (What is the degree of oiliness or dryness?)</a:t>
            </a:r>
          </a:p>
          <a:p>
            <a:r>
              <a:rPr lang="en-US" dirty="0"/>
              <a:t>Do you wear sunscreen? What is the SPF value? · Tell me about your diet. Do you eat a healthy diet? How much processed food do you eat? How often do you eat out?</a:t>
            </a:r>
          </a:p>
          <a:p>
            <a:r>
              <a:rPr lang="en-US" dirty="0"/>
              <a:t>How much water do you drink? · What is your activity level? Are you often outdoors? · Do you smoke? · Any other allergies? · How stressful is your lifestyle? Are you under a lot of stress right now</a:t>
            </a:r>
          </a:p>
          <a:p>
            <a:r>
              <a:rPr lang="en-US" dirty="0"/>
              <a:t>Have you had any esthetic procedures prior? How long ago? Are you happy with the results?</a:t>
            </a:r>
          </a:p>
        </p:txBody>
      </p:sp>
    </p:spTree>
    <p:extLst>
      <p:ext uri="{BB962C8B-B14F-4D97-AF65-F5344CB8AC3E}">
        <p14:creationId xmlns:p14="http://schemas.microsoft.com/office/powerpoint/2010/main" val="20478807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BE9B423-97FA-38AD-3305-402E61A11673}"/>
              </a:ext>
            </a:extLst>
          </p:cNvPr>
          <p:cNvSpPr>
            <a:spLocks noGrp="1"/>
          </p:cNvSpPr>
          <p:nvPr>
            <p:ph idx="1"/>
          </p:nvPr>
        </p:nvSpPr>
        <p:spPr>
          <a:xfrm>
            <a:off x="4810259" y="649480"/>
            <a:ext cx="6555347" cy="5546047"/>
          </a:xfrm>
        </p:spPr>
        <p:txBody>
          <a:bodyPr anchor="ctr">
            <a:normAutofit/>
          </a:bodyPr>
          <a:lstStyle/>
          <a:p>
            <a:pPr marL="0" indent="0">
              <a:buNone/>
            </a:pPr>
            <a:r>
              <a:rPr lang="en-US" sz="2000" dirty="0"/>
              <a:t>The S.O.A.P chart is the most used in the Medical Esthetics Business </a:t>
            </a:r>
          </a:p>
          <a:p>
            <a:pPr marL="0" indent="0">
              <a:buNone/>
            </a:pPr>
            <a:r>
              <a:rPr lang="en-US" sz="2000" dirty="0"/>
              <a:t>S.O.A.P stands for </a:t>
            </a:r>
          </a:p>
          <a:p>
            <a:pPr marL="0" indent="0">
              <a:buNone/>
            </a:pPr>
            <a:endParaRPr lang="en-US" sz="2000" dirty="0"/>
          </a:p>
          <a:p>
            <a:pPr marL="0" indent="0">
              <a:buNone/>
            </a:pPr>
            <a:r>
              <a:rPr lang="en-US" sz="2000" dirty="0">
                <a:solidFill>
                  <a:srgbClr val="FF0000"/>
                </a:solidFill>
              </a:rPr>
              <a:t>S</a:t>
            </a:r>
            <a:r>
              <a:rPr lang="en-US" sz="2000" dirty="0"/>
              <a:t>ubjective</a:t>
            </a:r>
          </a:p>
          <a:p>
            <a:pPr marL="0" indent="0">
              <a:buNone/>
            </a:pPr>
            <a:r>
              <a:rPr lang="en-US" sz="2000" dirty="0">
                <a:solidFill>
                  <a:srgbClr val="FF0000"/>
                </a:solidFill>
              </a:rPr>
              <a:t>O</a:t>
            </a:r>
            <a:r>
              <a:rPr lang="en-US" sz="2000" dirty="0"/>
              <a:t>bservation</a:t>
            </a:r>
          </a:p>
          <a:p>
            <a:pPr marL="0" indent="0">
              <a:buNone/>
            </a:pPr>
            <a:r>
              <a:rPr lang="en-US" sz="2000" dirty="0">
                <a:solidFill>
                  <a:srgbClr val="FF0000"/>
                </a:solidFill>
              </a:rPr>
              <a:t>A</a:t>
            </a:r>
            <a:r>
              <a:rPr lang="en-US" sz="2000" dirty="0"/>
              <a:t>ssessment</a:t>
            </a:r>
          </a:p>
          <a:p>
            <a:pPr marL="0" indent="0">
              <a:buNone/>
            </a:pPr>
            <a:r>
              <a:rPr lang="en-US" sz="2000" dirty="0">
                <a:solidFill>
                  <a:srgbClr val="FF0000"/>
                </a:solidFill>
              </a:rPr>
              <a:t>P</a:t>
            </a:r>
            <a:r>
              <a:rPr lang="en-US" sz="2000" dirty="0"/>
              <a:t>lan</a:t>
            </a:r>
          </a:p>
        </p:txBody>
      </p:sp>
      <p:pic>
        <p:nvPicPr>
          <p:cNvPr id="7" name="Picture 6" descr="Logo&#10;&#10;Description automatically generated">
            <a:extLst>
              <a:ext uri="{FF2B5EF4-FFF2-40B4-BE49-F238E27FC236}">
                <a16:creationId xmlns:a16="http://schemas.microsoft.com/office/drawing/2014/main" id="{9DCBAAD7-E2D9-C10A-041B-3B66347314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6805" y="852575"/>
            <a:ext cx="1791136" cy="1791136"/>
          </a:xfrm>
          <a:prstGeom prst="rect">
            <a:avLst/>
          </a:prstGeom>
        </p:spPr>
      </p:pic>
      <p:sp>
        <p:nvSpPr>
          <p:cNvPr id="2" name="TextBox 1">
            <a:extLst>
              <a:ext uri="{FF2B5EF4-FFF2-40B4-BE49-F238E27FC236}">
                <a16:creationId xmlns:a16="http://schemas.microsoft.com/office/drawing/2014/main" id="{C430A949-BFA2-5A22-E409-3F42967256A5}"/>
              </a:ext>
            </a:extLst>
          </p:cNvPr>
          <p:cNvSpPr txBox="1"/>
          <p:nvPr/>
        </p:nvSpPr>
        <p:spPr>
          <a:xfrm>
            <a:off x="306805" y="3629891"/>
            <a:ext cx="3138359" cy="523220"/>
          </a:xfrm>
          <a:prstGeom prst="rect">
            <a:avLst/>
          </a:prstGeom>
          <a:noFill/>
        </p:spPr>
        <p:txBody>
          <a:bodyPr wrap="square" rtlCol="0">
            <a:spAutoFit/>
          </a:bodyPr>
          <a:lstStyle/>
          <a:p>
            <a:r>
              <a:rPr lang="en-US" sz="2800" b="1" dirty="0">
                <a:solidFill>
                  <a:schemeClr val="bg1"/>
                </a:solidFill>
              </a:rPr>
              <a:t>The S.O.A.P Chart</a:t>
            </a:r>
          </a:p>
        </p:txBody>
      </p:sp>
    </p:spTree>
    <p:extLst>
      <p:ext uri="{BB962C8B-B14F-4D97-AF65-F5344CB8AC3E}">
        <p14:creationId xmlns:p14="http://schemas.microsoft.com/office/powerpoint/2010/main" val="2854921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1A6196-2928-C0A7-202C-AFD04F12A259}"/>
              </a:ext>
            </a:extLst>
          </p:cNvPr>
          <p:cNvSpPr>
            <a:spLocks noGrp="1"/>
          </p:cNvSpPr>
          <p:nvPr>
            <p:ph idx="1"/>
          </p:nvPr>
        </p:nvSpPr>
        <p:spPr>
          <a:xfrm>
            <a:off x="838200" y="1496291"/>
            <a:ext cx="10515600" cy="4680672"/>
          </a:xfrm>
        </p:spPr>
        <p:txBody>
          <a:bodyPr/>
          <a:lstStyle/>
          <a:p>
            <a:r>
              <a:rPr lang="en-US" dirty="0">
                <a:solidFill>
                  <a:srgbClr val="FF0000"/>
                </a:solidFill>
              </a:rPr>
              <a:t>Subjective : </a:t>
            </a:r>
            <a:r>
              <a:rPr lang="en-US" dirty="0"/>
              <a:t>During the initial consultation, you will ask what brings the client in, and what are the main concerns</a:t>
            </a:r>
          </a:p>
          <a:p>
            <a:r>
              <a:rPr lang="en-US" dirty="0">
                <a:solidFill>
                  <a:srgbClr val="FF0000"/>
                </a:solidFill>
              </a:rPr>
              <a:t>Objective: </a:t>
            </a:r>
            <a:r>
              <a:rPr lang="en-US" dirty="0"/>
              <a:t>During the consultation, you will analyze the real and possible solution that can be achieved with treatment </a:t>
            </a:r>
          </a:p>
          <a:p>
            <a:r>
              <a:rPr lang="en-US" dirty="0">
                <a:solidFill>
                  <a:srgbClr val="FF0000"/>
                </a:solidFill>
              </a:rPr>
              <a:t>Assessment: </a:t>
            </a:r>
            <a:r>
              <a:rPr lang="en-US" dirty="0"/>
              <a:t>You will educate the client on what is the real expectation and treatment to be provided and what are the real areas that need to be addressed</a:t>
            </a:r>
          </a:p>
          <a:p>
            <a:r>
              <a:rPr lang="en-US" dirty="0">
                <a:solidFill>
                  <a:srgbClr val="FF0000"/>
                </a:solidFill>
              </a:rPr>
              <a:t>Plan: </a:t>
            </a:r>
            <a:r>
              <a:rPr lang="en-US" dirty="0"/>
              <a:t>This will be your plan of treatment and homecare that you will share with your client </a:t>
            </a:r>
          </a:p>
        </p:txBody>
      </p:sp>
    </p:spTree>
    <p:extLst>
      <p:ext uri="{BB962C8B-B14F-4D97-AF65-F5344CB8AC3E}">
        <p14:creationId xmlns:p14="http://schemas.microsoft.com/office/powerpoint/2010/main" val="19456615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0C7E3518-5F57-EE16-DBAE-0A9855B40249}"/>
              </a:ext>
            </a:extLst>
          </p:cNvPr>
          <p:cNvPicPr>
            <a:picLocks noGrp="1" noChangeAspect="1"/>
          </p:cNvPicPr>
          <p:nvPr>
            <p:ph idx="1"/>
          </p:nvPr>
        </p:nvPicPr>
        <p:blipFill>
          <a:blip r:embed="rId2"/>
          <a:stretch>
            <a:fillRect/>
          </a:stretch>
        </p:blipFill>
        <p:spPr>
          <a:xfrm>
            <a:off x="7175500" y="3055779"/>
            <a:ext cx="4343400" cy="3028950"/>
          </a:xfrm>
        </p:spPr>
      </p:pic>
      <p:sp>
        <p:nvSpPr>
          <p:cNvPr id="11" name="TextBox 10">
            <a:extLst>
              <a:ext uri="{FF2B5EF4-FFF2-40B4-BE49-F238E27FC236}">
                <a16:creationId xmlns:a16="http://schemas.microsoft.com/office/drawing/2014/main" id="{1B187137-3A29-B80B-ACD3-863523AD38B8}"/>
              </a:ext>
            </a:extLst>
          </p:cNvPr>
          <p:cNvSpPr txBox="1"/>
          <p:nvPr/>
        </p:nvSpPr>
        <p:spPr>
          <a:xfrm>
            <a:off x="443345" y="1283855"/>
            <a:ext cx="6622474" cy="4247317"/>
          </a:xfrm>
          <a:prstGeom prst="rect">
            <a:avLst/>
          </a:prstGeom>
          <a:noFill/>
        </p:spPr>
        <p:txBody>
          <a:bodyPr wrap="square">
            <a:spAutoFit/>
          </a:bodyPr>
          <a:lstStyle/>
          <a:p>
            <a:r>
              <a:rPr lang="en-US" dirty="0"/>
              <a:t>The skin care consultation and skin analysis is your moment to make the clients aware of what you note about their skin condition, and what services or products you offer that could benefit them.</a:t>
            </a:r>
          </a:p>
          <a:p>
            <a:r>
              <a:rPr lang="en-US" dirty="0"/>
              <a:t> The consultation is also a marketing and educational opportunity to introduce services and products to the client. Once you learn about ingredients and start performing skin care treatments, you will be recommending products. </a:t>
            </a:r>
          </a:p>
          <a:p>
            <a:r>
              <a:rPr lang="en-US" dirty="0"/>
              <a:t>Think about how you can help the client through treatments, home care suggestions, and preventative measures.</a:t>
            </a:r>
          </a:p>
          <a:p>
            <a:r>
              <a:rPr lang="en-US" dirty="0"/>
              <a:t> Conduct the consultation, discuss what you see with the client, and give recommendations during the analysis or after the treatment. </a:t>
            </a:r>
          </a:p>
          <a:p>
            <a:r>
              <a:rPr lang="en-US" dirty="0"/>
              <a:t>It is beneficial to practice skin analysis before diving into products and treatments. </a:t>
            </a:r>
          </a:p>
          <a:p>
            <a:r>
              <a:rPr lang="en-US" dirty="0"/>
              <a:t>Each subject you study gives you a foundation to build upon for the next step.</a:t>
            </a:r>
          </a:p>
        </p:txBody>
      </p:sp>
    </p:spTree>
    <p:extLst>
      <p:ext uri="{BB962C8B-B14F-4D97-AF65-F5344CB8AC3E}">
        <p14:creationId xmlns:p14="http://schemas.microsoft.com/office/powerpoint/2010/main" val="42449840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D610D0E-1EB0-C3A2-0ED7-25DB92C649D6}"/>
              </a:ext>
            </a:extLst>
          </p:cNvPr>
          <p:cNvPicPr>
            <a:picLocks noGrp="1" noChangeAspect="1"/>
          </p:cNvPicPr>
          <p:nvPr>
            <p:ph idx="1"/>
          </p:nvPr>
        </p:nvPicPr>
        <p:blipFill>
          <a:blip r:embed="rId2"/>
          <a:stretch>
            <a:fillRect/>
          </a:stretch>
        </p:blipFill>
        <p:spPr>
          <a:xfrm>
            <a:off x="2073910" y="2100245"/>
            <a:ext cx="8044180" cy="2457944"/>
          </a:xfrm>
        </p:spPr>
      </p:pic>
    </p:spTree>
    <p:extLst>
      <p:ext uri="{BB962C8B-B14F-4D97-AF65-F5344CB8AC3E}">
        <p14:creationId xmlns:p14="http://schemas.microsoft.com/office/powerpoint/2010/main" val="21621700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8338</TotalTime>
  <Words>1412</Words>
  <Application>Microsoft Office PowerPoint</Application>
  <PresentationFormat>Widescreen</PresentationFormat>
  <Paragraphs>69</Paragraphs>
  <Slides>17</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17</vt:i4>
      </vt:variant>
    </vt:vector>
  </HeadingPairs>
  <TitlesOfParts>
    <vt:vector size="24" baseType="lpstr">
      <vt:lpstr>Arial</vt:lpstr>
      <vt:lpstr>Calibri</vt:lpstr>
      <vt:lpstr>Calibri Light</vt:lpstr>
      <vt:lpstr>Futura PT Demi</vt:lpstr>
      <vt:lpstr>WordVisi_MSFontService</vt:lpstr>
      <vt:lpstr>Custom Design</vt:lpstr>
      <vt:lpstr>Office Theme</vt:lpstr>
      <vt:lpstr>PowerPoint Presentation</vt:lpstr>
      <vt:lpstr>PowerPoint Presentation</vt:lpstr>
      <vt:lpstr>PowerPoint Presentation</vt:lpstr>
      <vt:lpstr>For Example: </vt:lpstr>
      <vt:lpstr>PowerPoint Presentation</vt:lpstr>
      <vt:lpstr>PowerPoint Presentation</vt:lpstr>
      <vt:lpstr>PowerPoint Presentation</vt:lpstr>
      <vt:lpstr>HOW TO PREPARE FOR THE CLIENT CONSULTATION</vt:lpstr>
      <vt:lpstr>FORMS</vt:lpstr>
      <vt:lpstr>HOW TO USE THE CLIENT INTAKE FORM </vt:lpstr>
      <vt:lpstr>HOW TO USE THE CONSENT FORM</vt:lpstr>
      <vt:lpstr>QUESTIONS TO ASK DURING THE CONSULTATION</vt:lpstr>
      <vt:lpstr>PowerPoint Presentation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Marina Calo | Anderson College | Downtown</cp:lastModifiedBy>
  <cp:revision>240</cp:revision>
  <dcterms:created xsi:type="dcterms:W3CDTF">2020-02-19T20:43:13Z</dcterms:created>
  <dcterms:modified xsi:type="dcterms:W3CDTF">2023-01-19T17:54:08Z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