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2"/>
  </p:notesMasterIdLst>
  <p:sldIdLst>
    <p:sldId id="449" r:id="rId5"/>
    <p:sldId id="443" r:id="rId6"/>
    <p:sldId id="445" r:id="rId7"/>
    <p:sldId id="448" r:id="rId8"/>
    <p:sldId id="447" r:id="rId9"/>
    <p:sldId id="446" r:id="rId10"/>
    <p:sldId id="43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0214D4-37DE-7AE8-126B-BF2DC0539DE3}" v="92" dt="2022-12-12T17:03:44.4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77"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AC3619-81D0-41FF-AB6F-36215E33703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994CE22-A617-4D54-9132-EEC5E3F30A7C}">
      <dgm:prSet/>
      <dgm:spPr/>
      <dgm:t>
        <a:bodyPr/>
        <a:lstStyle/>
        <a:p>
          <a:r>
            <a:rPr lang="en-US"/>
            <a:t>Close your books and do your own interent research, </a:t>
          </a:r>
        </a:p>
      </dgm:t>
    </dgm:pt>
    <dgm:pt modelId="{B1D7425D-6641-4D72-AD20-DB9CCB79B43F}" type="parTrans" cxnId="{E3C11C49-D906-495C-A85B-B8F16FEFAE38}">
      <dgm:prSet/>
      <dgm:spPr/>
      <dgm:t>
        <a:bodyPr/>
        <a:lstStyle/>
        <a:p>
          <a:endParaRPr lang="en-US"/>
        </a:p>
      </dgm:t>
    </dgm:pt>
    <dgm:pt modelId="{C9E974EE-A5D1-45C3-A43C-1F57B3F0E014}" type="sibTrans" cxnId="{E3C11C49-D906-495C-A85B-B8F16FEFAE38}">
      <dgm:prSet/>
      <dgm:spPr/>
      <dgm:t>
        <a:bodyPr/>
        <a:lstStyle/>
        <a:p>
          <a:endParaRPr lang="en-US"/>
        </a:p>
      </dgm:t>
    </dgm:pt>
    <dgm:pt modelId="{1FCCF555-08C1-4D93-AC2D-C0E11B59044B}">
      <dgm:prSet/>
      <dgm:spPr/>
      <dgm:t>
        <a:bodyPr/>
        <a:lstStyle/>
        <a:p>
          <a:r>
            <a:rPr lang="en-US"/>
            <a:t>How do hormones affect skin health?</a:t>
          </a:r>
        </a:p>
      </dgm:t>
    </dgm:pt>
    <dgm:pt modelId="{DE429B86-9523-4273-ABC7-E306F952B80E}" type="parTrans" cxnId="{9C17A533-A52C-48F1-8183-5432AF182901}">
      <dgm:prSet/>
      <dgm:spPr/>
      <dgm:t>
        <a:bodyPr/>
        <a:lstStyle/>
        <a:p>
          <a:endParaRPr lang="en-US"/>
        </a:p>
      </dgm:t>
    </dgm:pt>
    <dgm:pt modelId="{F5463372-82BA-466E-A2A1-0718AFEB8FFD}" type="sibTrans" cxnId="{9C17A533-A52C-48F1-8183-5432AF182901}">
      <dgm:prSet/>
      <dgm:spPr/>
      <dgm:t>
        <a:bodyPr/>
        <a:lstStyle/>
        <a:p>
          <a:endParaRPr lang="en-US"/>
        </a:p>
      </dgm:t>
    </dgm:pt>
    <dgm:pt modelId="{2B63344E-5F78-4663-9B99-47B97CB68CC4}">
      <dgm:prSet/>
      <dgm:spPr/>
      <dgm:t>
        <a:bodyPr/>
        <a:lstStyle/>
        <a:p>
          <a:r>
            <a:rPr lang="en-US"/>
            <a:t>Write down the main factors</a:t>
          </a:r>
        </a:p>
      </dgm:t>
    </dgm:pt>
    <dgm:pt modelId="{16F4E2E7-2AC3-41DA-ACE9-175D541FD38F}" type="parTrans" cxnId="{51F135B7-9FC6-4818-9C5B-08EC80EB572C}">
      <dgm:prSet/>
      <dgm:spPr/>
      <dgm:t>
        <a:bodyPr/>
        <a:lstStyle/>
        <a:p>
          <a:endParaRPr lang="en-US"/>
        </a:p>
      </dgm:t>
    </dgm:pt>
    <dgm:pt modelId="{F476FFDB-A294-4E07-957B-86652D77ACDF}" type="sibTrans" cxnId="{51F135B7-9FC6-4818-9C5B-08EC80EB572C}">
      <dgm:prSet/>
      <dgm:spPr/>
      <dgm:t>
        <a:bodyPr/>
        <a:lstStyle/>
        <a:p>
          <a:endParaRPr lang="en-US"/>
        </a:p>
      </dgm:t>
    </dgm:pt>
    <dgm:pt modelId="{86C400E0-DD5D-4096-8592-D6333F1E617D}">
      <dgm:prSet/>
      <dgm:spPr/>
      <dgm:t>
        <a:bodyPr/>
        <a:lstStyle/>
        <a:p>
          <a:r>
            <a:rPr lang="en-US"/>
            <a:t>Share with the rest of the class </a:t>
          </a:r>
        </a:p>
      </dgm:t>
    </dgm:pt>
    <dgm:pt modelId="{AE8F7884-CE2F-4707-9559-BD4C95A19B0C}" type="parTrans" cxnId="{19346DF9-6B3A-42BB-8FF4-52CA3B41B3A1}">
      <dgm:prSet/>
      <dgm:spPr/>
      <dgm:t>
        <a:bodyPr/>
        <a:lstStyle/>
        <a:p>
          <a:endParaRPr lang="en-US"/>
        </a:p>
      </dgm:t>
    </dgm:pt>
    <dgm:pt modelId="{BA8D6D20-3698-431C-9F5A-7275B792FE1F}" type="sibTrans" cxnId="{19346DF9-6B3A-42BB-8FF4-52CA3B41B3A1}">
      <dgm:prSet/>
      <dgm:spPr/>
      <dgm:t>
        <a:bodyPr/>
        <a:lstStyle/>
        <a:p>
          <a:endParaRPr lang="en-US"/>
        </a:p>
      </dgm:t>
    </dgm:pt>
    <dgm:pt modelId="{921C69B1-DE75-4F37-9FDE-6696F415F647}" type="pres">
      <dgm:prSet presAssocID="{AFAC3619-81D0-41FF-AB6F-36215E33703F}" presName="linear" presStyleCnt="0">
        <dgm:presLayoutVars>
          <dgm:animLvl val="lvl"/>
          <dgm:resizeHandles val="exact"/>
        </dgm:presLayoutVars>
      </dgm:prSet>
      <dgm:spPr/>
    </dgm:pt>
    <dgm:pt modelId="{82B9CBF6-6140-4FCD-9A14-F10791057F57}" type="pres">
      <dgm:prSet presAssocID="{A994CE22-A617-4D54-9132-EEC5E3F30A7C}" presName="parentText" presStyleLbl="node1" presStyleIdx="0" presStyleCnt="4">
        <dgm:presLayoutVars>
          <dgm:chMax val="0"/>
          <dgm:bulletEnabled val="1"/>
        </dgm:presLayoutVars>
      </dgm:prSet>
      <dgm:spPr/>
    </dgm:pt>
    <dgm:pt modelId="{D6E0F7DD-27C0-4DDF-B1BC-2E03280425FC}" type="pres">
      <dgm:prSet presAssocID="{C9E974EE-A5D1-45C3-A43C-1F57B3F0E014}" presName="spacer" presStyleCnt="0"/>
      <dgm:spPr/>
    </dgm:pt>
    <dgm:pt modelId="{462F369A-3C75-4367-85F1-A813B4B2D58C}" type="pres">
      <dgm:prSet presAssocID="{1FCCF555-08C1-4D93-AC2D-C0E11B59044B}" presName="parentText" presStyleLbl="node1" presStyleIdx="1" presStyleCnt="4">
        <dgm:presLayoutVars>
          <dgm:chMax val="0"/>
          <dgm:bulletEnabled val="1"/>
        </dgm:presLayoutVars>
      </dgm:prSet>
      <dgm:spPr/>
    </dgm:pt>
    <dgm:pt modelId="{7E79D64A-B4FE-41E3-A77E-78D0F43EE092}" type="pres">
      <dgm:prSet presAssocID="{F5463372-82BA-466E-A2A1-0718AFEB8FFD}" presName="spacer" presStyleCnt="0"/>
      <dgm:spPr/>
    </dgm:pt>
    <dgm:pt modelId="{48CE43A4-2422-4C9A-A15C-AF058C22176D}" type="pres">
      <dgm:prSet presAssocID="{2B63344E-5F78-4663-9B99-47B97CB68CC4}" presName="parentText" presStyleLbl="node1" presStyleIdx="2" presStyleCnt="4">
        <dgm:presLayoutVars>
          <dgm:chMax val="0"/>
          <dgm:bulletEnabled val="1"/>
        </dgm:presLayoutVars>
      </dgm:prSet>
      <dgm:spPr/>
    </dgm:pt>
    <dgm:pt modelId="{41DA6BF9-2B33-4E9A-9B14-069BE2F02493}" type="pres">
      <dgm:prSet presAssocID="{F476FFDB-A294-4E07-957B-86652D77ACDF}" presName="spacer" presStyleCnt="0"/>
      <dgm:spPr/>
    </dgm:pt>
    <dgm:pt modelId="{48D41CD0-3AD5-4B87-87F0-E06D730A7460}" type="pres">
      <dgm:prSet presAssocID="{86C400E0-DD5D-4096-8592-D6333F1E617D}" presName="parentText" presStyleLbl="node1" presStyleIdx="3" presStyleCnt="4">
        <dgm:presLayoutVars>
          <dgm:chMax val="0"/>
          <dgm:bulletEnabled val="1"/>
        </dgm:presLayoutVars>
      </dgm:prSet>
      <dgm:spPr/>
    </dgm:pt>
  </dgm:ptLst>
  <dgm:cxnLst>
    <dgm:cxn modelId="{A02C6C15-A7EB-4742-95AB-49BDFB6CEA6C}" type="presOf" srcId="{2B63344E-5F78-4663-9B99-47B97CB68CC4}" destId="{48CE43A4-2422-4C9A-A15C-AF058C22176D}" srcOrd="0" destOrd="0" presId="urn:microsoft.com/office/officeart/2005/8/layout/vList2"/>
    <dgm:cxn modelId="{4BB3E828-B3A9-4D2C-8031-9F7ACD110A92}" type="presOf" srcId="{A994CE22-A617-4D54-9132-EEC5E3F30A7C}" destId="{82B9CBF6-6140-4FCD-9A14-F10791057F57}" srcOrd="0" destOrd="0" presId="urn:microsoft.com/office/officeart/2005/8/layout/vList2"/>
    <dgm:cxn modelId="{9C17A533-A52C-48F1-8183-5432AF182901}" srcId="{AFAC3619-81D0-41FF-AB6F-36215E33703F}" destId="{1FCCF555-08C1-4D93-AC2D-C0E11B59044B}" srcOrd="1" destOrd="0" parTransId="{DE429B86-9523-4273-ABC7-E306F952B80E}" sibTransId="{F5463372-82BA-466E-A2A1-0718AFEB8FFD}"/>
    <dgm:cxn modelId="{E3C11C49-D906-495C-A85B-B8F16FEFAE38}" srcId="{AFAC3619-81D0-41FF-AB6F-36215E33703F}" destId="{A994CE22-A617-4D54-9132-EEC5E3F30A7C}" srcOrd="0" destOrd="0" parTransId="{B1D7425D-6641-4D72-AD20-DB9CCB79B43F}" sibTransId="{C9E974EE-A5D1-45C3-A43C-1F57B3F0E014}"/>
    <dgm:cxn modelId="{51F135B7-9FC6-4818-9C5B-08EC80EB572C}" srcId="{AFAC3619-81D0-41FF-AB6F-36215E33703F}" destId="{2B63344E-5F78-4663-9B99-47B97CB68CC4}" srcOrd="2" destOrd="0" parTransId="{16F4E2E7-2AC3-41DA-ACE9-175D541FD38F}" sibTransId="{F476FFDB-A294-4E07-957B-86652D77ACDF}"/>
    <dgm:cxn modelId="{1E57DEBC-D9DE-438C-B505-4B109C6E9CFB}" type="presOf" srcId="{1FCCF555-08C1-4D93-AC2D-C0E11B59044B}" destId="{462F369A-3C75-4367-85F1-A813B4B2D58C}" srcOrd="0" destOrd="0" presId="urn:microsoft.com/office/officeart/2005/8/layout/vList2"/>
    <dgm:cxn modelId="{96F981C0-6833-4D55-9065-FB4F4A82710E}" type="presOf" srcId="{AFAC3619-81D0-41FF-AB6F-36215E33703F}" destId="{921C69B1-DE75-4F37-9FDE-6696F415F647}" srcOrd="0" destOrd="0" presId="urn:microsoft.com/office/officeart/2005/8/layout/vList2"/>
    <dgm:cxn modelId="{55DFD5E2-862D-4788-98BE-E1B25129C33F}" type="presOf" srcId="{86C400E0-DD5D-4096-8592-D6333F1E617D}" destId="{48D41CD0-3AD5-4B87-87F0-E06D730A7460}" srcOrd="0" destOrd="0" presId="urn:microsoft.com/office/officeart/2005/8/layout/vList2"/>
    <dgm:cxn modelId="{19346DF9-6B3A-42BB-8FF4-52CA3B41B3A1}" srcId="{AFAC3619-81D0-41FF-AB6F-36215E33703F}" destId="{86C400E0-DD5D-4096-8592-D6333F1E617D}" srcOrd="3" destOrd="0" parTransId="{AE8F7884-CE2F-4707-9559-BD4C95A19B0C}" sibTransId="{BA8D6D20-3698-431C-9F5A-7275B792FE1F}"/>
    <dgm:cxn modelId="{3F6FCCA9-5625-47DC-8888-77FECB872AB0}" type="presParOf" srcId="{921C69B1-DE75-4F37-9FDE-6696F415F647}" destId="{82B9CBF6-6140-4FCD-9A14-F10791057F57}" srcOrd="0" destOrd="0" presId="urn:microsoft.com/office/officeart/2005/8/layout/vList2"/>
    <dgm:cxn modelId="{237D5A41-042C-4009-9498-E25DAA310531}" type="presParOf" srcId="{921C69B1-DE75-4F37-9FDE-6696F415F647}" destId="{D6E0F7DD-27C0-4DDF-B1BC-2E03280425FC}" srcOrd="1" destOrd="0" presId="urn:microsoft.com/office/officeart/2005/8/layout/vList2"/>
    <dgm:cxn modelId="{97A758F3-706D-45B0-A82D-AF3A7B939986}" type="presParOf" srcId="{921C69B1-DE75-4F37-9FDE-6696F415F647}" destId="{462F369A-3C75-4367-85F1-A813B4B2D58C}" srcOrd="2" destOrd="0" presId="urn:microsoft.com/office/officeart/2005/8/layout/vList2"/>
    <dgm:cxn modelId="{D4CA2F67-1FF1-421C-9830-740D2DA4197F}" type="presParOf" srcId="{921C69B1-DE75-4F37-9FDE-6696F415F647}" destId="{7E79D64A-B4FE-41E3-A77E-78D0F43EE092}" srcOrd="3" destOrd="0" presId="urn:microsoft.com/office/officeart/2005/8/layout/vList2"/>
    <dgm:cxn modelId="{CE3E610D-5B6D-4499-9405-2F7C4A1D82F2}" type="presParOf" srcId="{921C69B1-DE75-4F37-9FDE-6696F415F647}" destId="{48CE43A4-2422-4C9A-A15C-AF058C22176D}" srcOrd="4" destOrd="0" presId="urn:microsoft.com/office/officeart/2005/8/layout/vList2"/>
    <dgm:cxn modelId="{7168447D-5C4B-4707-A82B-DC2FAEE21EEB}" type="presParOf" srcId="{921C69B1-DE75-4F37-9FDE-6696F415F647}" destId="{41DA6BF9-2B33-4E9A-9B14-069BE2F02493}" srcOrd="5" destOrd="0" presId="urn:microsoft.com/office/officeart/2005/8/layout/vList2"/>
    <dgm:cxn modelId="{BF48BD66-B115-4ACD-940D-3469573948B9}" type="presParOf" srcId="{921C69B1-DE75-4F37-9FDE-6696F415F647}" destId="{48D41CD0-3AD5-4B87-87F0-E06D730A746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B9CBF6-6140-4FCD-9A14-F10791057F57}">
      <dsp:nvSpPr>
        <dsp:cNvPr id="0" name=""/>
        <dsp:cNvSpPr/>
      </dsp:nvSpPr>
      <dsp:spPr>
        <a:xfrm>
          <a:off x="0" y="99729"/>
          <a:ext cx="10515600" cy="955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Close your books and do your own interent research, </a:t>
          </a:r>
        </a:p>
      </dsp:txBody>
      <dsp:txXfrm>
        <a:off x="46663" y="146392"/>
        <a:ext cx="10422274" cy="862564"/>
      </dsp:txXfrm>
    </dsp:sp>
    <dsp:sp modelId="{462F369A-3C75-4367-85F1-A813B4B2D58C}">
      <dsp:nvSpPr>
        <dsp:cNvPr id="0" name=""/>
        <dsp:cNvSpPr/>
      </dsp:nvSpPr>
      <dsp:spPr>
        <a:xfrm>
          <a:off x="0" y="1165059"/>
          <a:ext cx="10515600" cy="955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How do hormones affect skin health?</a:t>
          </a:r>
        </a:p>
      </dsp:txBody>
      <dsp:txXfrm>
        <a:off x="46663" y="1211722"/>
        <a:ext cx="10422274" cy="862564"/>
      </dsp:txXfrm>
    </dsp:sp>
    <dsp:sp modelId="{48CE43A4-2422-4C9A-A15C-AF058C22176D}">
      <dsp:nvSpPr>
        <dsp:cNvPr id="0" name=""/>
        <dsp:cNvSpPr/>
      </dsp:nvSpPr>
      <dsp:spPr>
        <a:xfrm>
          <a:off x="0" y="2230389"/>
          <a:ext cx="10515600" cy="955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Write down the main factors</a:t>
          </a:r>
        </a:p>
      </dsp:txBody>
      <dsp:txXfrm>
        <a:off x="46663" y="2277052"/>
        <a:ext cx="10422274" cy="862564"/>
      </dsp:txXfrm>
    </dsp:sp>
    <dsp:sp modelId="{48D41CD0-3AD5-4B87-87F0-E06D730A7460}">
      <dsp:nvSpPr>
        <dsp:cNvPr id="0" name=""/>
        <dsp:cNvSpPr/>
      </dsp:nvSpPr>
      <dsp:spPr>
        <a:xfrm>
          <a:off x="0" y="3295719"/>
          <a:ext cx="10515600" cy="955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Share with the rest of the class </a:t>
          </a:r>
        </a:p>
      </dsp:txBody>
      <dsp:txXfrm>
        <a:off x="46663" y="3342382"/>
        <a:ext cx="10422274" cy="86256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8l8243fDWm8?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697DDB9B-5F45-E5C7-ED66-DC6E9A23DDD4}"/>
              </a:ext>
            </a:extLst>
          </p:cNvPr>
          <p:cNvSpPr txBox="1"/>
          <p:nvPr/>
        </p:nvSpPr>
        <p:spPr>
          <a:xfrm>
            <a:off x="4545805" y="3940207"/>
            <a:ext cx="5967494" cy="55399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000" dirty="0">
                <a:solidFill>
                  <a:schemeClr val="bg1"/>
                </a:solidFill>
                <a:latin typeface="Open Sans" panose="020B0606030504020204" pitchFamily="34" charset="0"/>
              </a:rPr>
              <a:t>Hormones and the Skin</a:t>
            </a:r>
            <a:endParaRPr lang="en-CA" sz="3000" dirty="0">
              <a:solidFill>
                <a:schemeClr val="bg1"/>
              </a:solidFill>
              <a:latin typeface="Futura PT Demi" panose="020B0702020204020303" pitchFamily="34" charset="0"/>
            </a:endParaRPr>
          </a:p>
        </p:txBody>
      </p:sp>
    </p:spTree>
    <p:extLst>
      <p:ext uri="{BB962C8B-B14F-4D97-AF65-F5344CB8AC3E}">
        <p14:creationId xmlns:p14="http://schemas.microsoft.com/office/powerpoint/2010/main" val="1018665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545D-5CE3-D4D0-D61D-3A9CD9773B81}"/>
              </a:ext>
            </a:extLst>
          </p:cNvPr>
          <p:cNvSpPr>
            <a:spLocks noGrp="1"/>
          </p:cNvSpPr>
          <p:nvPr>
            <p:ph type="title"/>
          </p:nvPr>
        </p:nvSpPr>
        <p:spPr/>
        <p:txBody>
          <a:bodyPr/>
          <a:lstStyle/>
          <a:p>
            <a:r>
              <a:rPr lang="en-US" dirty="0">
                <a:solidFill>
                  <a:schemeClr val="bg1"/>
                </a:solidFill>
              </a:rPr>
              <a:t>Hormonal Changes in the Reproductive System Can Affect the Skin</a:t>
            </a:r>
          </a:p>
        </p:txBody>
      </p:sp>
      <p:pic>
        <p:nvPicPr>
          <p:cNvPr id="5" name="Content Placeholder 4" descr="Facial serum application">
            <a:extLst>
              <a:ext uri="{FF2B5EF4-FFF2-40B4-BE49-F238E27FC236}">
                <a16:creationId xmlns:a16="http://schemas.microsoft.com/office/drawing/2014/main" id="{637E2733-86FA-9812-1F24-BFA9E4BB884D}"/>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1970" r="1" b="21302"/>
          <a:stretch/>
        </p:blipFill>
        <p:spPr>
          <a:xfrm>
            <a:off x="3969637" y="1825625"/>
            <a:ext cx="4252725" cy="4351338"/>
          </a:xfrm>
        </p:spPr>
      </p:pic>
    </p:spTree>
    <p:extLst>
      <p:ext uri="{BB962C8B-B14F-4D97-AF65-F5344CB8AC3E}">
        <p14:creationId xmlns:p14="http://schemas.microsoft.com/office/powerpoint/2010/main" val="47196899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8B8726-18C3-0B97-3F4A-CEB12D3BBDDF}"/>
              </a:ext>
            </a:extLst>
          </p:cNvPr>
          <p:cNvSpPr>
            <a:spLocks noGrp="1"/>
          </p:cNvSpPr>
          <p:nvPr>
            <p:ph type="title"/>
          </p:nvPr>
        </p:nvSpPr>
        <p:spPr/>
        <p:txBody>
          <a:bodyPr/>
          <a:lstStyle/>
          <a:p>
            <a:r>
              <a:rPr lang="en-US" dirty="0"/>
              <a:t>Why is it important?</a:t>
            </a:r>
          </a:p>
        </p:txBody>
      </p:sp>
      <p:sp>
        <p:nvSpPr>
          <p:cNvPr id="3" name="Content Placeholder 2">
            <a:extLst>
              <a:ext uri="{FF2B5EF4-FFF2-40B4-BE49-F238E27FC236}">
                <a16:creationId xmlns:a16="http://schemas.microsoft.com/office/drawing/2014/main" id="{93AF1894-9332-9533-4C0D-103DB47DA2E0}"/>
              </a:ext>
            </a:extLst>
          </p:cNvPr>
          <p:cNvSpPr>
            <a:spLocks noGrp="1"/>
          </p:cNvSpPr>
          <p:nvPr>
            <p:ph idx="1"/>
          </p:nvPr>
        </p:nvSpPr>
        <p:spPr/>
        <p:txBody>
          <a:bodyPr/>
          <a:lstStyle/>
          <a:p>
            <a:r>
              <a:rPr lang="en-US" dirty="0"/>
              <a:t>with the reproductive system affect the skin in many ways. Understanding that you cannot cure acne because of the hormonal changes of puberty or perimenopause will help you create skin care options that will help your clients treat the symptoms. Loss of collagen and elastin related to hormonal changes with aging, assisting your client with hair removal options due to fluctuations in hormones, or spending time treating your client’s melasma will be rewarding because you have a solid understanding of the cycles of the reproductive system.</a:t>
            </a:r>
          </a:p>
        </p:txBody>
      </p:sp>
    </p:spTree>
    <p:extLst>
      <p:ext uri="{BB962C8B-B14F-4D97-AF65-F5344CB8AC3E}">
        <p14:creationId xmlns:p14="http://schemas.microsoft.com/office/powerpoint/2010/main" val="1545424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F1894-9332-9533-4C0D-103DB47DA2E0}"/>
              </a:ext>
            </a:extLst>
          </p:cNvPr>
          <p:cNvSpPr>
            <a:spLocks noGrp="1"/>
          </p:cNvSpPr>
          <p:nvPr>
            <p:ph idx="1"/>
          </p:nvPr>
        </p:nvSpPr>
        <p:spPr>
          <a:xfrm>
            <a:off x="838200" y="1693333"/>
            <a:ext cx="10515600" cy="4483630"/>
          </a:xfrm>
        </p:spPr>
        <p:txBody>
          <a:bodyPr/>
          <a:lstStyle/>
          <a:p>
            <a:r>
              <a:rPr lang="en-US" dirty="0"/>
              <a:t>The reproductive system produces the hormones estrogen, progesterone, and testosterone</a:t>
            </a:r>
          </a:p>
          <a:p>
            <a:r>
              <a:rPr lang="en-US" dirty="0"/>
              <a:t>Estrogen is dominant in females, and testosterone is dominant in males. </a:t>
            </a:r>
          </a:p>
          <a:p>
            <a:r>
              <a:rPr lang="en-US" dirty="0"/>
              <a:t>Hormone balance, or lack thereof, affect the skin in several ways. Acne, loss of collagen and elastin, loss of scalp hair, facial hair growth and color, and changes in skin pigmentation such as melasma (pregnancy mask) are some of the results of changing, or fluctuating, hormones.</a:t>
            </a:r>
          </a:p>
        </p:txBody>
      </p:sp>
    </p:spTree>
    <p:extLst>
      <p:ext uri="{BB962C8B-B14F-4D97-AF65-F5344CB8AC3E}">
        <p14:creationId xmlns:p14="http://schemas.microsoft.com/office/powerpoint/2010/main" val="790427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How Hormones Influence Skin Health with Naomi Judge | The Spa Dr. Podcast | Episode #200">
            <a:hlinkClick r:id="" action="ppaction://media"/>
            <a:extLst>
              <a:ext uri="{FF2B5EF4-FFF2-40B4-BE49-F238E27FC236}">
                <a16:creationId xmlns:a16="http://schemas.microsoft.com/office/drawing/2014/main" id="{B82EC413-A27A-8C0B-A914-EA27DA0A72BB}"/>
              </a:ext>
            </a:extLst>
          </p:cNvPr>
          <p:cNvPicPr>
            <a:picLocks noGrp="1" noRot="1" noChangeAspect="1"/>
          </p:cNvPicPr>
          <p:nvPr>
            <p:ph idx="1"/>
            <a:videoFile r:link="rId1"/>
          </p:nvPr>
        </p:nvPicPr>
        <p:blipFill>
          <a:blip r:embed="rId3"/>
          <a:stretch>
            <a:fillRect/>
          </a:stretch>
        </p:blipFill>
        <p:spPr>
          <a:xfrm>
            <a:off x="1770185" y="1137933"/>
            <a:ext cx="8077199" cy="5386753"/>
          </a:xfrm>
        </p:spPr>
      </p:pic>
      <p:sp>
        <p:nvSpPr>
          <p:cNvPr id="6" name="TextBox 5">
            <a:extLst>
              <a:ext uri="{FF2B5EF4-FFF2-40B4-BE49-F238E27FC236}">
                <a16:creationId xmlns:a16="http://schemas.microsoft.com/office/drawing/2014/main" id="{44BCA3B1-F681-6EEF-5A5E-17D96391F9E7}"/>
              </a:ext>
            </a:extLst>
          </p:cNvPr>
          <p:cNvSpPr txBox="1"/>
          <p:nvPr/>
        </p:nvSpPr>
        <p:spPr>
          <a:xfrm>
            <a:off x="1480038" y="219807"/>
            <a:ext cx="8411307" cy="646331"/>
          </a:xfrm>
          <a:prstGeom prst="rect">
            <a:avLst/>
          </a:prstGeom>
          <a:solidFill>
            <a:srgbClr val="ED7D3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dirty="0">
                <a:cs typeface="Calibri"/>
              </a:rPr>
              <a:t>Hormones and skin health </a:t>
            </a:r>
            <a:endParaRPr lang="en-US" sz="3600" dirty="0"/>
          </a:p>
        </p:txBody>
      </p:sp>
    </p:spTree>
    <p:extLst>
      <p:ext uri="{BB962C8B-B14F-4D97-AF65-F5344CB8AC3E}">
        <p14:creationId xmlns:p14="http://schemas.microsoft.com/office/powerpoint/2010/main" val="3073705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AF1C6-B3DD-27EA-0412-8A7BE2D74423}"/>
              </a:ext>
            </a:extLst>
          </p:cNvPr>
          <p:cNvSpPr>
            <a:spLocks noGrp="1"/>
          </p:cNvSpPr>
          <p:nvPr>
            <p:ph type="title"/>
          </p:nvPr>
        </p:nvSpPr>
        <p:spPr/>
        <p:txBody>
          <a:bodyPr/>
          <a:lstStyle/>
          <a:p>
            <a:r>
              <a:rPr lang="en-US" dirty="0"/>
              <a:t>Research activity Time. 30 min</a:t>
            </a:r>
          </a:p>
        </p:txBody>
      </p:sp>
      <p:graphicFrame>
        <p:nvGraphicFramePr>
          <p:cNvPr id="5" name="Content Placeholder 2">
            <a:extLst>
              <a:ext uri="{FF2B5EF4-FFF2-40B4-BE49-F238E27FC236}">
                <a16:creationId xmlns:a16="http://schemas.microsoft.com/office/drawing/2014/main" id="{064BD843-1FD4-84AE-C4CA-2AFB4AA6542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9604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6833</TotalTime>
  <Words>234</Words>
  <Application>Microsoft Office PowerPoint</Application>
  <PresentationFormat>Widescreen</PresentationFormat>
  <Paragraphs>14</Paragraphs>
  <Slides>7</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Futura PT Book</vt:lpstr>
      <vt:lpstr>Futura PT Demi</vt:lpstr>
      <vt:lpstr>Open Sans</vt:lpstr>
      <vt:lpstr>Office Theme</vt:lpstr>
      <vt:lpstr>PowerPoint Presentation</vt:lpstr>
      <vt:lpstr>Hormonal Changes in the Reproductive System Can Affect the Skin</vt:lpstr>
      <vt:lpstr>Why is it important?</vt:lpstr>
      <vt:lpstr>PowerPoint Presentation</vt:lpstr>
      <vt:lpstr>PowerPoint Presentation</vt:lpstr>
      <vt:lpstr>Research activity Time. 30 min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280</cp:revision>
  <dcterms:created xsi:type="dcterms:W3CDTF">2020-02-19T20:43:13Z</dcterms:created>
  <dcterms:modified xsi:type="dcterms:W3CDTF">2023-04-11T22:26:58Z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