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4"/>
    <p:sldMasterId id="2147483684" r:id="rId5"/>
  </p:sldMasterIdLst>
  <p:notesMasterIdLst>
    <p:notesMasterId r:id="rId46"/>
  </p:notesMasterIdLst>
  <p:handoutMasterIdLst>
    <p:handoutMasterId r:id="rId47"/>
  </p:handoutMasterIdLst>
  <p:sldIdLst>
    <p:sldId id="269" r:id="rId6"/>
    <p:sldId id="285" r:id="rId7"/>
    <p:sldId id="287" r:id="rId8"/>
    <p:sldId id="289" r:id="rId9"/>
    <p:sldId id="290" r:id="rId10"/>
    <p:sldId id="298" r:id="rId11"/>
    <p:sldId id="288" r:id="rId12"/>
    <p:sldId id="286" r:id="rId13"/>
    <p:sldId id="291" r:id="rId14"/>
    <p:sldId id="293" r:id="rId15"/>
    <p:sldId id="295" r:id="rId16"/>
    <p:sldId id="300" r:id="rId17"/>
    <p:sldId id="296" r:id="rId18"/>
    <p:sldId id="299" r:id="rId19"/>
    <p:sldId id="305" r:id="rId20"/>
    <p:sldId id="297" r:id="rId21"/>
    <p:sldId id="303" r:id="rId22"/>
    <p:sldId id="304" r:id="rId23"/>
    <p:sldId id="306" r:id="rId24"/>
    <p:sldId id="307" r:id="rId25"/>
    <p:sldId id="310" r:id="rId26"/>
    <p:sldId id="309" r:id="rId27"/>
    <p:sldId id="311" r:id="rId28"/>
    <p:sldId id="312" r:id="rId29"/>
    <p:sldId id="313" r:id="rId30"/>
    <p:sldId id="315" r:id="rId31"/>
    <p:sldId id="316" r:id="rId32"/>
    <p:sldId id="319" r:id="rId33"/>
    <p:sldId id="320" r:id="rId34"/>
    <p:sldId id="321" r:id="rId35"/>
    <p:sldId id="323" r:id="rId36"/>
    <p:sldId id="325" r:id="rId37"/>
    <p:sldId id="326" r:id="rId38"/>
    <p:sldId id="328" r:id="rId39"/>
    <p:sldId id="314" r:id="rId40"/>
    <p:sldId id="330" r:id="rId41"/>
    <p:sldId id="329" r:id="rId42"/>
    <p:sldId id="331" r:id="rId43"/>
    <p:sldId id="332" r:id="rId44"/>
    <p:sldId id="333" r:id="rId45"/>
  </p:sldIdLst>
  <p:sldSz cx="12192000" cy="6858000"/>
  <p:notesSz cx="7023100" cy="9309100"/>
  <p:custDataLst>
    <p:tags r:id="rId4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7"/>
            <p14:sldId id="289"/>
            <p14:sldId id="290"/>
            <p14:sldId id="298"/>
            <p14:sldId id="288"/>
            <p14:sldId id="286"/>
            <p14:sldId id="291"/>
            <p14:sldId id="293"/>
            <p14:sldId id="295"/>
            <p14:sldId id="300"/>
            <p14:sldId id="296"/>
            <p14:sldId id="299"/>
            <p14:sldId id="305"/>
            <p14:sldId id="297"/>
            <p14:sldId id="303"/>
            <p14:sldId id="304"/>
            <p14:sldId id="306"/>
            <p14:sldId id="307"/>
            <p14:sldId id="310"/>
            <p14:sldId id="309"/>
            <p14:sldId id="311"/>
            <p14:sldId id="312"/>
            <p14:sldId id="313"/>
            <p14:sldId id="315"/>
            <p14:sldId id="316"/>
            <p14:sldId id="319"/>
            <p14:sldId id="320"/>
            <p14:sldId id="321"/>
            <p14:sldId id="323"/>
            <p14:sldId id="325"/>
            <p14:sldId id="326"/>
            <p14:sldId id="328"/>
            <p14:sldId id="314"/>
            <p14:sldId id="330"/>
            <p14:sldId id="329"/>
            <p14:sldId id="331"/>
            <p14:sldId id="332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3878" autoAdjust="0"/>
  </p:normalViewPr>
  <p:slideViewPr>
    <p:cSldViewPr snapToGrid="0">
      <p:cViewPr varScale="1">
        <p:scale>
          <a:sx n="105" d="100"/>
          <a:sy n="105" d="100"/>
        </p:scale>
        <p:origin x="786" y="10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gs" Target="tags/tag1.xml"/><Relationship Id="rId8" Type="http://schemas.openxmlformats.org/officeDocument/2006/relationships/slide" Target="slides/slide3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Bring grids to class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848053-7002-48EF-AC58-B96C9C7AB058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47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54751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D3A0-4FF3-4088-9DBC-1AB165D0CB47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E71D4-2BF1-4DC5-9691-0AE1B258CB9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22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8227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0667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2645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4197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99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1210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18574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3542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8074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08153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36834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30193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0816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77736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3849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11625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69820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04157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28466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849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7235724-92D0-05DF-A786-F022D80F215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DA2AC16-A504-4B48-C1C5-852A3744CD5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E38EEFD8-5E69-1371-BF71-AB998149B3C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4212093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8573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25818" y="3010063"/>
            <a:ext cx="5342858" cy="1113973"/>
          </a:xfrm>
        </p:spPr>
        <p:txBody>
          <a:bodyPr>
            <a:normAutofit/>
          </a:bodyPr>
          <a:lstStyle/>
          <a:p>
            <a:r>
              <a:rPr lang="en-US" sz="5400" dirty="0"/>
              <a:t>APPH 226: </a:t>
            </a:r>
            <a:r>
              <a:rPr lang="en-US" b="1" dirty="0"/>
              <a:t>Grids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25818" y="4245101"/>
            <a:ext cx="3999345" cy="745110"/>
          </a:xfrm>
        </p:spPr>
        <p:txBody>
          <a:bodyPr/>
          <a:lstStyle/>
          <a:p>
            <a:r>
              <a:rPr lang="en-US" sz="2400" dirty="0"/>
              <a:t>Objectives: 5.3, 5.4, 9.3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History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Invented in 1913 by Gustave Bucky</a:t>
            </a:r>
          </a:p>
          <a:p>
            <a:r>
              <a:rPr lang="en-US" dirty="0"/>
              <a:t>Is the most effective means for limiting scatter radiation that reaches the IR</a:t>
            </a:r>
          </a:p>
          <a:p>
            <a:r>
              <a:rPr lang="en-US" dirty="0"/>
              <a:t>Improvements have been made to it, but the basic principle has not changed</a:t>
            </a:r>
          </a:p>
          <a:p>
            <a:r>
              <a:rPr lang="en-US" dirty="0"/>
              <a:t>Consists of a radiopaque material alternating with radiolucent material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Approximately ¼ inch thick and ranges from 8x10 inches to 17x17 inches</a:t>
            </a:r>
          </a:p>
          <a:p>
            <a:r>
              <a:rPr lang="en-US" dirty="0"/>
              <a:t>Has very thin lead strips inside with radiolucent interspaces</a:t>
            </a:r>
          </a:p>
          <a:p>
            <a:r>
              <a:rPr lang="en-US" dirty="0"/>
              <a:t>Purpose is to absorb scatter from the patient</a:t>
            </a:r>
          </a:p>
          <a:p>
            <a:r>
              <a:rPr lang="en-US" dirty="0"/>
              <a:t>Goes in between the patient and IR to improve image contrast </a:t>
            </a:r>
          </a:p>
        </p:txBody>
      </p:sp>
    </p:spTree>
    <p:extLst>
      <p:ext uri="{BB962C8B-B14F-4D97-AF65-F5344CB8AC3E}">
        <p14:creationId xmlns:p14="http://schemas.microsoft.com/office/powerpoint/2010/main" val="876266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scatter leaves the patient, much of it is directed towards the IR</a:t>
            </a:r>
          </a:p>
          <a:p>
            <a:pPr lvl="1"/>
            <a:r>
              <a:rPr lang="en-US" dirty="0"/>
              <a:t>Not great for image quality – image fog</a:t>
            </a:r>
          </a:p>
          <a:p>
            <a:r>
              <a:rPr lang="en-US" dirty="0"/>
              <a:t>Ideally a grid would absorb (clean up) all scatter photons and only allow transmitted photons to pass to the IR</a:t>
            </a:r>
          </a:p>
          <a:p>
            <a:r>
              <a:rPr lang="en-US" dirty="0"/>
              <a:t>This does not happen, but with proper use, the image contrast can be greatly improved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654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Construction - Strips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Grid strips (lines) have a precise height, thickness and space between them</a:t>
            </a:r>
          </a:p>
          <a:p>
            <a:pPr lvl="1"/>
            <a:r>
              <a:rPr lang="en-US" sz="3200" dirty="0"/>
              <a:t>Typically made of lead because:</a:t>
            </a:r>
          </a:p>
          <a:p>
            <a:pPr lvl="2"/>
            <a:r>
              <a:rPr lang="en-US" sz="2800" dirty="0"/>
              <a:t>Inexpensive</a:t>
            </a:r>
          </a:p>
          <a:p>
            <a:pPr lvl="2"/>
            <a:r>
              <a:rPr lang="en-US" sz="2800" dirty="0"/>
              <a:t>Easy to shape</a:t>
            </a:r>
          </a:p>
          <a:p>
            <a:pPr lvl="2"/>
            <a:r>
              <a:rPr lang="en-US" sz="2800" dirty="0"/>
              <a:t>High atomic number and mass density</a:t>
            </a:r>
          </a:p>
        </p:txBody>
      </p:sp>
    </p:spTree>
    <p:extLst>
      <p:ext uri="{BB962C8B-B14F-4D97-AF65-F5344CB8AC3E}">
        <p14:creationId xmlns:p14="http://schemas.microsoft.com/office/powerpoint/2010/main" val="2955644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Construction – Interspace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Purpose: to maintain precise separation between the lead strips</a:t>
            </a:r>
          </a:p>
          <a:p>
            <a:r>
              <a:rPr lang="en-US" dirty="0"/>
              <a:t>Aluminum is commonly used for interspace material</a:t>
            </a:r>
          </a:p>
          <a:p>
            <a:pPr lvl="1"/>
            <a:r>
              <a:rPr lang="en-US" dirty="0" err="1"/>
              <a:t>Nonhygroscopic</a:t>
            </a:r>
            <a:r>
              <a:rPr lang="en-US" dirty="0"/>
              <a:t> - does not absorb/retain moisture  </a:t>
            </a:r>
          </a:p>
          <a:p>
            <a:pPr lvl="1"/>
            <a:r>
              <a:rPr lang="en-US" dirty="0"/>
              <a:t>Easier to manufacture</a:t>
            </a:r>
          </a:p>
          <a:p>
            <a:r>
              <a:rPr lang="en-US" dirty="0"/>
              <a:t>Plastic fiber also used</a:t>
            </a:r>
          </a:p>
          <a:p>
            <a:pPr lvl="1"/>
            <a:r>
              <a:rPr lang="en-US" dirty="0"/>
              <a:t>However, there is less absorption of the beam at low </a:t>
            </a:r>
            <a:r>
              <a:rPr lang="en-US" dirty="0" err="1"/>
              <a:t>kVps</a:t>
            </a:r>
            <a:endParaRPr lang="en-US" dirty="0"/>
          </a:p>
          <a:p>
            <a:r>
              <a:rPr lang="en-US" dirty="0"/>
              <a:t>Lead lines and interspace material are then covered with an aluminum front and back panel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380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Construction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Grids are described by grid frequency and grid ratio</a:t>
            </a:r>
          </a:p>
          <a:p>
            <a:r>
              <a:rPr lang="en-US" dirty="0"/>
              <a:t>Grid Frequency</a:t>
            </a:r>
          </a:p>
          <a:p>
            <a:pPr lvl="1"/>
            <a:r>
              <a:rPr lang="en-US" dirty="0"/>
              <a:t>Number of lead lines per unit length (inches/cm/both)</a:t>
            </a:r>
          </a:p>
          <a:p>
            <a:pPr lvl="1"/>
            <a:r>
              <a:rPr lang="en-US" dirty="0"/>
              <a:t>Commonly in the 25-45 line/cm range</a:t>
            </a:r>
          </a:p>
          <a:p>
            <a:r>
              <a:rPr lang="en-US" dirty="0"/>
              <a:t>Grid Ratio</a:t>
            </a:r>
          </a:p>
          <a:p>
            <a:pPr lvl="1"/>
            <a:r>
              <a:rPr lang="en-US" dirty="0"/>
              <a:t>Ratio of the height of the lead strips to the distance between them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382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Frequency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When using a stationary high frequency grid, the resultant images will show less distinct grid lines</a:t>
            </a:r>
          </a:p>
          <a:p>
            <a:r>
              <a:rPr lang="en-US" sz="3600" dirty="0"/>
              <a:t>Grids with higher frequency have thinner lead strips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600" dirty="0"/>
              <a:t>Defined as:</a:t>
            </a:r>
          </a:p>
          <a:p>
            <a:r>
              <a:rPr lang="en-US" sz="3200" b="1" dirty="0"/>
              <a:t>Ratio of the height of the lead strips to the distance between them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3200" dirty="0"/>
              <a:t>Grid Ratio =   h/d </a:t>
            </a:r>
            <a:r>
              <a:rPr lang="en-US" dirty="0"/>
              <a:t>	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h= lead strip height   D= interspace width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Grid ratio plays a major part in the ability of a grid to improve image contrast </a:t>
            </a:r>
          </a:p>
        </p:txBody>
      </p:sp>
    </p:spTree>
    <p:extLst>
      <p:ext uri="{BB962C8B-B14F-4D97-AF65-F5344CB8AC3E}">
        <p14:creationId xmlns:p14="http://schemas.microsoft.com/office/powerpoint/2010/main" val="1288667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591" y="2233129"/>
            <a:ext cx="10515600" cy="4351338"/>
          </a:xfrm>
        </p:spPr>
        <p:txBody>
          <a:bodyPr/>
          <a:lstStyle/>
          <a:p>
            <a:r>
              <a:rPr lang="en-US" dirty="0"/>
              <a:t>Ratios range from 4:1 to 16:1</a:t>
            </a:r>
          </a:p>
          <a:p>
            <a:pPr lvl="1"/>
            <a:r>
              <a:rPr lang="en-US" dirty="0"/>
              <a:t>In general x-ray, typically 8:1 or 10:1 used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High ratio grids remove/clean up more scatter than lower ratio grids</a:t>
            </a:r>
          </a:p>
          <a:p>
            <a:pPr lvl="1"/>
            <a:r>
              <a:rPr lang="en-US" dirty="0"/>
              <a:t>Increase radiographic contrast	</a:t>
            </a:r>
          </a:p>
        </p:txBody>
      </p:sp>
    </p:spTree>
    <p:extLst>
      <p:ext uri="{BB962C8B-B14F-4D97-AF65-F5344CB8AC3E}">
        <p14:creationId xmlns:p14="http://schemas.microsoft.com/office/powerpoint/2010/main" val="678762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higher the grid ratio, the straighter the scatter must be in order to pass through to the IR</a:t>
            </a:r>
          </a:p>
          <a:p>
            <a:r>
              <a:rPr lang="en-US" dirty="0"/>
              <a:t>Scatter must have alignment very close to primary to be able to pass through interspaces</a:t>
            </a:r>
          </a:p>
          <a:p>
            <a:r>
              <a:rPr lang="en-US" dirty="0"/>
              <a:t>Meaning higher ratio grids:</a:t>
            </a:r>
          </a:p>
          <a:p>
            <a:pPr lvl="1"/>
            <a:r>
              <a:rPr lang="en-US" dirty="0"/>
              <a:t>Remove more scatter</a:t>
            </a:r>
          </a:p>
          <a:p>
            <a:pPr lvl="1"/>
            <a:r>
              <a:rPr lang="en-US" dirty="0"/>
              <a:t>Require more accurate positioning of tube</a:t>
            </a:r>
          </a:p>
          <a:p>
            <a:pPr lvl="1"/>
            <a:r>
              <a:rPr lang="en-US" dirty="0"/>
              <a:t>Prone to increased grid errors</a:t>
            </a:r>
          </a:p>
        </p:txBody>
      </p:sp>
    </p:spTree>
    <p:extLst>
      <p:ext uri="{BB962C8B-B14F-4D97-AF65-F5344CB8AC3E}">
        <p14:creationId xmlns:p14="http://schemas.microsoft.com/office/powerpoint/2010/main" val="2097373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Cut Off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What is it?</a:t>
            </a:r>
          </a:p>
          <a:p>
            <a:pPr lvl="1"/>
            <a:r>
              <a:rPr lang="en-US" sz="2800" dirty="0"/>
              <a:t>Absorption of the primary beam (transmitted x-rays) by the lead strips</a:t>
            </a:r>
          </a:p>
          <a:p>
            <a:pPr lvl="2"/>
            <a:r>
              <a:rPr lang="en-US" sz="2400" dirty="0"/>
              <a:t>‘cut off’ from reaching IR</a:t>
            </a:r>
          </a:p>
          <a:p>
            <a:pPr lvl="1"/>
            <a:r>
              <a:rPr lang="en-US" sz="2800" dirty="0"/>
              <a:t>Undesirable</a:t>
            </a:r>
          </a:p>
          <a:p>
            <a:pPr lvl="1"/>
            <a:r>
              <a:rPr lang="en-US" sz="2800" dirty="0"/>
              <a:t>Loss of radiographic density</a:t>
            </a:r>
          </a:p>
          <a:p>
            <a:pPr lvl="1"/>
            <a:r>
              <a:rPr lang="en-US" sz="2800" dirty="0"/>
              <a:t>Can be partial/complete</a:t>
            </a:r>
          </a:p>
          <a:p>
            <a:pPr lvl="1"/>
            <a:r>
              <a:rPr lang="en-US" sz="2800" dirty="0"/>
              <a:t>Can occur with any type of grid </a:t>
            </a:r>
            <a:endParaRPr lang="en-US" dirty="0"/>
          </a:p>
          <a:p>
            <a:pPr lvl="1"/>
            <a:r>
              <a:rPr lang="en-US" sz="2800" dirty="0"/>
              <a:t>Causes ‘grid errors’</a:t>
            </a:r>
          </a:p>
        </p:txBody>
      </p:sp>
    </p:spTree>
    <p:extLst>
      <p:ext uri="{BB962C8B-B14F-4D97-AF65-F5344CB8AC3E}">
        <p14:creationId xmlns:p14="http://schemas.microsoft.com/office/powerpoint/2010/main" val="2780798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Refers to the pattern of the lead lines of a grid</a:t>
            </a:r>
          </a:p>
          <a:p>
            <a:r>
              <a:rPr lang="en-US" sz="3600" dirty="0"/>
              <a:t>Two types of patterns</a:t>
            </a:r>
          </a:p>
          <a:p>
            <a:r>
              <a:rPr lang="en-US" sz="3600" dirty="0"/>
              <a:t>Linear</a:t>
            </a:r>
          </a:p>
          <a:p>
            <a:pPr lvl="1"/>
            <a:r>
              <a:rPr lang="en-US" sz="3200" dirty="0"/>
              <a:t>Grid lines run in one direction</a:t>
            </a:r>
          </a:p>
          <a:p>
            <a:pPr lvl="1"/>
            <a:r>
              <a:rPr lang="en-US" sz="3200" dirty="0"/>
              <a:t>Most popular</a:t>
            </a:r>
          </a:p>
          <a:p>
            <a:r>
              <a:rPr lang="en-US" sz="3600" dirty="0"/>
              <a:t>Crossed or Cross hatched</a:t>
            </a:r>
          </a:p>
          <a:p>
            <a:pPr lvl="1"/>
            <a:r>
              <a:rPr lang="en-US" sz="3200" dirty="0"/>
              <a:t>Grid lines run in two directions</a:t>
            </a:r>
          </a:p>
        </p:txBody>
      </p:sp>
    </p:spTree>
    <p:extLst>
      <p:ext uri="{BB962C8B-B14F-4D97-AF65-F5344CB8AC3E}">
        <p14:creationId xmlns:p14="http://schemas.microsoft.com/office/powerpoint/2010/main" val="28131172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Crossed or Cross Hatched Pattern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Lead lines at right angles to each other</a:t>
            </a:r>
          </a:p>
          <a:p>
            <a:r>
              <a:rPr lang="en-US" dirty="0"/>
              <a:t>Removes more scatter than linear because there are more lead strips oriented in two directions</a:t>
            </a:r>
          </a:p>
          <a:p>
            <a:r>
              <a:rPr lang="en-US" dirty="0"/>
              <a:t>Limited application as the tube cannot be angled</a:t>
            </a:r>
          </a:p>
          <a:p>
            <a:r>
              <a:rPr lang="en-US" dirty="0"/>
              <a:t>Very precise positioning required</a:t>
            </a:r>
          </a:p>
        </p:txBody>
      </p:sp>
    </p:spTree>
    <p:extLst>
      <p:ext uri="{BB962C8B-B14F-4D97-AF65-F5344CB8AC3E}">
        <p14:creationId xmlns:p14="http://schemas.microsoft.com/office/powerpoint/2010/main" val="3870339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Crossed Grids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385809" y="1495841"/>
            <a:ext cx="4653197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u="sng" dirty="0"/>
              <a:t>Disadvantages</a:t>
            </a:r>
          </a:p>
          <a:p>
            <a:r>
              <a:rPr lang="en-US" dirty="0"/>
              <a:t>Positioning of grid is critical and CR is critical, must be perfectly centered</a:t>
            </a:r>
          </a:p>
          <a:p>
            <a:r>
              <a:rPr lang="en-US" dirty="0"/>
              <a:t>Exposure technique is substantial, higher patient dose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1495425"/>
            <a:ext cx="4270375" cy="5086350"/>
          </a:xfrm>
        </p:spPr>
        <p:txBody>
          <a:bodyPr/>
          <a:lstStyle/>
          <a:p>
            <a:pPr marL="0" indent="0" algn="ctr">
              <a:buNone/>
            </a:pPr>
            <a:r>
              <a:rPr lang="en-US" u="sng" dirty="0"/>
              <a:t>Advantages</a:t>
            </a:r>
          </a:p>
          <a:p>
            <a:r>
              <a:rPr lang="en-US" dirty="0"/>
              <a:t>Much more efficient at cleaning up scatter</a:t>
            </a:r>
          </a:p>
        </p:txBody>
      </p:sp>
    </p:spTree>
    <p:extLst>
      <p:ext uri="{BB962C8B-B14F-4D97-AF65-F5344CB8AC3E}">
        <p14:creationId xmlns:p14="http://schemas.microsoft.com/office/powerpoint/2010/main" val="3434708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Pattern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commonly used because it allows for angulation along the length of the lines</a:t>
            </a:r>
          </a:p>
          <a:p>
            <a:r>
              <a:rPr lang="en-US" dirty="0"/>
              <a:t>Can be:</a:t>
            </a:r>
          </a:p>
          <a:p>
            <a:pPr lvl="1"/>
            <a:r>
              <a:rPr lang="en-US" dirty="0"/>
              <a:t>Parallel</a:t>
            </a:r>
          </a:p>
          <a:p>
            <a:pPr lvl="1"/>
            <a:r>
              <a:rPr lang="en-US" dirty="0"/>
              <a:t>Focused </a:t>
            </a:r>
          </a:p>
        </p:txBody>
      </p:sp>
    </p:spTree>
    <p:extLst>
      <p:ext uri="{BB962C8B-B14F-4D97-AF65-F5344CB8AC3E}">
        <p14:creationId xmlns:p14="http://schemas.microsoft.com/office/powerpoint/2010/main" val="1623964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Parallel Grid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Simplest type of grid</a:t>
            </a:r>
          </a:p>
          <a:p>
            <a:r>
              <a:rPr lang="en-US" dirty="0"/>
              <a:t>Has lead strips that run parallel to one another</a:t>
            </a:r>
          </a:p>
          <a:p>
            <a:r>
              <a:rPr lang="en-US" dirty="0"/>
              <a:t>Easiest to manufacture</a:t>
            </a:r>
          </a:p>
          <a:p>
            <a:r>
              <a:rPr lang="en-US" dirty="0"/>
              <a:t>Main disadvantage: cannot avoid grid cut off on image</a:t>
            </a:r>
          </a:p>
        </p:txBody>
      </p:sp>
    </p:spTree>
    <p:extLst>
      <p:ext uri="{BB962C8B-B14F-4D97-AF65-F5344CB8AC3E}">
        <p14:creationId xmlns:p14="http://schemas.microsoft.com/office/powerpoint/2010/main" val="3481877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Parallel Grid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More attenuation occurs as the x-rays approach the edge of the image receptor (IR)</a:t>
            </a:r>
          </a:p>
          <a:p>
            <a:r>
              <a:rPr lang="en-US" dirty="0"/>
              <a:t>Would notice greater radiographic density along center line of IR, but decreasing density towards the sides</a:t>
            </a:r>
          </a:p>
          <a:p>
            <a:r>
              <a:rPr lang="en-US" dirty="0"/>
              <a:t>Greater grid cut off will occur with shorter SID</a:t>
            </a:r>
          </a:p>
        </p:txBody>
      </p:sp>
    </p:spTree>
    <p:extLst>
      <p:ext uri="{BB962C8B-B14F-4D97-AF65-F5344CB8AC3E}">
        <p14:creationId xmlns:p14="http://schemas.microsoft.com/office/powerpoint/2010/main" val="28567257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Focused Grid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Designed to minimize grid cut off</a:t>
            </a:r>
          </a:p>
          <a:p>
            <a:r>
              <a:rPr lang="en-US" dirty="0"/>
              <a:t>Lead strips are angled to approximately match the angles of the divergent x-ray beam</a:t>
            </a:r>
          </a:p>
          <a:p>
            <a:r>
              <a:rPr lang="en-US" dirty="0"/>
              <a:t>Allows more transmitted photons to reach IR</a:t>
            </a:r>
          </a:p>
        </p:txBody>
      </p:sp>
    </p:spTree>
    <p:extLst>
      <p:ext uri="{BB962C8B-B14F-4D97-AF65-F5344CB8AC3E}">
        <p14:creationId xmlns:p14="http://schemas.microsoft.com/office/powerpoint/2010/main" val="1221065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Focused Grid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Transmitted photons are more likely to pass through a focused grid to reach the IR than they are to pass through a parallel grid </a:t>
            </a:r>
          </a:p>
          <a:p>
            <a:r>
              <a:rPr lang="en-US" dirty="0"/>
              <a:t>Less grid cut off</a:t>
            </a:r>
          </a:p>
          <a:p>
            <a:r>
              <a:rPr lang="en-US" dirty="0"/>
              <a:t>Uniform density throughout image when positioned correctly</a:t>
            </a:r>
          </a:p>
        </p:txBody>
      </p:sp>
    </p:spTree>
    <p:extLst>
      <p:ext uri="{BB962C8B-B14F-4D97-AF65-F5344CB8AC3E}">
        <p14:creationId xmlns:p14="http://schemas.microsoft.com/office/powerpoint/2010/main" val="1873877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Focused 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Clearly marked with its intended focal distance and the side that should face the x-ray tube</a:t>
            </a:r>
          </a:p>
          <a:p>
            <a:r>
              <a:rPr lang="en-US" dirty="0"/>
              <a:t>If used outside of the intended focal range, grid cut off will occur</a:t>
            </a:r>
          </a:p>
        </p:txBody>
      </p:sp>
    </p:spTree>
    <p:extLst>
      <p:ext uri="{BB962C8B-B14F-4D97-AF65-F5344CB8AC3E}">
        <p14:creationId xmlns:p14="http://schemas.microsoft.com/office/powerpoint/2010/main" val="961821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Focal Range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7165" y="2141537"/>
            <a:ext cx="10515600" cy="4351338"/>
          </a:xfrm>
        </p:spPr>
        <p:txBody>
          <a:bodyPr/>
          <a:lstStyle/>
          <a:p>
            <a:r>
              <a:rPr lang="en-US" sz="3200" dirty="0"/>
              <a:t>Focal Range</a:t>
            </a:r>
          </a:p>
          <a:p>
            <a:pPr marL="0" indent="0">
              <a:buNone/>
            </a:pPr>
            <a:endParaRPr lang="en-US" sz="2200" dirty="0"/>
          </a:p>
          <a:p>
            <a:pPr lvl="1"/>
            <a:r>
              <a:rPr lang="en-US" sz="2800" dirty="0"/>
              <a:t>Recommended range of SIDs that can be used with a focused grid</a:t>
            </a:r>
          </a:p>
        </p:txBody>
      </p:sp>
    </p:spTree>
    <p:extLst>
      <p:ext uri="{BB962C8B-B14F-4D97-AF65-F5344CB8AC3E}">
        <p14:creationId xmlns:p14="http://schemas.microsoft.com/office/powerpoint/2010/main" val="3133017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With stationary grids, grid lines will be produced on the images </a:t>
            </a:r>
          </a:p>
          <a:p>
            <a:r>
              <a:rPr lang="en-US" sz="3200" dirty="0"/>
              <a:t>Grid lines</a:t>
            </a:r>
          </a:p>
          <a:p>
            <a:pPr lvl="1"/>
            <a:r>
              <a:rPr lang="en-US" sz="2800" dirty="0"/>
              <a:t>Primary x-rays absorbed within the lead strips</a:t>
            </a:r>
          </a:p>
          <a:p>
            <a:pPr lvl="1"/>
            <a:r>
              <a:rPr lang="en-US" sz="2800" dirty="0"/>
              <a:t>Although the grid strips are very small, can still see them on an image </a:t>
            </a:r>
          </a:p>
          <a:p>
            <a:pPr lvl="1"/>
            <a:r>
              <a:rPr lang="en-US" sz="2800" dirty="0"/>
              <a:t>Can be shown by taking an x-ray of a grid</a:t>
            </a:r>
          </a:p>
          <a:p>
            <a:pPr lvl="1"/>
            <a:r>
              <a:rPr lang="en-US" sz="2800" dirty="0"/>
              <a:t>Usually, a high frequency grid has less obvious lines as compared with low frequency grids </a:t>
            </a:r>
          </a:p>
          <a:p>
            <a:pPr lvl="2"/>
            <a:r>
              <a:rPr lang="en-US" sz="2400" dirty="0"/>
              <a:t>Not always, the visibility of grid lines is directly related to the width of the grid strips</a:t>
            </a:r>
          </a:p>
        </p:txBody>
      </p:sp>
    </p:spTree>
    <p:extLst>
      <p:ext uri="{BB962C8B-B14F-4D97-AF65-F5344CB8AC3E}">
        <p14:creationId xmlns:p14="http://schemas.microsoft.com/office/powerpoint/2010/main" val="28388079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Grid lines appearing on the image is not ideal</a:t>
            </a:r>
          </a:p>
          <a:p>
            <a:pPr lvl="1"/>
            <a:r>
              <a:rPr lang="en-US" dirty="0"/>
              <a:t>Adds additional artifact</a:t>
            </a:r>
          </a:p>
          <a:p>
            <a:r>
              <a:rPr lang="en-US" dirty="0"/>
              <a:t>Hollis Potter came up with the idea to move the grid during the exposure</a:t>
            </a:r>
          </a:p>
          <a:p>
            <a:pPr lvl="1"/>
            <a:r>
              <a:rPr lang="en-US" dirty="0"/>
              <a:t>This would make the grid lines ‘disappear’ without adding to the radiographic technique</a:t>
            </a:r>
          </a:p>
          <a:p>
            <a:r>
              <a:rPr lang="en-US" dirty="0"/>
              <a:t>Called a moving grid or Potter-Bucky diaphragm (bucky)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72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types of moving grids</a:t>
            </a:r>
          </a:p>
          <a:p>
            <a:r>
              <a:rPr lang="en-US" dirty="0"/>
              <a:t>Reciprocating</a:t>
            </a:r>
          </a:p>
          <a:p>
            <a:pPr lvl="1"/>
            <a:r>
              <a:rPr lang="en-US" dirty="0"/>
              <a:t>Motor driven</a:t>
            </a:r>
          </a:p>
          <a:p>
            <a:pPr lvl="1"/>
            <a:r>
              <a:rPr lang="en-US" dirty="0"/>
              <a:t>Moves back and forth several times during exposure</a:t>
            </a:r>
          </a:p>
          <a:p>
            <a:pPr lvl="2"/>
            <a:r>
              <a:rPr lang="en-US" dirty="0"/>
              <a:t>About 2 cm distance for movement</a:t>
            </a:r>
          </a:p>
          <a:p>
            <a:r>
              <a:rPr lang="en-US" dirty="0"/>
              <a:t>Oscillating</a:t>
            </a:r>
          </a:p>
          <a:p>
            <a:pPr lvl="1"/>
            <a:r>
              <a:rPr lang="en-US" dirty="0"/>
              <a:t>Uses spring like mechanisms with an electromagnet</a:t>
            </a:r>
          </a:p>
          <a:p>
            <a:pPr lvl="1"/>
            <a:r>
              <a:rPr lang="en-US" dirty="0"/>
              <a:t>Circular motion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7866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Grids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Disadvantages:</a:t>
            </a:r>
          </a:p>
          <a:p>
            <a:pPr lvl="1"/>
            <a:r>
              <a:rPr lang="en-US" dirty="0"/>
              <a:t>Requires a bulky mechanism that can fail</a:t>
            </a:r>
          </a:p>
          <a:p>
            <a:pPr lvl="1"/>
            <a:r>
              <a:rPr lang="en-US" dirty="0"/>
              <a:t>Increased OID due to size of mechanism</a:t>
            </a:r>
          </a:p>
          <a:p>
            <a:pPr lvl="2"/>
            <a:r>
              <a:rPr lang="en-US" dirty="0"/>
              <a:t>Increases magnification of image and image blur</a:t>
            </a:r>
          </a:p>
          <a:p>
            <a:pPr lvl="1"/>
            <a:r>
              <a:rPr lang="en-US" dirty="0"/>
              <a:t>Motion can be transferred to the cassette holding device, which can result in motion artifacts</a:t>
            </a:r>
          </a:p>
          <a:p>
            <a:r>
              <a:rPr lang="en-US" dirty="0"/>
              <a:t>Advantages far outweigh disadvantages, so moving grids are usually the technique of choice and widely implemented</a:t>
            </a:r>
          </a:p>
        </p:txBody>
      </p:sp>
    </p:spTree>
    <p:extLst>
      <p:ext uri="{BB962C8B-B14F-4D97-AF65-F5344CB8AC3E}">
        <p14:creationId xmlns:p14="http://schemas.microsoft.com/office/powerpoint/2010/main" val="2104562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Moving grids</a:t>
            </a:r>
          </a:p>
          <a:p>
            <a:pPr lvl="1"/>
            <a:r>
              <a:rPr lang="en-US" dirty="0"/>
              <a:t>Incorrect grid installation</a:t>
            </a:r>
          </a:p>
          <a:p>
            <a:pPr lvl="1"/>
            <a:r>
              <a:rPr lang="en-US" dirty="0"/>
              <a:t>If grid movement is in the same direction as the grid lines, will be ineffective and grid lines will show on the image</a:t>
            </a:r>
          </a:p>
          <a:p>
            <a:r>
              <a:rPr lang="en-US" dirty="0"/>
              <a:t>Stationary grids</a:t>
            </a:r>
          </a:p>
          <a:p>
            <a:pPr lvl="1"/>
            <a:r>
              <a:rPr lang="en-US" dirty="0"/>
              <a:t>Most frequent error with focused grids is improper positioning</a:t>
            </a:r>
          </a:p>
          <a:p>
            <a:pPr lvl="2"/>
            <a:r>
              <a:rPr lang="en-US" dirty="0"/>
              <a:t>Off level – beam angled across the grid</a:t>
            </a:r>
          </a:p>
          <a:p>
            <a:pPr lvl="2"/>
            <a:r>
              <a:rPr lang="en-US" dirty="0"/>
              <a:t>Off focus – wrong SID</a:t>
            </a:r>
          </a:p>
          <a:p>
            <a:pPr lvl="2"/>
            <a:r>
              <a:rPr lang="en-US" dirty="0"/>
              <a:t>Off center – not centered to CR (central ray), lateral decentering</a:t>
            </a:r>
          </a:p>
          <a:p>
            <a:pPr lvl="2"/>
            <a:r>
              <a:rPr lang="en-US" dirty="0"/>
              <a:t>Upside down</a:t>
            </a:r>
          </a:p>
        </p:txBody>
      </p:sp>
    </p:spTree>
    <p:extLst>
      <p:ext uri="{BB962C8B-B14F-4D97-AF65-F5344CB8AC3E}">
        <p14:creationId xmlns:p14="http://schemas.microsoft.com/office/powerpoint/2010/main" val="13676489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 Level Grid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common grid error</a:t>
            </a:r>
          </a:p>
          <a:p>
            <a:r>
              <a:rPr lang="en-US" dirty="0"/>
              <a:t>Occurs when x-ray beam is </a:t>
            </a:r>
            <a:r>
              <a:rPr lang="en-US" u="sng" dirty="0"/>
              <a:t>angled across</a:t>
            </a:r>
            <a:r>
              <a:rPr lang="en-US" dirty="0"/>
              <a:t> the grid</a:t>
            </a:r>
          </a:p>
          <a:p>
            <a:pPr lvl="1"/>
            <a:r>
              <a:rPr lang="en-US" dirty="0"/>
              <a:t>Can be either tube or grid being angled</a:t>
            </a:r>
          </a:p>
          <a:p>
            <a:pPr lvl="1"/>
            <a:r>
              <a:rPr lang="en-US" dirty="0"/>
              <a:t>More commonly with x-ray tube position</a:t>
            </a:r>
          </a:p>
          <a:p>
            <a:r>
              <a:rPr lang="en-US" dirty="0"/>
              <a:t>Incident x-rays will be angled across the grid and </a:t>
            </a:r>
            <a:r>
              <a:rPr lang="en-US" u="sng" dirty="0"/>
              <a:t>grid cut off will occur across entire image</a:t>
            </a:r>
          </a:p>
          <a:p>
            <a:r>
              <a:rPr lang="en-US" dirty="0"/>
              <a:t>Seen as loss of density over entire IR</a:t>
            </a:r>
          </a:p>
          <a:p>
            <a:r>
              <a:rPr lang="en-US" dirty="0"/>
              <a:t>Occurs with both focused and parallel grids</a:t>
            </a:r>
          </a:p>
        </p:txBody>
      </p:sp>
    </p:spTree>
    <p:extLst>
      <p:ext uri="{BB962C8B-B14F-4D97-AF65-F5344CB8AC3E}">
        <p14:creationId xmlns:p14="http://schemas.microsoft.com/office/powerpoint/2010/main" val="1919148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 Focus Grid Error (wrong SID)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SID outside of focal range for grid</a:t>
            </a:r>
          </a:p>
          <a:p>
            <a:r>
              <a:rPr lang="en-US" dirty="0"/>
              <a:t>Will occur if SID is greater or less than the focal range</a:t>
            </a:r>
          </a:p>
          <a:p>
            <a:r>
              <a:rPr lang="en-US" dirty="0"/>
              <a:t>More grid cut off will occur with higher ratio grid </a:t>
            </a:r>
          </a:p>
          <a:p>
            <a:r>
              <a:rPr lang="en-US" dirty="0"/>
              <a:t>The further the grid is away from the specified focal distance, the more severe the grid cut off will be</a:t>
            </a:r>
          </a:p>
          <a:p>
            <a:r>
              <a:rPr lang="en-US" dirty="0"/>
              <a:t>Appears as </a:t>
            </a:r>
            <a:r>
              <a:rPr lang="en-US" u="sng" dirty="0"/>
              <a:t>loss of density along edges </a:t>
            </a:r>
            <a:r>
              <a:rPr lang="en-US" dirty="0"/>
              <a:t>of image</a:t>
            </a:r>
          </a:p>
        </p:txBody>
      </p:sp>
    </p:spTree>
    <p:extLst>
      <p:ext uri="{BB962C8B-B14F-4D97-AF65-F5344CB8AC3E}">
        <p14:creationId xmlns:p14="http://schemas.microsoft.com/office/powerpoint/2010/main" val="37358564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 Center Grid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Also called lateral decentering</a:t>
            </a:r>
          </a:p>
          <a:p>
            <a:r>
              <a:rPr lang="en-US" dirty="0"/>
              <a:t>Central Ray is not aligned from side to side with the center of a focused grid</a:t>
            </a:r>
          </a:p>
          <a:p>
            <a:r>
              <a:rPr lang="en-US" dirty="0"/>
              <a:t>Because of how the lead lines in the focused grid lay, the divergence of the x-ray beam does not match the angle of these strips</a:t>
            </a:r>
          </a:p>
          <a:p>
            <a:r>
              <a:rPr lang="en-US" dirty="0"/>
              <a:t>Appears as </a:t>
            </a:r>
            <a:r>
              <a:rPr lang="en-US" u="sng" dirty="0"/>
              <a:t>overall loss of density </a:t>
            </a:r>
            <a:r>
              <a:rPr lang="en-US" dirty="0"/>
              <a:t>over IR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1351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Upside Down Grid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Grid is used upside down</a:t>
            </a:r>
          </a:p>
          <a:p>
            <a:r>
              <a:rPr lang="en-US" dirty="0"/>
              <a:t>Most obvious grid error</a:t>
            </a:r>
          </a:p>
          <a:p>
            <a:r>
              <a:rPr lang="en-US" dirty="0"/>
              <a:t>Photons will pass easily through the center of the grid as the lines are perpendicular to the IR</a:t>
            </a:r>
          </a:p>
          <a:p>
            <a:r>
              <a:rPr lang="en-US" dirty="0"/>
              <a:t>As the lines moving towards the sides are more angled, more photon absorption will occur</a:t>
            </a:r>
          </a:p>
          <a:p>
            <a:r>
              <a:rPr lang="en-US" u="sng" dirty="0"/>
              <a:t>Severe grid cut off on the edges </a:t>
            </a:r>
            <a:r>
              <a:rPr lang="en-US" dirty="0"/>
              <a:t>of the image, photons are completely absorbed </a:t>
            </a:r>
          </a:p>
        </p:txBody>
      </p:sp>
    </p:spTree>
    <p:extLst>
      <p:ext uri="{BB962C8B-B14F-4D97-AF65-F5344CB8AC3E}">
        <p14:creationId xmlns:p14="http://schemas.microsoft.com/office/powerpoint/2010/main" val="1877588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Grids and Exposure Factors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grid usage decreases the scatter reaching the IR, it also decreases the radiographic density</a:t>
            </a:r>
          </a:p>
          <a:p>
            <a:pPr lvl="1"/>
            <a:r>
              <a:rPr lang="en-US" dirty="0"/>
              <a:t>Remember, some of the primary beam is also being absorbed</a:t>
            </a:r>
          </a:p>
          <a:p>
            <a:r>
              <a:rPr lang="en-US" dirty="0"/>
              <a:t>As such, when using a grid, the technical factors must be increased to compensate</a:t>
            </a:r>
          </a:p>
          <a:p>
            <a:r>
              <a:rPr lang="en-US" dirty="0"/>
              <a:t>Usually </a:t>
            </a:r>
            <a:r>
              <a:rPr lang="en-US" dirty="0" err="1"/>
              <a:t>mAs</a:t>
            </a:r>
            <a:r>
              <a:rPr lang="en-US" dirty="0"/>
              <a:t> is adjusted</a:t>
            </a:r>
          </a:p>
          <a:p>
            <a:r>
              <a:rPr lang="en-US" dirty="0"/>
              <a:t>Depends on the grid ratio, we use the grid conversion formula to determine the new technique, mAs</a:t>
            </a:r>
          </a:p>
        </p:txBody>
      </p:sp>
    </p:spTree>
    <p:extLst>
      <p:ext uri="{BB962C8B-B14F-4D97-AF65-F5344CB8AC3E}">
        <p14:creationId xmlns:p14="http://schemas.microsoft.com/office/powerpoint/2010/main" val="29667793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(Bucky) Conversion Factor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9366515"/>
              </p:ext>
            </p:extLst>
          </p:nvPr>
        </p:nvGraphicFramePr>
        <p:xfrm>
          <a:off x="838200" y="1825625"/>
          <a:ext cx="10515600" cy="38404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Grid Ratio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Grid</a:t>
                      </a:r>
                      <a:r>
                        <a:rPr lang="en-US" sz="3600" baseline="0" dirty="0"/>
                        <a:t> Factor</a:t>
                      </a:r>
                      <a:endParaRPr 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No grid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5:1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8:1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12:1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16:1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3329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846438" y="0"/>
            <a:ext cx="8991600" cy="932688"/>
          </a:xfrm>
        </p:spPr>
        <p:txBody>
          <a:bodyPr>
            <a:normAutofit/>
          </a:bodyPr>
          <a:lstStyle/>
          <a:p>
            <a:pPr algn="ctr"/>
            <a:r>
              <a:rPr lang="en-CA" sz="4800" b="1" dirty="0">
                <a:latin typeface="Arial" panose="020B0604020202020204" pitchFamily="34" charset="0"/>
                <a:cs typeface="Arial" panose="020B0604020202020204" pitchFamily="34" charset="0"/>
              </a:rPr>
              <a:t>Grid Conversion Factor (GCF)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46437" y="1320314"/>
            <a:ext cx="10086605" cy="2728127"/>
          </a:xfrm>
        </p:spPr>
        <p:txBody>
          <a:bodyPr>
            <a:noAutofit/>
          </a:bodyPr>
          <a:lstStyle/>
          <a:p>
            <a:pPr eaLnBrk="1" hangingPunct="1"/>
            <a:r>
              <a:rPr lang="en-CA" sz="4000" dirty="0">
                <a:solidFill>
                  <a:schemeClr val="tx1"/>
                </a:solidFill>
              </a:rPr>
              <a:t>When converting from one grid to another grid with different ratios, use the grid conversion formula.</a:t>
            </a:r>
          </a:p>
          <a:p>
            <a:pPr marL="0" indent="0" eaLnBrk="1" hangingPunct="1">
              <a:buNone/>
            </a:pPr>
            <a:endParaRPr lang="en-CA" sz="4000" dirty="0"/>
          </a:p>
          <a:p>
            <a:pPr marL="0" indent="0" eaLnBrk="1" hangingPunct="1">
              <a:buNone/>
            </a:pPr>
            <a:r>
              <a:rPr lang="en-CA" sz="4000" dirty="0">
                <a:solidFill>
                  <a:schemeClr val="tx1"/>
                </a:solidFill>
              </a:rPr>
              <a:t> </a:t>
            </a:r>
            <a:r>
              <a:rPr lang="en-CA" sz="4000" u="sng" dirty="0">
                <a:solidFill>
                  <a:schemeClr val="tx1"/>
                </a:solidFill>
              </a:rPr>
              <a:t>mAs1(original)</a:t>
            </a:r>
            <a:r>
              <a:rPr lang="en-CA" sz="4000" dirty="0">
                <a:solidFill>
                  <a:schemeClr val="tx1"/>
                </a:solidFill>
              </a:rPr>
              <a:t>  = </a:t>
            </a:r>
            <a:r>
              <a:rPr lang="en-CA" sz="4000" u="sng" dirty="0">
                <a:solidFill>
                  <a:schemeClr val="tx1"/>
                </a:solidFill>
              </a:rPr>
              <a:t>GCF1</a:t>
            </a:r>
            <a:r>
              <a:rPr lang="en-CA" sz="4000" dirty="0">
                <a:solidFill>
                  <a:schemeClr val="tx1"/>
                </a:solidFill>
              </a:rPr>
              <a:t>(original grid)</a:t>
            </a:r>
          </a:p>
          <a:p>
            <a:pPr marL="0" indent="0" eaLnBrk="1" hangingPunct="1">
              <a:buNone/>
            </a:pPr>
            <a:r>
              <a:rPr lang="en-CA" sz="4000" dirty="0">
                <a:solidFill>
                  <a:schemeClr val="tx1"/>
                </a:solidFill>
              </a:rPr>
              <a:t>  </a:t>
            </a:r>
            <a:r>
              <a:rPr lang="en-CA" sz="4000" dirty="0"/>
              <a:t>mAs2 (new)         GCF2 (new grid)</a:t>
            </a:r>
            <a:endParaRPr lang="en-CA" sz="40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99306" y="6047264"/>
            <a:ext cx="25229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Arial" pitchFamily="34" charset="0"/>
                <a:cs typeface="Arial" pitchFamily="34" charset="0"/>
              </a:rPr>
              <a:t>Carlton &amp; Adler 4</a:t>
            </a:r>
            <a:r>
              <a:rPr lang="en-US" sz="1200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 edition  pg. 547</a:t>
            </a:r>
          </a:p>
        </p:txBody>
      </p:sp>
    </p:spTree>
    <p:extLst>
      <p:ext uri="{BB962C8B-B14F-4D97-AF65-F5344CB8AC3E}">
        <p14:creationId xmlns:p14="http://schemas.microsoft.com/office/powerpoint/2010/main" val="12124512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Conversion Factor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technique of 70 </a:t>
            </a:r>
            <a:r>
              <a:rPr lang="en-US" dirty="0" err="1"/>
              <a:t>kVp</a:t>
            </a:r>
            <a:r>
              <a:rPr lang="en-US" dirty="0"/>
              <a:t> and 5 </a:t>
            </a:r>
            <a:r>
              <a:rPr lang="en-US" dirty="0" err="1"/>
              <a:t>mAs</a:t>
            </a:r>
            <a:r>
              <a:rPr lang="en-US" dirty="0"/>
              <a:t> was set for a non-grid exposure.  The technologist will use a 5:1 grid for the new exposure, what should the new mAs be?</a:t>
            </a:r>
          </a:p>
          <a:p>
            <a:pPr marL="0" indent="0" eaLnBrk="1" hangingPunct="1">
              <a:buNone/>
            </a:pPr>
            <a:endParaRPr lang="en-US" sz="1200" u="sng" dirty="0">
              <a:solidFill>
                <a:schemeClr val="tx1"/>
              </a:solidFill>
            </a:endParaRPr>
          </a:p>
          <a:p>
            <a:pPr marL="0" indent="0" eaLnBrk="1" hangingPunct="1">
              <a:buNone/>
            </a:pPr>
            <a:r>
              <a:rPr lang="en-CA" sz="2800" u="sng" dirty="0">
                <a:solidFill>
                  <a:schemeClr val="tx1"/>
                </a:solidFill>
              </a:rPr>
              <a:t>mAs1(original)</a:t>
            </a:r>
            <a:r>
              <a:rPr lang="en-CA" sz="2800" dirty="0">
                <a:solidFill>
                  <a:schemeClr val="tx1"/>
                </a:solidFill>
              </a:rPr>
              <a:t>  = </a:t>
            </a:r>
            <a:r>
              <a:rPr lang="en-CA" sz="2800" u="sng" dirty="0">
                <a:solidFill>
                  <a:schemeClr val="tx1"/>
                </a:solidFill>
              </a:rPr>
              <a:t>GCF1</a:t>
            </a:r>
            <a:r>
              <a:rPr lang="en-CA" sz="2800" dirty="0">
                <a:solidFill>
                  <a:schemeClr val="tx1"/>
                </a:solidFill>
              </a:rPr>
              <a:t>(original grid)</a:t>
            </a:r>
          </a:p>
          <a:p>
            <a:pPr marL="0" indent="0" eaLnBrk="1" hangingPunct="1">
              <a:buNone/>
            </a:pPr>
            <a:r>
              <a:rPr lang="en-CA" sz="2800" dirty="0">
                <a:solidFill>
                  <a:schemeClr val="tx1"/>
                </a:solidFill>
              </a:rPr>
              <a:t>  </a:t>
            </a:r>
            <a:r>
              <a:rPr lang="en-CA" sz="2800" dirty="0"/>
              <a:t>mAs2 (new)        GCF2 (new grid)</a:t>
            </a:r>
            <a:endParaRPr lang="en-CA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u="sng" dirty="0"/>
              <a:t>5 (mAs1)</a:t>
            </a:r>
            <a:r>
              <a:rPr lang="en-US" dirty="0"/>
              <a:t> =  </a:t>
            </a:r>
            <a:r>
              <a:rPr lang="en-US" u="sng" dirty="0"/>
              <a:t>1 </a:t>
            </a:r>
            <a:r>
              <a:rPr lang="en-US" dirty="0"/>
              <a:t>         mAs2 (new) = 10</a:t>
            </a:r>
          </a:p>
          <a:p>
            <a:pPr marL="0" indent="0">
              <a:buNone/>
            </a:pPr>
            <a:r>
              <a:rPr lang="en-US"/>
              <a:t>   mAs2        </a:t>
            </a:r>
            <a:r>
              <a:rPr lang="en-US" dirty="0"/>
              <a:t>2	</a:t>
            </a:r>
          </a:p>
        </p:txBody>
      </p:sp>
    </p:spTree>
    <p:extLst>
      <p:ext uri="{BB962C8B-B14F-4D97-AF65-F5344CB8AC3E}">
        <p14:creationId xmlns:p14="http://schemas.microsoft.com/office/powerpoint/2010/main" val="7801212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Grid Performance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Ability of a grid to </a:t>
            </a:r>
            <a:r>
              <a:rPr lang="en-US" sz="3200" u="sng" dirty="0"/>
              <a:t>improve contrast </a:t>
            </a:r>
            <a:r>
              <a:rPr lang="en-US" sz="3200" dirty="0"/>
              <a:t>is specified by:</a:t>
            </a:r>
          </a:p>
          <a:p>
            <a:pPr lvl="1"/>
            <a:r>
              <a:rPr lang="en-US" sz="3200" dirty="0"/>
              <a:t>Contrast Improvement Factor</a:t>
            </a:r>
          </a:p>
          <a:p>
            <a:pPr lvl="2"/>
            <a:r>
              <a:rPr lang="en-US" sz="2800" dirty="0"/>
              <a:t>Depends on amount of scatter produced</a:t>
            </a:r>
          </a:p>
          <a:p>
            <a:pPr lvl="2"/>
            <a:r>
              <a:rPr lang="en-US" sz="2800" dirty="0"/>
              <a:t>Given values for contrast</a:t>
            </a:r>
          </a:p>
          <a:p>
            <a:pPr lvl="2"/>
            <a:endParaRPr lang="en-US" dirty="0"/>
          </a:p>
          <a:p>
            <a:pPr marL="685800" lvl="2" indent="0">
              <a:buNone/>
            </a:pPr>
            <a:r>
              <a:rPr lang="en-US" sz="3200" dirty="0"/>
              <a:t>K </a:t>
            </a:r>
            <a:r>
              <a:rPr lang="en-US" sz="2800" dirty="0"/>
              <a:t>  =     </a:t>
            </a:r>
            <a:r>
              <a:rPr lang="en-US" sz="2800" u="sng" dirty="0"/>
              <a:t> image contrast with grid</a:t>
            </a:r>
          </a:p>
          <a:p>
            <a:pPr marL="685800" lvl="2" indent="0">
              <a:buNone/>
            </a:pPr>
            <a:r>
              <a:rPr lang="en-US" sz="2800" dirty="0"/>
              <a:t>	   image contrast without grid</a:t>
            </a:r>
          </a:p>
        </p:txBody>
      </p:sp>
    </p:spTree>
    <p:extLst>
      <p:ext uri="{BB962C8B-B14F-4D97-AF65-F5344CB8AC3E}">
        <p14:creationId xmlns:p14="http://schemas.microsoft.com/office/powerpoint/2010/main" val="32410219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Contrast Improvement Factor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If k is 1, then no improvement is seen</a:t>
            </a:r>
          </a:p>
          <a:p>
            <a:r>
              <a:rPr lang="en-US" sz="3200" dirty="0"/>
              <a:t>Most grids will have k of 1.5 – 2.5</a:t>
            </a:r>
          </a:p>
          <a:p>
            <a:r>
              <a:rPr lang="en-US" sz="3200" dirty="0"/>
              <a:t>This means that the radiographic contrast is increased by 1.5 - 2.5 times</a:t>
            </a:r>
          </a:p>
          <a:p>
            <a:r>
              <a:rPr lang="en-US" sz="3200" dirty="0"/>
              <a:t>The higher the k factor, the greater the contrast improvement </a:t>
            </a:r>
          </a:p>
        </p:txBody>
      </p:sp>
    </p:spTree>
    <p:extLst>
      <p:ext uri="{BB962C8B-B14F-4D97-AF65-F5344CB8AC3E}">
        <p14:creationId xmlns:p14="http://schemas.microsoft.com/office/powerpoint/2010/main" val="22145297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Air Gap Technique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Method to reduce scatter without using grids</a:t>
            </a:r>
          </a:p>
          <a:p>
            <a:pPr lvl="1"/>
            <a:r>
              <a:rPr lang="en-US" dirty="0"/>
              <a:t>Helps to increase image contrast</a:t>
            </a:r>
          </a:p>
          <a:p>
            <a:r>
              <a:rPr lang="en-US" dirty="0"/>
              <a:t>IR is moved 10-15 cm away from part</a:t>
            </a:r>
          </a:p>
          <a:p>
            <a:r>
              <a:rPr lang="en-US" dirty="0"/>
              <a:t>Portion of the scatter will be scattered away from IR and not contribute to the image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9248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Air Gap Technique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Limitations:</a:t>
            </a:r>
          </a:p>
          <a:p>
            <a:pPr lvl="1"/>
            <a:r>
              <a:rPr lang="en-US" sz="2800" dirty="0"/>
              <a:t>Would have to increase technique to maintain radiographic density</a:t>
            </a:r>
          </a:p>
          <a:p>
            <a:pPr lvl="1"/>
            <a:r>
              <a:rPr lang="en-US" sz="2800" dirty="0"/>
              <a:t>Magnification of part on image</a:t>
            </a:r>
          </a:p>
          <a:p>
            <a:pPr lvl="1"/>
            <a:r>
              <a:rPr lang="en-US" sz="2800" dirty="0"/>
              <a:t>Increased image blur</a:t>
            </a:r>
          </a:p>
          <a:p>
            <a:pPr lvl="1"/>
            <a:r>
              <a:rPr lang="en-US" sz="2800" dirty="0"/>
              <a:t>Not as effective with higher </a:t>
            </a:r>
            <a:r>
              <a:rPr lang="en-US" sz="2800" dirty="0" err="1"/>
              <a:t>kVp</a:t>
            </a:r>
            <a:r>
              <a:rPr lang="en-US" sz="2800" dirty="0"/>
              <a:t> settings as more of the scattered x-rays will travel in a forward direction</a:t>
            </a:r>
          </a:p>
          <a:p>
            <a:pPr lvl="1"/>
            <a:endParaRPr lang="en-US" sz="28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1378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Bushong</a:t>
            </a:r>
            <a:r>
              <a:rPr lang="en-US" dirty="0"/>
              <a:t>: Radiologic Science for Technologists 11</a:t>
            </a:r>
            <a:r>
              <a:rPr lang="en-US" baseline="30000" dirty="0"/>
              <a:t>th</a:t>
            </a:r>
            <a:r>
              <a:rPr lang="en-US" dirty="0"/>
              <a:t> Edition: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194-205</a:t>
            </a:r>
          </a:p>
        </p:txBody>
      </p:sp>
    </p:spTree>
    <p:extLst>
      <p:ext uri="{BB962C8B-B14F-4D97-AF65-F5344CB8AC3E}">
        <p14:creationId xmlns:p14="http://schemas.microsoft.com/office/powerpoint/2010/main" val="3427157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699F10-6138-4001-BE9C-C4A0058242CA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002060AD-25A7-43C6-9828-3FB499C135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EAD5E0A-CA2C-41C2-82D1-8F25A4BFAAC6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13463</TotalTime>
  <Words>1786</Words>
  <Application>Microsoft Office PowerPoint</Application>
  <PresentationFormat>Widescreen</PresentationFormat>
  <Paragraphs>248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Grids</vt:lpstr>
      <vt:lpstr>Grid History </vt:lpstr>
      <vt:lpstr>Grid</vt:lpstr>
      <vt:lpstr>Grids</vt:lpstr>
      <vt:lpstr>Grid Construction - Strips</vt:lpstr>
      <vt:lpstr>Grid Construction – Interspace </vt:lpstr>
      <vt:lpstr>Grid Construction</vt:lpstr>
      <vt:lpstr>Grid Frequency</vt:lpstr>
      <vt:lpstr>Grid Ratio</vt:lpstr>
      <vt:lpstr>Grid Ratio</vt:lpstr>
      <vt:lpstr>Grid Ratio</vt:lpstr>
      <vt:lpstr>Grid Cut Off</vt:lpstr>
      <vt:lpstr>Grid Patterns</vt:lpstr>
      <vt:lpstr>Crossed or Cross Hatched Pattern</vt:lpstr>
      <vt:lpstr>Crossed Grids</vt:lpstr>
      <vt:lpstr>Linear Pattern</vt:lpstr>
      <vt:lpstr>Parallel Grid </vt:lpstr>
      <vt:lpstr>Parallel Grid</vt:lpstr>
      <vt:lpstr>Focused Grid</vt:lpstr>
      <vt:lpstr>Focused Grid</vt:lpstr>
      <vt:lpstr>Focused Grids</vt:lpstr>
      <vt:lpstr>Focal Range</vt:lpstr>
      <vt:lpstr>Moving Grids</vt:lpstr>
      <vt:lpstr>Moving Grids</vt:lpstr>
      <vt:lpstr>Moving Grids</vt:lpstr>
      <vt:lpstr>Moving Grids</vt:lpstr>
      <vt:lpstr>Grid Problems</vt:lpstr>
      <vt:lpstr>Off Level Grid Error</vt:lpstr>
      <vt:lpstr>Off Focus Grid Error (wrong SID)</vt:lpstr>
      <vt:lpstr>Off Center Grid Error</vt:lpstr>
      <vt:lpstr>Upside Down Grid Error</vt:lpstr>
      <vt:lpstr>Grids and Exposure Factors</vt:lpstr>
      <vt:lpstr>Grid (Bucky) Conversion Factor</vt:lpstr>
      <vt:lpstr>Grid Conversion Factor (GCF)</vt:lpstr>
      <vt:lpstr>Grid Conversion Factor</vt:lpstr>
      <vt:lpstr>Grid Performance Evaluation</vt:lpstr>
      <vt:lpstr>Contrast Improvement Factor</vt:lpstr>
      <vt:lpstr>Air Gap Technique</vt:lpstr>
      <vt:lpstr>Air Gap Technique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367</cp:revision>
  <cp:lastPrinted>2024-03-14T14:50:42Z</cp:lastPrinted>
  <dcterms:created xsi:type="dcterms:W3CDTF">2009-04-06T17:04:40Z</dcterms:created>
  <dcterms:modified xsi:type="dcterms:W3CDTF">2025-02-06T13:21:06Z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