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7"/>
  </p:notesMasterIdLst>
  <p:sldIdLst>
    <p:sldId id="256" r:id="rId6"/>
    <p:sldId id="437" r:id="rId7"/>
    <p:sldId id="439" r:id="rId8"/>
    <p:sldId id="457" r:id="rId9"/>
    <p:sldId id="458" r:id="rId10"/>
    <p:sldId id="459" r:id="rId11"/>
    <p:sldId id="460" r:id="rId12"/>
    <p:sldId id="461" r:id="rId13"/>
    <p:sldId id="462" r:id="rId14"/>
    <p:sldId id="463" r:id="rId15"/>
    <p:sldId id="464" r:id="rId16"/>
    <p:sldId id="465" r:id="rId17"/>
    <p:sldId id="466" r:id="rId18"/>
    <p:sldId id="467" r:id="rId19"/>
    <p:sldId id="468" r:id="rId20"/>
    <p:sldId id="469" r:id="rId21"/>
    <p:sldId id="470" r:id="rId22"/>
    <p:sldId id="471" r:id="rId23"/>
    <p:sldId id="456" r:id="rId24"/>
    <p:sldId id="472" r:id="rId25"/>
    <p:sldId id="43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561" autoAdjust="0"/>
    <p:restoredTop sz="94660"/>
  </p:normalViewPr>
  <p:slideViewPr>
    <p:cSldViewPr snapToGrid="0">
      <p:cViewPr varScale="1">
        <p:scale>
          <a:sx n="78" d="100"/>
          <a:sy n="78" d="100"/>
        </p:scale>
        <p:origin x="672"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29F264C-CC80-4637-9A18-DB5B20097C47}"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79997698-4F18-428B-B2E4-979541C30AD3}">
      <dgm:prSet/>
      <dgm:spPr/>
      <dgm:t>
        <a:bodyPr/>
        <a:lstStyle/>
        <a:p>
          <a:r>
            <a:rPr lang="en-US" b="0" i="0"/>
            <a:t>A. </a:t>
          </a:r>
          <a:r>
            <a:rPr lang="en-US" b="0" i="1"/>
            <a:t>Treatment table</a:t>
          </a:r>
          <a:r>
            <a:rPr lang="en-US" b="0" i="0"/>
            <a:t> (also called a facial chair, table, or bed)</a:t>
          </a:r>
          <a:endParaRPr lang="en-US"/>
        </a:p>
      </dgm:t>
    </dgm:pt>
    <dgm:pt modelId="{C62F278C-2311-47AE-B81E-F6FA111998E7}" type="parTrans" cxnId="{BC4CCBFD-D768-4D78-8E84-2392C5A7D819}">
      <dgm:prSet/>
      <dgm:spPr/>
      <dgm:t>
        <a:bodyPr/>
        <a:lstStyle/>
        <a:p>
          <a:endParaRPr lang="en-US"/>
        </a:p>
      </dgm:t>
    </dgm:pt>
    <dgm:pt modelId="{D1737E1F-8BA0-480D-8BBA-B8B2A5893B33}" type="sibTrans" cxnId="{BC4CCBFD-D768-4D78-8E84-2392C5A7D819}">
      <dgm:prSet/>
      <dgm:spPr/>
      <dgm:t>
        <a:bodyPr/>
        <a:lstStyle/>
        <a:p>
          <a:endParaRPr lang="en-US"/>
        </a:p>
      </dgm:t>
    </dgm:pt>
    <dgm:pt modelId="{36E27C63-B697-4804-AEA0-0875739D387B}">
      <dgm:prSet/>
      <dgm:spPr/>
      <dgm:t>
        <a:bodyPr/>
        <a:lstStyle/>
        <a:p>
          <a:r>
            <a:rPr lang="en-US" b="0" i="0"/>
            <a:t>B. </a:t>
          </a:r>
          <a:r>
            <a:rPr lang="en-US" b="0" i="1"/>
            <a:t>Esthetician’s chair</a:t>
          </a:r>
          <a:r>
            <a:rPr lang="en-US" b="0" i="0"/>
            <a:t>, or operator’s stool</a:t>
          </a:r>
          <a:endParaRPr lang="en-US"/>
        </a:p>
      </dgm:t>
    </dgm:pt>
    <dgm:pt modelId="{48EE8260-A427-443E-B491-BC1F0A78D035}" type="parTrans" cxnId="{8E979FDD-2A94-456B-8701-C64DB3D23A39}">
      <dgm:prSet/>
      <dgm:spPr/>
      <dgm:t>
        <a:bodyPr/>
        <a:lstStyle/>
        <a:p>
          <a:endParaRPr lang="en-US"/>
        </a:p>
      </dgm:t>
    </dgm:pt>
    <dgm:pt modelId="{3062FB17-5697-4FE2-BBB6-5296650D9A06}" type="sibTrans" cxnId="{8E979FDD-2A94-456B-8701-C64DB3D23A39}">
      <dgm:prSet/>
      <dgm:spPr/>
      <dgm:t>
        <a:bodyPr/>
        <a:lstStyle/>
        <a:p>
          <a:endParaRPr lang="en-US"/>
        </a:p>
      </dgm:t>
    </dgm:pt>
    <dgm:pt modelId="{517EB644-DF00-465E-BDA5-3B0B31F3B044}">
      <dgm:prSet/>
      <dgm:spPr/>
      <dgm:t>
        <a:bodyPr/>
        <a:lstStyle/>
        <a:p>
          <a:r>
            <a:rPr lang="en-US" b="0" i="0"/>
            <a:t>C. </a:t>
          </a:r>
          <a:r>
            <a:rPr lang="en-US" b="0" i="1"/>
            <a:t>Step stool</a:t>
          </a:r>
          <a:r>
            <a:rPr lang="en-US" b="0" i="0"/>
            <a:t>—If you do not have an electric treatment bed or table, a step stool helps clients get on and off the bed safely. Make sure the stool is stable. Assist clients if they need help.</a:t>
          </a:r>
          <a:endParaRPr lang="en-US"/>
        </a:p>
      </dgm:t>
    </dgm:pt>
    <dgm:pt modelId="{5B1B27C7-97C6-4C2A-8C1E-45C2DFE9BD86}" type="parTrans" cxnId="{81D90E0E-DBA3-490E-8C98-DB855A9B9D62}">
      <dgm:prSet/>
      <dgm:spPr/>
      <dgm:t>
        <a:bodyPr/>
        <a:lstStyle/>
        <a:p>
          <a:endParaRPr lang="en-US"/>
        </a:p>
      </dgm:t>
    </dgm:pt>
    <dgm:pt modelId="{1659DBF7-5F47-48AE-8EA7-35E707B15E0B}" type="sibTrans" cxnId="{81D90E0E-DBA3-490E-8C98-DB855A9B9D62}">
      <dgm:prSet/>
      <dgm:spPr/>
      <dgm:t>
        <a:bodyPr/>
        <a:lstStyle/>
        <a:p>
          <a:endParaRPr lang="en-US"/>
        </a:p>
      </dgm:t>
    </dgm:pt>
    <dgm:pt modelId="{5A874A0A-BF70-4043-979B-430D75269893}">
      <dgm:prSet/>
      <dgm:spPr/>
      <dgm:t>
        <a:bodyPr/>
        <a:lstStyle/>
        <a:p>
          <a:r>
            <a:rPr lang="en-US" b="0" i="0"/>
            <a:t>D. </a:t>
          </a:r>
          <a:r>
            <a:rPr lang="en-US" b="0" i="1"/>
            <a:t>Trolley</a:t>
          </a:r>
          <a:r>
            <a:rPr lang="en-US" b="0" i="0"/>
            <a:t> or utility cart</a:t>
          </a:r>
          <a:endParaRPr lang="en-US"/>
        </a:p>
      </dgm:t>
    </dgm:pt>
    <dgm:pt modelId="{77AAA713-98C6-431B-9474-0E7CA60728A7}" type="parTrans" cxnId="{430AC26F-59DB-4937-B620-3CCFEA1AB005}">
      <dgm:prSet/>
      <dgm:spPr/>
      <dgm:t>
        <a:bodyPr/>
        <a:lstStyle/>
        <a:p>
          <a:endParaRPr lang="en-US"/>
        </a:p>
      </dgm:t>
    </dgm:pt>
    <dgm:pt modelId="{4D4A7792-7AE6-4697-9403-593B620F5F70}" type="sibTrans" cxnId="{430AC26F-59DB-4937-B620-3CCFEA1AB005}">
      <dgm:prSet/>
      <dgm:spPr/>
      <dgm:t>
        <a:bodyPr/>
        <a:lstStyle/>
        <a:p>
          <a:endParaRPr lang="en-US"/>
        </a:p>
      </dgm:t>
    </dgm:pt>
    <dgm:pt modelId="{11791A88-8663-495D-A4B4-8A7774875185}">
      <dgm:prSet/>
      <dgm:spPr/>
      <dgm:t>
        <a:bodyPr/>
        <a:lstStyle/>
        <a:p>
          <a:r>
            <a:rPr lang="en-US" b="0" i="0"/>
            <a:t>E</a:t>
          </a:r>
          <a:r>
            <a:rPr lang="en-US"/>
            <a:t> </a:t>
          </a:r>
          <a:r>
            <a:rPr lang="en-US" b="0" i="1"/>
            <a:t>Magnifying lamp</a:t>
          </a:r>
          <a:r>
            <a:rPr lang="en-US" b="0" i="0"/>
            <a:t> or </a:t>
          </a:r>
          <a:r>
            <a:rPr lang="en-US" b="0" i="1"/>
            <a:t>light</a:t>
          </a:r>
          <a:endParaRPr lang="en-US"/>
        </a:p>
      </dgm:t>
    </dgm:pt>
    <dgm:pt modelId="{D622A17D-827F-4284-8CFD-16E59DA364E8}" type="parTrans" cxnId="{6F360C3B-EED1-4F4C-8CA5-DD3BF54942D4}">
      <dgm:prSet/>
      <dgm:spPr/>
      <dgm:t>
        <a:bodyPr/>
        <a:lstStyle/>
        <a:p>
          <a:endParaRPr lang="en-US"/>
        </a:p>
      </dgm:t>
    </dgm:pt>
    <dgm:pt modelId="{5E4646D2-DA66-4DBE-A195-DC31AE4BBBEB}" type="sibTrans" cxnId="{6F360C3B-EED1-4F4C-8CA5-DD3BF54942D4}">
      <dgm:prSet/>
      <dgm:spPr/>
      <dgm:t>
        <a:bodyPr/>
        <a:lstStyle/>
        <a:p>
          <a:endParaRPr lang="en-US"/>
        </a:p>
      </dgm:t>
    </dgm:pt>
    <dgm:pt modelId="{EA045EA1-1C47-4320-9110-B93472DD9946}" type="pres">
      <dgm:prSet presAssocID="{C29F264C-CC80-4637-9A18-DB5B20097C47}" presName="linear" presStyleCnt="0">
        <dgm:presLayoutVars>
          <dgm:animLvl val="lvl"/>
          <dgm:resizeHandles val="exact"/>
        </dgm:presLayoutVars>
      </dgm:prSet>
      <dgm:spPr/>
    </dgm:pt>
    <dgm:pt modelId="{2F17A43B-05F0-4264-80E9-76279A525F44}" type="pres">
      <dgm:prSet presAssocID="{79997698-4F18-428B-B2E4-979541C30AD3}" presName="parentText" presStyleLbl="node1" presStyleIdx="0" presStyleCnt="5">
        <dgm:presLayoutVars>
          <dgm:chMax val="0"/>
          <dgm:bulletEnabled val="1"/>
        </dgm:presLayoutVars>
      </dgm:prSet>
      <dgm:spPr/>
    </dgm:pt>
    <dgm:pt modelId="{80E5C119-D6BE-4E1F-AE09-B1B0A52CEA27}" type="pres">
      <dgm:prSet presAssocID="{D1737E1F-8BA0-480D-8BBA-B8B2A5893B33}" presName="spacer" presStyleCnt="0"/>
      <dgm:spPr/>
    </dgm:pt>
    <dgm:pt modelId="{6D68CC2B-FC4A-4DC8-B739-F8D3919D9813}" type="pres">
      <dgm:prSet presAssocID="{36E27C63-B697-4804-AEA0-0875739D387B}" presName="parentText" presStyleLbl="node1" presStyleIdx="1" presStyleCnt="5">
        <dgm:presLayoutVars>
          <dgm:chMax val="0"/>
          <dgm:bulletEnabled val="1"/>
        </dgm:presLayoutVars>
      </dgm:prSet>
      <dgm:spPr/>
    </dgm:pt>
    <dgm:pt modelId="{89153F28-4EEA-4694-8CF1-6D6C5DD6386E}" type="pres">
      <dgm:prSet presAssocID="{3062FB17-5697-4FE2-BBB6-5296650D9A06}" presName="spacer" presStyleCnt="0"/>
      <dgm:spPr/>
    </dgm:pt>
    <dgm:pt modelId="{698E37F6-5667-47ED-8F0A-87621E7ADE73}" type="pres">
      <dgm:prSet presAssocID="{517EB644-DF00-465E-BDA5-3B0B31F3B044}" presName="parentText" presStyleLbl="node1" presStyleIdx="2" presStyleCnt="5">
        <dgm:presLayoutVars>
          <dgm:chMax val="0"/>
          <dgm:bulletEnabled val="1"/>
        </dgm:presLayoutVars>
      </dgm:prSet>
      <dgm:spPr/>
    </dgm:pt>
    <dgm:pt modelId="{A085CB81-2885-4F55-8F21-95783C8999FD}" type="pres">
      <dgm:prSet presAssocID="{1659DBF7-5F47-48AE-8EA7-35E707B15E0B}" presName="spacer" presStyleCnt="0"/>
      <dgm:spPr/>
    </dgm:pt>
    <dgm:pt modelId="{15E3CC74-F92E-47BB-9D13-7156C286EDC6}" type="pres">
      <dgm:prSet presAssocID="{5A874A0A-BF70-4043-979B-430D75269893}" presName="parentText" presStyleLbl="node1" presStyleIdx="3" presStyleCnt="5">
        <dgm:presLayoutVars>
          <dgm:chMax val="0"/>
          <dgm:bulletEnabled val="1"/>
        </dgm:presLayoutVars>
      </dgm:prSet>
      <dgm:spPr/>
    </dgm:pt>
    <dgm:pt modelId="{30AA403A-5350-475E-B633-85CBC401DEE6}" type="pres">
      <dgm:prSet presAssocID="{4D4A7792-7AE6-4697-9403-593B620F5F70}" presName="spacer" presStyleCnt="0"/>
      <dgm:spPr/>
    </dgm:pt>
    <dgm:pt modelId="{87C8B988-16EE-49CE-908D-09BB5EE96F41}" type="pres">
      <dgm:prSet presAssocID="{11791A88-8663-495D-A4B4-8A7774875185}" presName="parentText" presStyleLbl="node1" presStyleIdx="4" presStyleCnt="5">
        <dgm:presLayoutVars>
          <dgm:chMax val="0"/>
          <dgm:bulletEnabled val="1"/>
        </dgm:presLayoutVars>
      </dgm:prSet>
      <dgm:spPr/>
    </dgm:pt>
  </dgm:ptLst>
  <dgm:cxnLst>
    <dgm:cxn modelId="{81D90E0E-DBA3-490E-8C98-DB855A9B9D62}" srcId="{C29F264C-CC80-4637-9A18-DB5B20097C47}" destId="{517EB644-DF00-465E-BDA5-3B0B31F3B044}" srcOrd="2" destOrd="0" parTransId="{5B1B27C7-97C6-4C2A-8C1E-45C2DFE9BD86}" sibTransId="{1659DBF7-5F47-48AE-8EA7-35E707B15E0B}"/>
    <dgm:cxn modelId="{6F360C3B-EED1-4F4C-8CA5-DD3BF54942D4}" srcId="{C29F264C-CC80-4637-9A18-DB5B20097C47}" destId="{11791A88-8663-495D-A4B4-8A7774875185}" srcOrd="4" destOrd="0" parTransId="{D622A17D-827F-4284-8CFD-16E59DA364E8}" sibTransId="{5E4646D2-DA66-4DBE-A195-DC31AE4BBBEB}"/>
    <dgm:cxn modelId="{65536744-A84F-4436-9B1F-DECE9CC6D889}" type="presOf" srcId="{79997698-4F18-428B-B2E4-979541C30AD3}" destId="{2F17A43B-05F0-4264-80E9-76279A525F44}" srcOrd="0" destOrd="0" presId="urn:microsoft.com/office/officeart/2005/8/layout/vList2"/>
    <dgm:cxn modelId="{430AC26F-59DB-4937-B620-3CCFEA1AB005}" srcId="{C29F264C-CC80-4637-9A18-DB5B20097C47}" destId="{5A874A0A-BF70-4043-979B-430D75269893}" srcOrd="3" destOrd="0" parTransId="{77AAA713-98C6-431B-9474-0E7CA60728A7}" sibTransId="{4D4A7792-7AE6-4697-9403-593B620F5F70}"/>
    <dgm:cxn modelId="{70C006C9-1855-4534-B5F3-91CC5054CBA4}" type="presOf" srcId="{5A874A0A-BF70-4043-979B-430D75269893}" destId="{15E3CC74-F92E-47BB-9D13-7156C286EDC6}" srcOrd="0" destOrd="0" presId="urn:microsoft.com/office/officeart/2005/8/layout/vList2"/>
    <dgm:cxn modelId="{D34972D2-2D02-414B-8E0A-A71B98F3C78B}" type="presOf" srcId="{11791A88-8663-495D-A4B4-8A7774875185}" destId="{87C8B988-16EE-49CE-908D-09BB5EE96F41}" srcOrd="0" destOrd="0" presId="urn:microsoft.com/office/officeart/2005/8/layout/vList2"/>
    <dgm:cxn modelId="{36DEACD2-D73E-4FAB-9B28-B4F89E0792FB}" type="presOf" srcId="{36E27C63-B697-4804-AEA0-0875739D387B}" destId="{6D68CC2B-FC4A-4DC8-B739-F8D3919D9813}" srcOrd="0" destOrd="0" presId="urn:microsoft.com/office/officeart/2005/8/layout/vList2"/>
    <dgm:cxn modelId="{8E979FDD-2A94-456B-8701-C64DB3D23A39}" srcId="{C29F264C-CC80-4637-9A18-DB5B20097C47}" destId="{36E27C63-B697-4804-AEA0-0875739D387B}" srcOrd="1" destOrd="0" parTransId="{48EE8260-A427-443E-B491-BC1F0A78D035}" sibTransId="{3062FB17-5697-4FE2-BBB6-5296650D9A06}"/>
    <dgm:cxn modelId="{E27FB4E5-5955-460B-B84A-5774B1146CB8}" type="presOf" srcId="{C29F264C-CC80-4637-9A18-DB5B20097C47}" destId="{EA045EA1-1C47-4320-9110-B93472DD9946}" srcOrd="0" destOrd="0" presId="urn:microsoft.com/office/officeart/2005/8/layout/vList2"/>
    <dgm:cxn modelId="{9DBD4DEA-F60E-4558-898D-E1EA535EB97B}" type="presOf" srcId="{517EB644-DF00-465E-BDA5-3B0B31F3B044}" destId="{698E37F6-5667-47ED-8F0A-87621E7ADE73}" srcOrd="0" destOrd="0" presId="urn:microsoft.com/office/officeart/2005/8/layout/vList2"/>
    <dgm:cxn modelId="{BC4CCBFD-D768-4D78-8E84-2392C5A7D819}" srcId="{C29F264C-CC80-4637-9A18-DB5B20097C47}" destId="{79997698-4F18-428B-B2E4-979541C30AD3}" srcOrd="0" destOrd="0" parTransId="{C62F278C-2311-47AE-B81E-F6FA111998E7}" sibTransId="{D1737E1F-8BA0-480D-8BBA-B8B2A5893B33}"/>
    <dgm:cxn modelId="{CFAE19DF-6B9E-4C91-9CF8-2E868A283C38}" type="presParOf" srcId="{EA045EA1-1C47-4320-9110-B93472DD9946}" destId="{2F17A43B-05F0-4264-80E9-76279A525F44}" srcOrd="0" destOrd="0" presId="urn:microsoft.com/office/officeart/2005/8/layout/vList2"/>
    <dgm:cxn modelId="{2BFB054A-1EA6-4A5C-B66E-45BDF5FE8844}" type="presParOf" srcId="{EA045EA1-1C47-4320-9110-B93472DD9946}" destId="{80E5C119-D6BE-4E1F-AE09-B1B0A52CEA27}" srcOrd="1" destOrd="0" presId="urn:microsoft.com/office/officeart/2005/8/layout/vList2"/>
    <dgm:cxn modelId="{926161EC-0B79-4D89-B23F-B6911C3B6F58}" type="presParOf" srcId="{EA045EA1-1C47-4320-9110-B93472DD9946}" destId="{6D68CC2B-FC4A-4DC8-B739-F8D3919D9813}" srcOrd="2" destOrd="0" presId="urn:microsoft.com/office/officeart/2005/8/layout/vList2"/>
    <dgm:cxn modelId="{2E0C5FA9-011D-4E7A-9A55-884FF669D945}" type="presParOf" srcId="{EA045EA1-1C47-4320-9110-B93472DD9946}" destId="{89153F28-4EEA-4694-8CF1-6D6C5DD6386E}" srcOrd="3" destOrd="0" presId="urn:microsoft.com/office/officeart/2005/8/layout/vList2"/>
    <dgm:cxn modelId="{7C48BBA4-6941-474A-97F9-588802580E9B}" type="presParOf" srcId="{EA045EA1-1C47-4320-9110-B93472DD9946}" destId="{698E37F6-5667-47ED-8F0A-87621E7ADE73}" srcOrd="4" destOrd="0" presId="urn:microsoft.com/office/officeart/2005/8/layout/vList2"/>
    <dgm:cxn modelId="{7CF2DC89-D70C-44A5-BD81-3FBEA7CB99B0}" type="presParOf" srcId="{EA045EA1-1C47-4320-9110-B93472DD9946}" destId="{A085CB81-2885-4F55-8F21-95783C8999FD}" srcOrd="5" destOrd="0" presId="urn:microsoft.com/office/officeart/2005/8/layout/vList2"/>
    <dgm:cxn modelId="{6F1AA840-0183-47B6-9DFB-251D02DB5FFD}" type="presParOf" srcId="{EA045EA1-1C47-4320-9110-B93472DD9946}" destId="{15E3CC74-F92E-47BB-9D13-7156C286EDC6}" srcOrd="6" destOrd="0" presId="urn:microsoft.com/office/officeart/2005/8/layout/vList2"/>
    <dgm:cxn modelId="{F1E7B76B-38D3-4AC2-9C6D-9A422F6D27C5}" type="presParOf" srcId="{EA045EA1-1C47-4320-9110-B93472DD9946}" destId="{30AA403A-5350-475E-B633-85CBC401DEE6}" srcOrd="7" destOrd="0" presId="urn:microsoft.com/office/officeart/2005/8/layout/vList2"/>
    <dgm:cxn modelId="{F4C53F34-306C-4E9E-8196-9F3670F5F47E}" type="presParOf" srcId="{EA045EA1-1C47-4320-9110-B93472DD9946}" destId="{87C8B988-16EE-49CE-908D-09BB5EE96F41}"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BE8B6F4-4494-4711-BD79-45054A78A1F7}"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C0C25A20-6089-4131-8EFB-75537D7D61E8}">
      <dgm:prSet custT="1"/>
      <dgm:spPr/>
      <dgm:t>
        <a:bodyPr/>
        <a:lstStyle/>
        <a:p>
          <a:r>
            <a:rPr lang="en-US" sz="2000" b="0" i="0"/>
            <a:t>Supplies can be multiuse, as in sheets or a hand-held mirror, or single-use, such as a cotton swab or lancet. </a:t>
          </a:r>
          <a:endParaRPr lang="en-US" sz="2000"/>
        </a:p>
      </dgm:t>
    </dgm:pt>
    <dgm:pt modelId="{3B04384A-04FA-438D-AE80-0F3D2EBE1CC4}" type="parTrans" cxnId="{EBBA6262-909A-4D3D-8DD6-EA2665B8BAD6}">
      <dgm:prSet/>
      <dgm:spPr/>
      <dgm:t>
        <a:bodyPr/>
        <a:lstStyle/>
        <a:p>
          <a:endParaRPr lang="en-US" sz="2000"/>
        </a:p>
      </dgm:t>
    </dgm:pt>
    <dgm:pt modelId="{FE04C455-519C-44D8-AC93-E1AF51A1BEF3}" type="sibTrans" cxnId="{EBBA6262-909A-4D3D-8DD6-EA2665B8BAD6}">
      <dgm:prSet/>
      <dgm:spPr/>
      <dgm:t>
        <a:bodyPr/>
        <a:lstStyle/>
        <a:p>
          <a:endParaRPr lang="en-US" sz="2000"/>
        </a:p>
      </dgm:t>
    </dgm:pt>
    <dgm:pt modelId="{DBAD9024-B324-4CC6-8E35-FDE292DC6FC1}">
      <dgm:prSet custT="1"/>
      <dgm:spPr/>
      <dgm:t>
        <a:bodyPr/>
        <a:lstStyle/>
        <a:p>
          <a:r>
            <a:rPr lang="en-US" sz="2000" b="0" i="0"/>
            <a:t>Single-use items must be disposed of immediately after use in a closed-lid trash can or sharps container. </a:t>
          </a:r>
          <a:endParaRPr lang="en-US" sz="2000"/>
        </a:p>
      </dgm:t>
    </dgm:pt>
    <dgm:pt modelId="{F8D44CAA-FD43-4927-8EA3-08B65A605C0E}" type="parTrans" cxnId="{98F1A74A-2130-4776-B849-9F8661A11CE4}">
      <dgm:prSet/>
      <dgm:spPr/>
      <dgm:t>
        <a:bodyPr/>
        <a:lstStyle/>
        <a:p>
          <a:endParaRPr lang="en-US" sz="2000"/>
        </a:p>
      </dgm:t>
    </dgm:pt>
    <dgm:pt modelId="{A974613A-A90A-4872-B6F5-21FC521D98DE}" type="sibTrans" cxnId="{98F1A74A-2130-4776-B849-9F8661A11CE4}">
      <dgm:prSet/>
      <dgm:spPr/>
      <dgm:t>
        <a:bodyPr/>
        <a:lstStyle/>
        <a:p>
          <a:endParaRPr lang="en-US" sz="2000"/>
        </a:p>
      </dgm:t>
    </dgm:pt>
    <dgm:pt modelId="{696CAB98-88D7-4A66-9694-6C2D967A72D4}">
      <dgm:prSet custT="1"/>
      <dgm:spPr/>
      <dgm:t>
        <a:bodyPr/>
        <a:lstStyle/>
        <a:p>
          <a:r>
            <a:rPr lang="en-US" sz="2000" b="0" i="0"/>
            <a:t>Proper storage is necessary to keep items clean and sterile, so they must be kept in clean, covered, labeled containers.</a:t>
          </a:r>
          <a:endParaRPr lang="en-US" sz="2000"/>
        </a:p>
      </dgm:t>
    </dgm:pt>
    <dgm:pt modelId="{D5663C33-8BD4-477F-B6C9-996F79C45FB7}" type="parTrans" cxnId="{7259AB77-019F-4FBD-89F7-7B20122DD635}">
      <dgm:prSet/>
      <dgm:spPr/>
      <dgm:t>
        <a:bodyPr/>
        <a:lstStyle/>
        <a:p>
          <a:endParaRPr lang="en-US" sz="2000"/>
        </a:p>
      </dgm:t>
    </dgm:pt>
    <dgm:pt modelId="{8DD7394B-0E8C-43EB-8308-E241BE55B5BD}" type="sibTrans" cxnId="{7259AB77-019F-4FBD-89F7-7B20122DD635}">
      <dgm:prSet/>
      <dgm:spPr/>
      <dgm:t>
        <a:bodyPr/>
        <a:lstStyle/>
        <a:p>
          <a:endParaRPr lang="en-US" sz="2000"/>
        </a:p>
      </dgm:t>
    </dgm:pt>
    <dgm:pt modelId="{79E01F7C-117A-46C1-B84A-5F7CC00917AA}">
      <dgm:prSet custT="1"/>
      <dgm:spPr/>
      <dgm:t>
        <a:bodyPr/>
        <a:lstStyle/>
        <a:p>
          <a:r>
            <a:rPr lang="en-US" sz="2000" b="0" i="0"/>
            <a:t>If supplies and products are not kept in the treatment room or at workstations, then they are typically kept in a </a:t>
          </a:r>
          <a:r>
            <a:rPr lang="en-US" sz="2000" b="1" i="0"/>
            <a:t>dispensary</a:t>
          </a:r>
          <a:r>
            <a:rPr lang="en-US" sz="2000" b="0" i="0"/>
            <a:t> or storage closet, which is a separate room for storing supplies </a:t>
          </a:r>
          <a:endParaRPr lang="en-US" sz="2000"/>
        </a:p>
      </dgm:t>
    </dgm:pt>
    <dgm:pt modelId="{AC08C72A-2CDF-423E-A5E5-21A9809F5C9F}" type="parTrans" cxnId="{4465948E-3B61-4598-BC9F-CC5B769620D0}">
      <dgm:prSet/>
      <dgm:spPr/>
      <dgm:t>
        <a:bodyPr/>
        <a:lstStyle/>
        <a:p>
          <a:endParaRPr lang="en-US" sz="2000"/>
        </a:p>
      </dgm:t>
    </dgm:pt>
    <dgm:pt modelId="{D7733B16-BD65-4956-800F-869A14BF5174}" type="sibTrans" cxnId="{4465948E-3B61-4598-BC9F-CC5B769620D0}">
      <dgm:prSet/>
      <dgm:spPr/>
      <dgm:t>
        <a:bodyPr/>
        <a:lstStyle/>
        <a:p>
          <a:endParaRPr lang="en-US" sz="2000"/>
        </a:p>
      </dgm:t>
    </dgm:pt>
    <dgm:pt modelId="{6844B929-DA08-48F9-9EAD-0EE9436EEC78}">
      <dgm:prSet custT="1"/>
      <dgm:spPr/>
      <dgm:t>
        <a:bodyPr/>
        <a:lstStyle/>
        <a:p>
          <a:r>
            <a:rPr lang="en-US" sz="2000" b="0" i="0"/>
            <a:t>For proper inventory control, please adhere to your instructor directions on how to properly use the products and how to set up the treatment trolley accordingly.</a:t>
          </a:r>
          <a:endParaRPr lang="en-US" sz="2000"/>
        </a:p>
      </dgm:t>
    </dgm:pt>
    <dgm:pt modelId="{6CC09E54-3C2D-451B-A4B3-1A6ED878339D}" type="parTrans" cxnId="{A7B16B5C-CF9C-4319-9616-1A104721E6D8}">
      <dgm:prSet/>
      <dgm:spPr/>
      <dgm:t>
        <a:bodyPr/>
        <a:lstStyle/>
        <a:p>
          <a:endParaRPr lang="en-US" sz="2000"/>
        </a:p>
      </dgm:t>
    </dgm:pt>
    <dgm:pt modelId="{9D784F8B-0610-4E89-B299-E08042415CCF}" type="sibTrans" cxnId="{A7B16B5C-CF9C-4319-9616-1A104721E6D8}">
      <dgm:prSet/>
      <dgm:spPr/>
      <dgm:t>
        <a:bodyPr/>
        <a:lstStyle/>
        <a:p>
          <a:endParaRPr lang="en-US" sz="2000"/>
        </a:p>
      </dgm:t>
    </dgm:pt>
    <dgm:pt modelId="{275670BC-C762-43C3-9F8A-BFB00E07593D}" type="pres">
      <dgm:prSet presAssocID="{ABE8B6F4-4494-4711-BD79-45054A78A1F7}" presName="linear" presStyleCnt="0">
        <dgm:presLayoutVars>
          <dgm:animLvl val="lvl"/>
          <dgm:resizeHandles val="exact"/>
        </dgm:presLayoutVars>
      </dgm:prSet>
      <dgm:spPr/>
    </dgm:pt>
    <dgm:pt modelId="{75E3F6B5-1128-4AB4-B345-BBB942B85C3D}" type="pres">
      <dgm:prSet presAssocID="{C0C25A20-6089-4131-8EFB-75537D7D61E8}" presName="parentText" presStyleLbl="node1" presStyleIdx="0" presStyleCnt="5" custLinFactY="-12311" custLinFactNeighborX="-2618" custLinFactNeighborY="-100000">
        <dgm:presLayoutVars>
          <dgm:chMax val="0"/>
          <dgm:bulletEnabled val="1"/>
        </dgm:presLayoutVars>
      </dgm:prSet>
      <dgm:spPr/>
    </dgm:pt>
    <dgm:pt modelId="{6273DB1A-B8F6-4D8F-97C5-D1962D2563BC}" type="pres">
      <dgm:prSet presAssocID="{FE04C455-519C-44D8-AC93-E1AF51A1BEF3}" presName="spacer" presStyleCnt="0"/>
      <dgm:spPr/>
    </dgm:pt>
    <dgm:pt modelId="{9251AB46-3D86-424F-9035-8B8D53FD3A72}" type="pres">
      <dgm:prSet presAssocID="{DBAD9024-B324-4CC6-8E35-FDE292DC6FC1}" presName="parentText" presStyleLbl="node1" presStyleIdx="1" presStyleCnt="5">
        <dgm:presLayoutVars>
          <dgm:chMax val="0"/>
          <dgm:bulletEnabled val="1"/>
        </dgm:presLayoutVars>
      </dgm:prSet>
      <dgm:spPr/>
    </dgm:pt>
    <dgm:pt modelId="{CFDB6F97-E621-40F6-9B8F-EB0AE5E0B3E0}" type="pres">
      <dgm:prSet presAssocID="{A974613A-A90A-4872-B6F5-21FC521D98DE}" presName="spacer" presStyleCnt="0"/>
      <dgm:spPr/>
    </dgm:pt>
    <dgm:pt modelId="{6A4D873E-5E7A-4DAF-9EC6-45CDB9C15E8C}" type="pres">
      <dgm:prSet presAssocID="{696CAB98-88D7-4A66-9694-6C2D967A72D4}" presName="parentText" presStyleLbl="node1" presStyleIdx="2" presStyleCnt="5">
        <dgm:presLayoutVars>
          <dgm:chMax val="0"/>
          <dgm:bulletEnabled val="1"/>
        </dgm:presLayoutVars>
      </dgm:prSet>
      <dgm:spPr/>
    </dgm:pt>
    <dgm:pt modelId="{EB0DC6C5-CD5D-401C-B5E5-D8E8BA6F09E3}" type="pres">
      <dgm:prSet presAssocID="{8DD7394B-0E8C-43EB-8308-E241BE55B5BD}" presName="spacer" presStyleCnt="0"/>
      <dgm:spPr/>
    </dgm:pt>
    <dgm:pt modelId="{C0248FE9-0D06-4EDF-AB90-18A5E45AF686}" type="pres">
      <dgm:prSet presAssocID="{79E01F7C-117A-46C1-B84A-5F7CC00917AA}" presName="parentText" presStyleLbl="node1" presStyleIdx="3" presStyleCnt="5">
        <dgm:presLayoutVars>
          <dgm:chMax val="0"/>
          <dgm:bulletEnabled val="1"/>
        </dgm:presLayoutVars>
      </dgm:prSet>
      <dgm:spPr/>
    </dgm:pt>
    <dgm:pt modelId="{13791BE5-F32B-44EE-BCE5-D68E62036404}" type="pres">
      <dgm:prSet presAssocID="{D7733B16-BD65-4956-800F-869A14BF5174}" presName="spacer" presStyleCnt="0"/>
      <dgm:spPr/>
    </dgm:pt>
    <dgm:pt modelId="{FD14B988-0212-40A1-A635-C8AA953BA12C}" type="pres">
      <dgm:prSet presAssocID="{6844B929-DA08-48F9-9EAD-0EE9436EEC78}" presName="parentText" presStyleLbl="node1" presStyleIdx="4" presStyleCnt="5">
        <dgm:presLayoutVars>
          <dgm:chMax val="0"/>
          <dgm:bulletEnabled val="1"/>
        </dgm:presLayoutVars>
      </dgm:prSet>
      <dgm:spPr/>
    </dgm:pt>
  </dgm:ptLst>
  <dgm:cxnLst>
    <dgm:cxn modelId="{3BDDA708-D12C-41E7-9A6F-82A4944C5018}" type="presOf" srcId="{696CAB98-88D7-4A66-9694-6C2D967A72D4}" destId="{6A4D873E-5E7A-4DAF-9EC6-45CDB9C15E8C}" srcOrd="0" destOrd="0" presId="urn:microsoft.com/office/officeart/2005/8/layout/vList2"/>
    <dgm:cxn modelId="{0EB04716-B239-41E3-9C6B-515E03DB61CB}" type="presOf" srcId="{DBAD9024-B324-4CC6-8E35-FDE292DC6FC1}" destId="{9251AB46-3D86-424F-9035-8B8D53FD3A72}" srcOrd="0" destOrd="0" presId="urn:microsoft.com/office/officeart/2005/8/layout/vList2"/>
    <dgm:cxn modelId="{BCB0881C-F34D-4A6C-829C-90DE887186BC}" type="presOf" srcId="{79E01F7C-117A-46C1-B84A-5F7CC00917AA}" destId="{C0248FE9-0D06-4EDF-AB90-18A5E45AF686}" srcOrd="0" destOrd="0" presId="urn:microsoft.com/office/officeart/2005/8/layout/vList2"/>
    <dgm:cxn modelId="{122CA621-5B87-4328-A081-7E347B874DCE}" type="presOf" srcId="{6844B929-DA08-48F9-9EAD-0EE9436EEC78}" destId="{FD14B988-0212-40A1-A635-C8AA953BA12C}" srcOrd="0" destOrd="0" presId="urn:microsoft.com/office/officeart/2005/8/layout/vList2"/>
    <dgm:cxn modelId="{0345F437-8C91-4BC9-98F7-07BB691EFBDA}" type="presOf" srcId="{ABE8B6F4-4494-4711-BD79-45054A78A1F7}" destId="{275670BC-C762-43C3-9F8A-BFB00E07593D}" srcOrd="0" destOrd="0" presId="urn:microsoft.com/office/officeart/2005/8/layout/vList2"/>
    <dgm:cxn modelId="{A7B16B5C-CF9C-4319-9616-1A104721E6D8}" srcId="{ABE8B6F4-4494-4711-BD79-45054A78A1F7}" destId="{6844B929-DA08-48F9-9EAD-0EE9436EEC78}" srcOrd="4" destOrd="0" parTransId="{6CC09E54-3C2D-451B-A4B3-1A6ED878339D}" sibTransId="{9D784F8B-0610-4E89-B299-E08042415CCF}"/>
    <dgm:cxn modelId="{534A7A5D-668C-49D7-8464-8E98A2BF5E66}" type="presOf" srcId="{C0C25A20-6089-4131-8EFB-75537D7D61E8}" destId="{75E3F6B5-1128-4AB4-B345-BBB942B85C3D}" srcOrd="0" destOrd="0" presId="urn:microsoft.com/office/officeart/2005/8/layout/vList2"/>
    <dgm:cxn modelId="{EBBA6262-909A-4D3D-8DD6-EA2665B8BAD6}" srcId="{ABE8B6F4-4494-4711-BD79-45054A78A1F7}" destId="{C0C25A20-6089-4131-8EFB-75537D7D61E8}" srcOrd="0" destOrd="0" parTransId="{3B04384A-04FA-438D-AE80-0F3D2EBE1CC4}" sibTransId="{FE04C455-519C-44D8-AC93-E1AF51A1BEF3}"/>
    <dgm:cxn modelId="{98F1A74A-2130-4776-B849-9F8661A11CE4}" srcId="{ABE8B6F4-4494-4711-BD79-45054A78A1F7}" destId="{DBAD9024-B324-4CC6-8E35-FDE292DC6FC1}" srcOrd="1" destOrd="0" parTransId="{F8D44CAA-FD43-4927-8EA3-08B65A605C0E}" sibTransId="{A974613A-A90A-4872-B6F5-21FC521D98DE}"/>
    <dgm:cxn modelId="{7259AB77-019F-4FBD-89F7-7B20122DD635}" srcId="{ABE8B6F4-4494-4711-BD79-45054A78A1F7}" destId="{696CAB98-88D7-4A66-9694-6C2D967A72D4}" srcOrd="2" destOrd="0" parTransId="{D5663C33-8BD4-477F-B6C9-996F79C45FB7}" sibTransId="{8DD7394B-0E8C-43EB-8308-E241BE55B5BD}"/>
    <dgm:cxn modelId="{4465948E-3B61-4598-BC9F-CC5B769620D0}" srcId="{ABE8B6F4-4494-4711-BD79-45054A78A1F7}" destId="{79E01F7C-117A-46C1-B84A-5F7CC00917AA}" srcOrd="3" destOrd="0" parTransId="{AC08C72A-2CDF-423E-A5E5-21A9809F5C9F}" sibTransId="{D7733B16-BD65-4956-800F-869A14BF5174}"/>
    <dgm:cxn modelId="{D31A7A5C-9D37-4298-91F0-DF074C7F395B}" type="presParOf" srcId="{275670BC-C762-43C3-9F8A-BFB00E07593D}" destId="{75E3F6B5-1128-4AB4-B345-BBB942B85C3D}" srcOrd="0" destOrd="0" presId="urn:microsoft.com/office/officeart/2005/8/layout/vList2"/>
    <dgm:cxn modelId="{21CD1BB2-AD61-4C5D-9521-F7A965A26673}" type="presParOf" srcId="{275670BC-C762-43C3-9F8A-BFB00E07593D}" destId="{6273DB1A-B8F6-4D8F-97C5-D1962D2563BC}" srcOrd="1" destOrd="0" presId="urn:microsoft.com/office/officeart/2005/8/layout/vList2"/>
    <dgm:cxn modelId="{39B15365-02DF-4173-96C7-53B4550544BA}" type="presParOf" srcId="{275670BC-C762-43C3-9F8A-BFB00E07593D}" destId="{9251AB46-3D86-424F-9035-8B8D53FD3A72}" srcOrd="2" destOrd="0" presId="urn:microsoft.com/office/officeart/2005/8/layout/vList2"/>
    <dgm:cxn modelId="{66B5518E-FB59-4CA2-9617-0E4EAF1EC3D4}" type="presParOf" srcId="{275670BC-C762-43C3-9F8A-BFB00E07593D}" destId="{CFDB6F97-E621-40F6-9B8F-EB0AE5E0B3E0}" srcOrd="3" destOrd="0" presId="urn:microsoft.com/office/officeart/2005/8/layout/vList2"/>
    <dgm:cxn modelId="{D4BBF5DB-B805-43D1-9367-DBE79B194800}" type="presParOf" srcId="{275670BC-C762-43C3-9F8A-BFB00E07593D}" destId="{6A4D873E-5E7A-4DAF-9EC6-45CDB9C15E8C}" srcOrd="4" destOrd="0" presId="urn:microsoft.com/office/officeart/2005/8/layout/vList2"/>
    <dgm:cxn modelId="{0B19B2C2-69D4-44FC-B6A4-258E6E892B5B}" type="presParOf" srcId="{275670BC-C762-43C3-9F8A-BFB00E07593D}" destId="{EB0DC6C5-CD5D-401C-B5E5-D8E8BA6F09E3}" srcOrd="5" destOrd="0" presId="urn:microsoft.com/office/officeart/2005/8/layout/vList2"/>
    <dgm:cxn modelId="{1C48367F-429B-497C-984E-B74CA45CAD42}" type="presParOf" srcId="{275670BC-C762-43C3-9F8A-BFB00E07593D}" destId="{C0248FE9-0D06-4EDF-AB90-18A5E45AF686}" srcOrd="6" destOrd="0" presId="urn:microsoft.com/office/officeart/2005/8/layout/vList2"/>
    <dgm:cxn modelId="{AB8E2098-7107-4D08-84DA-7BBC27296D3F}" type="presParOf" srcId="{275670BC-C762-43C3-9F8A-BFB00E07593D}" destId="{13791BE5-F32B-44EE-BCE5-D68E62036404}" srcOrd="7" destOrd="0" presId="urn:microsoft.com/office/officeart/2005/8/layout/vList2"/>
    <dgm:cxn modelId="{8CED9DFD-9D74-4521-BBDA-BDB49A7729F7}" type="presParOf" srcId="{275670BC-C762-43C3-9F8A-BFB00E07593D}" destId="{FD14B988-0212-40A1-A635-C8AA953BA12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7A43B-05F0-4264-80E9-76279A525F44}">
      <dsp:nvSpPr>
        <dsp:cNvPr id="0" name=""/>
        <dsp:cNvSpPr/>
      </dsp:nvSpPr>
      <dsp:spPr>
        <a:xfrm>
          <a:off x="0" y="87237"/>
          <a:ext cx="10515600" cy="791596"/>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A. </a:t>
          </a:r>
          <a:r>
            <a:rPr lang="en-US" sz="1900" b="0" i="1" kern="1200"/>
            <a:t>Treatment table</a:t>
          </a:r>
          <a:r>
            <a:rPr lang="en-US" sz="1900" b="0" i="0" kern="1200"/>
            <a:t> (also called a facial chair, table, or bed)</a:t>
          </a:r>
          <a:endParaRPr lang="en-US" sz="1900" kern="1200"/>
        </a:p>
      </dsp:txBody>
      <dsp:txXfrm>
        <a:off x="38643" y="125880"/>
        <a:ext cx="10438314" cy="714310"/>
      </dsp:txXfrm>
    </dsp:sp>
    <dsp:sp modelId="{6D68CC2B-FC4A-4DC8-B739-F8D3919D9813}">
      <dsp:nvSpPr>
        <dsp:cNvPr id="0" name=""/>
        <dsp:cNvSpPr/>
      </dsp:nvSpPr>
      <dsp:spPr>
        <a:xfrm>
          <a:off x="0" y="933554"/>
          <a:ext cx="10515600" cy="791596"/>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B. </a:t>
          </a:r>
          <a:r>
            <a:rPr lang="en-US" sz="1900" b="0" i="1" kern="1200"/>
            <a:t>Esthetician’s chair</a:t>
          </a:r>
          <a:r>
            <a:rPr lang="en-US" sz="1900" b="0" i="0" kern="1200"/>
            <a:t>, or operator’s stool</a:t>
          </a:r>
          <a:endParaRPr lang="en-US" sz="1900" kern="1200"/>
        </a:p>
      </dsp:txBody>
      <dsp:txXfrm>
        <a:off x="38643" y="972197"/>
        <a:ext cx="10438314" cy="714310"/>
      </dsp:txXfrm>
    </dsp:sp>
    <dsp:sp modelId="{698E37F6-5667-47ED-8F0A-87621E7ADE73}">
      <dsp:nvSpPr>
        <dsp:cNvPr id="0" name=""/>
        <dsp:cNvSpPr/>
      </dsp:nvSpPr>
      <dsp:spPr>
        <a:xfrm>
          <a:off x="0" y="1779870"/>
          <a:ext cx="10515600" cy="791596"/>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C. </a:t>
          </a:r>
          <a:r>
            <a:rPr lang="en-US" sz="1900" b="0" i="1" kern="1200"/>
            <a:t>Step stool</a:t>
          </a:r>
          <a:r>
            <a:rPr lang="en-US" sz="1900" b="0" i="0" kern="1200"/>
            <a:t>—If you do not have an electric treatment bed or table, a step stool helps clients get on and off the bed safely. Make sure the stool is stable. Assist clients if they need help.</a:t>
          </a:r>
          <a:endParaRPr lang="en-US" sz="1900" kern="1200"/>
        </a:p>
      </dsp:txBody>
      <dsp:txXfrm>
        <a:off x="38643" y="1818513"/>
        <a:ext cx="10438314" cy="714310"/>
      </dsp:txXfrm>
    </dsp:sp>
    <dsp:sp modelId="{15E3CC74-F92E-47BB-9D13-7156C286EDC6}">
      <dsp:nvSpPr>
        <dsp:cNvPr id="0" name=""/>
        <dsp:cNvSpPr/>
      </dsp:nvSpPr>
      <dsp:spPr>
        <a:xfrm>
          <a:off x="0" y="2626187"/>
          <a:ext cx="10515600" cy="791596"/>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D. </a:t>
          </a:r>
          <a:r>
            <a:rPr lang="en-US" sz="1900" b="0" i="1" kern="1200"/>
            <a:t>Trolley</a:t>
          </a:r>
          <a:r>
            <a:rPr lang="en-US" sz="1900" b="0" i="0" kern="1200"/>
            <a:t> or utility cart</a:t>
          </a:r>
          <a:endParaRPr lang="en-US" sz="1900" kern="1200"/>
        </a:p>
      </dsp:txBody>
      <dsp:txXfrm>
        <a:off x="38643" y="2664830"/>
        <a:ext cx="10438314" cy="714310"/>
      </dsp:txXfrm>
    </dsp:sp>
    <dsp:sp modelId="{87C8B988-16EE-49CE-908D-09BB5EE96F41}">
      <dsp:nvSpPr>
        <dsp:cNvPr id="0" name=""/>
        <dsp:cNvSpPr/>
      </dsp:nvSpPr>
      <dsp:spPr>
        <a:xfrm>
          <a:off x="0" y="3472503"/>
          <a:ext cx="10515600" cy="791596"/>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b="0" i="0" kern="1200"/>
            <a:t>E</a:t>
          </a:r>
          <a:r>
            <a:rPr lang="en-US" sz="1900" kern="1200"/>
            <a:t> </a:t>
          </a:r>
          <a:r>
            <a:rPr lang="en-US" sz="1900" b="0" i="1" kern="1200"/>
            <a:t>Magnifying lamp</a:t>
          </a:r>
          <a:r>
            <a:rPr lang="en-US" sz="1900" b="0" i="0" kern="1200"/>
            <a:t> or </a:t>
          </a:r>
          <a:r>
            <a:rPr lang="en-US" sz="1900" b="0" i="1" kern="1200"/>
            <a:t>light</a:t>
          </a:r>
          <a:endParaRPr lang="en-US" sz="1900" kern="1200"/>
        </a:p>
      </dsp:txBody>
      <dsp:txXfrm>
        <a:off x="38643" y="3511146"/>
        <a:ext cx="10438314" cy="7143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3F6B5-1128-4AB4-B345-BBB942B85C3D}">
      <dsp:nvSpPr>
        <dsp:cNvPr id="0" name=""/>
        <dsp:cNvSpPr/>
      </dsp:nvSpPr>
      <dsp:spPr>
        <a:xfrm>
          <a:off x="0" y="0"/>
          <a:ext cx="10515600"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Supplies can be multiuse, as in sheets or a hand-held mirror, or single-use, such as a cotton swab or lancet. </a:t>
          </a:r>
          <a:endParaRPr lang="en-US" sz="2000" kern="1200"/>
        </a:p>
      </dsp:txBody>
      <dsp:txXfrm>
        <a:off x="40209" y="40209"/>
        <a:ext cx="10435182" cy="743262"/>
      </dsp:txXfrm>
    </dsp:sp>
    <dsp:sp modelId="{9251AB46-3D86-424F-9035-8B8D53FD3A72}">
      <dsp:nvSpPr>
        <dsp:cNvPr id="0" name=""/>
        <dsp:cNvSpPr/>
      </dsp:nvSpPr>
      <dsp:spPr>
        <a:xfrm>
          <a:off x="0" y="894069"/>
          <a:ext cx="10515600"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Single-use items must be disposed of immediately after use in a closed-lid trash can or sharps container. </a:t>
          </a:r>
          <a:endParaRPr lang="en-US" sz="2000" kern="1200"/>
        </a:p>
      </dsp:txBody>
      <dsp:txXfrm>
        <a:off x="40209" y="934278"/>
        <a:ext cx="10435182" cy="743262"/>
      </dsp:txXfrm>
    </dsp:sp>
    <dsp:sp modelId="{6A4D873E-5E7A-4DAF-9EC6-45CDB9C15E8C}">
      <dsp:nvSpPr>
        <dsp:cNvPr id="0" name=""/>
        <dsp:cNvSpPr/>
      </dsp:nvSpPr>
      <dsp:spPr>
        <a:xfrm>
          <a:off x="0" y="1763829"/>
          <a:ext cx="10515600"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Proper storage is necessary to keep items clean and sterile, so they must be kept in clean, covered, labeled containers.</a:t>
          </a:r>
          <a:endParaRPr lang="en-US" sz="2000" kern="1200"/>
        </a:p>
      </dsp:txBody>
      <dsp:txXfrm>
        <a:off x="40209" y="1804038"/>
        <a:ext cx="10435182" cy="743262"/>
      </dsp:txXfrm>
    </dsp:sp>
    <dsp:sp modelId="{C0248FE9-0D06-4EDF-AB90-18A5E45AF686}">
      <dsp:nvSpPr>
        <dsp:cNvPr id="0" name=""/>
        <dsp:cNvSpPr/>
      </dsp:nvSpPr>
      <dsp:spPr>
        <a:xfrm>
          <a:off x="0" y="2633589"/>
          <a:ext cx="10515600"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If supplies and products are not kept in the treatment room or at workstations, then they are typically kept in a </a:t>
          </a:r>
          <a:r>
            <a:rPr lang="en-US" sz="2000" b="1" i="0" kern="1200"/>
            <a:t>dispensary</a:t>
          </a:r>
          <a:r>
            <a:rPr lang="en-US" sz="2000" b="0" i="0" kern="1200"/>
            <a:t> or storage closet, which is a separate room for storing supplies </a:t>
          </a:r>
          <a:endParaRPr lang="en-US" sz="2000" kern="1200"/>
        </a:p>
      </dsp:txBody>
      <dsp:txXfrm>
        <a:off x="40209" y="2673798"/>
        <a:ext cx="10435182" cy="743262"/>
      </dsp:txXfrm>
    </dsp:sp>
    <dsp:sp modelId="{FD14B988-0212-40A1-A635-C8AA953BA12C}">
      <dsp:nvSpPr>
        <dsp:cNvPr id="0" name=""/>
        <dsp:cNvSpPr/>
      </dsp:nvSpPr>
      <dsp:spPr>
        <a:xfrm>
          <a:off x="0" y="3503349"/>
          <a:ext cx="10515600" cy="8236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0" i="0" kern="1200"/>
            <a:t>For proper inventory control, please adhere to your instructor directions on how to properly use the products and how to set up the treatment trolley accordingly.</a:t>
          </a:r>
          <a:endParaRPr lang="en-US" sz="2000" kern="1200"/>
        </a:p>
      </dsp:txBody>
      <dsp:txXfrm>
        <a:off x="40209" y="3543558"/>
        <a:ext cx="10435182" cy="74326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658325"/>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Treatment Room Preparation</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6D6CF7B-7A02-969D-FFFF-1D27CDA11F94}"/>
              </a:ext>
            </a:extLst>
          </p:cNvPr>
          <p:cNvSpPr txBox="1"/>
          <p:nvPr/>
        </p:nvSpPr>
        <p:spPr>
          <a:xfrm>
            <a:off x="752910" y="443453"/>
            <a:ext cx="8950037" cy="1323439"/>
          </a:xfrm>
          <a:prstGeom prst="rect">
            <a:avLst/>
          </a:prstGeom>
          <a:noFill/>
        </p:spPr>
        <p:txBody>
          <a:bodyPr wrap="square">
            <a:spAutoFit/>
          </a:bodyPr>
          <a:lstStyle/>
          <a:p>
            <a:r>
              <a:rPr lang="en-US" sz="4000" i="0" dirty="0">
                <a:effectLst/>
                <a:latin typeface="+mj-lt"/>
              </a:rPr>
              <a:t>Treatment Room Preparation Is an Integral Part of Providing Treatments</a:t>
            </a:r>
            <a:endParaRPr lang="en-US" sz="4000" dirty="0">
              <a:latin typeface="+mj-lt"/>
            </a:endParaRPr>
          </a:p>
        </p:txBody>
      </p:sp>
      <p:sp>
        <p:nvSpPr>
          <p:cNvPr id="6" name="TextBox 5">
            <a:extLst>
              <a:ext uri="{FF2B5EF4-FFF2-40B4-BE49-F238E27FC236}">
                <a16:creationId xmlns:a16="http://schemas.microsoft.com/office/drawing/2014/main" id="{7A8076B6-149A-A537-79D8-257909F6B4E2}"/>
              </a:ext>
            </a:extLst>
          </p:cNvPr>
          <p:cNvSpPr txBox="1"/>
          <p:nvPr/>
        </p:nvSpPr>
        <p:spPr>
          <a:xfrm>
            <a:off x="943897" y="2168431"/>
            <a:ext cx="8200103" cy="2862322"/>
          </a:xfrm>
          <a:prstGeom prst="rect">
            <a:avLst/>
          </a:prstGeom>
          <a:noFill/>
        </p:spPr>
        <p:txBody>
          <a:bodyPr wrap="square">
            <a:spAutoFit/>
          </a:bodyPr>
          <a:lstStyle/>
          <a:p>
            <a:r>
              <a:rPr lang="en-US" sz="2000" b="0" i="0" dirty="0">
                <a:effectLst/>
                <a:latin typeface="Futura PT Book" panose="020B0502020204020303" pitchFamily="34" charset="0"/>
              </a:rPr>
              <a:t>Treatment room setup includes choosing and properly installing and arranging furniture, equipment, supplies, and products. Included in this chapter are easy-to-use checklists and advice for setting up, cleaning and disinfecting, and keeping the room well stocked. Whether you intend on becoming a salon or spa owner, being a member of an esthetic staff, or performing treatments at a spa or salon on a freelance basis, maintaining the highest standards in professionalism, personal hygiene, and image, as well as following proper protocol, is vital to your success. After the facial service, it is critical to follow proper cleaning and disinfection protocols to prepare the treatment room or station for the next client.</a:t>
            </a:r>
            <a:endParaRPr lang="en-US" sz="2000" dirty="0">
              <a:latin typeface="Futura PT Book" panose="020B0502020204020303" pitchFamily="34" charset="0"/>
            </a:endParaRPr>
          </a:p>
        </p:txBody>
      </p:sp>
    </p:spTree>
    <p:extLst>
      <p:ext uri="{BB962C8B-B14F-4D97-AF65-F5344CB8AC3E}">
        <p14:creationId xmlns:p14="http://schemas.microsoft.com/office/powerpoint/2010/main" val="2329743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a:xfrm>
            <a:off x="838199" y="365125"/>
            <a:ext cx="10557387" cy="1306359"/>
          </a:xfrm>
        </p:spPr>
        <p:txBody>
          <a:bodyPr>
            <a:normAutofit/>
          </a:bodyPr>
          <a:lstStyle/>
          <a:p>
            <a:r>
              <a:rPr lang="en-US" sz="4000" dirty="0"/>
              <a:t>Cell Protection</a:t>
            </a:r>
          </a:p>
        </p:txBody>
      </p:sp>
      <p:sp>
        <p:nvSpPr>
          <p:cNvPr id="3" name="Content Placeholder 2">
            <a:extLst>
              <a:ext uri="{FF2B5EF4-FFF2-40B4-BE49-F238E27FC236}">
                <a16:creationId xmlns:a16="http://schemas.microsoft.com/office/drawing/2014/main" id="{E0E36323-9D0F-52C2-B486-1EFDD20C003D}"/>
              </a:ext>
            </a:extLst>
          </p:cNvPr>
          <p:cNvSpPr>
            <a:spLocks noGrp="1"/>
          </p:cNvSpPr>
          <p:nvPr>
            <p:ph idx="1"/>
          </p:nvPr>
        </p:nvSpPr>
        <p:spPr/>
        <p:txBody>
          <a:bodyPr>
            <a:normAutofit/>
          </a:bodyPr>
          <a:lstStyle/>
          <a:p>
            <a:r>
              <a:rPr lang="en-US" sz="2000" dirty="0"/>
              <a:t>The health of skin cells depends on the cellular membrane and the water-holding capacity of the stratum corneum. Phospholipids, glycolipids, cholesterol, triglycerides, squalene, and waxes are all different types of lipids found in the stratum corneum and cell membranes.</a:t>
            </a:r>
          </a:p>
          <a:p>
            <a:r>
              <a:rPr lang="en-US" sz="2000" dirty="0"/>
              <a:t>Intercellular lipids and proteins surround cells and provide protection, hydration, and nourishment to the cells. </a:t>
            </a:r>
          </a:p>
          <a:p>
            <a:r>
              <a:rPr lang="en-US" sz="2000" dirty="0"/>
              <a:t>Ceramides are a group of waxy lipid molecules such as glycolipids that are important to barrier function and water-holding capacity. </a:t>
            </a:r>
          </a:p>
          <a:p>
            <a:r>
              <a:rPr lang="en-US" sz="2000" dirty="0"/>
              <a:t>Fifty percent of the lipids in the stratum corneum are ceramides. </a:t>
            </a:r>
          </a:p>
          <a:p>
            <a:r>
              <a:rPr lang="en-US" sz="2000" dirty="0"/>
              <a:t>Fatty acids are also components of the intercellular substances.</a:t>
            </a:r>
          </a:p>
          <a:p>
            <a:r>
              <a:rPr lang="en-US" sz="2000" dirty="0"/>
              <a:t> Lipids are reduced if the skin is dry, damaged, or mature. </a:t>
            </a:r>
          </a:p>
        </p:txBody>
      </p:sp>
    </p:spTree>
    <p:extLst>
      <p:ext uri="{BB962C8B-B14F-4D97-AF65-F5344CB8AC3E}">
        <p14:creationId xmlns:p14="http://schemas.microsoft.com/office/powerpoint/2010/main" val="28172538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536EC-0DE4-1406-D2E9-1973D9D46446}"/>
              </a:ext>
            </a:extLst>
          </p:cNvPr>
          <p:cNvSpPr>
            <a:spLocks noGrp="1"/>
          </p:cNvSpPr>
          <p:nvPr>
            <p:ph type="title"/>
          </p:nvPr>
        </p:nvSpPr>
        <p:spPr/>
        <p:txBody>
          <a:bodyPr/>
          <a:lstStyle/>
          <a:p>
            <a:r>
              <a:rPr lang="en-US" b="0" i="0" dirty="0">
                <a:solidFill>
                  <a:srgbClr val="007DB8"/>
                </a:solidFill>
                <a:effectLst/>
                <a:latin typeface="Open Sans" panose="020B0606030504020204" pitchFamily="34" charset="0"/>
              </a:rPr>
              <a:t> </a:t>
            </a:r>
            <a:r>
              <a:rPr lang="en-US" sz="4000" b="0" i="0" dirty="0">
                <a:effectLst/>
              </a:rPr>
              <a:t>The Ideal Ambience</a:t>
            </a:r>
            <a:endParaRPr lang="en-US" dirty="0"/>
          </a:p>
        </p:txBody>
      </p:sp>
      <p:pic>
        <p:nvPicPr>
          <p:cNvPr id="5" name="Content Placeholder 4">
            <a:extLst>
              <a:ext uri="{FF2B5EF4-FFF2-40B4-BE49-F238E27FC236}">
                <a16:creationId xmlns:a16="http://schemas.microsoft.com/office/drawing/2014/main" id="{0D5B8140-1944-5342-0C28-640AD708C0DF}"/>
              </a:ext>
            </a:extLst>
          </p:cNvPr>
          <p:cNvPicPr>
            <a:picLocks noGrp="1" noChangeAspect="1"/>
          </p:cNvPicPr>
          <p:nvPr>
            <p:ph idx="1"/>
          </p:nvPr>
        </p:nvPicPr>
        <p:blipFill>
          <a:blip r:embed="rId2"/>
          <a:stretch>
            <a:fillRect/>
          </a:stretch>
        </p:blipFill>
        <p:spPr>
          <a:xfrm>
            <a:off x="838200" y="2083872"/>
            <a:ext cx="10515600" cy="2690256"/>
          </a:xfrm>
        </p:spPr>
      </p:pic>
    </p:spTree>
    <p:extLst>
      <p:ext uri="{BB962C8B-B14F-4D97-AF65-F5344CB8AC3E}">
        <p14:creationId xmlns:p14="http://schemas.microsoft.com/office/powerpoint/2010/main" val="4132082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777C3-B156-E153-113A-4B3B05FE1A17}"/>
              </a:ext>
            </a:extLst>
          </p:cNvPr>
          <p:cNvSpPr>
            <a:spLocks noGrp="1"/>
          </p:cNvSpPr>
          <p:nvPr>
            <p:ph type="title"/>
          </p:nvPr>
        </p:nvSpPr>
        <p:spPr/>
        <p:txBody>
          <a:bodyPr>
            <a:normAutofit/>
          </a:bodyPr>
          <a:lstStyle/>
          <a:p>
            <a:r>
              <a:rPr lang="en-US" sz="4000" dirty="0"/>
              <a:t>The Proper Spa Environment Should Engage </a:t>
            </a:r>
            <a:br>
              <a:rPr lang="en-US" sz="4000" dirty="0"/>
            </a:br>
            <a:r>
              <a:rPr lang="en-US" sz="4000" dirty="0"/>
              <a:t>All Five of the Senses</a:t>
            </a:r>
          </a:p>
        </p:txBody>
      </p:sp>
      <p:sp>
        <p:nvSpPr>
          <p:cNvPr id="3" name="Content Placeholder 2">
            <a:extLst>
              <a:ext uri="{FF2B5EF4-FFF2-40B4-BE49-F238E27FC236}">
                <a16:creationId xmlns:a16="http://schemas.microsoft.com/office/drawing/2014/main" id="{AF075AA7-9CEB-6A5F-7027-DC81ACB7A0FC}"/>
              </a:ext>
            </a:extLst>
          </p:cNvPr>
          <p:cNvSpPr>
            <a:spLocks noGrp="1"/>
          </p:cNvSpPr>
          <p:nvPr>
            <p:ph idx="1"/>
          </p:nvPr>
        </p:nvSpPr>
        <p:spPr/>
        <p:txBody>
          <a:bodyPr>
            <a:normAutofit lnSpcReduction="10000"/>
          </a:bodyPr>
          <a:lstStyle/>
          <a:p>
            <a:r>
              <a:rPr lang="en-US" dirty="0"/>
              <a:t>Proper lighting</a:t>
            </a:r>
          </a:p>
          <a:p>
            <a:r>
              <a:rPr lang="en-US" dirty="0"/>
              <a:t>The music selection </a:t>
            </a:r>
          </a:p>
          <a:p>
            <a:r>
              <a:rPr lang="en-US" dirty="0"/>
              <a:t>Temperature is very important as well to keep clients feeling warm enough in the treatment room, or properly cooled if it is hot outside. </a:t>
            </a:r>
          </a:p>
          <a:p>
            <a:r>
              <a:rPr lang="en-US" dirty="0"/>
              <a:t>Scent is crucial in a spa environment. Scents should be soothing and natural.</a:t>
            </a:r>
          </a:p>
          <a:p>
            <a:r>
              <a:rPr lang="en-US" dirty="0"/>
              <a:t>Taste. Offer naturally flavored waters and small healthy snacks for refreshment in the reception area to promote the energy and well-being of your clients. All these engagements will heighten the client’s positive perception of the spa.</a:t>
            </a:r>
          </a:p>
        </p:txBody>
      </p:sp>
    </p:spTree>
    <p:extLst>
      <p:ext uri="{BB962C8B-B14F-4D97-AF65-F5344CB8AC3E}">
        <p14:creationId xmlns:p14="http://schemas.microsoft.com/office/powerpoint/2010/main" val="3547808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4092E2A-41FF-B3F7-B238-140F84E6FA84}"/>
              </a:ext>
            </a:extLst>
          </p:cNvPr>
          <p:cNvSpPr>
            <a:spLocks noGrp="1"/>
          </p:cNvSpPr>
          <p:nvPr>
            <p:ph idx="1"/>
          </p:nvPr>
        </p:nvSpPr>
        <p:spPr/>
        <p:txBody>
          <a:bodyPr/>
          <a:lstStyle/>
          <a:p>
            <a:r>
              <a:rPr lang="en-US" dirty="0"/>
              <a:t>When setting up a room for treatments, think about the services you will perform and how you will work at the station. Another consideration is how comfortable the client will be on the treatment table (be sure to consider the needs of all genders as well). Ensuring client safety and following health regulations are the two most important considerations before, during, and after treatments.</a:t>
            </a:r>
          </a:p>
        </p:txBody>
      </p:sp>
    </p:spTree>
    <p:extLst>
      <p:ext uri="{BB962C8B-B14F-4D97-AF65-F5344CB8AC3E}">
        <p14:creationId xmlns:p14="http://schemas.microsoft.com/office/powerpoint/2010/main" val="504597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C9FF6D1-2939-0D52-A6B9-9B0A6EC33CF9}"/>
              </a:ext>
            </a:extLst>
          </p:cNvPr>
          <p:cNvPicPr>
            <a:picLocks noGrp="1" noChangeAspect="1"/>
          </p:cNvPicPr>
          <p:nvPr>
            <p:ph idx="1"/>
          </p:nvPr>
        </p:nvPicPr>
        <p:blipFill>
          <a:blip r:embed="rId2"/>
          <a:stretch>
            <a:fillRect/>
          </a:stretch>
        </p:blipFill>
        <p:spPr>
          <a:xfrm>
            <a:off x="706120" y="2021954"/>
            <a:ext cx="10515600" cy="2272120"/>
          </a:xfrm>
        </p:spPr>
      </p:pic>
    </p:spTree>
    <p:extLst>
      <p:ext uri="{BB962C8B-B14F-4D97-AF65-F5344CB8AC3E}">
        <p14:creationId xmlns:p14="http://schemas.microsoft.com/office/powerpoint/2010/main" val="3465099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FEFF1-CE02-0C94-ED3F-9DF71500A240}"/>
              </a:ext>
            </a:extLst>
          </p:cNvPr>
          <p:cNvSpPr>
            <a:spLocks noGrp="1"/>
          </p:cNvSpPr>
          <p:nvPr>
            <p:ph type="title"/>
          </p:nvPr>
        </p:nvSpPr>
        <p:spPr/>
        <p:txBody>
          <a:bodyPr>
            <a:normAutofit/>
          </a:bodyPr>
          <a:lstStyle/>
          <a:p>
            <a:r>
              <a:rPr lang="en-US" sz="4000" dirty="0"/>
              <a:t>Checklist </a:t>
            </a:r>
          </a:p>
        </p:txBody>
      </p:sp>
      <p:sp>
        <p:nvSpPr>
          <p:cNvPr id="3" name="Content Placeholder 2">
            <a:extLst>
              <a:ext uri="{FF2B5EF4-FFF2-40B4-BE49-F238E27FC236}">
                <a16:creationId xmlns:a16="http://schemas.microsoft.com/office/drawing/2014/main" id="{DC344030-FE5E-9F6D-557E-0467F1EC0543}"/>
              </a:ext>
            </a:extLst>
          </p:cNvPr>
          <p:cNvSpPr>
            <a:spLocks noGrp="1"/>
          </p:cNvSpPr>
          <p:nvPr>
            <p:ph idx="1"/>
          </p:nvPr>
        </p:nvSpPr>
        <p:spPr/>
        <p:txBody>
          <a:bodyPr>
            <a:normAutofit fontScale="70000" lnSpcReduction="20000"/>
          </a:bodyPr>
          <a:lstStyle/>
          <a:p>
            <a:r>
              <a:rPr lang="en-US" dirty="0"/>
              <a:t>A. Treatment table (also called a facial chair, table, or bed)</a:t>
            </a:r>
          </a:p>
          <a:p>
            <a:r>
              <a:rPr lang="en-US" dirty="0"/>
              <a:t>B. Esthetician’s chair, or operator’s stool</a:t>
            </a:r>
          </a:p>
          <a:p>
            <a:r>
              <a:rPr lang="en-US" dirty="0"/>
              <a:t>C. Step stool—If you do not have an electric treatment bed or table, a step stool helps clients get on and off the bed safely. Make sure the stool is stable. Assist clients if they need help.</a:t>
            </a:r>
          </a:p>
          <a:p>
            <a:r>
              <a:rPr lang="en-US" dirty="0"/>
              <a:t>D. Trolley or utility cart</a:t>
            </a:r>
          </a:p>
          <a:p>
            <a:r>
              <a:rPr lang="en-US" dirty="0"/>
              <a:t>E Magnifying lamp or light</a:t>
            </a:r>
          </a:p>
          <a:p>
            <a:r>
              <a:rPr lang="en-US" dirty="0"/>
              <a:t>F. Steamer (only when needed )</a:t>
            </a:r>
          </a:p>
          <a:p>
            <a:r>
              <a:rPr lang="en-US" dirty="0"/>
              <a:t>G. Galvanic, high-frequency, brush, vacuum, and spray machines ( Only when needed )</a:t>
            </a:r>
          </a:p>
          <a:p>
            <a:r>
              <a:rPr lang="en-US" dirty="0"/>
              <a:t>H. Towel warmer, or “hot </a:t>
            </a:r>
            <a:r>
              <a:rPr lang="en-US" dirty="0" err="1"/>
              <a:t>cabi</a:t>
            </a:r>
            <a:r>
              <a:rPr lang="en-US" dirty="0"/>
              <a:t>”—Hot towel cabinets keep warm, moist towels ready </a:t>
            </a:r>
          </a:p>
          <a:p>
            <a:r>
              <a:rPr lang="en-US" dirty="0"/>
              <a:t>I. Closed, covered waste container for trash—</a:t>
            </a:r>
          </a:p>
          <a:p>
            <a:r>
              <a:rPr lang="en-US" dirty="0"/>
              <a:t>J. Closed, covered laundry hamper with foot pedal is ideal for preventing contamination.</a:t>
            </a:r>
          </a:p>
          <a:p>
            <a:r>
              <a:rPr lang="en-US" dirty="0"/>
              <a:t>K. A sink or basin for water is essential in a treatment room. You should always have access to clean water during treatments.</a:t>
            </a:r>
          </a:p>
          <a:p>
            <a:endParaRPr lang="en-US" dirty="0"/>
          </a:p>
          <a:p>
            <a:endParaRPr lang="en-US" dirty="0"/>
          </a:p>
        </p:txBody>
      </p:sp>
    </p:spTree>
    <p:extLst>
      <p:ext uri="{BB962C8B-B14F-4D97-AF65-F5344CB8AC3E}">
        <p14:creationId xmlns:p14="http://schemas.microsoft.com/office/powerpoint/2010/main" val="1426244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C198F-BA82-8A3E-432B-FAFE413B0311}"/>
              </a:ext>
            </a:extLst>
          </p:cNvPr>
          <p:cNvSpPr>
            <a:spLocks noGrp="1"/>
          </p:cNvSpPr>
          <p:nvPr>
            <p:ph type="title"/>
          </p:nvPr>
        </p:nvSpPr>
        <p:spPr>
          <a:xfrm>
            <a:off x="533400" y="325796"/>
            <a:ext cx="10515600" cy="1325563"/>
          </a:xfrm>
        </p:spPr>
        <p:txBody>
          <a:bodyPr>
            <a:normAutofit/>
          </a:bodyPr>
          <a:lstStyle/>
          <a:p>
            <a:r>
              <a:rPr lang="en-US" sz="4000" dirty="0"/>
              <a:t>For This Beginning Weeks You Will Need Only</a:t>
            </a:r>
          </a:p>
        </p:txBody>
      </p:sp>
      <p:graphicFrame>
        <p:nvGraphicFramePr>
          <p:cNvPr id="5" name="Content Placeholder 2">
            <a:extLst>
              <a:ext uri="{FF2B5EF4-FFF2-40B4-BE49-F238E27FC236}">
                <a16:creationId xmlns:a16="http://schemas.microsoft.com/office/drawing/2014/main" id="{AEFE47F1-8AAE-D857-F8C6-377ECB0DE0EB}"/>
              </a:ext>
            </a:extLst>
          </p:cNvPr>
          <p:cNvGraphicFramePr>
            <a:graphicFrameLocks noGrp="1"/>
          </p:cNvGraphicFramePr>
          <p:nvPr>
            <p:ph idx="1"/>
            <p:extLst>
              <p:ext uri="{D42A27DB-BD31-4B8C-83A1-F6EECF244321}">
                <p14:modId xmlns:p14="http://schemas.microsoft.com/office/powerpoint/2010/main" val="365096944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4500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376F6F9-307E-F211-8672-AA0455A8CDDD}"/>
              </a:ext>
            </a:extLst>
          </p:cNvPr>
          <p:cNvPicPr>
            <a:picLocks noGrp="1" noChangeAspect="1"/>
          </p:cNvPicPr>
          <p:nvPr>
            <p:ph idx="1"/>
          </p:nvPr>
        </p:nvPicPr>
        <p:blipFill>
          <a:blip r:embed="rId2"/>
          <a:stretch>
            <a:fillRect/>
          </a:stretch>
        </p:blipFill>
        <p:spPr>
          <a:xfrm>
            <a:off x="1641059" y="1151730"/>
            <a:ext cx="8405472" cy="4802029"/>
          </a:xfrm>
          <a:prstGeom prst="rect">
            <a:avLst/>
          </a:prstGeom>
        </p:spPr>
      </p:pic>
    </p:spTree>
    <p:extLst>
      <p:ext uri="{BB962C8B-B14F-4D97-AF65-F5344CB8AC3E}">
        <p14:creationId xmlns:p14="http://schemas.microsoft.com/office/powerpoint/2010/main" val="10913857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E3FAD-7768-963E-21E6-1178CD33042F}"/>
              </a:ext>
            </a:extLst>
          </p:cNvPr>
          <p:cNvSpPr>
            <a:spLocks noGrp="1"/>
          </p:cNvSpPr>
          <p:nvPr>
            <p:ph type="title"/>
          </p:nvPr>
        </p:nvSpPr>
        <p:spPr/>
        <p:txBody>
          <a:bodyPr>
            <a:normAutofit/>
          </a:bodyPr>
          <a:lstStyle/>
          <a:p>
            <a:r>
              <a:rPr lang="en-US" sz="4000" dirty="0"/>
              <a:t>Properly Manage Treatment Room Supplies and Products</a:t>
            </a:r>
          </a:p>
        </p:txBody>
      </p:sp>
      <p:sp>
        <p:nvSpPr>
          <p:cNvPr id="3" name="Content Placeholder 2">
            <a:extLst>
              <a:ext uri="{FF2B5EF4-FFF2-40B4-BE49-F238E27FC236}">
                <a16:creationId xmlns:a16="http://schemas.microsoft.com/office/drawing/2014/main" id="{45E08C78-4B91-8374-F605-79B2503D1EFF}"/>
              </a:ext>
            </a:extLst>
          </p:cNvPr>
          <p:cNvSpPr>
            <a:spLocks noGrp="1"/>
          </p:cNvSpPr>
          <p:nvPr>
            <p:ph idx="1"/>
          </p:nvPr>
        </p:nvSpPr>
        <p:spPr/>
        <p:txBody>
          <a:bodyPr/>
          <a:lstStyle/>
          <a:p>
            <a:r>
              <a:rPr lang="en-US" dirty="0"/>
              <a:t>Part of your success as an esthetician involves properly managing supplies. Like a great chef, having a clean, uncluttered workspace with all the items you need to perform the service easily within reach is key to performing a successful treatment or procedure. If you have to stop a procedure to find supplies, it decreases the client’s satisfaction. Also, supplies such as facial masks, moisturizers, and other high-end products can be costly, so proper inventory control is important to either helping sustain your employer’s business or keeping to your own budget if you are self-employed.</a:t>
            </a:r>
          </a:p>
        </p:txBody>
      </p:sp>
    </p:spTree>
    <p:extLst>
      <p:ext uri="{BB962C8B-B14F-4D97-AF65-F5344CB8AC3E}">
        <p14:creationId xmlns:p14="http://schemas.microsoft.com/office/powerpoint/2010/main" val="442820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A5DB458-D7F6-8046-5FAB-4794C24259D5}"/>
              </a:ext>
            </a:extLst>
          </p:cNvPr>
          <p:cNvPicPr>
            <a:picLocks noGrp="1" noChangeAspect="1"/>
          </p:cNvPicPr>
          <p:nvPr>
            <p:ph idx="1"/>
          </p:nvPr>
        </p:nvPicPr>
        <p:blipFill>
          <a:blip r:embed="rId2"/>
          <a:stretch>
            <a:fillRect/>
          </a:stretch>
        </p:blipFill>
        <p:spPr>
          <a:xfrm>
            <a:off x="1381760" y="325208"/>
            <a:ext cx="7995920" cy="6055272"/>
          </a:xfrm>
        </p:spPr>
      </p:pic>
    </p:spTree>
    <p:extLst>
      <p:ext uri="{BB962C8B-B14F-4D97-AF65-F5344CB8AC3E}">
        <p14:creationId xmlns:p14="http://schemas.microsoft.com/office/powerpoint/2010/main" val="24265110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8E1DCED-75E3-48A6-4F1F-8D0D8CB15121}"/>
              </a:ext>
            </a:extLst>
          </p:cNvPr>
          <p:cNvPicPr>
            <a:picLocks noGrp="1" noChangeAspect="1"/>
          </p:cNvPicPr>
          <p:nvPr>
            <p:ph idx="1"/>
          </p:nvPr>
        </p:nvPicPr>
        <p:blipFill>
          <a:blip r:embed="rId2"/>
          <a:stretch>
            <a:fillRect/>
          </a:stretch>
        </p:blipFill>
        <p:spPr>
          <a:xfrm>
            <a:off x="1366684" y="2203245"/>
            <a:ext cx="10035529" cy="2036522"/>
          </a:xfrm>
        </p:spPr>
      </p:pic>
    </p:spTree>
    <p:extLst>
      <p:ext uri="{BB962C8B-B14F-4D97-AF65-F5344CB8AC3E}">
        <p14:creationId xmlns:p14="http://schemas.microsoft.com/office/powerpoint/2010/main" val="2544766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2B6C5B6B-D864-8EE0-7B8E-B2BFE943EF94}"/>
              </a:ext>
            </a:extLst>
          </p:cNvPr>
          <p:cNvGraphicFramePr>
            <a:graphicFrameLocks noGrp="1"/>
          </p:cNvGraphicFramePr>
          <p:nvPr>
            <p:ph idx="1"/>
            <p:extLst>
              <p:ext uri="{D42A27DB-BD31-4B8C-83A1-F6EECF244321}">
                <p14:modId xmlns:p14="http://schemas.microsoft.com/office/powerpoint/2010/main" val="78437008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1433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333CD-550C-2815-4589-74B9419069B1}"/>
              </a:ext>
            </a:extLst>
          </p:cNvPr>
          <p:cNvSpPr>
            <a:spLocks noGrp="1"/>
          </p:cNvSpPr>
          <p:nvPr>
            <p:ph type="title"/>
          </p:nvPr>
        </p:nvSpPr>
        <p:spPr/>
        <p:txBody>
          <a:bodyPr>
            <a:normAutofit/>
          </a:bodyPr>
          <a:lstStyle/>
          <a:p>
            <a:r>
              <a:rPr lang="en-US" sz="4000" dirty="0"/>
              <a:t>Facial Treatment Supplies and Implements (beginning )</a:t>
            </a:r>
          </a:p>
        </p:txBody>
      </p:sp>
      <p:sp>
        <p:nvSpPr>
          <p:cNvPr id="3" name="Content Placeholder 2">
            <a:extLst>
              <a:ext uri="{FF2B5EF4-FFF2-40B4-BE49-F238E27FC236}">
                <a16:creationId xmlns:a16="http://schemas.microsoft.com/office/drawing/2014/main" id="{4D18A84F-441B-17F2-1C25-567C3E52CBEF}"/>
              </a:ext>
            </a:extLst>
          </p:cNvPr>
          <p:cNvSpPr>
            <a:spLocks noGrp="1"/>
          </p:cNvSpPr>
          <p:nvPr>
            <p:ph idx="1"/>
          </p:nvPr>
        </p:nvSpPr>
        <p:spPr/>
        <p:txBody>
          <a:bodyPr>
            <a:normAutofit fontScale="55000" lnSpcReduction="20000"/>
          </a:bodyPr>
          <a:lstStyle/>
          <a:p>
            <a:r>
              <a:rPr lang="en-US" sz="3200" dirty="0"/>
              <a:t>A bed warmer (optional)</a:t>
            </a:r>
          </a:p>
          <a:p>
            <a:r>
              <a:rPr lang="en-US" sz="3200" dirty="0"/>
              <a:t>A bolster for back support, placed under the knees</a:t>
            </a:r>
          </a:p>
          <a:p>
            <a:r>
              <a:rPr lang="en-US" sz="3200" dirty="0"/>
              <a:t>A hand-held mirror</a:t>
            </a:r>
          </a:p>
          <a:p>
            <a:r>
              <a:rPr lang="en-US" sz="3200" dirty="0"/>
              <a:t>A pillow or rolled hand towel for neck support</a:t>
            </a:r>
          </a:p>
          <a:p>
            <a:r>
              <a:rPr lang="en-US" sz="3200" dirty="0"/>
              <a:t>Blankets to cover the client</a:t>
            </a:r>
          </a:p>
          <a:p>
            <a:r>
              <a:rPr lang="en-US" sz="3200" dirty="0"/>
              <a:t>Bowl or basin for water</a:t>
            </a:r>
          </a:p>
          <a:p>
            <a:r>
              <a:rPr lang="en-US" sz="3200" dirty="0"/>
              <a:t>Client chart and home care prescription card/pad or computer for database</a:t>
            </a:r>
          </a:p>
          <a:p>
            <a:r>
              <a:rPr lang="en-US" sz="3200" dirty="0"/>
              <a:t>Client gown/wrap for the client to change into</a:t>
            </a:r>
          </a:p>
          <a:p>
            <a:r>
              <a:rPr lang="en-US" sz="3200" dirty="0"/>
              <a:t>Glass or plastic containers to hold cotton pads or other supplies or products   </a:t>
            </a:r>
          </a:p>
          <a:p>
            <a:r>
              <a:rPr lang="en-US" sz="3200" dirty="0"/>
              <a:t>Linens such as sheets and face and hand towels (either cloth or disposable)</a:t>
            </a:r>
          </a:p>
          <a:p>
            <a:r>
              <a:rPr lang="en-US" sz="3200" dirty="0"/>
              <a:t>Rubber mixing bowls to warm or mix product in</a:t>
            </a:r>
          </a:p>
          <a:p>
            <a:r>
              <a:rPr lang="en-US" sz="3200" dirty="0"/>
              <a:t>Metal or wood spatulas to disperse products from jars</a:t>
            </a:r>
          </a:p>
          <a:p>
            <a:r>
              <a:rPr lang="en-US" sz="3200" dirty="0"/>
              <a:t>Tongs to handle hot towels and retrieve clean items </a:t>
            </a:r>
            <a:br>
              <a:rPr lang="en-US" dirty="0"/>
            </a:br>
            <a:endParaRPr lang="en-US" dirty="0"/>
          </a:p>
        </p:txBody>
      </p:sp>
    </p:spTree>
    <p:extLst>
      <p:ext uri="{BB962C8B-B14F-4D97-AF65-F5344CB8AC3E}">
        <p14:creationId xmlns:p14="http://schemas.microsoft.com/office/powerpoint/2010/main" val="31494464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8C65AB1-F395-81BC-C6F9-D5886AB93D09}"/>
              </a:ext>
            </a:extLst>
          </p:cNvPr>
          <p:cNvPicPr>
            <a:picLocks noGrp="1" noChangeAspect="1"/>
          </p:cNvPicPr>
          <p:nvPr>
            <p:ph idx="1"/>
          </p:nvPr>
        </p:nvPicPr>
        <p:blipFill>
          <a:blip r:embed="rId2"/>
          <a:stretch>
            <a:fillRect/>
          </a:stretch>
        </p:blipFill>
        <p:spPr>
          <a:xfrm>
            <a:off x="1629092" y="1273334"/>
            <a:ext cx="7572375" cy="4114800"/>
          </a:xfrm>
        </p:spPr>
      </p:pic>
    </p:spTree>
    <p:extLst>
      <p:ext uri="{BB962C8B-B14F-4D97-AF65-F5344CB8AC3E}">
        <p14:creationId xmlns:p14="http://schemas.microsoft.com/office/powerpoint/2010/main" val="2189581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F33C9-20E0-79E6-B35E-FFDFE5ABB9D2}"/>
              </a:ext>
            </a:extLst>
          </p:cNvPr>
          <p:cNvSpPr>
            <a:spLocks noGrp="1"/>
          </p:cNvSpPr>
          <p:nvPr>
            <p:ph type="title"/>
          </p:nvPr>
        </p:nvSpPr>
        <p:spPr/>
        <p:txBody>
          <a:bodyPr>
            <a:normAutofit/>
          </a:bodyPr>
          <a:lstStyle/>
          <a:p>
            <a:r>
              <a:rPr lang="en-US" sz="4000" dirty="0"/>
              <a:t>Single-Use Items</a:t>
            </a:r>
          </a:p>
        </p:txBody>
      </p:sp>
      <p:sp>
        <p:nvSpPr>
          <p:cNvPr id="3" name="Content Placeholder 2">
            <a:extLst>
              <a:ext uri="{FF2B5EF4-FFF2-40B4-BE49-F238E27FC236}">
                <a16:creationId xmlns:a16="http://schemas.microsoft.com/office/drawing/2014/main" id="{C396D0EF-8A26-E8AE-7C0D-C12B5B0B7A54}"/>
              </a:ext>
            </a:extLst>
          </p:cNvPr>
          <p:cNvSpPr>
            <a:spLocks noGrp="1"/>
          </p:cNvSpPr>
          <p:nvPr>
            <p:ph idx="1"/>
          </p:nvPr>
        </p:nvSpPr>
        <p:spPr/>
        <p:txBody>
          <a:bodyPr>
            <a:normAutofit/>
          </a:bodyPr>
          <a:lstStyle/>
          <a:p>
            <a:r>
              <a:rPr lang="en-US" sz="2200" dirty="0"/>
              <a:t>Client headband to protect the hair and hold it out of the way</a:t>
            </a:r>
          </a:p>
          <a:p>
            <a:r>
              <a:rPr lang="en-US" sz="2200" dirty="0"/>
              <a:t>2” × 2” (5 cm × 5 cm) esthetics wipes, for cleaning and for product application</a:t>
            </a:r>
          </a:p>
          <a:p>
            <a:r>
              <a:rPr lang="en-US" sz="2200" dirty="0"/>
              <a:t>4” × 4” (10 cm × 10 cm) esthetics wipes or single-use sponges to remove product from the skin (sponges are porous and cannot be disinfected or reused)</a:t>
            </a:r>
          </a:p>
          <a:p>
            <a:r>
              <a:rPr lang="en-US" sz="2200" dirty="0"/>
              <a:t>Disposable vinyl or nitrile gloves (latex is not recommended, as many people are allergic to latex and oil can break down the latex, compromising the protection of the gloves)</a:t>
            </a:r>
          </a:p>
          <a:p>
            <a:r>
              <a:rPr lang="en-US" sz="2200" dirty="0"/>
              <a:t>Fan and mask brushes to apply masks or massage lotions. </a:t>
            </a:r>
          </a:p>
          <a:p>
            <a:r>
              <a:rPr lang="en-US" sz="2200" dirty="0"/>
              <a:t>Fragrance-free tissues</a:t>
            </a:r>
          </a:p>
          <a:p>
            <a:r>
              <a:rPr lang="en-US" sz="2200" dirty="0"/>
              <a:t>Gauze squares for use with certain facial treatment</a:t>
            </a:r>
          </a:p>
          <a:p>
            <a:r>
              <a:rPr lang="en-US" sz="2200" dirty="0"/>
              <a:t>Paper towels</a:t>
            </a:r>
          </a:p>
          <a:p>
            <a:endParaRPr lang="en-US" dirty="0"/>
          </a:p>
          <a:p>
            <a:endParaRPr lang="en-US" dirty="0"/>
          </a:p>
        </p:txBody>
      </p:sp>
    </p:spTree>
    <p:extLst>
      <p:ext uri="{BB962C8B-B14F-4D97-AF65-F5344CB8AC3E}">
        <p14:creationId xmlns:p14="http://schemas.microsoft.com/office/powerpoint/2010/main" val="3998059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F56C7A7-19E5-9477-8B42-358B0945977A}"/>
              </a:ext>
            </a:extLst>
          </p:cNvPr>
          <p:cNvPicPr>
            <a:picLocks noGrp="1" noChangeAspect="1"/>
          </p:cNvPicPr>
          <p:nvPr>
            <p:ph idx="1"/>
          </p:nvPr>
        </p:nvPicPr>
        <p:blipFill>
          <a:blip r:embed="rId2"/>
          <a:stretch>
            <a:fillRect/>
          </a:stretch>
        </p:blipFill>
        <p:spPr>
          <a:xfrm>
            <a:off x="1234913" y="934720"/>
            <a:ext cx="8309925" cy="5242243"/>
          </a:xfrm>
        </p:spPr>
      </p:pic>
    </p:spTree>
    <p:extLst>
      <p:ext uri="{BB962C8B-B14F-4D97-AF65-F5344CB8AC3E}">
        <p14:creationId xmlns:p14="http://schemas.microsoft.com/office/powerpoint/2010/main" val="2985954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76CE639-2965-BF90-C929-164CD4CFF66E}"/>
              </a:ext>
            </a:extLst>
          </p:cNvPr>
          <p:cNvPicPr>
            <a:picLocks noGrp="1" noChangeAspect="1"/>
          </p:cNvPicPr>
          <p:nvPr>
            <p:ph idx="1"/>
          </p:nvPr>
        </p:nvPicPr>
        <p:blipFill>
          <a:blip r:embed="rId2"/>
          <a:stretch>
            <a:fillRect/>
          </a:stretch>
        </p:blipFill>
        <p:spPr>
          <a:xfrm>
            <a:off x="495277" y="985520"/>
            <a:ext cx="9377385" cy="5049361"/>
          </a:xfrm>
        </p:spPr>
      </p:pic>
    </p:spTree>
    <p:extLst>
      <p:ext uri="{BB962C8B-B14F-4D97-AF65-F5344CB8AC3E}">
        <p14:creationId xmlns:p14="http://schemas.microsoft.com/office/powerpoint/2010/main" val="669946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C54B11E-6721-C1C8-B7A8-1AB3182D417F}"/>
              </a:ext>
            </a:extLst>
          </p:cNvPr>
          <p:cNvPicPr>
            <a:picLocks noGrp="1" noChangeAspect="1"/>
          </p:cNvPicPr>
          <p:nvPr>
            <p:ph idx="1"/>
          </p:nvPr>
        </p:nvPicPr>
        <p:blipFill>
          <a:blip r:embed="rId2"/>
          <a:stretch>
            <a:fillRect/>
          </a:stretch>
        </p:blipFill>
        <p:spPr>
          <a:xfrm>
            <a:off x="1326515" y="2281237"/>
            <a:ext cx="9010650" cy="2295525"/>
          </a:xfrm>
        </p:spPr>
      </p:pic>
    </p:spTree>
    <p:extLst>
      <p:ext uri="{BB962C8B-B14F-4D97-AF65-F5344CB8AC3E}">
        <p14:creationId xmlns:p14="http://schemas.microsoft.com/office/powerpoint/2010/main" val="36761286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otalTime>8202</TotalTime>
  <Words>1197</Words>
  <Application>Microsoft Office PowerPoint</Application>
  <PresentationFormat>Widescreen</PresentationFormat>
  <Paragraphs>68</Paragraphs>
  <Slides>21</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Arial</vt:lpstr>
      <vt:lpstr>Calibri</vt:lpstr>
      <vt:lpstr>Futura PT Book</vt:lpstr>
      <vt:lpstr>Futura PT Demi</vt:lpstr>
      <vt:lpstr>Open Sans</vt:lpstr>
      <vt:lpstr>Custom Design</vt:lpstr>
      <vt:lpstr>Office Theme</vt:lpstr>
      <vt:lpstr>PowerPoint Presentation</vt:lpstr>
      <vt:lpstr>PowerPoint Presentation</vt:lpstr>
      <vt:lpstr>Cell Protection</vt:lpstr>
      <vt:lpstr> The Ideal Ambience</vt:lpstr>
      <vt:lpstr>The Proper Spa Environment Should Engage  All Five of the Senses</vt:lpstr>
      <vt:lpstr>PowerPoint Presentation</vt:lpstr>
      <vt:lpstr>PowerPoint Presentation</vt:lpstr>
      <vt:lpstr>Checklist </vt:lpstr>
      <vt:lpstr>For This Beginning Weeks You Will Need Only</vt:lpstr>
      <vt:lpstr>PowerPoint Presentation</vt:lpstr>
      <vt:lpstr>Properly Manage Treatment Room Supplies and Products</vt:lpstr>
      <vt:lpstr>PowerPoint Presentation</vt:lpstr>
      <vt:lpstr>PowerPoint Presentation</vt:lpstr>
      <vt:lpstr>PowerPoint Presentation</vt:lpstr>
      <vt:lpstr>Facial Treatment Supplies and Implements (beginning )</vt:lpstr>
      <vt:lpstr>PowerPoint Presentation</vt:lpstr>
      <vt:lpstr>Single-Use Items</vt:lpstr>
      <vt:lpstr>PowerPoint Presentation</vt:lpstr>
      <vt:lpstr>PowerPoint Presentation</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243</cp:revision>
  <dcterms:created xsi:type="dcterms:W3CDTF">2020-02-19T20:43:13Z</dcterms:created>
  <dcterms:modified xsi:type="dcterms:W3CDTF">2023-01-25T16:56:26Z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