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4"/>
  </p:sldMasterIdLst>
  <p:notesMasterIdLst>
    <p:notesMasterId r:id="rId63"/>
  </p:notesMasterIdLst>
  <p:handoutMasterIdLst>
    <p:handoutMasterId r:id="rId64"/>
  </p:handoutMasterIdLst>
  <p:sldIdLst>
    <p:sldId id="269" r:id="rId5"/>
    <p:sldId id="285" r:id="rId6"/>
    <p:sldId id="286" r:id="rId7"/>
    <p:sldId id="287" r:id="rId8"/>
    <p:sldId id="294" r:id="rId9"/>
    <p:sldId id="295" r:id="rId10"/>
    <p:sldId id="300" r:id="rId11"/>
    <p:sldId id="296" r:id="rId12"/>
    <p:sldId id="297" r:id="rId13"/>
    <p:sldId id="298" r:id="rId14"/>
    <p:sldId id="301" r:id="rId15"/>
    <p:sldId id="302" r:id="rId16"/>
    <p:sldId id="288" r:id="rId17"/>
    <p:sldId id="289" r:id="rId18"/>
    <p:sldId id="293" r:id="rId19"/>
    <p:sldId id="290" r:id="rId20"/>
    <p:sldId id="291" r:id="rId21"/>
    <p:sldId id="317" r:id="rId22"/>
    <p:sldId id="318" r:id="rId23"/>
    <p:sldId id="303" r:id="rId24"/>
    <p:sldId id="304" r:id="rId25"/>
    <p:sldId id="305" r:id="rId26"/>
    <p:sldId id="315" r:id="rId27"/>
    <p:sldId id="306" r:id="rId28"/>
    <p:sldId id="308" r:id="rId29"/>
    <p:sldId id="309" r:id="rId30"/>
    <p:sldId id="316" r:id="rId31"/>
    <p:sldId id="311" r:id="rId32"/>
    <p:sldId id="313" r:id="rId33"/>
    <p:sldId id="344" r:id="rId34"/>
    <p:sldId id="345" r:id="rId35"/>
    <p:sldId id="347" r:id="rId36"/>
    <p:sldId id="348" r:id="rId37"/>
    <p:sldId id="349" r:id="rId38"/>
    <p:sldId id="319" r:id="rId39"/>
    <p:sldId id="323" r:id="rId40"/>
    <p:sldId id="322" r:id="rId41"/>
    <p:sldId id="328" r:id="rId42"/>
    <p:sldId id="327" r:id="rId43"/>
    <p:sldId id="330" r:id="rId44"/>
    <p:sldId id="331" r:id="rId45"/>
    <p:sldId id="332" r:id="rId46"/>
    <p:sldId id="333" r:id="rId47"/>
    <p:sldId id="334" r:id="rId48"/>
    <p:sldId id="335" r:id="rId49"/>
    <p:sldId id="352" r:id="rId50"/>
    <p:sldId id="353" r:id="rId51"/>
    <p:sldId id="354" r:id="rId52"/>
    <p:sldId id="320" r:id="rId53"/>
    <p:sldId id="338" r:id="rId54"/>
    <p:sldId id="339" r:id="rId55"/>
    <p:sldId id="321" r:id="rId56"/>
    <p:sldId id="340" r:id="rId57"/>
    <p:sldId id="341" r:id="rId58"/>
    <p:sldId id="356" r:id="rId59"/>
    <p:sldId id="342" r:id="rId60"/>
    <p:sldId id="343" r:id="rId61"/>
    <p:sldId id="292" r:id="rId62"/>
  </p:sldIdLst>
  <p:sldSz cx="12192000" cy="6858000"/>
  <p:notesSz cx="7023100" cy="9309100"/>
  <p:custDataLst>
    <p:tags r:id="rId6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5"/>
            <p14:sldId id="286"/>
            <p14:sldId id="287"/>
            <p14:sldId id="294"/>
            <p14:sldId id="295"/>
            <p14:sldId id="300"/>
            <p14:sldId id="296"/>
            <p14:sldId id="297"/>
            <p14:sldId id="298"/>
            <p14:sldId id="301"/>
            <p14:sldId id="302"/>
            <p14:sldId id="288"/>
            <p14:sldId id="289"/>
            <p14:sldId id="293"/>
            <p14:sldId id="290"/>
            <p14:sldId id="291"/>
            <p14:sldId id="317"/>
            <p14:sldId id="318"/>
            <p14:sldId id="303"/>
            <p14:sldId id="304"/>
            <p14:sldId id="305"/>
            <p14:sldId id="315"/>
            <p14:sldId id="306"/>
            <p14:sldId id="308"/>
            <p14:sldId id="309"/>
            <p14:sldId id="316"/>
            <p14:sldId id="311"/>
            <p14:sldId id="313"/>
            <p14:sldId id="344"/>
            <p14:sldId id="345"/>
            <p14:sldId id="347"/>
            <p14:sldId id="348"/>
            <p14:sldId id="349"/>
            <p14:sldId id="319"/>
            <p14:sldId id="323"/>
            <p14:sldId id="322"/>
            <p14:sldId id="328"/>
            <p14:sldId id="327"/>
            <p14:sldId id="330"/>
            <p14:sldId id="331"/>
            <p14:sldId id="332"/>
            <p14:sldId id="333"/>
            <p14:sldId id="334"/>
            <p14:sldId id="335"/>
            <p14:sldId id="352"/>
            <p14:sldId id="353"/>
            <p14:sldId id="354"/>
            <p14:sldId id="320"/>
            <p14:sldId id="338"/>
            <p14:sldId id="339"/>
            <p14:sldId id="321"/>
            <p14:sldId id="340"/>
            <p14:sldId id="341"/>
            <p14:sldId id="356"/>
            <p14:sldId id="342"/>
            <p14:sldId id="343"/>
            <p14:sldId id="29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9" autoAdjust="0"/>
    <p:restoredTop sz="95511" autoAdjust="0"/>
  </p:normalViewPr>
  <p:slideViewPr>
    <p:cSldViewPr snapToGrid="0">
      <p:cViewPr varScale="1">
        <p:scale>
          <a:sx n="106" d="100"/>
          <a:sy n="106" d="100"/>
        </p:scale>
        <p:origin x="784" y="18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notesMaster" Target="notesMasters/notesMaster1.xml"/><Relationship Id="rId68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handoutMaster" Target="handoutMasters/handoutMaster1.xml"/><Relationship Id="rId69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662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5021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00817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2188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2943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13971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61762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239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6518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9521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5423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1820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5939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 flipV="1">
            <a:off x="2349063" y="1865014"/>
            <a:ext cx="5572720" cy="379281"/>
          </a:xfrm>
        </p:spPr>
        <p:txBody>
          <a:bodyPr>
            <a:normAutofit fontScale="90000"/>
          </a:bodyPr>
          <a:lstStyle/>
          <a:p>
            <a:pPr algn="l"/>
            <a:r>
              <a:rPr lang="en-US" sz="5300" b="1" dirty="0"/>
              <a:t>            </a:t>
            </a:r>
            <a:endParaRPr lang="en-US" sz="48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58C993-5D0E-5E20-7393-9F4BB2C7B8EC}"/>
              </a:ext>
            </a:extLst>
          </p:cNvPr>
          <p:cNvSpPr txBox="1"/>
          <p:nvPr/>
        </p:nvSpPr>
        <p:spPr>
          <a:xfrm>
            <a:off x="4644427" y="2726094"/>
            <a:ext cx="695985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latin typeface="+mj-lt"/>
              </a:rPr>
              <a:t>MRAD 285: Radiographic Applied Skills</a:t>
            </a:r>
            <a:endParaRPr lang="en-US" sz="2800" b="1" dirty="0">
              <a:latin typeface="+mj-lt"/>
            </a:endParaRPr>
          </a:p>
          <a:p>
            <a:r>
              <a:rPr lang="en-US" sz="2800" b="1" dirty="0"/>
              <a:t>Trauma, Adaptive and Non-Routine Patients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Trauma vs Adaptive Radiography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Adaptive Radiography is an umbrella term for any imaging that is out of the norm</a:t>
            </a:r>
          </a:p>
          <a:p>
            <a:pPr lvl="1"/>
            <a:r>
              <a:rPr lang="en-US" dirty="0"/>
              <a:t>Variation from the norm</a:t>
            </a:r>
          </a:p>
          <a:p>
            <a:pPr lvl="1"/>
            <a:r>
              <a:rPr lang="en-US" dirty="0"/>
              <a:t>Adaptations are often made without even realizing it!</a:t>
            </a:r>
          </a:p>
          <a:p>
            <a:pPr lvl="2"/>
            <a:r>
              <a:rPr lang="en-US" dirty="0"/>
              <a:t>Adjusting centering points</a:t>
            </a:r>
          </a:p>
          <a:p>
            <a:pPr lvl="2"/>
            <a:r>
              <a:rPr lang="en-US" dirty="0"/>
              <a:t>Compensating for body habitus</a:t>
            </a:r>
          </a:p>
          <a:p>
            <a:pPr lvl="2"/>
            <a:r>
              <a:rPr lang="en-US" dirty="0"/>
              <a:t>SID</a:t>
            </a:r>
          </a:p>
          <a:p>
            <a:pPr lvl="2"/>
            <a:r>
              <a:rPr lang="en-US" dirty="0"/>
              <a:t>Mobility </a:t>
            </a:r>
          </a:p>
          <a:p>
            <a:r>
              <a:rPr lang="en-US" dirty="0"/>
              <a:t>Trauma is a type of adaptive radiography</a:t>
            </a:r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Positioning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Basic Principles – important to have good knowledge of the ‘textbook’ positioning techniques</a:t>
            </a:r>
          </a:p>
          <a:p>
            <a:pPr lvl="1"/>
            <a:r>
              <a:rPr lang="en-US" dirty="0"/>
              <a:t>Centering points</a:t>
            </a:r>
          </a:p>
          <a:p>
            <a:pPr lvl="1"/>
            <a:r>
              <a:rPr lang="en-US" dirty="0"/>
              <a:t>Required anatomy</a:t>
            </a:r>
          </a:p>
          <a:p>
            <a:pPr lvl="1"/>
            <a:r>
              <a:rPr lang="en-US" dirty="0"/>
              <a:t>Angulation of tube</a:t>
            </a:r>
          </a:p>
          <a:p>
            <a:pPr lvl="1"/>
            <a:r>
              <a:rPr lang="en-US" dirty="0"/>
              <a:t>Bony landmarks used for positioning</a:t>
            </a:r>
          </a:p>
          <a:p>
            <a:pPr lvl="1"/>
            <a:r>
              <a:rPr lang="en-US" dirty="0"/>
              <a:t>What is best visualized?  What is this position for?</a:t>
            </a:r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Adaptations for Trauma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Exams typically done upright, may need to be modified to be done on the table</a:t>
            </a:r>
          </a:p>
          <a:p>
            <a:r>
              <a:rPr lang="en-US" dirty="0"/>
              <a:t>Instead of moving patient into position, may need to adjust IR and tube to achieve view</a:t>
            </a:r>
          </a:p>
          <a:p>
            <a:pPr lvl="1"/>
            <a:r>
              <a:rPr lang="en-US" dirty="0"/>
              <a:t>Lateral vs x-table lateral</a:t>
            </a:r>
          </a:p>
          <a:p>
            <a:pPr lvl="1"/>
            <a:r>
              <a:rPr lang="en-US" dirty="0"/>
              <a:t>Tube/IR angulation to compensate for part position</a:t>
            </a:r>
          </a:p>
          <a:p>
            <a:r>
              <a:rPr lang="en-US" dirty="0"/>
              <a:t>Working around support devices</a:t>
            </a:r>
          </a:p>
          <a:p>
            <a:pPr lvl="1"/>
            <a:r>
              <a:rPr lang="en-US" dirty="0"/>
              <a:t>Collars, splints, casts, immobilization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0738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Trauma Principles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Principle #1:  </a:t>
            </a:r>
          </a:p>
          <a:p>
            <a:pPr marL="342900" lvl="1" indent="0">
              <a:buNone/>
            </a:pPr>
            <a:r>
              <a:rPr lang="en-US" dirty="0"/>
              <a:t>Two projections at 90</a:t>
            </a:r>
            <a:r>
              <a:rPr lang="en-US" dirty="0">
                <a:sym typeface="Symbol" panose="05050102010706020507" pitchFamily="18" charset="2"/>
              </a:rPr>
              <a:t> to each other with true CR – Part- IR alignment</a:t>
            </a:r>
          </a:p>
          <a:p>
            <a:pPr marL="342900" lvl="1" indent="0">
              <a:buNone/>
            </a:pPr>
            <a:endParaRPr lang="en-US" dirty="0"/>
          </a:p>
          <a:p>
            <a:r>
              <a:rPr lang="en-US" b="1" dirty="0"/>
              <a:t>Principle #2:  </a:t>
            </a:r>
          </a:p>
          <a:p>
            <a:pPr marL="342900" lvl="1" indent="0">
              <a:buNone/>
            </a:pPr>
            <a:r>
              <a:rPr lang="en-US" dirty="0"/>
              <a:t>Entire structure or trauma area on IR</a:t>
            </a:r>
          </a:p>
          <a:p>
            <a:pPr marL="342900" lvl="1" indent="0">
              <a:buNone/>
            </a:pPr>
            <a:endParaRPr lang="en-US" dirty="0"/>
          </a:p>
          <a:p>
            <a:r>
              <a:rPr lang="en-US" b="1" dirty="0"/>
              <a:t>Principle #3: </a:t>
            </a:r>
          </a:p>
          <a:p>
            <a:pPr marL="342900" lvl="1" indent="0">
              <a:buNone/>
            </a:pPr>
            <a:r>
              <a:rPr lang="en-US" dirty="0"/>
              <a:t>Maintain the safety of the patient, health care workers and the public</a:t>
            </a:r>
          </a:p>
        </p:txBody>
      </p:sp>
    </p:spTree>
    <p:extLst>
      <p:ext uri="{BB962C8B-B14F-4D97-AF65-F5344CB8AC3E}">
        <p14:creationId xmlns:p14="http://schemas.microsoft.com/office/powerpoint/2010/main" val="1482782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Principle #1 – 2 images at 90</a:t>
            </a:r>
            <a:r>
              <a:rPr lang="en-US" dirty="0">
                <a:sym typeface="Symbol" panose="05050102010706020507" pitchFamily="18" charset="2"/>
              </a:rPr>
              <a:t>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Trauma exams generally require 2 images at 90</a:t>
            </a:r>
            <a:r>
              <a:rPr lang="en-US" dirty="0">
                <a:sym typeface="Symbol" panose="05050102010706020507" pitchFamily="18" charset="2"/>
              </a:rPr>
              <a:t> to each other 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One image of true AP/PA and the second image a lateral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If part cannot be positioned or turned, can achieve this by angling CR and IR as needed</a:t>
            </a:r>
          </a:p>
          <a:p>
            <a:endParaRPr lang="en-US" dirty="0"/>
          </a:p>
        </p:txBody>
      </p:sp>
      <p:pic>
        <p:nvPicPr>
          <p:cNvPr id="2050" name="Picture 2" descr="https://coursewareobjects.elsevier.com/objects/elr/Bontrager8e/IC/jpg/labeled/Chapter15/015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293" y="3531990"/>
            <a:ext cx="3718766" cy="264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coursewareobjects.elsevier.com/objects/elr/Bontrager8e/IC/jpg/labeled/Chapter15/0150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152" y="3531990"/>
            <a:ext cx="3718766" cy="2830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218535" y="885675"/>
            <a:ext cx="1813317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err="1"/>
              <a:t>Bontrager</a:t>
            </a:r>
            <a:r>
              <a:rPr lang="en-US" sz="1200"/>
              <a:t> 15- 23, 15-24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8668408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2"/>
          <p:cNvSpPr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40" tIns="45720" rIns="91440" bIns="45720"/>
          <a:lstStyle/>
          <a:p>
            <a:r>
              <a:rPr lang="en-US" sz="3600" dirty="0"/>
              <a:t>Examples of Principle #1</a:t>
            </a:r>
          </a:p>
        </p:txBody>
      </p:sp>
      <p:sp>
        <p:nvSpPr>
          <p:cNvPr id="43012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398588"/>
            <a:ext cx="10515600" cy="4351338"/>
          </a:xfrm>
          <a:prstGeom prst="rect">
            <a:avLst/>
          </a:prstGeom>
        </p:spPr>
        <p:txBody>
          <a:bodyPr/>
          <a:lstStyle/>
          <a:p>
            <a:pPr marL="236538" indent="-236538"/>
            <a:r>
              <a:rPr lang="en-US" sz="3200" dirty="0">
                <a:solidFill>
                  <a:schemeClr val="tx1"/>
                </a:solidFill>
              </a:rPr>
              <a:t>Two projections 90° from each other</a:t>
            </a:r>
          </a:p>
          <a:p>
            <a:pPr marL="236538" indent="-236538"/>
            <a:r>
              <a:rPr lang="en-US" sz="2400" dirty="0">
                <a:solidFill>
                  <a:schemeClr val="tx1"/>
                </a:solidFill>
              </a:rPr>
              <a:t>Adapt CR angles </a:t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and IR placement </a:t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to minimize further </a:t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injury or discomfort </a:t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to the patient</a:t>
            </a:r>
          </a:p>
        </p:txBody>
      </p:sp>
      <p:pic>
        <p:nvPicPr>
          <p:cNvPr id="43020" name="Picture 12" descr="f18-019-A054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218" y="2051991"/>
            <a:ext cx="2066925" cy="403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1" name="Picture 13" descr="f18-018-A054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258" y="2051991"/>
            <a:ext cx="2017713" cy="403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66598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Principle #1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adaptations are made, important to document information regarding how the image was achieved</a:t>
            </a:r>
          </a:p>
          <a:p>
            <a:pPr lvl="1"/>
            <a:r>
              <a:rPr lang="en-US" dirty="0"/>
              <a:t>i.e. x-table, PA vs AP, R lateral, CR angle, </a:t>
            </a:r>
            <a:r>
              <a:rPr lang="en-US" dirty="0" err="1"/>
              <a:t>pt</a:t>
            </a:r>
            <a:r>
              <a:rPr lang="en-US" dirty="0"/>
              <a:t> position</a:t>
            </a:r>
          </a:p>
          <a:p>
            <a:r>
              <a:rPr lang="en-US" dirty="0"/>
              <a:t>Exceptions: </a:t>
            </a:r>
          </a:p>
          <a:p>
            <a:pPr lvl="1"/>
            <a:r>
              <a:rPr lang="en-US" dirty="0"/>
              <a:t>True AP and Lateral</a:t>
            </a:r>
          </a:p>
          <a:p>
            <a:pPr lvl="2"/>
            <a:r>
              <a:rPr lang="en-US" dirty="0"/>
              <a:t>Still try to achieve 2 images at 90</a:t>
            </a:r>
            <a:r>
              <a:rPr lang="en-US" dirty="0">
                <a:sym typeface="Symbol" panose="05050102010706020507" pitchFamily="18" charset="2"/>
              </a:rPr>
              <a:t> to each other, even if both are slightly rotated/oblique</a:t>
            </a:r>
          </a:p>
          <a:p>
            <a:pPr lvl="3"/>
            <a:r>
              <a:rPr lang="en-US" sz="2000" dirty="0">
                <a:sym typeface="Symbol" panose="05050102010706020507" pitchFamily="18" charset="2"/>
              </a:rPr>
              <a:t>Might be working with unavoidable obstructions (i.e. traction bars, large splints/supports, </a:t>
            </a:r>
            <a:r>
              <a:rPr lang="en-US" sz="2000" dirty="0" err="1">
                <a:sym typeface="Symbol" panose="05050102010706020507" pitchFamily="18" charset="2"/>
              </a:rPr>
              <a:t>etc</a:t>
            </a:r>
            <a:r>
              <a:rPr lang="en-US" sz="2000" dirty="0">
                <a:sym typeface="Symbol" panose="05050102010706020507" pitchFamily="18" charset="2"/>
              </a:rPr>
              <a:t>)</a:t>
            </a:r>
          </a:p>
          <a:p>
            <a:pPr lvl="2"/>
            <a:r>
              <a:rPr lang="en-US" dirty="0">
                <a:sym typeface="Symbol" panose="05050102010706020507" pitchFamily="18" charset="2"/>
              </a:rPr>
              <a:t>Only as last resort, just one projection</a:t>
            </a:r>
          </a:p>
        </p:txBody>
      </p:sp>
    </p:spTree>
    <p:extLst>
      <p:ext uri="{BB962C8B-B14F-4D97-AF65-F5344CB8AC3E}">
        <p14:creationId xmlns:p14="http://schemas.microsoft.com/office/powerpoint/2010/main" val="2913679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Exception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CR- Part – IR alignment</a:t>
            </a:r>
          </a:p>
          <a:p>
            <a:pPr lvl="1"/>
            <a:r>
              <a:rPr lang="en-US" dirty="0"/>
              <a:t>Purpose is to minimize distortion of image</a:t>
            </a:r>
          </a:p>
          <a:p>
            <a:pPr lvl="1"/>
            <a:r>
              <a:rPr lang="en-US" dirty="0"/>
              <a:t>Exceptions can be made within reason to achieve image                                         (i.e., axial, oblique)</a:t>
            </a:r>
          </a:p>
          <a:p>
            <a:pPr lvl="2"/>
            <a:r>
              <a:rPr lang="en-US" sz="2400" dirty="0"/>
              <a:t>Minimal part distortion can be an acceptable option</a:t>
            </a:r>
          </a:p>
          <a:p>
            <a:pPr lvl="2"/>
            <a:r>
              <a:rPr lang="en-US" sz="2400" dirty="0"/>
              <a:t>e.g., oblique c-spine as shown</a:t>
            </a:r>
          </a:p>
          <a:p>
            <a:pPr lvl="3"/>
            <a:r>
              <a:rPr lang="en-US" sz="2000" dirty="0"/>
              <a:t>Anything else?</a:t>
            </a:r>
          </a:p>
          <a:p>
            <a:pPr marL="685800" lvl="2" indent="0">
              <a:buNone/>
            </a:pPr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496894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Principle #2 – Entire structure/area on IR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Entire structure should be included on image</a:t>
            </a:r>
          </a:p>
          <a:p>
            <a:pPr lvl="1"/>
            <a:r>
              <a:rPr lang="en-US" dirty="0"/>
              <a:t>Use more than one IR if needed</a:t>
            </a:r>
          </a:p>
          <a:p>
            <a:r>
              <a:rPr lang="en-US" dirty="0"/>
              <a:t>Long bones – include both joints</a:t>
            </a:r>
          </a:p>
          <a:p>
            <a:pPr lvl="1"/>
            <a:r>
              <a:rPr lang="en-US" dirty="0"/>
              <a:t>i.e., tib/fib, humerus</a:t>
            </a:r>
          </a:p>
          <a:p>
            <a:r>
              <a:rPr lang="en-US" dirty="0"/>
              <a:t>Ensure part is not projected off of IR due to divergent beam</a:t>
            </a:r>
          </a:p>
          <a:p>
            <a:pPr lvl="1"/>
            <a:r>
              <a:rPr lang="en-US" dirty="0"/>
              <a:t>Check the shadow</a:t>
            </a:r>
          </a:p>
          <a:p>
            <a:pPr lvl="1"/>
            <a:r>
              <a:rPr lang="en-US" dirty="0"/>
              <a:t>Elevate part where possible, or drop IR lower</a:t>
            </a:r>
          </a:p>
          <a:p>
            <a:pPr lvl="2"/>
            <a:r>
              <a:rPr lang="en-US" dirty="0"/>
              <a:t>Keep in mind any spinal precautions when elevating part – may have to adjust IR placement instead</a:t>
            </a:r>
          </a:p>
        </p:txBody>
      </p:sp>
    </p:spTree>
    <p:extLst>
      <p:ext uri="{BB962C8B-B14F-4D97-AF65-F5344CB8AC3E}">
        <p14:creationId xmlns:p14="http://schemas.microsoft.com/office/powerpoint/2010/main" val="36654921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Principle #3: Safety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Safety is a priority</a:t>
            </a:r>
          </a:p>
          <a:p>
            <a:r>
              <a:rPr lang="en-US" dirty="0"/>
              <a:t>Equipment may need to be moved around </a:t>
            </a:r>
          </a:p>
          <a:p>
            <a:pPr lvl="1"/>
            <a:r>
              <a:rPr lang="en-US" dirty="0"/>
              <a:t>Be careful and observant</a:t>
            </a:r>
          </a:p>
          <a:p>
            <a:pPr lvl="2"/>
            <a:r>
              <a:rPr lang="en-US" dirty="0"/>
              <a:t>IV lines, catheters, oxygen, other equipment</a:t>
            </a:r>
          </a:p>
          <a:p>
            <a:pPr lvl="1"/>
            <a:r>
              <a:rPr lang="en-US" dirty="0"/>
              <a:t>Rails – stretcher or bed</a:t>
            </a:r>
          </a:p>
          <a:p>
            <a:pPr lvl="2"/>
            <a:r>
              <a:rPr lang="en-US" dirty="0"/>
              <a:t>Do not assume </a:t>
            </a:r>
            <a:r>
              <a:rPr lang="en-US" dirty="0" err="1"/>
              <a:t>pt</a:t>
            </a:r>
            <a:r>
              <a:rPr lang="en-US" dirty="0"/>
              <a:t> will not move – put the side rails up whenever possible</a:t>
            </a:r>
          </a:p>
          <a:p>
            <a:r>
              <a:rPr lang="en-US" dirty="0"/>
              <a:t>Conscientious of all x-ray equipment</a:t>
            </a:r>
          </a:p>
          <a:p>
            <a:pPr lvl="1"/>
            <a:r>
              <a:rPr lang="en-US" dirty="0"/>
              <a:t>Mobile, CR cassettes, grids, lead</a:t>
            </a:r>
          </a:p>
          <a:p>
            <a:r>
              <a:rPr lang="en-US" dirty="0"/>
              <a:t>When the exam is finished, put things back the way they were found</a:t>
            </a:r>
          </a:p>
          <a:p>
            <a:pPr lvl="1"/>
            <a:r>
              <a:rPr lang="en-US" dirty="0"/>
              <a:t>e.g., siderails </a:t>
            </a:r>
          </a:p>
        </p:txBody>
      </p:sp>
    </p:spTree>
    <p:extLst>
      <p:ext uri="{BB962C8B-B14F-4D97-AF65-F5344CB8AC3E}">
        <p14:creationId xmlns:p14="http://schemas.microsoft.com/office/powerpoint/2010/main" val="2325856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Adaptive Radiography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For all exams, stick as closely to routine criteria and positioning as possible</a:t>
            </a:r>
          </a:p>
          <a:p>
            <a:r>
              <a:rPr lang="en-US" dirty="0"/>
              <a:t>We will be discussing some of the common modifications that can be made to routine positions</a:t>
            </a:r>
          </a:p>
          <a:p>
            <a:r>
              <a:rPr lang="en-US" dirty="0"/>
              <a:t>Review MRAD 204 and MRAD 256 positioning materials as needed</a:t>
            </a:r>
          </a:p>
          <a:p>
            <a:pPr lvl="1"/>
            <a:r>
              <a:rPr lang="en-US" dirty="0"/>
              <a:t>Part position, IR size, SID</a:t>
            </a:r>
          </a:p>
          <a:p>
            <a:pPr lvl="1"/>
            <a:r>
              <a:rPr lang="en-US" dirty="0"/>
              <a:t>Anatomy demonstrated</a:t>
            </a:r>
          </a:p>
          <a:p>
            <a:pPr lvl="1"/>
            <a:r>
              <a:rPr lang="en-US" dirty="0"/>
              <a:t>Evaluation criteria </a:t>
            </a:r>
          </a:p>
        </p:txBody>
      </p:sp>
    </p:spTree>
    <p:extLst>
      <p:ext uri="{BB962C8B-B14F-4D97-AF65-F5344CB8AC3E}">
        <p14:creationId xmlns:p14="http://schemas.microsoft.com/office/powerpoint/2010/main" val="3203787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Chest X-Ray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Regular routine: </a:t>
            </a:r>
          </a:p>
          <a:p>
            <a:pPr lvl="1"/>
            <a:r>
              <a:rPr lang="en-US" dirty="0"/>
              <a:t>PA and lateral done standing</a:t>
            </a:r>
          </a:p>
          <a:p>
            <a:r>
              <a:rPr lang="en-US" dirty="0"/>
              <a:t>Trauma/Adaptive Routine: </a:t>
            </a:r>
          </a:p>
          <a:p>
            <a:pPr lvl="1"/>
            <a:r>
              <a:rPr lang="en-US" dirty="0"/>
              <a:t>AP and lateral (if possible)</a:t>
            </a:r>
          </a:p>
          <a:p>
            <a:pPr lvl="1"/>
            <a:r>
              <a:rPr lang="en-US" dirty="0"/>
              <a:t>SID 180 cm when possible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7118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 Chest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Note: In situations of severe trauma or possible spinal injury – do not move patient without consultation or assistance from other medical personnel</a:t>
            </a:r>
          </a:p>
          <a:p>
            <a:r>
              <a:rPr lang="en-US" dirty="0"/>
              <a:t>Some stretchers will have a tray underneath where the IR can be placed</a:t>
            </a:r>
          </a:p>
          <a:p>
            <a:r>
              <a:rPr lang="en-US" dirty="0"/>
              <a:t>Alternatively, there are some stretchers that can be x-rayed</a:t>
            </a:r>
          </a:p>
          <a:p>
            <a:pPr lvl="1"/>
            <a:r>
              <a:rPr lang="en-US" dirty="0"/>
              <a:t>Trauma stretchers can have images taken right through them - radiolucent</a:t>
            </a:r>
          </a:p>
        </p:txBody>
      </p:sp>
    </p:spTree>
    <p:extLst>
      <p:ext uri="{BB962C8B-B14F-4D97-AF65-F5344CB8AC3E}">
        <p14:creationId xmlns:p14="http://schemas.microsoft.com/office/powerpoint/2010/main" val="16481145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 Chest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Semi-erect is ideal when possible, supine is the alternative</a:t>
            </a:r>
          </a:p>
          <a:p>
            <a:pPr lvl="1"/>
            <a:r>
              <a:rPr lang="en-US" dirty="0"/>
              <a:t>Confirm the purpose of the exam</a:t>
            </a:r>
          </a:p>
          <a:p>
            <a:pPr lvl="2"/>
            <a:r>
              <a:rPr lang="en-US" dirty="0"/>
              <a:t>i.e., for line placement, sometimes supine is preferable and a lateral is not required</a:t>
            </a:r>
          </a:p>
          <a:p>
            <a:r>
              <a:rPr lang="en-US" dirty="0"/>
              <a:t>Almost always non-grid</a:t>
            </a:r>
          </a:p>
          <a:p>
            <a:r>
              <a:rPr lang="en-US" dirty="0"/>
              <a:t>*Elevate the head end of the stretcher/bed as high as possible</a:t>
            </a:r>
          </a:p>
          <a:p>
            <a:r>
              <a:rPr lang="en-US" dirty="0"/>
              <a:t>If </a:t>
            </a:r>
            <a:r>
              <a:rPr lang="en-US" dirty="0" err="1"/>
              <a:t>pt</a:t>
            </a:r>
            <a:r>
              <a:rPr lang="en-US" dirty="0"/>
              <a:t> is not able to sit up high enough, then put them in a supine position</a:t>
            </a:r>
          </a:p>
          <a:p>
            <a:pPr lvl="1"/>
            <a:r>
              <a:rPr lang="en-US" dirty="0"/>
              <a:t>If </a:t>
            </a:r>
            <a:r>
              <a:rPr lang="en-US" u="sng" dirty="0"/>
              <a:t>over</a:t>
            </a:r>
            <a:r>
              <a:rPr lang="en-US" dirty="0"/>
              <a:t>compensating for </a:t>
            </a:r>
            <a:r>
              <a:rPr lang="en-US" dirty="0" err="1"/>
              <a:t>pt</a:t>
            </a:r>
            <a:r>
              <a:rPr lang="en-US" dirty="0"/>
              <a:t> position with tube angle, image quality is compromised </a:t>
            </a:r>
          </a:p>
          <a:p>
            <a:pPr lvl="2"/>
            <a:r>
              <a:rPr lang="en-US" dirty="0"/>
              <a:t>Too much distortion will occur</a:t>
            </a:r>
          </a:p>
        </p:txBody>
      </p:sp>
    </p:spTree>
    <p:extLst>
      <p:ext uri="{BB962C8B-B14F-4D97-AF65-F5344CB8AC3E}">
        <p14:creationId xmlns:p14="http://schemas.microsoft.com/office/powerpoint/2010/main" val="76933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096" y="302930"/>
            <a:ext cx="10515600" cy="1325563"/>
          </a:xfrm>
        </p:spPr>
        <p:txBody>
          <a:bodyPr/>
          <a:lstStyle/>
          <a:p>
            <a:r>
              <a:rPr lang="en-US" dirty="0"/>
              <a:t>AP Chest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7096" y="1443070"/>
            <a:ext cx="5068078" cy="4351338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SID 180cm </a:t>
            </a:r>
          </a:p>
          <a:p>
            <a:r>
              <a:rPr lang="en-US" sz="2400" dirty="0"/>
              <a:t>CR perpendicular to the IR   + add 5</a:t>
            </a:r>
            <a:r>
              <a:rPr lang="en-US" sz="2400" dirty="0">
                <a:sym typeface="Symbol" panose="05050102010706020507" pitchFamily="18" charset="2"/>
              </a:rPr>
              <a:t> </a:t>
            </a:r>
            <a:r>
              <a:rPr lang="en-US" sz="2400" dirty="0" err="1">
                <a:sym typeface="Symbol" panose="05050102010706020507" pitchFamily="18" charset="2"/>
              </a:rPr>
              <a:t>caudad</a:t>
            </a:r>
            <a:endParaRPr lang="en-US" sz="2400" dirty="0">
              <a:sym typeface="Symbol" panose="05050102010706020507" pitchFamily="18" charset="2"/>
            </a:endParaRPr>
          </a:p>
          <a:p>
            <a:pPr lvl="1"/>
            <a:r>
              <a:rPr lang="en-US" sz="2000" dirty="0">
                <a:sym typeface="Symbol" panose="05050102010706020507" pitchFamily="18" charset="2"/>
              </a:rPr>
              <a:t>This places the CR  to the sternum</a:t>
            </a:r>
          </a:p>
          <a:p>
            <a:pPr lvl="2"/>
            <a:r>
              <a:rPr lang="en-US" sz="1800" dirty="0">
                <a:sym typeface="Symbol" panose="05050102010706020507" pitchFamily="18" charset="2"/>
              </a:rPr>
              <a:t>Compensates for the upward divergence of the beam, preventing the clavicles from superimposing apices</a:t>
            </a:r>
            <a:endParaRPr lang="en-US" sz="1800" dirty="0"/>
          </a:p>
          <a:p>
            <a:r>
              <a:rPr lang="en-US" sz="2400" dirty="0"/>
              <a:t>Center midway between jugular notch and xiphoid process </a:t>
            </a:r>
          </a:p>
          <a:p>
            <a:pPr lvl="1"/>
            <a:r>
              <a:rPr lang="en-US" sz="2000" dirty="0"/>
              <a:t>Include from apices (5cm/~3 fingers above jugular notch) to LCM</a:t>
            </a:r>
          </a:p>
          <a:p>
            <a:pPr lvl="1"/>
            <a:r>
              <a:rPr lang="en-US" sz="2000" dirty="0"/>
              <a:t>Collimate (side to side) to AC joints </a:t>
            </a:r>
          </a:p>
          <a:p>
            <a:pPr lvl="1"/>
            <a:r>
              <a:rPr lang="en-US" sz="2000" dirty="0"/>
              <a:t>Rotate arms internally if possible</a:t>
            </a:r>
          </a:p>
          <a:p>
            <a:pPr lvl="1"/>
            <a:r>
              <a:rPr lang="en-US" sz="2000" dirty="0"/>
              <a:t>Expose on inspiration</a:t>
            </a:r>
          </a:p>
          <a:p>
            <a:endParaRPr lang="en-US" dirty="0"/>
          </a:p>
        </p:txBody>
      </p:sp>
      <p:pic>
        <p:nvPicPr>
          <p:cNvPr id="4" name="Picture 2" descr="https://coursewareobjects.elsevier.com/objects/elr/Bontrager8e/IC/jpg/labeled/Chapter15/01504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9" r="12581"/>
          <a:stretch/>
        </p:blipFill>
        <p:spPr bwMode="auto">
          <a:xfrm>
            <a:off x="6571130" y="1351236"/>
            <a:ext cx="3684495" cy="300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6822141" y="2855230"/>
            <a:ext cx="493058" cy="106680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9717742" y="1174376"/>
            <a:ext cx="493058" cy="106680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315200" y="4470917"/>
            <a:ext cx="27611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Match angles first, then add the extra 5</a:t>
            </a:r>
            <a:r>
              <a:rPr lang="en-US" dirty="0">
                <a:sym typeface="Symbol" panose="05050102010706020507" pitchFamily="18" charset="2"/>
              </a:rPr>
              <a:t></a:t>
            </a:r>
          </a:p>
          <a:p>
            <a:r>
              <a:rPr lang="en-US" dirty="0">
                <a:sym typeface="Symbol" panose="05050102010706020507" pitchFamily="18" charset="2"/>
              </a:rPr>
              <a:t>Hint: step back to determine angles, difficult to assess from up close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800326" y="782343"/>
            <a:ext cx="17908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Need to add 5</a:t>
            </a:r>
            <a:r>
              <a:rPr lang="en-US" dirty="0">
                <a:sym typeface="Symbol" panose="05050102010706020507" pitchFamily="18" charset="2"/>
              </a:rPr>
              <a:t> </a:t>
            </a:r>
            <a:endParaRPr lang="en-US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8480612" y="1081661"/>
            <a:ext cx="1237130" cy="51625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141858" y="6086744"/>
            <a:ext cx="3581430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err="1"/>
              <a:t>Bontrager</a:t>
            </a:r>
            <a:r>
              <a:rPr lang="en-US" sz="1200" dirty="0"/>
              <a:t> 8</a:t>
            </a:r>
            <a:r>
              <a:rPr lang="en-US" sz="1200" baseline="30000" dirty="0"/>
              <a:t>th</a:t>
            </a:r>
            <a:r>
              <a:rPr lang="en-US" sz="1200" dirty="0"/>
              <a:t> Edition 15-42, not included in 9</a:t>
            </a:r>
            <a:r>
              <a:rPr lang="en-US" sz="1200" baseline="30000" dirty="0"/>
              <a:t>th</a:t>
            </a:r>
            <a:r>
              <a:rPr lang="en-US" sz="1200" dirty="0"/>
              <a:t> Ed.</a:t>
            </a:r>
          </a:p>
        </p:txBody>
      </p:sp>
    </p:spTree>
    <p:extLst>
      <p:ext uri="{BB962C8B-B14F-4D97-AF65-F5344CB8AC3E}">
        <p14:creationId xmlns:p14="http://schemas.microsoft.com/office/powerpoint/2010/main" val="20750232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Lateral Chest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Can be obtained in the department, if the patient can raise arms at least 90</a:t>
            </a:r>
            <a:r>
              <a:rPr lang="en-US" dirty="0">
                <a:sym typeface="Symbol" panose="05050102010706020507" pitchFamily="18" charset="2"/>
              </a:rPr>
              <a:t> from body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Not done portably</a:t>
            </a:r>
          </a:p>
          <a:p>
            <a:r>
              <a:rPr lang="en-US" dirty="0">
                <a:sym typeface="Symbol" panose="05050102010706020507" pitchFamily="18" charset="2"/>
              </a:rPr>
              <a:t>Need to place radiolucent sponge behind patient’s back to move them off of the stretcher/bed/wheelchair</a:t>
            </a:r>
          </a:p>
          <a:p>
            <a:r>
              <a:rPr lang="en-US" dirty="0">
                <a:sym typeface="Symbol" panose="05050102010706020507" pitchFamily="18" charset="2"/>
              </a:rPr>
              <a:t>Same positioning criteria as routine exam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SID 180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Can turn collimator if needed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2018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Decubitus Chest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Lateral Decubitus AP Chest</a:t>
            </a:r>
          </a:p>
          <a:p>
            <a:pPr lvl="1"/>
            <a:r>
              <a:rPr lang="en-US" dirty="0"/>
              <a:t>Purpose: to determine air-fluid levels when the patient cannot sit up high enough for an upright</a:t>
            </a:r>
          </a:p>
          <a:p>
            <a:pPr lvl="2"/>
            <a:r>
              <a:rPr lang="en-US" dirty="0"/>
              <a:t>For suspected fluid (pleural effusion) – affected side </a:t>
            </a:r>
            <a:r>
              <a:rPr lang="en-US" b="1" u="sng" dirty="0"/>
              <a:t>down</a:t>
            </a:r>
          </a:p>
          <a:p>
            <a:pPr lvl="2"/>
            <a:r>
              <a:rPr lang="en-US" dirty="0"/>
              <a:t>For possible small amounts of air (pneumothorax) – affected side </a:t>
            </a:r>
            <a:r>
              <a:rPr lang="en-US" b="1" u="sng" dirty="0"/>
              <a:t>up</a:t>
            </a:r>
          </a:p>
          <a:p>
            <a:pPr lvl="1"/>
            <a:r>
              <a:rPr lang="en-US" dirty="0"/>
              <a:t>Can be taken in bed with the IR behind the patient, or on a stretcher in front of the wall detector</a:t>
            </a:r>
          </a:p>
          <a:p>
            <a:pPr lvl="1"/>
            <a:r>
              <a:rPr lang="en-US" dirty="0"/>
              <a:t>If possible, use sponges under the thorax and shoulders to include the “side down” on the IR </a:t>
            </a:r>
          </a:p>
          <a:p>
            <a:pPr lvl="1"/>
            <a:r>
              <a:rPr lang="en-US" dirty="0"/>
              <a:t>Raise arms above the head</a:t>
            </a:r>
          </a:p>
          <a:p>
            <a:pPr lvl="1"/>
            <a:r>
              <a:rPr lang="en-US" dirty="0"/>
              <a:t>Similar centering as AP supine chest</a:t>
            </a:r>
          </a:p>
          <a:p>
            <a:pPr lvl="2"/>
            <a:r>
              <a:rPr lang="en-US" dirty="0"/>
              <a:t>Often both sides will be done for comparison</a:t>
            </a:r>
          </a:p>
        </p:txBody>
      </p:sp>
      <p:sp>
        <p:nvSpPr>
          <p:cNvPr id="4" name="Rectangle 3"/>
          <p:cNvSpPr/>
          <p:nvPr/>
        </p:nvSpPr>
        <p:spPr>
          <a:xfrm>
            <a:off x="8899588" y="2458529"/>
            <a:ext cx="1069674" cy="3191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14494" y="3119889"/>
            <a:ext cx="1069674" cy="3191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88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Decubitus Chest</a:t>
            </a:r>
          </a:p>
        </p:txBody>
      </p:sp>
      <p:pic>
        <p:nvPicPr>
          <p:cNvPr id="1026" name="Picture 2" descr="https://coursewareobjects.elsevier.com/objects/elr/Bontrager8e/IC/jpg/labeled/Chapter15/01504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7347" y="1690688"/>
            <a:ext cx="651885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073864" y="5940751"/>
            <a:ext cx="1292341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err="1"/>
              <a:t>Bontrager</a:t>
            </a:r>
            <a:r>
              <a:rPr lang="en-US" sz="1200" dirty="0"/>
              <a:t> 15-43</a:t>
            </a:r>
          </a:p>
        </p:txBody>
      </p:sp>
      <p:sp>
        <p:nvSpPr>
          <p:cNvPr id="3" name="Oval 2"/>
          <p:cNvSpPr/>
          <p:nvPr/>
        </p:nvSpPr>
        <p:spPr>
          <a:xfrm>
            <a:off x="4940061" y="2242869"/>
            <a:ext cx="560717" cy="43132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0550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Abdomen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11021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AP supine and decubitus</a:t>
            </a:r>
          </a:p>
          <a:p>
            <a:r>
              <a:rPr lang="en-US" dirty="0"/>
              <a:t>SID: 110 cm (detector) or 100 cm (CR)</a:t>
            </a:r>
          </a:p>
          <a:p>
            <a:r>
              <a:rPr lang="en-US" dirty="0"/>
              <a:t>Left lateral decubitus – check the site protocol</a:t>
            </a:r>
          </a:p>
          <a:p>
            <a:pPr lvl="1"/>
            <a:r>
              <a:rPr lang="en-US" dirty="0"/>
              <a:t>To be performed for patients who cannot stand</a:t>
            </a:r>
          </a:p>
          <a:p>
            <a:pPr lvl="1"/>
            <a:r>
              <a:rPr lang="en-US" dirty="0"/>
              <a:t>Allows determination of air-fluid levels</a:t>
            </a:r>
          </a:p>
          <a:p>
            <a:pPr lvl="1"/>
            <a:r>
              <a:rPr lang="en-US" dirty="0"/>
              <a:t>Can be taken in bed portably, or on a stretcher in the </a:t>
            </a:r>
            <a:r>
              <a:rPr lang="en-US" dirty="0" err="1"/>
              <a:t>dept</a:t>
            </a:r>
            <a:r>
              <a:rPr lang="en-US" dirty="0"/>
              <a:t> with the wall detector</a:t>
            </a:r>
          </a:p>
          <a:p>
            <a:pPr lvl="1"/>
            <a:r>
              <a:rPr lang="en-US" dirty="0"/>
              <a:t>Always use a grid</a:t>
            </a:r>
          </a:p>
          <a:p>
            <a:pPr lvl="1"/>
            <a:r>
              <a:rPr lang="en-US" dirty="0"/>
              <a:t>Can be done AP/PA, AP is often preferred</a:t>
            </a:r>
          </a:p>
          <a:p>
            <a:pPr lvl="1"/>
            <a:r>
              <a:rPr lang="en-US" dirty="0"/>
              <a:t>Ideally: </a:t>
            </a:r>
            <a:r>
              <a:rPr lang="en-US" dirty="0" err="1"/>
              <a:t>pt</a:t>
            </a:r>
            <a:r>
              <a:rPr lang="en-US" dirty="0"/>
              <a:t> should lie on their side for a minimum of 5 minutes before exposure to demonstrate any free intra-abdominal air</a:t>
            </a:r>
          </a:p>
        </p:txBody>
      </p:sp>
    </p:spTree>
    <p:extLst>
      <p:ext uri="{BB962C8B-B14F-4D97-AF65-F5344CB8AC3E}">
        <p14:creationId xmlns:p14="http://schemas.microsoft.com/office/powerpoint/2010/main" val="17055274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Abdomen – Left Lateral Decubitus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441302" cy="4351338"/>
          </a:xfrm>
        </p:spPr>
        <p:txBody>
          <a:bodyPr/>
          <a:lstStyle/>
          <a:p>
            <a:r>
              <a:rPr lang="en-US" dirty="0"/>
              <a:t>Ensure diaphragm and upper abdomen are included</a:t>
            </a:r>
          </a:p>
          <a:p>
            <a:r>
              <a:rPr lang="en-US" dirty="0"/>
              <a:t>If possible, put </a:t>
            </a:r>
            <a:r>
              <a:rPr lang="en-US" dirty="0" err="1"/>
              <a:t>pt</a:t>
            </a:r>
            <a:r>
              <a:rPr lang="en-US" dirty="0"/>
              <a:t> on a slider board or firm support – prevents </a:t>
            </a:r>
            <a:r>
              <a:rPr lang="en-US" dirty="0" err="1"/>
              <a:t>pt</a:t>
            </a:r>
            <a:r>
              <a:rPr lang="en-US" dirty="0"/>
              <a:t> from sinking into mattress</a:t>
            </a:r>
          </a:p>
          <a:p>
            <a:r>
              <a:rPr lang="en-US" dirty="0"/>
              <a:t>Check for rotation</a:t>
            </a:r>
          </a:p>
          <a:p>
            <a:r>
              <a:rPr lang="en-US" dirty="0"/>
              <a:t>CR is 1-2” above iliac crests</a:t>
            </a:r>
          </a:p>
        </p:txBody>
      </p:sp>
      <p:pic>
        <p:nvPicPr>
          <p:cNvPr id="5122" name="Picture 2" descr="https://coursewareobjects.elsevier.com/objects/elr/Bontrager8e/IC/jpg/labeled/Chapter15/0150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432" y="1965662"/>
            <a:ext cx="3869537" cy="275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193029" y="4864044"/>
            <a:ext cx="1292341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err="1"/>
              <a:t>Bontrager</a:t>
            </a:r>
            <a:r>
              <a:rPr lang="en-US" sz="1200" dirty="0"/>
              <a:t> 15-34</a:t>
            </a:r>
          </a:p>
        </p:txBody>
      </p:sp>
      <p:sp>
        <p:nvSpPr>
          <p:cNvPr id="4" name="Oval 3"/>
          <p:cNvSpPr/>
          <p:nvPr/>
        </p:nvSpPr>
        <p:spPr>
          <a:xfrm>
            <a:off x="8571782" y="3341767"/>
            <a:ext cx="267419" cy="2846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6521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Abdomen – Dorsal Decubitus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883090" cy="4351338"/>
          </a:xfrm>
        </p:spPr>
        <p:txBody>
          <a:bodyPr/>
          <a:lstStyle/>
          <a:p>
            <a:r>
              <a:rPr lang="en-US" dirty="0"/>
              <a:t>Only to be used if patient is unable to be moved/positioned for the lateral decubitus </a:t>
            </a:r>
          </a:p>
          <a:p>
            <a:r>
              <a:rPr lang="en-US" dirty="0"/>
              <a:t>Patient remains supine, arms raised, and the image is taken with a horizontal beam</a:t>
            </a:r>
          </a:p>
          <a:p>
            <a:endParaRPr lang="en-US" dirty="0"/>
          </a:p>
        </p:txBody>
      </p:sp>
      <p:pic>
        <p:nvPicPr>
          <p:cNvPr id="6146" name="Picture 2" descr="https://coursewareobjects.elsevier.com/objects/elr/Bontrager8e/IC/jpg/labeled/Chapter15/0150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0" t="6623" r="19484"/>
          <a:stretch/>
        </p:blipFill>
        <p:spPr bwMode="auto">
          <a:xfrm>
            <a:off x="5680186" y="2029837"/>
            <a:ext cx="4689987" cy="358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379008" y="5660172"/>
            <a:ext cx="1292341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err="1"/>
              <a:t>Bontrager</a:t>
            </a:r>
            <a:r>
              <a:rPr lang="en-US" sz="1200" dirty="0"/>
              <a:t> 15-35</a:t>
            </a:r>
          </a:p>
        </p:txBody>
      </p:sp>
    </p:spTree>
    <p:extLst>
      <p:ext uri="{BB962C8B-B14F-4D97-AF65-F5344CB8AC3E}">
        <p14:creationId xmlns:p14="http://schemas.microsoft.com/office/powerpoint/2010/main" val="37857981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Pelvis and Hip (Femur)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***Caution: If # is suspected, do not attempt to rotate affected leg</a:t>
            </a:r>
          </a:p>
          <a:p>
            <a:endParaRPr lang="en-US" dirty="0"/>
          </a:p>
        </p:txBody>
      </p:sp>
      <p:pic>
        <p:nvPicPr>
          <p:cNvPr id="11266" name="Picture 2" descr="https://coursewareobjects.elsevier.com/objects/elr/Bontrager8e/IC/jpg/labeled/Chapter07/0070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356" y="2383350"/>
            <a:ext cx="4099840" cy="3648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coursewareobjects.elsevier.com/objects/elr/Bontrager8e/IC/jpg/labeled/Chapter07/00703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87" r="26727"/>
          <a:stretch/>
        </p:blipFill>
        <p:spPr bwMode="auto">
          <a:xfrm>
            <a:off x="2169804" y="2224881"/>
            <a:ext cx="3526972" cy="355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16103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Pelvis and 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 Pelvis</a:t>
            </a:r>
          </a:p>
          <a:p>
            <a:pPr lvl="1"/>
            <a:r>
              <a:rPr lang="en-US" dirty="0"/>
              <a:t>SID 110 cm on table or SID 100 cm on CR</a:t>
            </a:r>
          </a:p>
          <a:p>
            <a:pPr lvl="1"/>
            <a:r>
              <a:rPr lang="en-US" dirty="0"/>
              <a:t>Initial examination for hip trauma should first include the AP pelvis</a:t>
            </a:r>
          </a:p>
          <a:p>
            <a:pPr lvl="2"/>
            <a:r>
              <a:rPr lang="en-US" dirty="0"/>
              <a:t>Allows for bilateral comparison of both hips</a:t>
            </a:r>
          </a:p>
          <a:p>
            <a:pPr lvl="1"/>
            <a:r>
              <a:rPr lang="en-US" dirty="0"/>
              <a:t>Same criteria as routine protocol – if injury is unilateral, still attempt the internal rotation of uninjured side</a:t>
            </a:r>
          </a:p>
          <a:p>
            <a:pPr lvl="1"/>
            <a:r>
              <a:rPr lang="en-US" dirty="0"/>
              <a:t>If performed bedside with </a:t>
            </a:r>
          </a:p>
          <a:p>
            <a:pPr marL="342900" lvl="1" indent="0">
              <a:buNone/>
            </a:pPr>
            <a:r>
              <a:rPr lang="en-US" dirty="0"/>
              <a:t>      mobile – use grid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14540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Hip - 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 Hip</a:t>
            </a:r>
          </a:p>
          <a:p>
            <a:pPr lvl="1"/>
            <a:r>
              <a:rPr lang="en-US" dirty="0"/>
              <a:t>Position as routine</a:t>
            </a:r>
          </a:p>
          <a:p>
            <a:pPr lvl="1"/>
            <a:r>
              <a:rPr lang="en-US" dirty="0"/>
              <a:t>Rotate leg 15</a:t>
            </a:r>
            <a:r>
              <a:rPr lang="en-US" dirty="0">
                <a:sym typeface="Symbol" panose="05050102010706020507" pitchFamily="18" charset="2"/>
              </a:rPr>
              <a:t> internally </a:t>
            </a:r>
            <a:r>
              <a:rPr lang="en-US" u="sng" dirty="0">
                <a:sym typeface="Symbol" panose="05050102010706020507" pitchFamily="18" charset="2"/>
              </a:rPr>
              <a:t>if possible</a:t>
            </a:r>
          </a:p>
          <a:p>
            <a:pPr lvl="2"/>
            <a:r>
              <a:rPr lang="en-US" sz="2400" dirty="0">
                <a:sym typeface="Symbol" panose="05050102010706020507" pitchFamily="18" charset="2"/>
              </a:rPr>
              <a:t>Do not grab/rotate leg for patient</a:t>
            </a:r>
          </a:p>
          <a:p>
            <a:pPr lvl="2"/>
            <a:r>
              <a:rPr lang="en-US" sz="2400" dirty="0">
                <a:sym typeface="Symbol" panose="05050102010706020507" pitchFamily="18" charset="2"/>
              </a:rPr>
              <a:t>Assess how much movement the patient has</a:t>
            </a:r>
          </a:p>
          <a:p>
            <a:pPr lvl="2"/>
            <a:r>
              <a:rPr lang="en-US" sz="2400" dirty="0">
                <a:sym typeface="Symbol" panose="05050102010706020507" pitchFamily="18" charset="2"/>
              </a:rPr>
              <a:t>SUPPORT the movement, assist with immobilization if necessary</a:t>
            </a:r>
          </a:p>
          <a:p>
            <a:pPr lvl="3"/>
            <a:r>
              <a:rPr lang="en-US" sz="2000" dirty="0">
                <a:sym typeface="Symbol" panose="05050102010706020507" pitchFamily="18" charset="2"/>
              </a:rPr>
              <a:t>i.e., Sandbags to help hold rotation if patient can tolerate it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856791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Hip- </a:t>
            </a:r>
            <a:r>
              <a:rPr lang="en-US" dirty="0" err="1"/>
              <a:t>Axiolateral</a:t>
            </a:r>
            <a:r>
              <a:rPr lang="en-US" dirty="0"/>
              <a:t> </a:t>
            </a:r>
            <a:r>
              <a:rPr lang="en-US" dirty="0" err="1"/>
              <a:t>inferosuperior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34307"/>
            <a:ext cx="4685522" cy="4351338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IR size 24 x 30 cm with grid</a:t>
            </a:r>
          </a:p>
          <a:p>
            <a:r>
              <a:rPr lang="en-US" sz="2400" dirty="0"/>
              <a:t>Shielding can be placed on top of patient, ensuring it does not obstruct light field</a:t>
            </a:r>
          </a:p>
          <a:p>
            <a:r>
              <a:rPr lang="en-US" sz="2400" dirty="0"/>
              <a:t>Place IR against patient’s side for the hip being imaged, top of IR should be just above the crest</a:t>
            </a:r>
          </a:p>
          <a:p>
            <a:r>
              <a:rPr lang="en-US" sz="2400" dirty="0"/>
              <a:t>Elevate other leg – try to have </a:t>
            </a:r>
            <a:r>
              <a:rPr lang="en-US" sz="2400" dirty="0" err="1"/>
              <a:t>pt</a:t>
            </a:r>
            <a:r>
              <a:rPr lang="en-US" sz="2400" dirty="0"/>
              <a:t> bring knee towards chest not just up</a:t>
            </a:r>
          </a:p>
          <a:p>
            <a:r>
              <a:rPr lang="en-US" sz="2400" dirty="0"/>
              <a:t>CR positioned perpendicular to femoral neck and centered to grid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792590" y="4890313"/>
            <a:ext cx="1292341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err="1"/>
              <a:t>Bontrager</a:t>
            </a:r>
            <a:r>
              <a:rPr lang="en-US" sz="1200" dirty="0"/>
              <a:t> 15-70</a:t>
            </a:r>
          </a:p>
        </p:txBody>
      </p:sp>
      <p:pic>
        <p:nvPicPr>
          <p:cNvPr id="3074" name="Picture 2" descr="https://coursewareobjects.elsevier.com/objects/elr/Bontrager9e/IC/jpg/Chapter015/0150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681" y="2102359"/>
            <a:ext cx="4857266" cy="2653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81483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coursewareobjects.elsevier.com/objects/elr/Bontrager9e/IC/jpg/Chapter007/0070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2787" y="3108425"/>
            <a:ext cx="3345842" cy="299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Axiolateral</a:t>
            </a:r>
            <a:r>
              <a:rPr lang="en-US" dirty="0"/>
              <a:t> </a:t>
            </a:r>
            <a:r>
              <a:rPr lang="en-US" dirty="0" err="1"/>
              <a:t>Inferosuperior</a:t>
            </a:r>
            <a:r>
              <a:rPr lang="en-US" dirty="0"/>
              <a:t> 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011" y="1571132"/>
            <a:ext cx="6886165" cy="4351338"/>
          </a:xfrm>
        </p:spPr>
        <p:txBody>
          <a:bodyPr/>
          <a:lstStyle/>
          <a:p>
            <a:r>
              <a:rPr lang="en-US" dirty="0"/>
              <a:t>IR needs to be perpendicular to </a:t>
            </a:r>
          </a:p>
          <a:p>
            <a:pPr marL="0" indent="0">
              <a:buNone/>
            </a:pPr>
            <a:r>
              <a:rPr lang="en-US" dirty="0"/>
              <a:t> the central ray (CR)</a:t>
            </a:r>
          </a:p>
          <a:p>
            <a:r>
              <a:rPr lang="en-US" dirty="0"/>
              <a:t>Stand back to check angle of IR and tube</a:t>
            </a: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726984" y="5550556"/>
            <a:ext cx="732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~ 45</a:t>
            </a:r>
            <a:r>
              <a:rPr lang="en-US" dirty="0">
                <a:sym typeface="Symbol" panose="05050102010706020507" pitchFamily="18" charset="2"/>
              </a:rPr>
              <a:t>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7240041" y="4622062"/>
            <a:ext cx="561550" cy="928494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Arc 7"/>
          <p:cNvSpPr/>
          <p:nvPr/>
        </p:nvSpPr>
        <p:spPr>
          <a:xfrm rot="11194505">
            <a:off x="7707594" y="4060425"/>
            <a:ext cx="455316" cy="523008"/>
          </a:xfrm>
          <a:prstGeom prst="arc">
            <a:avLst>
              <a:gd name="adj1" fmla="val 16200000"/>
              <a:gd name="adj2" fmla="val 20530481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https://coursewareobjects.elsevier.com/objects/elr/Bontrager9e/IC/jpg/Chapter007/0070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15" y="3172164"/>
            <a:ext cx="5018367" cy="256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244883" y="5830137"/>
            <a:ext cx="262123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Fig 7.69-7.70</a:t>
            </a:r>
          </a:p>
        </p:txBody>
      </p:sp>
    </p:spTree>
    <p:extLst>
      <p:ext uri="{BB962C8B-B14F-4D97-AF65-F5344CB8AC3E}">
        <p14:creationId xmlns:p14="http://schemas.microsoft.com/office/powerpoint/2010/main" val="22501348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Modified </a:t>
            </a:r>
            <a:r>
              <a:rPr lang="en-US" dirty="0" err="1"/>
              <a:t>Axiolateral</a:t>
            </a:r>
            <a:r>
              <a:rPr lang="en-US" dirty="0"/>
              <a:t> 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is used when the patient is unable to tolerate the </a:t>
            </a:r>
            <a:r>
              <a:rPr lang="en-US" dirty="0" err="1"/>
              <a:t>inferosuperior</a:t>
            </a:r>
            <a:r>
              <a:rPr lang="en-US" dirty="0"/>
              <a:t> projection</a:t>
            </a:r>
          </a:p>
          <a:p>
            <a:pPr lvl="1"/>
            <a:r>
              <a:rPr lang="en-US" dirty="0"/>
              <a:t>Limited movement in lower limbs</a:t>
            </a:r>
          </a:p>
          <a:p>
            <a:pPr lvl="1"/>
            <a:r>
              <a:rPr lang="en-US" dirty="0"/>
              <a:t>Cannot lift leg</a:t>
            </a:r>
          </a:p>
          <a:p>
            <a:r>
              <a:rPr lang="en-US" dirty="0"/>
              <a:t>Can be done with CR and grid, or on the upright detector</a:t>
            </a:r>
          </a:p>
          <a:p>
            <a:pPr lvl="1"/>
            <a:r>
              <a:rPr lang="en-US" dirty="0"/>
              <a:t>CR and grid method is ideal, as there is less distortion, but the upright detector method is more commonly performed </a:t>
            </a:r>
          </a:p>
        </p:txBody>
      </p:sp>
    </p:spTree>
    <p:extLst>
      <p:ext uri="{BB962C8B-B14F-4D97-AF65-F5344CB8AC3E}">
        <p14:creationId xmlns:p14="http://schemas.microsoft.com/office/powerpoint/2010/main" val="37429227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Modified </a:t>
            </a:r>
            <a:r>
              <a:rPr lang="en-US" dirty="0" err="1"/>
              <a:t>Axiolateral</a:t>
            </a:r>
            <a:r>
              <a:rPr lang="en-US" dirty="0"/>
              <a:t> 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Leg in neutral </a:t>
            </a:r>
          </a:p>
          <a:p>
            <a:pPr marL="0" indent="0">
              <a:buNone/>
            </a:pPr>
            <a:r>
              <a:rPr lang="en-US" dirty="0"/>
              <a:t>position</a:t>
            </a:r>
          </a:p>
          <a:p>
            <a:r>
              <a:rPr lang="en-US" dirty="0"/>
              <a:t>Patient as close </a:t>
            </a:r>
          </a:p>
          <a:p>
            <a:pPr marL="0" indent="0">
              <a:buNone/>
            </a:pPr>
            <a:r>
              <a:rPr lang="en-US" dirty="0"/>
              <a:t>to edge of the </a:t>
            </a:r>
          </a:p>
          <a:p>
            <a:pPr marL="0" indent="0">
              <a:buNone/>
            </a:pPr>
            <a:r>
              <a:rPr lang="en-US" dirty="0"/>
              <a:t>table as possible</a:t>
            </a:r>
          </a:p>
          <a:p>
            <a:r>
              <a:rPr lang="en-US" dirty="0"/>
              <a:t>15</a:t>
            </a:r>
            <a:r>
              <a:rPr lang="en-US" dirty="0">
                <a:sym typeface="Symbol" panose="05050102010706020507" pitchFamily="18" charset="2"/>
              </a:rPr>
              <a:t> </a:t>
            </a:r>
            <a:r>
              <a:rPr lang="en-US" dirty="0" err="1">
                <a:sym typeface="Symbol" panose="05050102010706020507" pitchFamily="18" charset="2"/>
              </a:rPr>
              <a:t>caudad</a:t>
            </a:r>
            <a:r>
              <a:rPr lang="en-US" dirty="0">
                <a:sym typeface="Symbol" panose="05050102010706020507" pitchFamily="18" charset="2"/>
              </a:rPr>
              <a:t> angle </a:t>
            </a:r>
          </a:p>
          <a:p>
            <a:r>
              <a:rPr lang="en-US" dirty="0">
                <a:sym typeface="Symbol" panose="05050102010706020507" pitchFamily="18" charset="2"/>
              </a:rPr>
              <a:t>CR with grid on </a:t>
            </a:r>
          </a:p>
          <a:p>
            <a:pPr marL="0" indent="0">
              <a:buNone/>
            </a:pPr>
            <a:r>
              <a:rPr lang="en-US" dirty="0">
                <a:sym typeface="Symbol" panose="05050102010706020507" pitchFamily="18" charset="2"/>
              </a:rPr>
              <a:t>edge with 15 tilt from vertical – to match tube angle</a:t>
            </a:r>
          </a:p>
          <a:p>
            <a:r>
              <a:rPr lang="en-US" dirty="0">
                <a:sym typeface="Symbol" panose="05050102010706020507" pitchFamily="18" charset="2"/>
              </a:rPr>
              <a:t>Angle CR </a:t>
            </a:r>
            <a:r>
              <a:rPr lang="en-US" dirty="0" err="1">
                <a:sym typeface="Symbol" panose="05050102010706020507" pitchFamily="18" charset="2"/>
              </a:rPr>
              <a:t>mediolaterally</a:t>
            </a:r>
            <a:r>
              <a:rPr lang="en-US" dirty="0">
                <a:sym typeface="Symbol" panose="05050102010706020507" pitchFamily="18" charset="2"/>
              </a:rPr>
              <a:t> to be perpendicular and centered to femoral neck</a:t>
            </a:r>
          </a:p>
          <a:p>
            <a:endParaRPr lang="en-US" dirty="0">
              <a:sym typeface="Symbol" panose="05050102010706020507" pitchFamily="18" charset="2"/>
            </a:endParaRPr>
          </a:p>
          <a:p>
            <a:endParaRPr lang="en-US" dirty="0"/>
          </a:p>
        </p:txBody>
      </p:sp>
      <p:pic>
        <p:nvPicPr>
          <p:cNvPr id="2050" name="Picture 2" descr="https://coursewareobjects.elsevier.com/objects/elr/Bontrager8e/IC/jpg/labeled/Chapter07/00707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5" r="20513"/>
          <a:stretch/>
        </p:blipFill>
        <p:spPr bwMode="auto">
          <a:xfrm>
            <a:off x="5143415" y="1371009"/>
            <a:ext cx="4446494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550426" y="5125941"/>
            <a:ext cx="2078965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err="1"/>
              <a:t>Bontrager</a:t>
            </a:r>
            <a:r>
              <a:rPr lang="en-US" sz="1600" dirty="0"/>
              <a:t> Fig 7.74</a:t>
            </a:r>
          </a:p>
        </p:txBody>
      </p:sp>
    </p:spTree>
    <p:extLst>
      <p:ext uri="{BB962C8B-B14F-4D97-AF65-F5344CB8AC3E}">
        <p14:creationId xmlns:p14="http://schemas.microsoft.com/office/powerpoint/2010/main" val="21336026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Adaptive Shoulder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3029"/>
            <a:ext cx="4657531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AP can be done supine on the table/stretcher</a:t>
            </a:r>
          </a:p>
          <a:p>
            <a:r>
              <a:rPr lang="en-US" dirty="0"/>
              <a:t>Glenoid may/may not be required by physician</a:t>
            </a:r>
          </a:p>
          <a:p>
            <a:pPr lvl="1"/>
            <a:r>
              <a:rPr lang="en-US" dirty="0"/>
              <a:t>i.e., post reduction exam – read the requisition!</a:t>
            </a:r>
          </a:p>
          <a:p>
            <a:pPr lvl="1"/>
            <a:r>
              <a:rPr lang="en-US" dirty="0"/>
              <a:t>If required, can also be done on the table/stretcher, with </a:t>
            </a:r>
            <a:r>
              <a:rPr lang="en-US" dirty="0" err="1"/>
              <a:t>pt</a:t>
            </a:r>
            <a:r>
              <a:rPr lang="en-US" dirty="0"/>
              <a:t> </a:t>
            </a:r>
            <a:r>
              <a:rPr lang="en-US" dirty="0" err="1"/>
              <a:t>obliqued</a:t>
            </a:r>
            <a:r>
              <a:rPr lang="en-US" dirty="0"/>
              <a:t> using </a:t>
            </a:r>
          </a:p>
          <a:p>
            <a:pPr marL="342900" lvl="1" indent="0">
              <a:buNone/>
            </a:pPr>
            <a:r>
              <a:rPr lang="en-US" dirty="0"/>
              <a:t>     sponge </a:t>
            </a:r>
          </a:p>
          <a:p>
            <a:pPr lvl="2"/>
            <a:r>
              <a:rPr lang="en-US" dirty="0"/>
              <a:t>Pt must be cleared of </a:t>
            </a:r>
          </a:p>
          <a:p>
            <a:pPr marL="685800" lvl="2" indent="0">
              <a:buNone/>
            </a:pPr>
            <a:r>
              <a:rPr lang="en-US" dirty="0"/>
              <a:t>    spinal precautions</a:t>
            </a:r>
          </a:p>
          <a:p>
            <a:pPr lvl="1"/>
            <a:endParaRPr lang="en-US" dirty="0"/>
          </a:p>
        </p:txBody>
      </p:sp>
      <p:pic>
        <p:nvPicPr>
          <p:cNvPr id="3074" name="Picture 2" descr="https://coursewareobjects.elsevier.com/objects/elr/Bontrager8e/IC/jpg/labeled/Chapter15/0150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463" y="1690688"/>
            <a:ext cx="4345735" cy="3118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50075" y="4908269"/>
            <a:ext cx="2223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Fig 15.51</a:t>
            </a:r>
          </a:p>
        </p:txBody>
      </p:sp>
    </p:spTree>
    <p:extLst>
      <p:ext uri="{BB962C8B-B14F-4D97-AF65-F5344CB8AC3E}">
        <p14:creationId xmlns:p14="http://schemas.microsoft.com/office/powerpoint/2010/main" val="3337960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Adaptive Shoulder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3699"/>
            <a:ext cx="10515600" cy="4351338"/>
          </a:xfrm>
        </p:spPr>
        <p:txBody>
          <a:bodyPr/>
          <a:lstStyle/>
          <a:p>
            <a:r>
              <a:rPr lang="en-US" dirty="0"/>
              <a:t>Lateral Scapular Y (AP)</a:t>
            </a:r>
          </a:p>
          <a:p>
            <a:pPr lvl="1"/>
            <a:r>
              <a:rPr lang="en-US" dirty="0"/>
              <a:t>110 SID</a:t>
            </a:r>
          </a:p>
          <a:p>
            <a:pPr lvl="1"/>
            <a:r>
              <a:rPr lang="en-US" dirty="0"/>
              <a:t>24 x 30 IR</a:t>
            </a:r>
          </a:p>
          <a:p>
            <a:pPr lvl="1"/>
            <a:r>
              <a:rPr lang="en-US" dirty="0"/>
              <a:t>Rotate </a:t>
            </a:r>
            <a:r>
              <a:rPr lang="en-US" dirty="0" err="1"/>
              <a:t>pt</a:t>
            </a:r>
            <a:r>
              <a:rPr lang="en-US" dirty="0"/>
              <a:t> into posterior oblique position with affected side elevated until the scapula is in true lateral – about 25-30</a:t>
            </a:r>
            <a:r>
              <a:rPr lang="en-US" dirty="0">
                <a:sym typeface="Symbol" panose="05050102010706020507" pitchFamily="18" charset="2"/>
              </a:rPr>
              <a:t></a:t>
            </a:r>
          </a:p>
          <a:p>
            <a:pPr lvl="2"/>
            <a:r>
              <a:rPr lang="en-US" dirty="0">
                <a:sym typeface="Symbol" panose="05050102010706020507" pitchFamily="18" charset="2"/>
              </a:rPr>
              <a:t>Hint: rotate the patient until the medial border of the scapula and the AC joint are lined up perpendicular to the IR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Support patient with a sponge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Arm can remain in neutral position by side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Center CR to the </a:t>
            </a:r>
            <a:r>
              <a:rPr lang="en-US" dirty="0" err="1">
                <a:sym typeface="Symbol" panose="05050102010706020507" pitchFamily="18" charset="2"/>
              </a:rPr>
              <a:t>midlateral</a:t>
            </a:r>
            <a:r>
              <a:rPr lang="en-US" dirty="0">
                <a:sym typeface="Symbol" panose="05050102010706020507" pitchFamily="18" charset="2"/>
              </a:rPr>
              <a:t> border of the scapula</a:t>
            </a:r>
          </a:p>
          <a:p>
            <a:pPr lvl="2"/>
            <a:r>
              <a:rPr lang="en-US" dirty="0">
                <a:sym typeface="Symbol" panose="05050102010706020507" pitchFamily="18" charset="2"/>
              </a:rPr>
              <a:t>* this will look strange, like you are centered on the arm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3001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Adaptive Shoulder- </a:t>
            </a:r>
            <a:r>
              <a:rPr lang="en-US" dirty="0" err="1"/>
              <a:t>Inferosuperior</a:t>
            </a:r>
            <a:r>
              <a:rPr lang="en-US" dirty="0"/>
              <a:t> Axial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3698"/>
            <a:ext cx="10515600" cy="4351338"/>
          </a:xfrm>
        </p:spPr>
        <p:txBody>
          <a:bodyPr/>
          <a:lstStyle/>
          <a:p>
            <a:pPr marL="342900" lvl="1" indent="0">
              <a:buNone/>
            </a:pPr>
            <a:r>
              <a:rPr lang="en-US" dirty="0"/>
              <a:t>*Can be used for any patient that has limited mobility and unable to tolerate the </a:t>
            </a:r>
            <a:r>
              <a:rPr lang="en-US" dirty="0" err="1"/>
              <a:t>supero</a:t>
            </a:r>
            <a:r>
              <a:rPr lang="en-US" dirty="0"/>
              <a:t>-inferior axial</a:t>
            </a:r>
          </a:p>
          <a:p>
            <a:r>
              <a:rPr lang="en-US" sz="2400" dirty="0"/>
              <a:t>18 x 24 cm IR</a:t>
            </a:r>
          </a:p>
          <a:p>
            <a:r>
              <a:rPr lang="en-US" sz="2400" dirty="0"/>
              <a:t>Position </a:t>
            </a:r>
            <a:r>
              <a:rPr lang="en-US" sz="2400" dirty="0" err="1"/>
              <a:t>pt</a:t>
            </a:r>
            <a:r>
              <a:rPr lang="en-US" sz="2400" dirty="0"/>
              <a:t> supine close to edge of table/stretcher</a:t>
            </a:r>
          </a:p>
          <a:p>
            <a:r>
              <a:rPr lang="en-US" sz="2400" dirty="0"/>
              <a:t>Turn head away from affected side, put IR as close against neck as possible and support </a:t>
            </a:r>
          </a:p>
          <a:p>
            <a:r>
              <a:rPr lang="en-US" sz="2400" dirty="0"/>
              <a:t>Abduct arm away from body (90</a:t>
            </a:r>
            <a:r>
              <a:rPr lang="en-US" sz="2400" dirty="0">
                <a:sym typeface="Symbol" panose="05050102010706020507" pitchFamily="18" charset="2"/>
              </a:rPr>
              <a:t> ideal), but for trauma, can be much less</a:t>
            </a:r>
          </a:p>
          <a:p>
            <a:r>
              <a:rPr lang="en-US" sz="2400" dirty="0">
                <a:sym typeface="Symbol" panose="05050102010706020507" pitchFamily="18" charset="2"/>
              </a:rPr>
              <a:t>Direct CR medially, centered to axilla and humeral head 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15-30 if arm is at 90, decrease angle if arm is less than 90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*Hint: tube head and CR should be parallel – step back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66938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257" y="224647"/>
            <a:ext cx="10515600" cy="1325563"/>
          </a:xfrm>
        </p:spPr>
        <p:txBody>
          <a:bodyPr/>
          <a:lstStyle/>
          <a:p>
            <a:r>
              <a:rPr lang="en-US" dirty="0"/>
              <a:t>Adaptive Shoulder - Axial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32077-5A6D-0994-A646-07BA10FC56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6" name="Picture 6" descr="https://coursewareobjects.elsevier.com/objects/elr/Martensen/imageanalysis3e/Book_IC/jpg/Chapter05/005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562" y="1212806"/>
            <a:ext cx="7620000" cy="503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12381" y="6119540"/>
            <a:ext cx="19046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McQuillen</a:t>
            </a:r>
            <a:r>
              <a:rPr lang="en-US" sz="1600" dirty="0"/>
              <a:t> Fig 5-10</a:t>
            </a:r>
          </a:p>
        </p:txBody>
      </p:sp>
    </p:spTree>
    <p:extLst>
      <p:ext uri="{BB962C8B-B14F-4D97-AF65-F5344CB8AC3E}">
        <p14:creationId xmlns:p14="http://schemas.microsoft.com/office/powerpoint/2010/main" val="29722673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6446"/>
            <a:ext cx="10515600" cy="1325563"/>
          </a:xfrm>
        </p:spPr>
        <p:txBody>
          <a:bodyPr/>
          <a:lstStyle/>
          <a:p>
            <a:r>
              <a:rPr lang="en-US" dirty="0"/>
              <a:t>Adaptive Shoulder - Axial</a:t>
            </a:r>
          </a:p>
        </p:txBody>
      </p:sp>
      <p:pic>
        <p:nvPicPr>
          <p:cNvPr id="6146" name="Picture 2" descr="https://coursewareobjects.elsevier.com/objects/elr/Martensen/imageanalysis3e/Book_IC/jpg/Chapter05/00501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90621" y="1253331"/>
            <a:ext cx="4340335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coursewareobjects.elsevier.com/objects/elr/Martensen/imageanalysis3e/Book_IC/jpg/Chapter05/0050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865" y="1253331"/>
            <a:ext cx="3738282" cy="4101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90621" y="6181146"/>
            <a:ext cx="24152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McQuillen</a:t>
            </a:r>
            <a:r>
              <a:rPr lang="en-US" sz="1600" dirty="0"/>
              <a:t> Fig 5-11, 5-12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90621" y="5611034"/>
            <a:ext cx="76963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Notice how the CR angle changes with the degree of arm abduction, so the CR can pass through glenoid</a:t>
            </a:r>
          </a:p>
        </p:txBody>
      </p:sp>
    </p:spTree>
    <p:extLst>
      <p:ext uri="{BB962C8B-B14F-4D97-AF65-F5344CB8AC3E}">
        <p14:creationId xmlns:p14="http://schemas.microsoft.com/office/powerpoint/2010/main" val="7182036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Trauma Spines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 not remove c-spine collars, or move the patient’s head/neck until spines have been cleared by the physician</a:t>
            </a:r>
          </a:p>
          <a:p>
            <a:r>
              <a:rPr lang="en-US" dirty="0"/>
              <a:t>Make modifications around the patient as needed to obtain best images possible</a:t>
            </a:r>
          </a:p>
          <a:p>
            <a:pPr lvl="1"/>
            <a:r>
              <a:rPr lang="en-US" dirty="0"/>
              <a:t>Some images may need to wait until the spine is cleared and collar is removed – annotate and communicate this to the physician</a:t>
            </a:r>
          </a:p>
        </p:txBody>
      </p:sp>
    </p:spTree>
    <p:extLst>
      <p:ext uri="{BB962C8B-B14F-4D97-AF65-F5344CB8AC3E}">
        <p14:creationId xmlns:p14="http://schemas.microsoft.com/office/powerpoint/2010/main" val="17790729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Trauma C-Spine Routine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</a:t>
            </a:r>
          </a:p>
          <a:p>
            <a:r>
              <a:rPr lang="en-US" dirty="0"/>
              <a:t>AP odontoid</a:t>
            </a:r>
          </a:p>
          <a:p>
            <a:r>
              <a:rPr lang="en-US" dirty="0"/>
              <a:t>X-table Lateral</a:t>
            </a:r>
          </a:p>
          <a:p>
            <a:r>
              <a:rPr lang="en-US" dirty="0"/>
              <a:t>Swimmers Lateral* (done x-table)</a:t>
            </a:r>
          </a:p>
          <a:p>
            <a:pPr lvl="1"/>
            <a:r>
              <a:rPr lang="en-US" dirty="0"/>
              <a:t>Depends if C7-T1 are well visualized on x-table lateral</a:t>
            </a:r>
          </a:p>
        </p:txBody>
      </p:sp>
    </p:spTree>
    <p:extLst>
      <p:ext uri="{BB962C8B-B14F-4D97-AF65-F5344CB8AC3E}">
        <p14:creationId xmlns:p14="http://schemas.microsoft.com/office/powerpoint/2010/main" val="20327127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Trauma C-Spine Routine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</a:t>
            </a:r>
          </a:p>
          <a:p>
            <a:pPr lvl="1"/>
            <a:r>
              <a:rPr lang="en-US" dirty="0"/>
              <a:t>24 x 30 cm IR</a:t>
            </a:r>
          </a:p>
          <a:p>
            <a:pPr lvl="1"/>
            <a:r>
              <a:rPr lang="en-US" dirty="0"/>
              <a:t>IR placement with the top of IR 3-5 cm above the level of the EAM</a:t>
            </a:r>
          </a:p>
          <a:p>
            <a:pPr lvl="1"/>
            <a:r>
              <a:rPr lang="en-US" dirty="0"/>
              <a:t>CR will be angled 15-20</a:t>
            </a:r>
            <a:r>
              <a:rPr lang="en-US" dirty="0">
                <a:sym typeface="Symbol" panose="05050102010706020507" pitchFamily="18" charset="2"/>
              </a:rPr>
              <a:t> cephalad to exit at the level of C4 (enter at the level of the lower margin of thyroid cartilage)</a:t>
            </a:r>
          </a:p>
          <a:p>
            <a:r>
              <a:rPr lang="en-US" dirty="0"/>
              <a:t>Odontoid</a:t>
            </a:r>
          </a:p>
          <a:p>
            <a:pPr lvl="1"/>
            <a:r>
              <a:rPr lang="en-US" dirty="0"/>
              <a:t>If possible, have patient open mouth as much as possible WITHOUT moving head/neck</a:t>
            </a:r>
          </a:p>
          <a:p>
            <a:pPr lvl="1"/>
            <a:r>
              <a:rPr lang="en-US" dirty="0"/>
              <a:t>Angle the CR if needed to be parallel to the line from lower margin of teeth to mastoid tip</a:t>
            </a:r>
          </a:p>
        </p:txBody>
      </p:sp>
    </p:spTree>
    <p:extLst>
      <p:ext uri="{BB962C8B-B14F-4D97-AF65-F5344CB8AC3E}">
        <p14:creationId xmlns:p14="http://schemas.microsoft.com/office/powerpoint/2010/main" val="42241547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Optional AP Axial C1-C2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unable to attain open mouth odontoid</a:t>
            </a:r>
          </a:p>
          <a:p>
            <a:r>
              <a:rPr lang="en-US" dirty="0"/>
              <a:t>This image will show the dens within the foramen magnum</a:t>
            </a:r>
          </a:p>
          <a:p>
            <a:r>
              <a:rPr lang="en-US" dirty="0"/>
              <a:t>Similar to Fuchs method, but without extension of MML</a:t>
            </a:r>
          </a:p>
          <a:p>
            <a:r>
              <a:rPr lang="en-US" dirty="0"/>
              <a:t>CR angled to match MML</a:t>
            </a:r>
          </a:p>
          <a:p>
            <a:r>
              <a:rPr lang="en-US" dirty="0"/>
              <a:t>Angle approx. 35-40</a:t>
            </a:r>
            <a:r>
              <a:rPr lang="en-US" dirty="0">
                <a:sym typeface="Symbol" panose="05050102010706020507" pitchFamily="18" charset="2"/>
              </a:rPr>
              <a:t> or as needed to align the CR parallel with the MML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Center CR to enter just inferior </a:t>
            </a:r>
            <a:r>
              <a:rPr lang="en-US" dirty="0" err="1">
                <a:sym typeface="Symbol" panose="05050102010706020507" pitchFamily="18" charset="2"/>
              </a:rPr>
              <a:t>mentus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6846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X-Table Lateral C-Spine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Place IR right up against shoulder, parallel to MSP – decrease OID</a:t>
            </a:r>
          </a:p>
          <a:p>
            <a:r>
              <a:rPr lang="en-US" dirty="0"/>
              <a:t>Top of IR (24 x 30) should be about 3-5 cm above level of EAM, level of C7-T1 should also be included</a:t>
            </a:r>
          </a:p>
          <a:p>
            <a:r>
              <a:rPr lang="en-US" dirty="0"/>
              <a:t>Important to have </a:t>
            </a:r>
            <a:r>
              <a:rPr lang="en-US" dirty="0" err="1"/>
              <a:t>pt</a:t>
            </a:r>
            <a:r>
              <a:rPr lang="en-US" dirty="0"/>
              <a:t> do their best to relax and lower shoulders as much as possible</a:t>
            </a:r>
          </a:p>
          <a:p>
            <a:r>
              <a:rPr lang="en-US" dirty="0"/>
              <a:t>If using a grid, ensure the CR is aligned to the center of the grid </a:t>
            </a:r>
          </a:p>
          <a:p>
            <a:r>
              <a:rPr lang="en-US" dirty="0"/>
              <a:t>Use SID of 180 cm if possible</a:t>
            </a:r>
          </a:p>
        </p:txBody>
      </p:sp>
    </p:spTree>
    <p:extLst>
      <p:ext uri="{BB962C8B-B14F-4D97-AF65-F5344CB8AC3E}">
        <p14:creationId xmlns:p14="http://schemas.microsoft.com/office/powerpoint/2010/main" val="9865587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Trauma Swimmers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X-table method, IR will be beside patient</a:t>
            </a:r>
          </a:p>
          <a:p>
            <a:r>
              <a:rPr lang="en-US" dirty="0"/>
              <a:t>5</a:t>
            </a:r>
            <a:r>
              <a:rPr lang="en-US" dirty="0">
                <a:sym typeface="Symbol" panose="05050102010706020507" pitchFamily="18" charset="2"/>
              </a:rPr>
              <a:t> </a:t>
            </a:r>
            <a:r>
              <a:rPr lang="en-US" dirty="0" err="1">
                <a:sym typeface="Symbol" panose="05050102010706020507" pitchFamily="18" charset="2"/>
              </a:rPr>
              <a:t>caudad</a:t>
            </a:r>
            <a:r>
              <a:rPr lang="en-US" dirty="0">
                <a:sym typeface="Symbol" panose="05050102010706020507" pitchFamily="18" charset="2"/>
              </a:rPr>
              <a:t> angle will be helpful if patient has trouble dropping shoulder</a:t>
            </a:r>
          </a:p>
          <a:p>
            <a:r>
              <a:rPr lang="en-US" dirty="0">
                <a:sym typeface="Symbol" panose="05050102010706020507" pitchFamily="18" charset="2"/>
              </a:rPr>
              <a:t>Check site protocol for what anatomy needs to be included	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Some may include EAM</a:t>
            </a:r>
          </a:p>
          <a:p>
            <a:r>
              <a:rPr lang="en-US" dirty="0">
                <a:sym typeface="Symbol" panose="05050102010706020507" pitchFamily="18" charset="2"/>
              </a:rPr>
              <a:t>Swimmers and Lateral can also be performed </a:t>
            </a:r>
          </a:p>
          <a:p>
            <a:pPr marL="0" indent="0">
              <a:buNone/>
            </a:pPr>
            <a:r>
              <a:rPr lang="en-US" dirty="0">
                <a:sym typeface="Symbol" panose="05050102010706020507" pitchFamily="18" charset="2"/>
              </a:rPr>
              <a:t>with the patient on a stretcher, using the upright detector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9444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Trauma T-Spine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3029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This can also be performed if a patient does not have the mobility, or cannot tolerate being upright, or turning on their side</a:t>
            </a:r>
          </a:p>
          <a:p>
            <a:r>
              <a:rPr lang="en-US" dirty="0"/>
              <a:t>AP as routine </a:t>
            </a:r>
          </a:p>
          <a:p>
            <a:r>
              <a:rPr lang="en-US" dirty="0"/>
              <a:t>Lateral</a:t>
            </a:r>
          </a:p>
          <a:p>
            <a:pPr lvl="1"/>
            <a:r>
              <a:rPr lang="en-US" dirty="0"/>
              <a:t>Careful consideration not to clip the </a:t>
            </a:r>
            <a:r>
              <a:rPr lang="en-US" dirty="0" err="1"/>
              <a:t>spinous</a:t>
            </a:r>
            <a:r>
              <a:rPr lang="en-US" dirty="0"/>
              <a:t> processes</a:t>
            </a:r>
          </a:p>
          <a:p>
            <a:pPr lvl="2"/>
            <a:r>
              <a:rPr lang="en-US" dirty="0"/>
              <a:t>If taken on the table, </a:t>
            </a:r>
            <a:r>
              <a:rPr lang="en-US" dirty="0" err="1"/>
              <a:t>pt</a:t>
            </a:r>
            <a:r>
              <a:rPr lang="en-US" dirty="0"/>
              <a:t> will need to be built up</a:t>
            </a:r>
          </a:p>
          <a:p>
            <a:pPr lvl="2"/>
            <a:r>
              <a:rPr lang="en-US" dirty="0"/>
              <a:t>Typically done on stretcher with board, mattress, or table mattress</a:t>
            </a:r>
          </a:p>
          <a:p>
            <a:pPr lvl="1"/>
            <a:r>
              <a:rPr lang="en-US" dirty="0"/>
              <a:t>Raise arms above head or at least across chest</a:t>
            </a:r>
          </a:p>
          <a:p>
            <a:pPr lvl="1"/>
            <a:r>
              <a:rPr lang="en-US" dirty="0"/>
              <a:t>Center at T7, at posterior half of MCP on spine</a:t>
            </a:r>
          </a:p>
          <a:p>
            <a:pPr lvl="2"/>
            <a:r>
              <a:rPr lang="en-US" dirty="0"/>
              <a:t>Will appear low, but keep in mind where the spine lies</a:t>
            </a:r>
          </a:p>
          <a:p>
            <a:pPr lvl="2"/>
            <a:r>
              <a:rPr lang="en-US" dirty="0"/>
              <a:t>Should not have light past MCP – just like routine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409302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T-Spine Lateral</a:t>
            </a:r>
          </a:p>
        </p:txBody>
      </p:sp>
      <p:pic>
        <p:nvPicPr>
          <p:cNvPr id="6146" name="Picture 2" descr="https://coursewareobjects.elsevier.com/objects/elr/Bontrager8e/IC/jpg/labeled/Chapter15/01510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62222" y="1547174"/>
            <a:ext cx="610714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 rot="212264">
            <a:off x="4340245" y="4019626"/>
            <a:ext cx="3351096" cy="710437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6943494" y="2097512"/>
            <a:ext cx="981164" cy="72812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538653" y="1547175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715167" y="1547176"/>
            <a:ext cx="5613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8" name="Rectangle 7"/>
          <p:cNvSpPr/>
          <p:nvPr/>
        </p:nvSpPr>
        <p:spPr>
          <a:xfrm>
            <a:off x="7239151" y="2065571"/>
            <a:ext cx="3898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49880" y="5898512"/>
            <a:ext cx="183896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15.73</a:t>
            </a:r>
          </a:p>
        </p:txBody>
      </p:sp>
    </p:spTree>
    <p:extLst>
      <p:ext uri="{BB962C8B-B14F-4D97-AF65-F5344CB8AC3E}">
        <p14:creationId xmlns:p14="http://schemas.microsoft.com/office/powerpoint/2010/main" val="339845404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Trauma L-Spine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20351"/>
            <a:ext cx="10515600" cy="4351338"/>
          </a:xfrm>
        </p:spPr>
        <p:txBody>
          <a:bodyPr/>
          <a:lstStyle/>
          <a:p>
            <a:r>
              <a:rPr lang="en-US" dirty="0"/>
              <a:t>AP as routine</a:t>
            </a:r>
          </a:p>
          <a:p>
            <a:r>
              <a:rPr lang="en-US" dirty="0"/>
              <a:t>Lateral </a:t>
            </a:r>
          </a:p>
          <a:p>
            <a:pPr lvl="1"/>
            <a:r>
              <a:rPr lang="en-US" dirty="0"/>
              <a:t>Keep in mind that the </a:t>
            </a:r>
            <a:r>
              <a:rPr lang="en-US" dirty="0" err="1"/>
              <a:t>lordotic</a:t>
            </a:r>
            <a:r>
              <a:rPr lang="en-US" dirty="0"/>
              <a:t> curve may be accentuated if patient is laying flat – this could result in a wider light field required</a:t>
            </a:r>
          </a:p>
          <a:p>
            <a:pPr lvl="1"/>
            <a:r>
              <a:rPr lang="en-US" dirty="0"/>
              <a:t>Center on the spine – close to MCP, slightly posterior </a:t>
            </a:r>
          </a:p>
          <a:p>
            <a:pPr lvl="2"/>
            <a:r>
              <a:rPr lang="en-US" dirty="0"/>
              <a:t>May not have as much light on mattress as T-spine because lumbar vertebrae are more anterior</a:t>
            </a:r>
          </a:p>
          <a:p>
            <a:pPr lvl="1"/>
            <a:r>
              <a:rPr lang="en-US" dirty="0"/>
              <a:t>Centering is still at the level of L3</a:t>
            </a:r>
          </a:p>
          <a:p>
            <a:pPr lvl="2"/>
            <a:r>
              <a:rPr lang="en-US" dirty="0" err="1"/>
              <a:t>Bontrager</a:t>
            </a:r>
            <a:r>
              <a:rPr lang="en-US" dirty="0"/>
              <a:t> states L4, as they are using the large IR and including entire sacrum </a:t>
            </a:r>
          </a:p>
        </p:txBody>
      </p:sp>
    </p:spTree>
    <p:extLst>
      <p:ext uri="{BB962C8B-B14F-4D97-AF65-F5344CB8AC3E}">
        <p14:creationId xmlns:p14="http://schemas.microsoft.com/office/powerpoint/2010/main" val="119615689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Trauma Lateral L-spine</a:t>
            </a:r>
          </a:p>
        </p:txBody>
      </p:sp>
      <p:pic>
        <p:nvPicPr>
          <p:cNvPr id="7170" name="Picture 2" descr="https://coursewareobjects.elsevier.com/objects/elr/Bontrager8e/IC/jpg/labeled/Chapter15/01510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56000" y="2178844"/>
            <a:ext cx="5080000" cy="364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4727167" y="3642211"/>
            <a:ext cx="2428198" cy="710437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4386146" y="1703292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648421" y="1806862"/>
            <a:ext cx="3898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8" name="Oval 7"/>
          <p:cNvSpPr/>
          <p:nvPr/>
        </p:nvSpPr>
        <p:spPr>
          <a:xfrm>
            <a:off x="6891458" y="1949937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442386" y="6130758"/>
            <a:ext cx="183896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15.74</a:t>
            </a:r>
          </a:p>
        </p:txBody>
      </p:sp>
    </p:spTree>
    <p:extLst>
      <p:ext uri="{BB962C8B-B14F-4D97-AF65-F5344CB8AC3E}">
        <p14:creationId xmlns:p14="http://schemas.microsoft.com/office/powerpoint/2010/main" val="26072692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Adaptive Extremity and Cranium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Focus on relationships between CR, IR and part</a:t>
            </a:r>
          </a:p>
          <a:p>
            <a:r>
              <a:rPr lang="en-US" dirty="0"/>
              <a:t>What needs to be: </a:t>
            </a:r>
          </a:p>
          <a:p>
            <a:pPr lvl="1"/>
            <a:r>
              <a:rPr lang="en-US" dirty="0"/>
              <a:t>Aligned</a:t>
            </a:r>
          </a:p>
          <a:p>
            <a:pPr lvl="1"/>
            <a:r>
              <a:rPr lang="en-US" dirty="0"/>
              <a:t>Superimposed</a:t>
            </a:r>
          </a:p>
          <a:p>
            <a:pPr lvl="1"/>
            <a:r>
              <a:rPr lang="en-US" dirty="0"/>
              <a:t>Parallel</a:t>
            </a:r>
          </a:p>
          <a:p>
            <a:pPr lvl="1"/>
            <a:r>
              <a:rPr lang="en-US" dirty="0"/>
              <a:t>Perpendicular</a:t>
            </a:r>
          </a:p>
          <a:p>
            <a:r>
              <a:rPr lang="en-US" dirty="0"/>
              <a:t>Get creative, more than one way to achieve image</a:t>
            </a:r>
          </a:p>
          <a:p>
            <a:r>
              <a:rPr lang="en-US" dirty="0"/>
              <a:t>May need to sacrifice, so then ask, what MUST be demonstrated?</a:t>
            </a:r>
          </a:p>
          <a:p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63160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Adaptive Skull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Spinal precautions must be cleared before attempting to move the patient’s head or neck</a:t>
            </a:r>
          </a:p>
          <a:p>
            <a:r>
              <a:rPr lang="en-US" dirty="0"/>
              <a:t>Lateral – X-table method</a:t>
            </a:r>
          </a:p>
          <a:p>
            <a:pPr lvl="1"/>
            <a:r>
              <a:rPr lang="en-US" dirty="0"/>
              <a:t>Remove all artifacts from head area</a:t>
            </a:r>
          </a:p>
          <a:p>
            <a:pPr lvl="1"/>
            <a:r>
              <a:rPr lang="en-US" dirty="0"/>
              <a:t>If able to, carefully elevate patient’s head with sponge</a:t>
            </a:r>
          </a:p>
          <a:p>
            <a:pPr lvl="1"/>
            <a:r>
              <a:rPr lang="en-US" dirty="0"/>
              <a:t>If unable to, carefully move patient closer to the edge of the table and place IR at least 2.5 cm below tabletop – catch the divergent beam on IR, minimizing clipped posterior skull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8488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Adaptive Skull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Trauma Skull – assuming that </a:t>
            </a:r>
            <a:r>
              <a:rPr lang="en-US" dirty="0" err="1"/>
              <a:t>pt’s</a:t>
            </a:r>
            <a:r>
              <a:rPr lang="en-US" dirty="0"/>
              <a:t> head and neck </a:t>
            </a:r>
            <a:r>
              <a:rPr lang="en-US" b="1" u="sng" dirty="0"/>
              <a:t>cannot</a:t>
            </a:r>
            <a:r>
              <a:rPr lang="en-US" dirty="0"/>
              <a:t> be moved</a:t>
            </a:r>
          </a:p>
          <a:p>
            <a:r>
              <a:rPr lang="en-US" dirty="0"/>
              <a:t>The </a:t>
            </a:r>
            <a:r>
              <a:rPr lang="en-US" b="1" u="sng" dirty="0"/>
              <a:t>degree of CR angulation </a:t>
            </a:r>
            <a:r>
              <a:rPr lang="en-US" dirty="0"/>
              <a:t>is the only variation – no movement of patient</a:t>
            </a:r>
          </a:p>
          <a:p>
            <a:r>
              <a:rPr lang="en-US" dirty="0"/>
              <a:t>Required anatomy is the same as routine</a:t>
            </a:r>
          </a:p>
          <a:p>
            <a:r>
              <a:rPr lang="en-US" dirty="0"/>
              <a:t>AP Reverse Caldwell</a:t>
            </a:r>
          </a:p>
          <a:p>
            <a:pPr lvl="1"/>
            <a:r>
              <a:rPr lang="en-US" dirty="0"/>
              <a:t>CR is 15</a:t>
            </a:r>
            <a:r>
              <a:rPr lang="en-US" dirty="0">
                <a:sym typeface="Symbol" panose="05050102010706020507" pitchFamily="18" charset="2"/>
              </a:rPr>
              <a:t> </a:t>
            </a:r>
            <a:r>
              <a:rPr lang="en-US" dirty="0" err="1">
                <a:sym typeface="Symbol" panose="05050102010706020507" pitchFamily="18" charset="2"/>
              </a:rPr>
              <a:t>cephalad</a:t>
            </a:r>
            <a:r>
              <a:rPr lang="en-US" dirty="0">
                <a:sym typeface="Symbol" panose="05050102010706020507" pitchFamily="18" charset="2"/>
              </a:rPr>
              <a:t> to OML</a:t>
            </a:r>
            <a:endParaRPr lang="en-US" dirty="0"/>
          </a:p>
          <a:p>
            <a:r>
              <a:rPr lang="en-US" dirty="0"/>
              <a:t>AP Axial Townes</a:t>
            </a:r>
          </a:p>
          <a:p>
            <a:pPr lvl="1"/>
            <a:r>
              <a:rPr lang="en-US" dirty="0"/>
              <a:t>CR is 30</a:t>
            </a:r>
            <a:r>
              <a:rPr lang="en-US" dirty="0">
                <a:sym typeface="Symbol" panose="05050102010706020507" pitchFamily="18" charset="2"/>
              </a:rPr>
              <a:t> </a:t>
            </a:r>
            <a:r>
              <a:rPr lang="en-US" dirty="0" err="1">
                <a:sym typeface="Symbol" panose="05050102010706020507" pitchFamily="18" charset="2"/>
              </a:rPr>
              <a:t>caudad</a:t>
            </a:r>
            <a:r>
              <a:rPr lang="en-US" dirty="0">
                <a:sym typeface="Symbol" panose="05050102010706020507" pitchFamily="18" charset="2"/>
              </a:rPr>
              <a:t> to OML</a:t>
            </a:r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42609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Adaptive Cranium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248" y="1596133"/>
            <a:ext cx="6822233" cy="4351338"/>
          </a:xfrm>
        </p:spPr>
        <p:txBody>
          <a:bodyPr/>
          <a:lstStyle/>
          <a:p>
            <a:r>
              <a:rPr lang="en-US" dirty="0"/>
              <a:t>How do we find OML?</a:t>
            </a:r>
          </a:p>
          <a:p>
            <a:pPr lvl="1"/>
            <a:r>
              <a:rPr lang="en-US" dirty="0"/>
              <a:t>Use laser light/cross hair as it passes across the face</a:t>
            </a:r>
          </a:p>
          <a:p>
            <a:pPr lvl="1"/>
            <a:r>
              <a:rPr lang="en-US" dirty="0"/>
              <a:t>Align it with the OML</a:t>
            </a:r>
          </a:p>
          <a:p>
            <a:pPr lvl="1"/>
            <a:r>
              <a:rPr lang="en-US" dirty="0"/>
              <a:t>Look at the tube head to see what angle the tube is at</a:t>
            </a:r>
          </a:p>
          <a:p>
            <a:pPr lvl="1"/>
            <a:r>
              <a:rPr lang="en-US" dirty="0"/>
              <a:t>That becomes the new “zero”</a:t>
            </a:r>
          </a:p>
          <a:p>
            <a:pPr lvl="1"/>
            <a:r>
              <a:rPr lang="en-US" dirty="0"/>
              <a:t>Angle the tube as needed from there</a:t>
            </a:r>
          </a:p>
          <a:p>
            <a:pPr lvl="1"/>
            <a:r>
              <a:rPr lang="en-US" dirty="0"/>
              <a:t>This method can be used with all trauma cranium exams</a:t>
            </a:r>
          </a:p>
          <a:p>
            <a:endParaRPr lang="en-US" dirty="0"/>
          </a:p>
        </p:txBody>
      </p:sp>
      <p:pic>
        <p:nvPicPr>
          <p:cNvPr id="4" name="Picture 8" descr="Z:\Course-N\Graphics\Frames\Bontrager\Images\015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640" y="1829399"/>
            <a:ext cx="3429000" cy="3658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3861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Non-Routine Patients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a non-routine patient?</a:t>
            </a:r>
          </a:p>
          <a:p>
            <a:pPr lvl="1"/>
            <a:r>
              <a:rPr lang="en-US" dirty="0"/>
              <a:t>Physical deficits</a:t>
            </a:r>
          </a:p>
          <a:p>
            <a:pPr lvl="1"/>
            <a:r>
              <a:rPr lang="en-US" dirty="0"/>
              <a:t>Psychological deficits</a:t>
            </a:r>
          </a:p>
          <a:p>
            <a:pPr lvl="1"/>
            <a:r>
              <a:rPr lang="en-US" dirty="0"/>
              <a:t>Limitations that may affect their ability to comply with the requirements of a routine radiographic exam</a:t>
            </a:r>
          </a:p>
          <a:p>
            <a:pPr lvl="2"/>
            <a:r>
              <a:rPr lang="en-US" dirty="0"/>
              <a:t>Some deficits are self-evident (e.g. reduced LOC, visibly injured)</a:t>
            </a:r>
          </a:p>
          <a:p>
            <a:pPr lvl="2"/>
            <a:r>
              <a:rPr lang="en-US" dirty="0"/>
              <a:t>Some require more investigation by the technologist</a:t>
            </a:r>
          </a:p>
        </p:txBody>
      </p:sp>
    </p:spTree>
    <p:extLst>
      <p:ext uri="{BB962C8B-B14F-4D97-AF65-F5344CB8AC3E}">
        <p14:creationId xmlns:p14="http://schemas.microsoft.com/office/powerpoint/2010/main" val="104296960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Proper Patient Assessment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is critical to determine if they fall into the “non-routine” category</a:t>
            </a:r>
          </a:p>
          <a:p>
            <a:r>
              <a:rPr lang="en-US" dirty="0"/>
              <a:t>Ensures safety of patient and staff</a:t>
            </a:r>
          </a:p>
          <a:p>
            <a:r>
              <a:rPr lang="en-US" dirty="0"/>
              <a:t>Exam considerations</a:t>
            </a:r>
          </a:p>
          <a:p>
            <a:r>
              <a:rPr lang="en-US" dirty="0"/>
              <a:t>Optimize image quality</a:t>
            </a:r>
          </a:p>
        </p:txBody>
      </p:sp>
    </p:spTree>
    <p:extLst>
      <p:ext uri="{BB962C8B-B14F-4D97-AF65-F5344CB8AC3E}">
        <p14:creationId xmlns:p14="http://schemas.microsoft.com/office/powerpoint/2010/main" val="307186377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 Transfers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This can provide valuable information regarding what they may/may not be able to do</a:t>
            </a:r>
          </a:p>
          <a:p>
            <a:r>
              <a:rPr lang="en-US" dirty="0"/>
              <a:t>How does the patient arrive in the department? (</a:t>
            </a:r>
            <a:r>
              <a:rPr lang="en-US" dirty="0" err="1"/>
              <a:t>Erlich</a:t>
            </a:r>
            <a:r>
              <a:rPr lang="en-US" dirty="0"/>
              <a:t> </a:t>
            </a:r>
            <a:r>
              <a:rPr lang="en-US" dirty="0" err="1"/>
              <a:t>pg</a:t>
            </a:r>
            <a:r>
              <a:rPr lang="en-US" dirty="0"/>
              <a:t> 214)</a:t>
            </a:r>
          </a:p>
          <a:p>
            <a:pPr lvl="1"/>
            <a:r>
              <a:rPr lang="en-US" dirty="0"/>
              <a:t>Wheelchair?</a:t>
            </a:r>
          </a:p>
          <a:p>
            <a:pPr lvl="2"/>
            <a:r>
              <a:rPr lang="en-US" dirty="0"/>
              <a:t>Mode of transport for patients who </a:t>
            </a:r>
          </a:p>
          <a:p>
            <a:pPr marL="685800" lvl="2" indent="0">
              <a:buNone/>
            </a:pPr>
            <a:r>
              <a:rPr lang="en-US" dirty="0"/>
              <a:t>can stand and sit with safety and comfort</a:t>
            </a:r>
          </a:p>
          <a:p>
            <a:pPr lvl="2"/>
            <a:r>
              <a:rPr lang="en-US" dirty="0"/>
              <a:t>Should be able to weight bear</a:t>
            </a:r>
          </a:p>
          <a:p>
            <a:pPr lvl="1"/>
            <a:r>
              <a:rPr lang="en-US" dirty="0"/>
              <a:t>Stretcher?</a:t>
            </a:r>
          </a:p>
          <a:p>
            <a:pPr lvl="2"/>
            <a:r>
              <a:rPr lang="en-US" u="sng" dirty="0"/>
              <a:t>Usually</a:t>
            </a:r>
            <a:r>
              <a:rPr lang="en-US" dirty="0"/>
              <a:t> patients who cannot stand, or have not stood/walked since an accident, surgery, stroke or heart attack</a:t>
            </a:r>
          </a:p>
          <a:p>
            <a:pPr lvl="2"/>
            <a:r>
              <a:rPr lang="en-US" dirty="0"/>
              <a:t>Precautions and care should be taken before standing these patients</a:t>
            </a:r>
          </a:p>
        </p:txBody>
      </p:sp>
    </p:spTree>
    <p:extLst>
      <p:ext uri="{BB962C8B-B14F-4D97-AF65-F5344CB8AC3E}">
        <p14:creationId xmlns:p14="http://schemas.microsoft.com/office/powerpoint/2010/main" val="302231813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Assessing a patient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Similar to the assessment used prior to a patient transfer</a:t>
            </a:r>
          </a:p>
          <a:p>
            <a:pPr lvl="1"/>
            <a:r>
              <a:rPr lang="en-US" dirty="0"/>
              <a:t>Equipment (e.g. oxygen, IV)</a:t>
            </a:r>
          </a:p>
          <a:p>
            <a:pPr lvl="1"/>
            <a:r>
              <a:rPr lang="en-US" dirty="0"/>
              <a:t>Assistive devices (e.g. splint, sling, cast)</a:t>
            </a:r>
          </a:p>
          <a:p>
            <a:pPr lvl="1"/>
            <a:r>
              <a:rPr lang="en-US" dirty="0"/>
              <a:t>Transfer method (e.g. wheelchair, stretcher)</a:t>
            </a:r>
          </a:p>
          <a:p>
            <a:pPr lvl="1"/>
            <a:r>
              <a:rPr lang="en-US" dirty="0"/>
              <a:t>Patient position (e.g. supine)</a:t>
            </a:r>
          </a:p>
          <a:p>
            <a:pPr lvl="1"/>
            <a:r>
              <a:rPr lang="en-US" dirty="0"/>
              <a:t>Patient LOC (e.g. alert, drowsy)</a:t>
            </a:r>
          </a:p>
          <a:p>
            <a:pPr lvl="1"/>
            <a:r>
              <a:rPr lang="en-US" dirty="0"/>
              <a:t>Medical signs/symptoms (e.g. exam ordered, history)</a:t>
            </a:r>
          </a:p>
        </p:txBody>
      </p:sp>
    </p:spTree>
    <p:extLst>
      <p:ext uri="{BB962C8B-B14F-4D97-AF65-F5344CB8AC3E}">
        <p14:creationId xmlns:p14="http://schemas.microsoft.com/office/powerpoint/2010/main" val="348593645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Assessing a patient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do they respond to basic introduction of the exam, staff, explanation?</a:t>
            </a:r>
          </a:p>
          <a:p>
            <a:r>
              <a:rPr lang="en-US" dirty="0"/>
              <a:t>Direct questioning is useful </a:t>
            </a:r>
          </a:p>
          <a:p>
            <a:pPr lvl="1"/>
            <a:r>
              <a:rPr lang="en-US" dirty="0"/>
              <a:t>If I helped you, would you be able to:</a:t>
            </a:r>
          </a:p>
          <a:p>
            <a:pPr marL="914400" lvl="2" indent="-342900"/>
            <a:r>
              <a:rPr lang="en-US" sz="2400" dirty="0"/>
              <a:t>Sit up: on a stool/in or on the edge of your stretcher?</a:t>
            </a:r>
          </a:p>
          <a:p>
            <a:pPr marL="914400" lvl="2" indent="-342900"/>
            <a:r>
              <a:rPr lang="en-US" sz="2400" dirty="0"/>
              <a:t>Lie flat on your back?</a:t>
            </a:r>
          </a:p>
          <a:p>
            <a:pPr marL="914400" lvl="2" indent="-342900"/>
            <a:r>
              <a:rPr lang="en-US" sz="2400" dirty="0"/>
              <a:t>Roll onto your side?</a:t>
            </a:r>
          </a:p>
          <a:p>
            <a:pPr marL="914400" lvl="2" indent="-342900"/>
            <a:r>
              <a:rPr lang="en-US" sz="2400" dirty="0"/>
              <a:t>Stand up, turn, and sit on the x-ray table?</a:t>
            </a:r>
          </a:p>
          <a:p>
            <a:pPr marL="914400" lvl="2" indent="-342900"/>
            <a:r>
              <a:rPr lang="en-US" sz="2400" dirty="0"/>
              <a:t>Shuffle to the x-ray table on your own?</a:t>
            </a:r>
          </a:p>
          <a:p>
            <a:pPr marL="914400" lvl="2" indent="-342900"/>
            <a:r>
              <a:rPr lang="en-US" sz="2400" dirty="0"/>
              <a:t>Stand in front of the x-ray machine? </a:t>
            </a:r>
          </a:p>
          <a:p>
            <a:pPr lvl="2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938280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Assessing a Patient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 careful not to take all responses at face value</a:t>
            </a:r>
          </a:p>
          <a:p>
            <a:r>
              <a:rPr lang="en-US" dirty="0"/>
              <a:t>This takes practice </a:t>
            </a:r>
          </a:p>
          <a:p>
            <a:r>
              <a:rPr lang="en-US" dirty="0"/>
              <a:t>Patients may be unsure of capabilities </a:t>
            </a:r>
          </a:p>
          <a:p>
            <a:pPr lvl="1"/>
            <a:r>
              <a:rPr lang="en-US" dirty="0"/>
              <a:t>“Sure I can stand”, but as they do, they are noticeably swaying</a:t>
            </a:r>
          </a:p>
          <a:p>
            <a:pPr lvl="2"/>
            <a:r>
              <a:rPr lang="en-US" dirty="0"/>
              <a:t>Don’t wait, take immediate action for safety.  Have them sit down</a:t>
            </a:r>
          </a:p>
          <a:p>
            <a:pPr lvl="1"/>
            <a:r>
              <a:rPr lang="en-US" dirty="0"/>
              <a:t>“No, I can’t move”</a:t>
            </a:r>
          </a:p>
          <a:p>
            <a:pPr lvl="2"/>
            <a:r>
              <a:rPr lang="en-US" dirty="0"/>
              <a:t>Try to be more specific about what is required</a:t>
            </a:r>
          </a:p>
          <a:p>
            <a:pPr lvl="3"/>
            <a:r>
              <a:rPr lang="en-US" dirty="0"/>
              <a:t>“If I bring you closer to the x-ray table, do you think you could slide over?”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414829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Assessing a Patient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Useful questions to ask for general radiography exam</a:t>
            </a:r>
          </a:p>
          <a:p>
            <a:pPr lvl="1"/>
            <a:r>
              <a:rPr lang="en-US" dirty="0"/>
              <a:t>This will help you formulate a plan, considering modifications</a:t>
            </a:r>
          </a:p>
          <a:p>
            <a:pPr lvl="2"/>
            <a:r>
              <a:rPr lang="en-US" sz="2400" dirty="0"/>
              <a:t>How did the injury occur?</a:t>
            </a:r>
          </a:p>
          <a:p>
            <a:pPr lvl="2"/>
            <a:r>
              <a:rPr lang="en-US" sz="2400" dirty="0"/>
              <a:t>Can you show me exactly where it hurts?</a:t>
            </a:r>
          </a:p>
          <a:p>
            <a:pPr lvl="2"/>
            <a:r>
              <a:rPr lang="en-US" sz="2400" dirty="0"/>
              <a:t>If I help you, do you think you can straighten/bend ___?</a:t>
            </a:r>
          </a:p>
          <a:p>
            <a:pPr lvl="2"/>
            <a:r>
              <a:rPr lang="en-US" sz="2400" dirty="0"/>
              <a:t>Do you have any pain/numbness?  On which side?</a:t>
            </a:r>
          </a:p>
          <a:p>
            <a:pPr lvl="2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084163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Strategies to prioritize multiple exams on ONE patient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b="1" u="sng" dirty="0"/>
              <a:t>Complete images that will provide crucial diagnostic information first</a:t>
            </a:r>
            <a:r>
              <a:rPr lang="en-US" sz="2000" b="1" dirty="0"/>
              <a:t>.</a:t>
            </a:r>
          </a:p>
          <a:p>
            <a:pPr marL="0" indent="0">
              <a:buNone/>
            </a:pPr>
            <a:r>
              <a:rPr lang="en-US" sz="2000" dirty="0"/>
              <a:t>E.g. AP pelvis will demonstrate a hip fracture before abducting the leg for hip x-rays</a:t>
            </a:r>
            <a:br>
              <a:rPr lang="en-US" sz="2000" b="1" dirty="0"/>
            </a:br>
            <a:br>
              <a:rPr lang="en-US" sz="2000" b="1" dirty="0"/>
            </a:br>
            <a:r>
              <a:rPr lang="en-US" sz="2000" b="1" u="sng" dirty="0"/>
              <a:t>Establish their positioning preferences</a:t>
            </a:r>
            <a:r>
              <a:rPr lang="en-US" sz="2000" b="1" dirty="0"/>
              <a:t> </a:t>
            </a:r>
            <a:r>
              <a:rPr lang="en-US" sz="2000" dirty="0"/>
              <a:t>(standing vs lying down) and try to minimize movement by completing all of the examination at either the wall stand or the table stand when possible.</a:t>
            </a:r>
            <a:br>
              <a:rPr lang="en-US" sz="2000" dirty="0"/>
            </a:br>
            <a:br>
              <a:rPr lang="en-US" sz="2000" dirty="0"/>
            </a:br>
            <a:r>
              <a:rPr lang="en-US" sz="2000" b="1" u="sng" dirty="0"/>
              <a:t>Observe the patient’s position </a:t>
            </a:r>
            <a:r>
              <a:rPr lang="en-US" sz="2000" dirty="0"/>
              <a:t>when they first arrive and take any of the images that can be completed “as is” with little or no movement.</a:t>
            </a:r>
            <a:br>
              <a:rPr lang="en-US" sz="2000" u="sng" dirty="0"/>
            </a:br>
            <a:r>
              <a:rPr lang="en-US" sz="2000" dirty="0"/>
              <a:t> </a:t>
            </a:r>
            <a:br>
              <a:rPr lang="en-US" sz="2000" dirty="0"/>
            </a:br>
            <a:r>
              <a:rPr lang="en-US" sz="2000" b="1" u="sng" dirty="0"/>
              <a:t>Minimize the excess patient movement </a:t>
            </a:r>
            <a:r>
              <a:rPr lang="en-US" sz="2000" dirty="0"/>
              <a:t>by completing all of the AP projections followed by all of the lateral projections or vice versa.</a:t>
            </a:r>
          </a:p>
          <a:p>
            <a:pPr marL="0" indent="0">
              <a:buNone/>
            </a:pPr>
            <a:endParaRPr lang="en-US" sz="1100" dirty="0"/>
          </a:p>
          <a:p>
            <a:pPr marL="0" indent="0">
              <a:buNone/>
            </a:pPr>
            <a:r>
              <a:rPr lang="en-US" sz="2000" dirty="0"/>
              <a:t>**on practicum, check site specific protocols and technologist preference**</a:t>
            </a:r>
            <a:br>
              <a:rPr lang="en-US" sz="2000" dirty="0"/>
            </a:br>
            <a:br>
              <a:rPr lang="en-US" sz="1800" dirty="0"/>
            </a:b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91030791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Examination Priority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64368"/>
            <a:ext cx="10515600" cy="4351338"/>
          </a:xfrm>
        </p:spPr>
        <p:txBody>
          <a:bodyPr/>
          <a:lstStyle/>
          <a:p>
            <a:r>
              <a:rPr lang="en-US" dirty="0"/>
              <a:t>The most ill or unstable patients must be done first</a:t>
            </a:r>
          </a:p>
          <a:p>
            <a:pPr lvl="1"/>
            <a:r>
              <a:rPr lang="en-US" dirty="0"/>
              <a:t>Highest risk when in </a:t>
            </a:r>
            <a:r>
              <a:rPr lang="en-US"/>
              <a:t>medical imaging dept</a:t>
            </a:r>
            <a:r>
              <a:rPr lang="en-US" dirty="0"/>
              <a:t>, should not be left unattended</a:t>
            </a:r>
          </a:p>
          <a:p>
            <a:r>
              <a:rPr lang="en-US" dirty="0"/>
              <a:t>Remaining examinations should be completed in the order that they arrive</a:t>
            </a:r>
          </a:p>
          <a:p>
            <a:pPr lvl="1"/>
            <a:r>
              <a:rPr lang="en-US" dirty="0"/>
              <a:t>Never pick and choose the ‘easy ones’ first</a:t>
            </a:r>
          </a:p>
          <a:p>
            <a:r>
              <a:rPr lang="en-US" dirty="0"/>
              <a:t>If a tech is alone in the </a:t>
            </a:r>
            <a:r>
              <a:rPr lang="en-US" dirty="0" err="1"/>
              <a:t>dept</a:t>
            </a:r>
            <a:r>
              <a:rPr lang="en-US" dirty="0"/>
              <a:t> and requires assistance with a slide, the tech should wait for assistance.  Depending on the circumstances, the patient may need to be returned to the unit until staffing in the </a:t>
            </a:r>
            <a:r>
              <a:rPr lang="en-US" dirty="0" err="1"/>
              <a:t>dept</a:t>
            </a:r>
            <a:r>
              <a:rPr lang="en-US" dirty="0"/>
              <a:t> can support the transfer</a:t>
            </a:r>
          </a:p>
          <a:p>
            <a:pPr lvl="1"/>
            <a:r>
              <a:rPr lang="en-US" dirty="0"/>
              <a:t>Never attempt a slide without enough help</a:t>
            </a:r>
          </a:p>
        </p:txBody>
      </p:sp>
    </p:spTree>
    <p:extLst>
      <p:ext uri="{BB962C8B-B14F-4D97-AF65-F5344CB8AC3E}">
        <p14:creationId xmlns:p14="http://schemas.microsoft.com/office/powerpoint/2010/main" val="198387218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Bontrager</a:t>
            </a:r>
            <a:r>
              <a:rPr lang="en-US" dirty="0"/>
              <a:t> 9</a:t>
            </a:r>
            <a:r>
              <a:rPr lang="en-US" baseline="30000" dirty="0"/>
              <a:t>th</a:t>
            </a:r>
            <a:r>
              <a:rPr lang="en-US" dirty="0"/>
              <a:t> Edition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95, 97, 181, 192, 286, 288, 317, 570-593</a:t>
            </a:r>
          </a:p>
          <a:p>
            <a:r>
              <a:rPr lang="en-US" dirty="0"/>
              <a:t>Ehrlich 9</a:t>
            </a:r>
            <a:r>
              <a:rPr lang="en-US" baseline="30000" dirty="0"/>
              <a:t>th</a:t>
            </a:r>
            <a:r>
              <a:rPr lang="en-US" dirty="0"/>
              <a:t> Edition</a:t>
            </a:r>
          </a:p>
          <a:p>
            <a:pPr lvl="1"/>
            <a:r>
              <a:rPr lang="en-US" dirty="0" err="1"/>
              <a:t>Pg</a:t>
            </a:r>
            <a:r>
              <a:rPr lang="en-US"/>
              <a:t> 189-191 (Table 11-1), 213-214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54797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71CF4B9-D186-4B72-943F-E917EAF01D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5A9B8F2-E87D-4437-B910-4009CABE536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D102FF3-3A52-4F74-8E1B-484DCDA1CCD1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MRT PowerPoint Template</Template>
  <TotalTime>33340</TotalTime>
  <Words>3499</Words>
  <Application>Microsoft Macintosh PowerPoint</Application>
  <PresentationFormat>Widescreen</PresentationFormat>
  <Paragraphs>409</Paragraphs>
  <Slides>58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3" baseType="lpstr">
      <vt:lpstr>Arial</vt:lpstr>
      <vt:lpstr>Calibri</vt:lpstr>
      <vt:lpstr>Calibri Light</vt:lpstr>
      <vt:lpstr>Symbol</vt:lpstr>
      <vt:lpstr>Custom Design</vt:lpstr>
      <vt:lpstr>            </vt:lpstr>
      <vt:lpstr>Trauma vs Adaptive Radiography</vt:lpstr>
      <vt:lpstr>Positioning </vt:lpstr>
      <vt:lpstr>Adaptations for Trauma</vt:lpstr>
      <vt:lpstr>Trauma Principles</vt:lpstr>
      <vt:lpstr>Principle #1 – 2 images at 90</vt:lpstr>
      <vt:lpstr>Examples of Principle #1</vt:lpstr>
      <vt:lpstr>Principle #1</vt:lpstr>
      <vt:lpstr>Exception</vt:lpstr>
      <vt:lpstr>Principle #2 – Entire structure/area on IR</vt:lpstr>
      <vt:lpstr>Principle #3: Safety </vt:lpstr>
      <vt:lpstr>Adaptive Radiography</vt:lpstr>
      <vt:lpstr>Chest X-Ray</vt:lpstr>
      <vt:lpstr>AP Chest</vt:lpstr>
      <vt:lpstr>AP Chest</vt:lpstr>
      <vt:lpstr>AP Chest</vt:lpstr>
      <vt:lpstr>Lateral Chest</vt:lpstr>
      <vt:lpstr>Decubitus Chest</vt:lpstr>
      <vt:lpstr>Decubitus Chest</vt:lpstr>
      <vt:lpstr>Abdomen</vt:lpstr>
      <vt:lpstr>Abdomen – Left Lateral Decubitus</vt:lpstr>
      <vt:lpstr>Abdomen – Dorsal Decubitus</vt:lpstr>
      <vt:lpstr>Pelvis and Hip (Femur)</vt:lpstr>
      <vt:lpstr>Pelvis and Hip</vt:lpstr>
      <vt:lpstr>Hip - AP</vt:lpstr>
      <vt:lpstr>Hip- Axiolateral inferosuperior </vt:lpstr>
      <vt:lpstr>Axiolateral Inferosuperior Hip</vt:lpstr>
      <vt:lpstr>Modified Axiolateral Hip</vt:lpstr>
      <vt:lpstr>Modified Axiolateral Hip</vt:lpstr>
      <vt:lpstr>Adaptive Shoulder </vt:lpstr>
      <vt:lpstr>Adaptive Shoulder </vt:lpstr>
      <vt:lpstr>Adaptive Shoulder- Inferosuperior Axial</vt:lpstr>
      <vt:lpstr>Adaptive Shoulder - Axial</vt:lpstr>
      <vt:lpstr>Adaptive Shoulder - Axial</vt:lpstr>
      <vt:lpstr>Trauma Spines</vt:lpstr>
      <vt:lpstr>Trauma C-Spine Routine</vt:lpstr>
      <vt:lpstr>Trauma C-Spine Routine </vt:lpstr>
      <vt:lpstr>Optional AP Axial C1-C2</vt:lpstr>
      <vt:lpstr>X-Table Lateral C-Spine</vt:lpstr>
      <vt:lpstr>Trauma Swimmers</vt:lpstr>
      <vt:lpstr>Trauma T-Spine</vt:lpstr>
      <vt:lpstr>T-Spine Lateral</vt:lpstr>
      <vt:lpstr>Trauma L-Spine </vt:lpstr>
      <vt:lpstr>Trauma Lateral L-spine</vt:lpstr>
      <vt:lpstr>Adaptive Extremity and Cranium Work</vt:lpstr>
      <vt:lpstr>Adaptive Skull </vt:lpstr>
      <vt:lpstr>Adaptive Skull</vt:lpstr>
      <vt:lpstr>Adaptive Cranium</vt:lpstr>
      <vt:lpstr>Non-Routine Patients</vt:lpstr>
      <vt:lpstr>Proper Patient Assessment </vt:lpstr>
      <vt:lpstr>Patient Transfers</vt:lpstr>
      <vt:lpstr>Assessing a patient </vt:lpstr>
      <vt:lpstr>Assessing a patient</vt:lpstr>
      <vt:lpstr>Assessing a Patient</vt:lpstr>
      <vt:lpstr>Assessing a Patient</vt:lpstr>
      <vt:lpstr>Strategies to prioritize multiple exams on ONE patient</vt:lpstr>
      <vt:lpstr>General Examination Priority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Azeezah Jafry</cp:lastModifiedBy>
  <cp:revision>436</cp:revision>
  <cp:lastPrinted>2024-03-15T17:02:17Z</cp:lastPrinted>
  <dcterms:created xsi:type="dcterms:W3CDTF">2009-04-06T17:04:40Z</dcterms:created>
  <dcterms:modified xsi:type="dcterms:W3CDTF">2025-02-04T21:36:02Z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