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20"/>
  </p:notesMasterIdLst>
  <p:sldIdLst>
    <p:sldId id="256" r:id="rId5"/>
    <p:sldId id="443" r:id="rId6"/>
    <p:sldId id="442" r:id="rId7"/>
    <p:sldId id="441" r:id="rId8"/>
    <p:sldId id="440" r:id="rId9"/>
    <p:sldId id="439" r:id="rId10"/>
    <p:sldId id="438" r:id="rId11"/>
    <p:sldId id="446" r:id="rId12"/>
    <p:sldId id="445" r:id="rId13"/>
    <p:sldId id="444" r:id="rId14"/>
    <p:sldId id="448" r:id="rId15"/>
    <p:sldId id="447" r:id="rId16"/>
    <p:sldId id="452" r:id="rId17"/>
    <p:sldId id="451" r:id="rId18"/>
    <p:sldId id="45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637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579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96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196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2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0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171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7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118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642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941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009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704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ACED1D-00E5-F3B0-AE83-92C44BE83D40}"/>
              </a:ext>
            </a:extLst>
          </p:cNvPr>
          <p:cNvSpPr txBox="1"/>
          <p:nvPr/>
        </p:nvSpPr>
        <p:spPr>
          <a:xfrm>
            <a:off x="4449452" y="3429000"/>
            <a:ext cx="674016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INFC 215 Infection Prevention and Control</a:t>
            </a:r>
          </a:p>
          <a:p>
            <a:r>
              <a:rPr lang="en-US" sz="2800" dirty="0">
                <a:latin typeface="+mj-lt"/>
              </a:rPr>
              <a:t>Donning/Doffing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GB" altLang="en-US" sz="2800" b="1" dirty="0">
                <a:latin typeface="+mj-lt"/>
              </a:rPr>
              <a:t>N 95 Mask for Airborne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GB" altLang="en-US" b="1" dirty="0"/>
              <a:t>Precautions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altLang="en-US" b="1" dirty="0"/>
              <a:t>Molded Cone Type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1567D-91FA-ED8D-FB93-F7C39740A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206A7-57ED-3818-E591-3583FF29D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29699"/>
            <a:ext cx="9495408" cy="3047264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1592006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7">
            <a:extLst>
              <a:ext uri="{FF2B5EF4-FFF2-40B4-BE49-F238E27FC236}">
                <a16:creationId xmlns:a16="http://schemas.microsoft.com/office/drawing/2014/main" id="{4CF7F488-080B-9504-405F-853FCD992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Select N 95 Mask</a:t>
            </a:r>
          </a:p>
        </p:txBody>
      </p:sp>
      <p:pic>
        <p:nvPicPr>
          <p:cNvPr id="4100" name="Picture 11" descr="melissa ppe dos don'ts 026">
            <a:extLst>
              <a:ext uri="{FF2B5EF4-FFF2-40B4-BE49-F238E27FC236}">
                <a16:creationId xmlns:a16="http://schemas.microsoft.com/office/drawing/2014/main" id="{A7EBDFCF-4CFF-3924-2556-17B86C1676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309631"/>
            <a:ext cx="5257800" cy="3822337"/>
          </a:xfrm>
          <a:noFill/>
        </p:spPr>
      </p:pic>
      <p:sp>
        <p:nvSpPr>
          <p:cNvPr id="5123" name="Rectangle 3">
            <a:extLst>
              <a:ext uri="{FF2B5EF4-FFF2-40B4-BE49-F238E27FC236}">
                <a16:creationId xmlns:a16="http://schemas.microsoft.com/office/drawing/2014/main" id="{829835EF-BF29-E2F1-BBB4-53C2CB464432}"/>
              </a:ext>
            </a:extLst>
          </p:cNvPr>
          <p:cNvSpPr txBox="1">
            <a:spLocks noChangeArrowheads="1"/>
          </p:cNvSpPr>
          <p:nvPr/>
        </p:nvSpPr>
        <p:spPr>
          <a:xfrm>
            <a:off x="6687467" y="2796846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2400" b="1" i="1"/>
              <a:t>When?</a:t>
            </a:r>
            <a:endParaRPr lang="en-US" sz="2200" b="1" i="1"/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/>
              <a:t>Patient requires airborne isolation precautions</a:t>
            </a:r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/>
              <a:t>Select Brand and style number for which you have been fit tested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88633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>
            <a:extLst>
              <a:ext uri="{FF2B5EF4-FFF2-40B4-BE49-F238E27FC236}">
                <a16:creationId xmlns:a16="http://schemas.microsoft.com/office/drawing/2014/main" id="{9681053E-F16B-ECD0-D717-34DB5645D7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Hold mask in one hand</a:t>
            </a:r>
          </a:p>
        </p:txBody>
      </p:sp>
      <p:pic>
        <p:nvPicPr>
          <p:cNvPr id="5124" name="Picture 15" descr="melissa ppe dos don'ts 178">
            <a:extLst>
              <a:ext uri="{FF2B5EF4-FFF2-40B4-BE49-F238E27FC236}">
                <a16:creationId xmlns:a16="http://schemas.microsoft.com/office/drawing/2014/main" id="{6AE12656-D849-DCC9-EF27-9A610E25A0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290779"/>
            <a:ext cx="4771766" cy="3468998"/>
          </a:xfrm>
          <a:noFill/>
        </p:spPr>
      </p:pic>
      <p:sp>
        <p:nvSpPr>
          <p:cNvPr id="5123" name="Rectangle 10">
            <a:extLst>
              <a:ext uri="{FF2B5EF4-FFF2-40B4-BE49-F238E27FC236}">
                <a16:creationId xmlns:a16="http://schemas.microsoft.com/office/drawing/2014/main" id="{73803B83-90C8-D0AB-BEE4-F194FF6127EF}"/>
              </a:ext>
            </a:extLst>
          </p:cNvPr>
          <p:cNvSpPr txBox="1">
            <a:spLocks noChangeArrowheads="1"/>
          </p:cNvSpPr>
          <p:nvPr/>
        </p:nvSpPr>
        <p:spPr>
          <a:xfrm>
            <a:off x="5952176" y="2983584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</a:pPr>
            <a:r>
              <a:rPr lang="en-GB" altLang="en-US" sz="2000"/>
              <a:t>Move elastics to the front of the mask over your hand </a:t>
            </a:r>
            <a:endParaRPr lang="en-GB" altLang="en-US" sz="2600" dirty="0"/>
          </a:p>
        </p:txBody>
      </p:sp>
    </p:spTree>
    <p:extLst>
      <p:ext uri="{BB962C8B-B14F-4D97-AF65-F5344CB8AC3E}">
        <p14:creationId xmlns:p14="http://schemas.microsoft.com/office/powerpoint/2010/main" val="4242791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15A5F106-CD55-C578-8C7B-DB3A4CC624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/>
              <a:t>3.	Stretch elastics</a:t>
            </a:r>
            <a:r>
              <a:rPr lang="en-GB" altLang="en-US" sz="3400"/>
              <a:t> </a:t>
            </a:r>
            <a:endParaRPr lang="en-US" altLang="en-US" sz="3400"/>
          </a:p>
        </p:txBody>
      </p:sp>
      <p:pic>
        <p:nvPicPr>
          <p:cNvPr id="6147" name="Picture 9" descr="melissa ppe dos don'ts 177">
            <a:extLst>
              <a:ext uri="{FF2B5EF4-FFF2-40B4-BE49-F238E27FC236}">
                <a16:creationId xmlns:a16="http://schemas.microsoft.com/office/drawing/2014/main" id="{361BB962-590A-FAE3-B400-2D48B4EF29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450" y="1912144"/>
            <a:ext cx="57531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1210138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319BB73-E451-6F91-2952-38B406ADCA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4.	Hold mask to your face</a:t>
            </a:r>
            <a:r>
              <a:rPr lang="en-US" altLang="en-US" dirty="0"/>
              <a:t>  </a:t>
            </a:r>
          </a:p>
        </p:txBody>
      </p:sp>
      <p:pic>
        <p:nvPicPr>
          <p:cNvPr id="7172" name="Picture 8" descr="melissa ppe dos don'ts 179">
            <a:extLst>
              <a:ext uri="{FF2B5EF4-FFF2-40B4-BE49-F238E27FC236}">
                <a16:creationId xmlns:a16="http://schemas.microsoft.com/office/drawing/2014/main" id="{FDFECC8D-69E7-68A7-B3EC-6F485A7A2D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2231" y="2243645"/>
            <a:ext cx="5381215" cy="3912058"/>
          </a:xfrm>
          <a:noFill/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57EF74FF-4455-A98E-E59F-9CBFBBE207B4}"/>
              </a:ext>
            </a:extLst>
          </p:cNvPr>
          <p:cNvSpPr txBox="1">
            <a:spLocks noChangeArrowheads="1"/>
          </p:cNvSpPr>
          <p:nvPr/>
        </p:nvSpPr>
        <p:spPr>
          <a:xfrm>
            <a:off x="6630906" y="3238107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Use one hand to place over your nose, mouth and chin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358200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D22FB0A4-655C-CEC0-05D5-6A58A9C76C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5.	Stretch top elastic over your head</a:t>
            </a:r>
            <a:endParaRPr lang="en-US" altLang="en-US" sz="3200" dirty="0"/>
          </a:p>
        </p:txBody>
      </p:sp>
      <p:pic>
        <p:nvPicPr>
          <p:cNvPr id="8196" name="Picture 9" descr="melissa ppe dos don'ts 180">
            <a:extLst>
              <a:ext uri="{FF2B5EF4-FFF2-40B4-BE49-F238E27FC236}">
                <a16:creationId xmlns:a16="http://schemas.microsoft.com/office/drawing/2014/main" id="{503C25BC-15E0-A16E-80E8-B56826BFDA2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5098" y="2196510"/>
            <a:ext cx="4979238" cy="3619827"/>
          </a:xfrm>
          <a:noFill/>
        </p:spPr>
      </p:pic>
      <p:sp>
        <p:nvSpPr>
          <p:cNvPr id="9219" name="Rectangle 3">
            <a:extLst>
              <a:ext uri="{FF2B5EF4-FFF2-40B4-BE49-F238E27FC236}">
                <a16:creationId xmlns:a16="http://schemas.microsoft.com/office/drawing/2014/main" id="{3DD9DE67-51F7-3551-6A05-1A7330BBA277}"/>
              </a:ext>
            </a:extLst>
          </p:cNvPr>
          <p:cNvSpPr txBox="1">
            <a:spLocks noChangeArrowheads="1"/>
          </p:cNvSpPr>
          <p:nvPr/>
        </p:nvSpPr>
        <p:spPr>
          <a:xfrm>
            <a:off x="6178419" y="3247534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defRPr/>
            </a:pPr>
            <a:r>
              <a:rPr lang="en-GB" sz="2000"/>
              <a:t>Adjust to comfortable position near the crown of your head</a:t>
            </a:r>
            <a:endParaRPr lang="en-GB" sz="260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GB" sz="2600" b="1"/>
              <a:t>	</a:t>
            </a:r>
            <a:r>
              <a:rPr lang="en-GB" sz="2600"/>
              <a:t> 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489239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4116191-CF24-10E5-F22A-EE6ED17CF2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6.	</a:t>
            </a:r>
            <a:r>
              <a:rPr lang="en-GB" altLang="en-US" sz="3200" dirty="0"/>
              <a:t>Stretch bottom elastic over your head</a:t>
            </a:r>
            <a:endParaRPr lang="en-US" altLang="en-US" sz="3200" dirty="0"/>
          </a:p>
        </p:txBody>
      </p:sp>
      <p:pic>
        <p:nvPicPr>
          <p:cNvPr id="9220" name="Picture 6" descr="melissa ppe dos don'ts 181">
            <a:extLst>
              <a:ext uri="{FF2B5EF4-FFF2-40B4-BE49-F238E27FC236}">
                <a16:creationId xmlns:a16="http://schemas.microsoft.com/office/drawing/2014/main" id="{DD5660C2-A929-A1AC-65F7-A45654CBF8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21096"/>
            <a:ext cx="5377719" cy="3909516"/>
          </a:xfrm>
          <a:noFill/>
        </p:spPr>
      </p:pic>
      <p:sp>
        <p:nvSpPr>
          <p:cNvPr id="9219" name="Rectangle 5">
            <a:extLst>
              <a:ext uri="{FF2B5EF4-FFF2-40B4-BE49-F238E27FC236}">
                <a16:creationId xmlns:a16="http://schemas.microsoft.com/office/drawing/2014/main" id="{92319357-315D-4BC0-A6F5-D4CAFA425188}"/>
              </a:ext>
            </a:extLst>
          </p:cNvPr>
          <p:cNvSpPr txBox="1">
            <a:spLocks noChangeArrowheads="1"/>
          </p:cNvSpPr>
          <p:nvPr/>
        </p:nvSpPr>
        <p:spPr>
          <a:xfrm>
            <a:off x="6215919" y="2759075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 dirty="0"/>
              <a:t>Hold on to mask as you pull elastic up and over your head.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 dirty="0"/>
              <a:t>Ensure that elastic  is ultimately placed under your ears and pony tail, if present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268395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310FA8D-3507-2C99-340E-E7B6C21ED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br>
              <a:rPr lang="en-US" altLang="en-US" sz="3400" dirty="0"/>
            </a:br>
            <a:r>
              <a:rPr lang="en-US" altLang="en-US" sz="3200" dirty="0"/>
              <a:t>7.	</a:t>
            </a:r>
            <a:r>
              <a:rPr lang="en-GB" altLang="en-US" sz="3200" dirty="0"/>
              <a:t>Ensure a snug fit over  your nose and cheeks</a:t>
            </a:r>
            <a:r>
              <a:rPr lang="en-US" altLang="en-US" sz="3200" dirty="0"/>
              <a:t> </a:t>
            </a:r>
            <a:r>
              <a:rPr lang="en-GB" altLang="en-US" sz="3200" b="1" dirty="0"/>
              <a:t>	</a:t>
            </a:r>
            <a:r>
              <a:rPr lang="en-GB" altLang="en-US" sz="3200" dirty="0"/>
              <a:t> </a:t>
            </a:r>
            <a:endParaRPr lang="en-US" altLang="en-US" sz="3200" dirty="0"/>
          </a:p>
        </p:txBody>
      </p:sp>
      <p:pic>
        <p:nvPicPr>
          <p:cNvPr id="10244" name="Picture 10" descr="melissa ppe dos don'ts 185">
            <a:extLst>
              <a:ext uri="{FF2B5EF4-FFF2-40B4-BE49-F238E27FC236}">
                <a16:creationId xmlns:a16="http://schemas.microsoft.com/office/drawing/2014/main" id="{3039CC0F-95CC-F777-BAF9-3C4B62814A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5671" y="2187083"/>
            <a:ext cx="5108908" cy="3714095"/>
          </a:xfrm>
          <a:noFill/>
        </p:spPr>
      </p:pic>
      <p:sp>
        <p:nvSpPr>
          <p:cNvPr id="10243" name="Rectangle 5">
            <a:extLst>
              <a:ext uri="{FF2B5EF4-FFF2-40B4-BE49-F238E27FC236}">
                <a16:creationId xmlns:a16="http://schemas.microsoft.com/office/drawing/2014/main" id="{630DDB78-A8CD-B8B5-AE49-0974DEF1894D}"/>
              </a:ext>
            </a:extLst>
          </p:cNvPr>
          <p:cNvSpPr txBox="1">
            <a:spLocks noChangeArrowheads="1"/>
          </p:cNvSpPr>
          <p:nvPr/>
        </p:nvSpPr>
        <p:spPr>
          <a:xfrm>
            <a:off x="6292310" y="312420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Use fingers of both hands to press the metal strip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505253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7851890-4FE5-CDA0-0FA7-A1237F83F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8.	Fit check</a:t>
            </a:r>
            <a:r>
              <a:rPr lang="en-US" altLang="en-US" dirty="0"/>
              <a:t> </a:t>
            </a:r>
          </a:p>
        </p:txBody>
      </p:sp>
      <p:pic>
        <p:nvPicPr>
          <p:cNvPr id="11268" name="Picture 6" descr="melissa ppe dos don'ts 186">
            <a:extLst>
              <a:ext uri="{FF2B5EF4-FFF2-40B4-BE49-F238E27FC236}">
                <a16:creationId xmlns:a16="http://schemas.microsoft.com/office/drawing/2014/main" id="{440936A4-E087-A920-3BCC-43F8010BC1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11670"/>
            <a:ext cx="5679456" cy="4128874"/>
          </a:xfrm>
          <a:noFill/>
        </p:spPr>
      </p:pic>
      <p:sp>
        <p:nvSpPr>
          <p:cNvPr id="11267" name="Rectangle 5">
            <a:extLst>
              <a:ext uri="{FF2B5EF4-FFF2-40B4-BE49-F238E27FC236}">
                <a16:creationId xmlns:a16="http://schemas.microsoft.com/office/drawing/2014/main" id="{00066214-E85E-008C-266D-C5F5044B9E6F}"/>
              </a:ext>
            </a:extLst>
          </p:cNvPr>
          <p:cNvSpPr txBox="1">
            <a:spLocks noChangeArrowheads="1"/>
          </p:cNvSpPr>
          <p:nvPr/>
        </p:nvSpPr>
        <p:spPr>
          <a:xfrm>
            <a:off x="6640332" y="3030718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Inhale deeply to insure that mask adheres to your face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Exhale to ensure that there are no air leaks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293609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ECC8DDE0-F853-3BE6-9A83-208B211AFC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9.	Check appearance</a:t>
            </a:r>
            <a:r>
              <a:rPr lang="en-US" altLang="en-US" dirty="0"/>
              <a:t> </a:t>
            </a:r>
          </a:p>
        </p:txBody>
      </p:sp>
      <p:pic>
        <p:nvPicPr>
          <p:cNvPr id="12292" name="Picture 11" descr="melissa ppe dos don'ts 182">
            <a:extLst>
              <a:ext uri="{FF2B5EF4-FFF2-40B4-BE49-F238E27FC236}">
                <a16:creationId xmlns:a16="http://schemas.microsoft.com/office/drawing/2014/main" id="{C2DCB926-0CF8-C8B7-C8F5-C9DA13A038C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5670" y="2224791"/>
            <a:ext cx="5173743" cy="3761229"/>
          </a:xfrm>
          <a:noFill/>
        </p:spPr>
      </p:pic>
      <p:sp>
        <p:nvSpPr>
          <p:cNvPr id="12291" name="Rectangle 6">
            <a:extLst>
              <a:ext uri="{FF2B5EF4-FFF2-40B4-BE49-F238E27FC236}">
                <a16:creationId xmlns:a16="http://schemas.microsoft.com/office/drawing/2014/main" id="{2310A92E-01FE-8A66-F01C-0C93F0CA50FE}"/>
              </a:ext>
            </a:extLst>
          </p:cNvPr>
          <p:cNvSpPr txBox="1">
            <a:spLocks noChangeArrowheads="1"/>
          </p:cNvSpPr>
          <p:nvPr/>
        </p:nvSpPr>
        <p:spPr>
          <a:xfrm>
            <a:off x="6781735" y="325696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0" indent="-393700"/>
            <a:r>
              <a:rPr lang="en-US" altLang="en-US" sz="2000"/>
              <a:t>Is the mask properly adjusted?</a:t>
            </a:r>
            <a:r>
              <a:rPr lang="en-US" altLang="en-US" sz="2600"/>
              <a:t> 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003269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333C0-46F3-EC30-A356-1888D6657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A67F1-F530-6C29-BC5E-427481D1E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3199"/>
            <a:ext cx="9495408" cy="3433763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176219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DCB3BAC7-26BB-9662-484B-CE9BC45FCC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Pull bottom elastic forward over your head</a:t>
            </a:r>
            <a:r>
              <a:rPr lang="en-US" altLang="en-US" sz="3400" dirty="0"/>
              <a:t>  </a:t>
            </a:r>
          </a:p>
        </p:txBody>
      </p:sp>
      <p:pic>
        <p:nvPicPr>
          <p:cNvPr id="14340" name="Picture 9" descr="melissa ppe apr 6 2009 008">
            <a:extLst>
              <a:ext uri="{FF2B5EF4-FFF2-40B4-BE49-F238E27FC236}">
                <a16:creationId xmlns:a16="http://schemas.microsoft.com/office/drawing/2014/main" id="{61E69E75-AD35-072E-28D8-9B5777808A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450" y="1912144"/>
            <a:ext cx="57531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3535734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1045892F-FA8B-6F6B-1407-63B812968C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Pull top elastic forward over your head</a:t>
            </a:r>
          </a:p>
        </p:txBody>
      </p:sp>
      <p:pic>
        <p:nvPicPr>
          <p:cNvPr id="15363" name="Picture 8" descr="melissa ppe apr 6 2009 011">
            <a:extLst>
              <a:ext uri="{FF2B5EF4-FFF2-40B4-BE49-F238E27FC236}">
                <a16:creationId xmlns:a16="http://schemas.microsoft.com/office/drawing/2014/main" id="{B8B7789B-9941-BEDD-72BF-AF49D82DAB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450" y="1912144"/>
            <a:ext cx="57531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4093291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1A1F605-816D-94D8-F435-1CB14E63D5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3.	Discard into disposal container</a:t>
            </a:r>
            <a:r>
              <a:rPr lang="en-US" altLang="en-US" sz="3400" b="1" dirty="0"/>
              <a:t> </a:t>
            </a:r>
          </a:p>
        </p:txBody>
      </p:sp>
      <p:pic>
        <p:nvPicPr>
          <p:cNvPr id="16388" name="Picture 8" descr="melissa ppe apr 6 2009 012">
            <a:extLst>
              <a:ext uri="{FF2B5EF4-FFF2-40B4-BE49-F238E27FC236}">
                <a16:creationId xmlns:a16="http://schemas.microsoft.com/office/drawing/2014/main" id="{6F1B473A-B390-A998-9B08-FA1BAF245C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0511" y="2121096"/>
            <a:ext cx="5212645" cy="3789510"/>
          </a:xfrm>
          <a:noFill/>
        </p:spPr>
      </p:pic>
      <p:sp>
        <p:nvSpPr>
          <p:cNvPr id="16387" name="Rectangle 5">
            <a:extLst>
              <a:ext uri="{FF2B5EF4-FFF2-40B4-BE49-F238E27FC236}">
                <a16:creationId xmlns:a16="http://schemas.microsoft.com/office/drawing/2014/main" id="{4853C944-6DDB-9890-9D91-3F1846740F05}"/>
              </a:ext>
            </a:extLst>
          </p:cNvPr>
          <p:cNvSpPr txBox="1">
            <a:spLocks noChangeArrowheads="1"/>
          </p:cNvSpPr>
          <p:nvPr/>
        </p:nvSpPr>
        <p:spPr>
          <a:xfrm>
            <a:off x="6583771" y="308263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ts val="1200"/>
              </a:spcBef>
            </a:pPr>
            <a:r>
              <a:rPr lang="en-US" altLang="en-US" sz="2000"/>
              <a:t>Do not touch outer surface of mask</a:t>
            </a:r>
          </a:p>
          <a:p>
            <a:pPr marL="914400" indent="-450850">
              <a:spcBef>
                <a:spcPts val="1200"/>
              </a:spcBef>
            </a:pPr>
            <a:r>
              <a:rPr lang="en-US" altLang="en-US" sz="2000"/>
              <a:t>Use elastic to handle mask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58264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7A46FC-FEB5-4088-A1EE-73D91F8DFF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</TotalTime>
  <Words>252</Words>
  <Application>Microsoft Macintosh PowerPoint</Application>
  <PresentationFormat>Widescreen</PresentationFormat>
  <Paragraphs>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1. Select N 95 Mask</vt:lpstr>
      <vt:lpstr>2. Hold mask in one hand</vt:lpstr>
      <vt:lpstr>3. Stretch elastics </vt:lpstr>
      <vt:lpstr>4. Hold mask to your face  </vt:lpstr>
      <vt:lpstr>5. Stretch top elastic over your head</vt:lpstr>
      <vt:lpstr>6. Stretch bottom elastic over your head</vt:lpstr>
      <vt:lpstr> 7. Ensure a snug fit over  your nose and cheeks   </vt:lpstr>
      <vt:lpstr>8. Fit check </vt:lpstr>
      <vt:lpstr>9. Check appearance </vt:lpstr>
      <vt:lpstr>Doffing</vt:lpstr>
      <vt:lpstr>1. Pull bottom elastic forward over your head  </vt:lpstr>
      <vt:lpstr>2. Pull top elastic forward over your head</vt:lpstr>
      <vt:lpstr>3. Discard into disposal container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10</cp:revision>
  <dcterms:created xsi:type="dcterms:W3CDTF">2020-02-19T20:43:13Z</dcterms:created>
  <dcterms:modified xsi:type="dcterms:W3CDTF">2025-02-04T21:49:45Z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