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4"/>
    <p:sldMasterId id="2147483678" r:id="rId5"/>
  </p:sldMasterIdLst>
  <p:notesMasterIdLst>
    <p:notesMasterId r:id="rId36"/>
  </p:notesMasterIdLst>
  <p:handoutMasterIdLst>
    <p:handoutMasterId r:id="rId37"/>
  </p:handoutMasterIdLst>
  <p:sldIdLst>
    <p:sldId id="269" r:id="rId6"/>
    <p:sldId id="350" r:id="rId7"/>
    <p:sldId id="343" r:id="rId8"/>
    <p:sldId id="351" r:id="rId9"/>
    <p:sldId id="286" r:id="rId10"/>
    <p:sldId id="290" r:id="rId11"/>
    <p:sldId id="291" r:id="rId12"/>
    <p:sldId id="292" r:id="rId13"/>
    <p:sldId id="318" r:id="rId14"/>
    <p:sldId id="293" r:id="rId15"/>
    <p:sldId id="344" r:id="rId16"/>
    <p:sldId id="345" r:id="rId17"/>
    <p:sldId id="294" r:id="rId18"/>
    <p:sldId id="354" r:id="rId19"/>
    <p:sldId id="295" r:id="rId20"/>
    <p:sldId id="296" r:id="rId21"/>
    <p:sldId id="297" r:id="rId22"/>
    <p:sldId id="298" r:id="rId23"/>
    <p:sldId id="300" r:id="rId24"/>
    <p:sldId id="355" r:id="rId25"/>
    <p:sldId id="304" r:id="rId26"/>
    <p:sldId id="305" r:id="rId27"/>
    <p:sldId id="306" r:id="rId28"/>
    <p:sldId id="307" r:id="rId29"/>
    <p:sldId id="308" r:id="rId30"/>
    <p:sldId id="309" r:id="rId31"/>
    <p:sldId id="310" r:id="rId32"/>
    <p:sldId id="356" r:id="rId33"/>
    <p:sldId id="348" r:id="rId34"/>
    <p:sldId id="314" r:id="rId35"/>
  </p:sldIdLst>
  <p:sldSz cx="12192000" cy="6858000"/>
  <p:notesSz cx="7023100" cy="9309100"/>
  <p:custDataLst>
    <p:tags r:id="rId3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</p14:sldIdLst>
        </p14:section>
        <p14:section name="Untitled Section" id="{BAB5FE1B-4910-480F-9285-3B3D14DFD513}">
          <p14:sldIdLst>
            <p14:sldId id="350"/>
            <p14:sldId id="343"/>
            <p14:sldId id="351"/>
            <p14:sldId id="286"/>
            <p14:sldId id="290"/>
            <p14:sldId id="291"/>
            <p14:sldId id="292"/>
            <p14:sldId id="318"/>
            <p14:sldId id="293"/>
            <p14:sldId id="344"/>
            <p14:sldId id="345"/>
            <p14:sldId id="294"/>
            <p14:sldId id="354"/>
            <p14:sldId id="295"/>
            <p14:sldId id="296"/>
            <p14:sldId id="297"/>
            <p14:sldId id="298"/>
            <p14:sldId id="300"/>
            <p14:sldId id="355"/>
            <p14:sldId id="304"/>
            <p14:sldId id="305"/>
            <p14:sldId id="306"/>
            <p14:sldId id="307"/>
            <p14:sldId id="308"/>
            <p14:sldId id="309"/>
            <p14:sldId id="310"/>
            <p14:sldId id="356"/>
            <p14:sldId id="348"/>
            <p14:sldId id="31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14" autoAdjust="0"/>
    <p:restoredTop sz="94249" autoAdjust="0"/>
  </p:normalViewPr>
  <p:slideViewPr>
    <p:cSldViewPr snapToGrid="0">
      <p:cViewPr varScale="1">
        <p:scale>
          <a:sx n="105" d="100"/>
          <a:sy n="105" d="100"/>
        </p:scale>
        <p:origin x="786" y="108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presProps" Target="presProps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tableStyles" Target="tableStyle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handoutMaster" Target="handoutMasters/handoutMaster1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4072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50A12-E3AB-40D2-9037-FDFC0CFAE97F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6312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Anderson College</a:t>
            </a:r>
          </a:p>
        </p:txBody>
      </p:sp>
    </p:spTree>
    <p:extLst>
      <p:ext uri="{BB962C8B-B14F-4D97-AF65-F5344CB8AC3E}">
        <p14:creationId xmlns:p14="http://schemas.microsoft.com/office/powerpoint/2010/main" val="541704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6339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91876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4324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43714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701589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131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3196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49804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19183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941848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035782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925663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509016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4711472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808859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546196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76122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27024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8013088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3318461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6414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CA67751D-0917-4898-14DD-ACF29CED350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053BE554-B18D-5C93-AE32-E629595580F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4041EB4D-ADD3-799E-FCC4-1AD76DF84409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286622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51347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616970" y="2408381"/>
            <a:ext cx="7445723" cy="1653310"/>
          </a:xfrm>
        </p:spPr>
        <p:txBody>
          <a:bodyPr>
            <a:normAutofit/>
          </a:bodyPr>
          <a:lstStyle/>
          <a:p>
            <a:pPr algn="l"/>
            <a:r>
              <a:rPr lang="en-US" sz="3600" dirty="0"/>
              <a:t>APPH 226:</a:t>
            </a:r>
            <a:br>
              <a:rPr lang="en-US" sz="3600" dirty="0"/>
            </a:br>
            <a:r>
              <a:rPr lang="en-US" sz="3600" b="1" dirty="0"/>
              <a:t>Digital Image Acquisition : PSP (Cassette based) and the Reader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3674860" y="4421804"/>
            <a:ext cx="5773939" cy="436524"/>
          </a:xfrm>
        </p:spPr>
        <p:txBody>
          <a:bodyPr/>
          <a:lstStyle/>
          <a:p>
            <a:r>
              <a:rPr lang="en-US" sz="2400" dirty="0"/>
              <a:t>Objectives: 4.1, 4.2, 4.3, 6.1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Digital Radiography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Categorized into:</a:t>
            </a:r>
          </a:p>
          <a:p>
            <a:r>
              <a:rPr lang="en-US" dirty="0"/>
              <a:t>Computed radiography</a:t>
            </a:r>
          </a:p>
          <a:p>
            <a:pPr lvl="1"/>
            <a:r>
              <a:rPr lang="en-US" dirty="0"/>
              <a:t>CR</a:t>
            </a:r>
          </a:p>
          <a:p>
            <a:pPr lvl="1"/>
            <a:r>
              <a:rPr lang="en-US" dirty="0"/>
              <a:t>PSP (</a:t>
            </a:r>
            <a:r>
              <a:rPr lang="en-US" dirty="0" err="1"/>
              <a:t>photostimulable</a:t>
            </a:r>
            <a:r>
              <a:rPr lang="en-US" dirty="0"/>
              <a:t> phosphors)</a:t>
            </a:r>
          </a:p>
          <a:p>
            <a:r>
              <a:rPr lang="en-US" dirty="0"/>
              <a:t>Direct radiography	</a:t>
            </a:r>
          </a:p>
          <a:p>
            <a:pPr lvl="1"/>
            <a:r>
              <a:rPr lang="en-US" dirty="0"/>
              <a:t>DR</a:t>
            </a:r>
          </a:p>
          <a:p>
            <a:pPr lvl="1"/>
            <a:r>
              <a:rPr lang="en-US" dirty="0"/>
              <a:t>FPD (flat panel detectors)</a:t>
            </a:r>
          </a:p>
        </p:txBody>
      </p:sp>
    </p:spTree>
    <p:extLst>
      <p:ext uri="{BB962C8B-B14F-4D97-AF65-F5344CB8AC3E}">
        <p14:creationId xmlns:p14="http://schemas.microsoft.com/office/powerpoint/2010/main" val="8512517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Computed Radiography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Can be integrated into existing radiography rooms</a:t>
            </a:r>
          </a:p>
          <a:p>
            <a:r>
              <a:rPr lang="en-US" sz="3200" dirty="0"/>
              <a:t>No physical modification of x-ray unit required</a:t>
            </a:r>
          </a:p>
          <a:p>
            <a:pPr lvl="1"/>
            <a:r>
              <a:rPr lang="en-US" sz="2800" dirty="0"/>
              <a:t>AEC may need to be re-calibrated</a:t>
            </a:r>
          </a:p>
          <a:p>
            <a:pPr lvl="1"/>
            <a:r>
              <a:rPr lang="en-US" sz="2800" dirty="0"/>
              <a:t>Techniques within APR and manual technique charts will need to be adjusted</a:t>
            </a:r>
          </a:p>
          <a:p>
            <a:r>
              <a:rPr lang="en-US" sz="3200" dirty="0"/>
              <a:t>Require a CR reader and a computer workstation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42656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Computed Radiography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Main difference between PSP and conventional radiography is:</a:t>
            </a:r>
          </a:p>
          <a:p>
            <a:pPr lvl="1"/>
            <a:r>
              <a:rPr lang="en-US" dirty="0"/>
              <a:t>An imaging plate (IP) takes the place of film and is in charge of storing the image</a:t>
            </a:r>
          </a:p>
          <a:p>
            <a:pPr lvl="1"/>
            <a:r>
              <a:rPr lang="en-US" dirty="0"/>
              <a:t>After the exposure, the cassette is ‘read’ and the phosphors release the stored light, converting it into an electrical signal, which is then digitized</a:t>
            </a:r>
          </a:p>
          <a:p>
            <a:pPr lvl="1"/>
            <a:r>
              <a:rPr lang="en-US" dirty="0"/>
              <a:t>The cassette is simply a lightproof container which protects an imaging plate instead of film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82755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Primary Parts of CR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Cassette</a:t>
            </a:r>
          </a:p>
          <a:p>
            <a:r>
              <a:rPr lang="en-US" dirty="0"/>
              <a:t>PSP plate (inside cassette)</a:t>
            </a:r>
          </a:p>
          <a:p>
            <a:r>
              <a:rPr lang="en-US" dirty="0"/>
              <a:t>Cassette/CR reader</a:t>
            </a:r>
          </a:p>
          <a:p>
            <a:r>
              <a:rPr lang="en-US" dirty="0"/>
              <a:t>Computer work station</a:t>
            </a:r>
          </a:p>
        </p:txBody>
      </p:sp>
    </p:spTree>
    <p:extLst>
      <p:ext uri="{BB962C8B-B14F-4D97-AF65-F5344CB8AC3E}">
        <p14:creationId xmlns:p14="http://schemas.microsoft.com/office/powerpoint/2010/main" val="27030104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Cassette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Purpose: to contain the PSP plate</a:t>
            </a:r>
          </a:p>
          <a:p>
            <a:r>
              <a:rPr lang="en-US" sz="3200" dirty="0"/>
              <a:t>Made of lightweight plastic</a:t>
            </a:r>
          </a:p>
          <a:p>
            <a:r>
              <a:rPr lang="en-US" sz="3200" dirty="0"/>
              <a:t>Inside is lined with felt to protect against static buildup, dust and mechanical damage to the plate</a:t>
            </a:r>
          </a:p>
          <a:p>
            <a:r>
              <a:rPr lang="en-US" sz="3200" dirty="0"/>
              <a:t>Backing made of aluminum or lead  to absorb backscatter radiation</a:t>
            </a:r>
          </a:p>
          <a:p>
            <a:r>
              <a:rPr lang="en-US" sz="3200" dirty="0"/>
              <a:t>Will have a window for barcode label to scan cassette to match with image information</a:t>
            </a:r>
          </a:p>
        </p:txBody>
      </p:sp>
    </p:spTree>
    <p:extLst>
      <p:ext uri="{BB962C8B-B14F-4D97-AF65-F5344CB8AC3E}">
        <p14:creationId xmlns:p14="http://schemas.microsoft.com/office/powerpoint/2010/main" val="20251877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PSP Plate or Imaging Plate (IP)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Made up of several layers, similar to film-screen based system</a:t>
            </a:r>
          </a:p>
          <a:p>
            <a:pPr lvl="1"/>
            <a:r>
              <a:rPr lang="en-US" dirty="0"/>
              <a:t>Protective layer</a:t>
            </a:r>
          </a:p>
          <a:p>
            <a:pPr lvl="1"/>
            <a:r>
              <a:rPr lang="en-US" dirty="0"/>
              <a:t>Phosphor layer</a:t>
            </a:r>
          </a:p>
          <a:p>
            <a:pPr lvl="1"/>
            <a:r>
              <a:rPr lang="en-US" dirty="0"/>
              <a:t>Reflective layer</a:t>
            </a:r>
          </a:p>
          <a:p>
            <a:pPr lvl="1"/>
            <a:r>
              <a:rPr lang="en-US" dirty="0"/>
              <a:t>Conductive layer</a:t>
            </a:r>
          </a:p>
          <a:p>
            <a:pPr lvl="1"/>
            <a:r>
              <a:rPr lang="en-US" dirty="0"/>
              <a:t>Support layer</a:t>
            </a:r>
          </a:p>
        </p:txBody>
      </p:sp>
    </p:spTree>
    <p:extLst>
      <p:ext uri="{BB962C8B-B14F-4D97-AF65-F5344CB8AC3E}">
        <p14:creationId xmlns:p14="http://schemas.microsoft.com/office/powerpoint/2010/main" val="6803880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Layers of Imaging Plate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Protective Layer</a:t>
            </a:r>
          </a:p>
          <a:p>
            <a:pPr lvl="1"/>
            <a:r>
              <a:rPr lang="en-US" sz="2800" dirty="0"/>
              <a:t>Purpose: to protect the phosphor layer</a:t>
            </a:r>
          </a:p>
          <a:p>
            <a:pPr lvl="1"/>
            <a:r>
              <a:rPr lang="en-US" sz="2800" dirty="0"/>
              <a:t>Thin layer of plastic</a:t>
            </a:r>
          </a:p>
          <a:p>
            <a:pPr lvl="1"/>
            <a:r>
              <a:rPr lang="en-US" sz="2800" dirty="0"/>
              <a:t>Coating over top of the phosphor layer</a:t>
            </a:r>
          </a:p>
          <a:p>
            <a:pPr marL="342900" lvl="1" indent="0">
              <a:buNone/>
            </a:pPr>
            <a:endParaRPr lang="en-US" dirty="0"/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8686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Layers of PSP plate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Phosphor Layer (Active Layer)</a:t>
            </a:r>
          </a:p>
          <a:p>
            <a:pPr lvl="1"/>
            <a:r>
              <a:rPr lang="en-US" sz="2800" dirty="0"/>
              <a:t>Critical component of plate, contains the phosphors</a:t>
            </a:r>
          </a:p>
          <a:p>
            <a:pPr lvl="1"/>
            <a:r>
              <a:rPr lang="en-US" sz="2800" dirty="0"/>
              <a:t>Usually barium </a:t>
            </a:r>
            <a:r>
              <a:rPr lang="en-US" sz="2800" dirty="0" err="1"/>
              <a:t>fluorohalide</a:t>
            </a:r>
            <a:r>
              <a:rPr lang="en-US" sz="2800" dirty="0"/>
              <a:t> with europium </a:t>
            </a:r>
          </a:p>
          <a:p>
            <a:pPr lvl="1"/>
            <a:r>
              <a:rPr lang="en-US" sz="2800" dirty="0"/>
              <a:t>May contain dye to help prevent light spread</a:t>
            </a:r>
          </a:p>
          <a:p>
            <a:pPr lvl="1"/>
            <a:r>
              <a:rPr lang="en-US" sz="2800" dirty="0"/>
              <a:t>“Traps” electrons during exposure</a:t>
            </a:r>
          </a:p>
          <a:p>
            <a:pPr lvl="1"/>
            <a:r>
              <a:rPr lang="en-US" sz="2800" dirty="0"/>
              <a:t>Can be turbid or structured</a:t>
            </a:r>
          </a:p>
          <a:p>
            <a:pPr lvl="2"/>
            <a:r>
              <a:rPr lang="en-US" sz="2400" dirty="0"/>
              <a:t>Turbid – random distribution of phosphor crystals within active layer</a:t>
            </a:r>
          </a:p>
          <a:p>
            <a:pPr lvl="2"/>
            <a:r>
              <a:rPr lang="en-US" sz="2400" dirty="0"/>
              <a:t>Structured – columnar phosphor crystals within active layer resembling needles standing on end and packed together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20024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Layers of PSP Plate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Reflective Layer</a:t>
            </a:r>
          </a:p>
          <a:p>
            <a:pPr lvl="1"/>
            <a:r>
              <a:rPr lang="en-US" sz="2800" dirty="0"/>
              <a:t>Reflects light released during ‘reading phase’ toward the </a:t>
            </a:r>
            <a:r>
              <a:rPr lang="en-US" sz="2800" dirty="0" err="1"/>
              <a:t>photodetector</a:t>
            </a:r>
            <a:endParaRPr lang="en-US" sz="2800" dirty="0"/>
          </a:p>
          <a:p>
            <a:r>
              <a:rPr lang="en-US" sz="3200" dirty="0"/>
              <a:t>Conductive Layer</a:t>
            </a:r>
          </a:p>
          <a:p>
            <a:pPr lvl="1"/>
            <a:r>
              <a:rPr lang="en-US" sz="2800" dirty="0"/>
              <a:t>Reduces and conducts away static electricity</a:t>
            </a:r>
          </a:p>
          <a:p>
            <a:r>
              <a:rPr lang="en-US" sz="3200" dirty="0"/>
              <a:t>Support Layer</a:t>
            </a:r>
          </a:p>
          <a:p>
            <a:pPr lvl="1"/>
            <a:r>
              <a:rPr lang="en-US" sz="2800" dirty="0"/>
              <a:t>Sturdy material to give some structure to the plate</a:t>
            </a:r>
          </a:p>
          <a:p>
            <a:pPr lvl="1"/>
            <a:r>
              <a:rPr lang="en-US" sz="2800" dirty="0"/>
              <a:t>May also have lead layer to absorb backscatter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32317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Barcode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On backing of cassette, there will be a window with a barcode</a:t>
            </a:r>
          </a:p>
          <a:p>
            <a:r>
              <a:rPr lang="en-US" dirty="0"/>
              <a:t>Allows technologist to match the cassette with the patient information</a:t>
            </a:r>
          </a:p>
          <a:p>
            <a:r>
              <a:rPr lang="en-US" dirty="0"/>
              <a:t>For every image, the barcode must be scanned to ‘assign’ the correct patient information to it</a:t>
            </a:r>
          </a:p>
        </p:txBody>
      </p:sp>
    </p:spTree>
    <p:extLst>
      <p:ext uri="{BB962C8B-B14F-4D97-AF65-F5344CB8AC3E}">
        <p14:creationId xmlns:p14="http://schemas.microsoft.com/office/powerpoint/2010/main" val="26989854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Acquiring the Image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Image acquisition occurs in the same way</a:t>
            </a:r>
          </a:p>
          <a:p>
            <a:r>
              <a:rPr lang="en-US" dirty="0"/>
              <a:t>A patient is positioned, and the body part aligned with the IR</a:t>
            </a:r>
          </a:p>
          <a:p>
            <a:r>
              <a:rPr lang="en-US" dirty="0"/>
              <a:t>Patient is exposed with proper kVp and </a:t>
            </a:r>
            <a:r>
              <a:rPr lang="en-US" dirty="0" err="1"/>
              <a:t>mAs</a:t>
            </a:r>
            <a:r>
              <a:rPr lang="en-US" dirty="0"/>
              <a:t>, using the appropriate SID</a:t>
            </a:r>
          </a:p>
          <a:p>
            <a:r>
              <a:rPr lang="en-US" dirty="0"/>
              <a:t>The difference is just in how the image is recorded</a:t>
            </a:r>
          </a:p>
        </p:txBody>
      </p:sp>
    </p:spTree>
    <p:extLst>
      <p:ext uri="{BB962C8B-B14F-4D97-AF65-F5344CB8AC3E}">
        <p14:creationId xmlns:p14="http://schemas.microsoft.com/office/powerpoint/2010/main" val="29843816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it works – Image Acquisition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When the PSP plate is exposed to x-rays, the x-ray photons interact with electrons in the crystals within the imaging plate</a:t>
            </a:r>
          </a:p>
          <a:p>
            <a:r>
              <a:rPr lang="en-US" dirty="0"/>
              <a:t>Interaction gives energy to the electrons in the crystals, trapping them in an area of the crystal called the ‘phosphor center’</a:t>
            </a:r>
          </a:p>
          <a:p>
            <a:pPr lvl="1"/>
            <a:r>
              <a:rPr lang="en-US" dirty="0"/>
              <a:t>The energy transfer caused by the x-rays exposing the PSP, results in excitation of electrons into a metastable state. </a:t>
            </a:r>
          </a:p>
          <a:p>
            <a:pPr lvl="1"/>
            <a:r>
              <a:rPr lang="en-US" dirty="0"/>
              <a:t>About 50% of these electrons return to their ground state immediately, emitting visible light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04249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it works – Image Acquisition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Remaining metastable electrons are what create the latent image</a:t>
            </a:r>
          </a:p>
          <a:p>
            <a:pPr lvl="1"/>
            <a:r>
              <a:rPr lang="en-US" sz="2800" dirty="0"/>
              <a:t>Electrons return to ground state over time</a:t>
            </a:r>
          </a:p>
          <a:p>
            <a:pPr lvl="2"/>
            <a:r>
              <a:rPr lang="en-US" sz="2400" dirty="0"/>
              <a:t>Trapped signal can be held for hours, even for days, but the signal begins to deteriorate almost immediately – causing latent image to fade</a:t>
            </a:r>
          </a:p>
          <a:p>
            <a:pPr lvl="2"/>
            <a:r>
              <a:rPr lang="en-US" sz="2400" dirty="0"/>
              <a:t>After 8 hours, significant signal loss may occur</a:t>
            </a:r>
          </a:p>
          <a:p>
            <a:pPr lvl="2"/>
            <a:r>
              <a:rPr lang="en-US" sz="2400" dirty="0"/>
              <a:t>This is why it is best practice to process an exposed IR as soon as possible</a:t>
            </a:r>
          </a:p>
        </p:txBody>
      </p:sp>
    </p:spTree>
    <p:extLst>
      <p:ext uri="{BB962C8B-B14F-4D97-AF65-F5344CB8AC3E}">
        <p14:creationId xmlns:p14="http://schemas.microsoft.com/office/powerpoint/2010/main" val="37225336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Europium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Is used as an activator for the phosphor</a:t>
            </a:r>
          </a:p>
          <a:p>
            <a:r>
              <a:rPr lang="en-US" dirty="0"/>
              <a:t>Role is to capture some of the energy during the interaction process</a:t>
            </a:r>
          </a:p>
          <a:p>
            <a:pPr lvl="1"/>
            <a:r>
              <a:rPr lang="en-US" dirty="0"/>
              <a:t>Without it, there would be no latent image</a:t>
            </a:r>
          </a:p>
          <a:p>
            <a:r>
              <a:rPr lang="en-US" dirty="0"/>
              <a:t>When the x-rays interact with the europium activated barium </a:t>
            </a:r>
            <a:r>
              <a:rPr lang="en-US" dirty="0" err="1"/>
              <a:t>fluorohalide</a:t>
            </a:r>
            <a:r>
              <a:rPr lang="en-US" dirty="0"/>
              <a:t> of the phosphor layer, some light is emitted immediately, but because of the europium, some of the x-ray energy (trapped electrons) will be stored as the latent image</a:t>
            </a:r>
          </a:p>
        </p:txBody>
      </p:sp>
    </p:spTree>
    <p:extLst>
      <p:ext uri="{BB962C8B-B14F-4D97-AF65-F5344CB8AC3E}">
        <p14:creationId xmlns:p14="http://schemas.microsoft.com/office/powerpoint/2010/main" val="11934433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Europium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Quantity and distribution of the trapped electrons is proportional to the x-ray exposure received  </a:t>
            </a:r>
          </a:p>
          <a:p>
            <a:r>
              <a:rPr lang="en-US" dirty="0"/>
              <a:t>During processing, the energy of the trapped electrons is released by exposure to a laser </a:t>
            </a:r>
          </a:p>
          <a:p>
            <a:pPr lvl="1"/>
            <a:r>
              <a:rPr lang="en-US" dirty="0"/>
              <a:t>Called </a:t>
            </a:r>
            <a:r>
              <a:rPr lang="en-US" dirty="0" err="1"/>
              <a:t>photostimulable</a:t>
            </a:r>
            <a:r>
              <a:rPr lang="en-US" dirty="0"/>
              <a:t> luminescence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80404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it works - Stimulation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After the image has been taken, the next step is processing through the CR Reader</a:t>
            </a:r>
          </a:p>
          <a:p>
            <a:r>
              <a:rPr lang="en-US" dirty="0"/>
              <a:t>1</a:t>
            </a:r>
            <a:r>
              <a:rPr lang="en-US" baseline="30000" dirty="0"/>
              <a:t>st</a:t>
            </a:r>
            <a:r>
              <a:rPr lang="en-US" dirty="0"/>
              <a:t> step is stimulation</a:t>
            </a:r>
          </a:p>
          <a:p>
            <a:pPr lvl="1"/>
            <a:r>
              <a:rPr lang="en-US" dirty="0"/>
              <a:t>Finely focused beam of infrared light is directed at the PSP</a:t>
            </a:r>
          </a:p>
          <a:p>
            <a:pPr lvl="2"/>
            <a:r>
              <a:rPr lang="en-US" sz="2400" dirty="0"/>
              <a:t>Used to be Helium laser beam, but now usually a solid state laser is used</a:t>
            </a:r>
          </a:p>
          <a:p>
            <a:pPr lvl="2"/>
            <a:r>
              <a:rPr lang="en-US" sz="2400" dirty="0"/>
              <a:t>Beam diameter is 50-100 µm</a:t>
            </a:r>
          </a:p>
          <a:p>
            <a:pPr lvl="3"/>
            <a:r>
              <a:rPr lang="en-US" sz="2000" dirty="0"/>
              <a:t>Determines the spatial resolution of the CR system</a:t>
            </a:r>
          </a:p>
          <a:p>
            <a:r>
              <a:rPr lang="en-US" dirty="0"/>
              <a:t>As the laser penetrates, it spreads</a:t>
            </a:r>
          </a:p>
          <a:p>
            <a:pPr lvl="1"/>
            <a:r>
              <a:rPr lang="en-US" dirty="0"/>
              <a:t>The thicker the PSP is, the more the laser will spread</a:t>
            </a:r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73728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it Works – Reading/Detecting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scan process produces lines of light intensity information that is detected by a </a:t>
            </a:r>
            <a:r>
              <a:rPr lang="en-US" dirty="0" err="1"/>
              <a:t>photodetector</a:t>
            </a:r>
            <a:endParaRPr lang="en-US" dirty="0"/>
          </a:p>
          <a:p>
            <a:pPr lvl="1"/>
            <a:r>
              <a:rPr lang="en-US" dirty="0"/>
              <a:t>Metastable electrons return to ground state</a:t>
            </a:r>
          </a:p>
          <a:p>
            <a:pPr lvl="1"/>
            <a:r>
              <a:rPr lang="en-US" dirty="0"/>
              <a:t>Emits energy in the form of visible light</a:t>
            </a:r>
          </a:p>
          <a:p>
            <a:r>
              <a:rPr lang="en-US" dirty="0"/>
              <a:t>Light signal is detected and measured by the photodiodes of the photodetector and the latent image is made visible</a:t>
            </a:r>
          </a:p>
          <a:p>
            <a:pPr lvl="1"/>
            <a:r>
              <a:rPr lang="en-US" dirty="0"/>
              <a:t>Some signal loss will occur due to:</a:t>
            </a:r>
          </a:p>
          <a:p>
            <a:pPr lvl="2"/>
            <a:r>
              <a:rPr lang="en-US" sz="2400" dirty="0"/>
              <a:t>Scattering of emitted light</a:t>
            </a:r>
          </a:p>
          <a:p>
            <a:pPr lvl="2"/>
            <a:r>
              <a:rPr lang="en-US" sz="2400" dirty="0"/>
              <a:t>Collection efficiency of </a:t>
            </a:r>
            <a:r>
              <a:rPr lang="en-US" sz="2400" dirty="0" err="1"/>
              <a:t>photodetector</a:t>
            </a:r>
            <a:endParaRPr lang="en-US" sz="2400" dirty="0"/>
          </a:p>
          <a:p>
            <a:pPr lvl="3"/>
            <a:r>
              <a:rPr lang="en-US" sz="2000" dirty="0"/>
              <a:t>Photodiodes (PD) are the </a:t>
            </a:r>
            <a:r>
              <a:rPr lang="en-US" sz="2000" dirty="0" err="1"/>
              <a:t>photodetectors</a:t>
            </a:r>
            <a:r>
              <a:rPr lang="en-US" sz="2000" dirty="0"/>
              <a:t> of choice for CR</a:t>
            </a:r>
          </a:p>
        </p:txBody>
      </p:sp>
    </p:spTree>
    <p:extLst>
      <p:ext uri="{BB962C8B-B14F-4D97-AF65-F5344CB8AC3E}">
        <p14:creationId xmlns:p14="http://schemas.microsoft.com/office/powerpoint/2010/main" val="27019314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it works - Erasing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Final stage is erasing</a:t>
            </a:r>
          </a:p>
          <a:p>
            <a:r>
              <a:rPr lang="en-US" dirty="0"/>
              <a:t>Stimulation cycle does not completely transition all electrons back into ground state</a:t>
            </a:r>
          </a:p>
          <a:p>
            <a:pPr lvl="1"/>
            <a:r>
              <a:rPr lang="en-US" dirty="0"/>
              <a:t>Will still have some excited electrons</a:t>
            </a:r>
          </a:p>
          <a:p>
            <a:pPr lvl="1"/>
            <a:r>
              <a:rPr lang="en-US" dirty="0"/>
              <a:t>Could result in a residual image on the IP</a:t>
            </a:r>
          </a:p>
          <a:p>
            <a:pPr lvl="2"/>
            <a:r>
              <a:rPr lang="en-US" dirty="0"/>
              <a:t>“Ghosting” artifact</a:t>
            </a:r>
          </a:p>
          <a:p>
            <a:r>
              <a:rPr lang="en-US" dirty="0"/>
              <a:t>The phosphor is flooded with very intense white light from specially designed fluorescent lamps</a:t>
            </a:r>
          </a:p>
          <a:p>
            <a:r>
              <a:rPr lang="en-US" dirty="0"/>
              <a:t>This will remove any residual latent image</a:t>
            </a:r>
          </a:p>
        </p:txBody>
      </p:sp>
    </p:spTree>
    <p:extLst>
      <p:ext uri="{BB962C8B-B14F-4D97-AF65-F5344CB8AC3E}">
        <p14:creationId xmlns:p14="http://schemas.microsoft.com/office/powerpoint/2010/main" val="11933287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Additionally…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PSPs should be used soon after they’ve been erased</a:t>
            </a:r>
          </a:p>
          <a:p>
            <a:r>
              <a:rPr lang="en-US" dirty="0"/>
              <a:t>Sensitive to radiation, can be fogged by background radiation</a:t>
            </a:r>
          </a:p>
          <a:p>
            <a:r>
              <a:rPr lang="en-US" dirty="0"/>
              <a:t>Laser light used to stimulate the PSP is monochromatic, the emitted light is polychromatic and of much lower intensity</a:t>
            </a:r>
          </a:p>
          <a:p>
            <a:r>
              <a:rPr lang="en-US" dirty="0"/>
              <a:t>Optical filters are needed to allow only emitted light to reach the </a:t>
            </a:r>
            <a:r>
              <a:rPr lang="en-US" dirty="0" err="1"/>
              <a:t>photodetector</a:t>
            </a:r>
            <a:r>
              <a:rPr lang="en-US" dirty="0"/>
              <a:t>, and block out the intense stimulating light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11280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 Reader – Drive Mechanisms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After the CR Cassette is inserted into the CR reader, IP is removed for processing</a:t>
            </a:r>
          </a:p>
          <a:p>
            <a:r>
              <a:rPr lang="en-US" u="sng" dirty="0"/>
              <a:t>Horizontal IP placement</a:t>
            </a:r>
          </a:p>
          <a:p>
            <a:r>
              <a:rPr lang="en-US" dirty="0"/>
              <a:t>IP fits into a precision drive mechanism which moves the IP slowly at a constant rate along the long axis</a:t>
            </a:r>
          </a:p>
          <a:p>
            <a:pPr lvl="1"/>
            <a:r>
              <a:rPr lang="en-US" dirty="0"/>
              <a:t>Called the ‘</a:t>
            </a:r>
            <a:r>
              <a:rPr lang="en-US" u="sng" dirty="0"/>
              <a:t>slow scan</a:t>
            </a:r>
            <a:r>
              <a:rPr lang="en-US" dirty="0"/>
              <a:t>’ mechanism</a:t>
            </a:r>
          </a:p>
          <a:p>
            <a:pPr lvl="1"/>
            <a:r>
              <a:rPr lang="en-US" dirty="0"/>
              <a:t>Critical that the motor drive is absolutely constant</a:t>
            </a:r>
          </a:p>
          <a:p>
            <a:pPr lvl="1"/>
            <a:r>
              <a:rPr lang="en-US" dirty="0"/>
              <a:t>Movement must be constant as even small fluctuations can result in banding artifacts</a:t>
            </a:r>
          </a:p>
        </p:txBody>
      </p:sp>
    </p:spTree>
    <p:extLst>
      <p:ext uri="{BB962C8B-B14F-4D97-AF65-F5344CB8AC3E}">
        <p14:creationId xmlns:p14="http://schemas.microsoft.com/office/powerpoint/2010/main" val="29207199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 Reader - Mechanisms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While the IP is moving in the ‘slow scan’, a mirror is used to deflect the laser beam back and forth across the IP</a:t>
            </a:r>
          </a:p>
          <a:p>
            <a:pPr lvl="1"/>
            <a:r>
              <a:rPr lang="en-US" dirty="0"/>
              <a:t>This is the ‘</a:t>
            </a:r>
            <a:r>
              <a:rPr lang="en-US" u="sng" dirty="0"/>
              <a:t>fast scan</a:t>
            </a:r>
            <a:r>
              <a:rPr lang="en-US" dirty="0"/>
              <a:t>’ mechanism</a:t>
            </a:r>
          </a:p>
          <a:p>
            <a:r>
              <a:rPr lang="en-US" dirty="0"/>
              <a:t>Both scans (slow and fast) work together so that the laser beam is blanked during re-trace</a:t>
            </a:r>
          </a:p>
          <a:p>
            <a:r>
              <a:rPr lang="en-US" dirty="0"/>
              <a:t>Error tolerance allowed is very small</a:t>
            </a:r>
          </a:p>
          <a:p>
            <a:pPr lvl="1"/>
            <a:r>
              <a:rPr lang="en-US" dirty="0"/>
              <a:t>Only fractions of a pixel  </a:t>
            </a:r>
          </a:p>
          <a:p>
            <a:pPr lvl="1"/>
            <a:r>
              <a:rPr lang="en-US" dirty="0"/>
              <a:t>Edges of an image can appear ‘wavy’ in a CR reader that is out of tolerance</a:t>
            </a:r>
          </a:p>
        </p:txBody>
      </p:sp>
    </p:spTree>
    <p:extLst>
      <p:ext uri="{BB962C8B-B14F-4D97-AF65-F5344CB8AC3E}">
        <p14:creationId xmlns:p14="http://schemas.microsoft.com/office/powerpoint/2010/main" val="6553204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 Reader – Vertical Placement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Another method is with the cassette being placed vertically into reader </a:t>
            </a:r>
          </a:p>
          <a:p>
            <a:pPr lvl="1"/>
            <a:r>
              <a:rPr lang="en-US" dirty="0"/>
              <a:t>This is what we have in lab</a:t>
            </a:r>
          </a:p>
          <a:p>
            <a:r>
              <a:rPr lang="en-US" dirty="0"/>
              <a:t>Once cassette is inserted, the IP is withdrawn downward and the cassette is scanned by a horizontal beam</a:t>
            </a:r>
          </a:p>
          <a:p>
            <a:r>
              <a:rPr lang="en-US" dirty="0"/>
              <a:t>IP barely leaves cassette so it is less likely to be damaged</a:t>
            </a:r>
          </a:p>
          <a:p>
            <a:r>
              <a:rPr lang="en-US" dirty="0"/>
              <a:t>Reduced occurrence of aliasing artifacts because the scan pattern is not parallel with grid lines</a:t>
            </a:r>
          </a:p>
        </p:txBody>
      </p:sp>
    </p:spTree>
    <p:extLst>
      <p:ext uri="{BB962C8B-B14F-4D97-AF65-F5344CB8AC3E}">
        <p14:creationId xmlns:p14="http://schemas.microsoft.com/office/powerpoint/2010/main" val="3708342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 Reader – Optical Components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Goal is to extract the information from the latent image as precisely as possible</a:t>
            </a:r>
          </a:p>
          <a:p>
            <a:pPr lvl="1"/>
            <a:r>
              <a:rPr lang="en-US" dirty="0"/>
              <a:t>Laser</a:t>
            </a:r>
          </a:p>
          <a:p>
            <a:pPr lvl="1"/>
            <a:r>
              <a:rPr lang="en-US" dirty="0"/>
              <a:t>Beam shaping optics</a:t>
            </a:r>
          </a:p>
          <a:p>
            <a:pPr lvl="1"/>
            <a:r>
              <a:rPr lang="en-US" dirty="0"/>
              <a:t>Light collecting optics</a:t>
            </a:r>
          </a:p>
          <a:p>
            <a:pPr lvl="1"/>
            <a:r>
              <a:rPr lang="en-US" dirty="0"/>
              <a:t>Optical filters</a:t>
            </a:r>
          </a:p>
          <a:p>
            <a:pPr lvl="1"/>
            <a:r>
              <a:rPr lang="en-US" dirty="0" err="1"/>
              <a:t>Photodetector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07267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 Reader - Laser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Source of stimulating light</a:t>
            </a:r>
          </a:p>
          <a:p>
            <a:r>
              <a:rPr lang="en-US" dirty="0"/>
              <a:t>Light spreads as it travels</a:t>
            </a:r>
          </a:p>
          <a:p>
            <a:r>
              <a:rPr lang="en-US" dirty="0"/>
              <a:t>A lens system keeps the beam diameter small when it is focused onto the mirror</a:t>
            </a:r>
          </a:p>
          <a:p>
            <a:pPr lvl="1"/>
            <a:r>
              <a:rPr lang="en-US" dirty="0"/>
              <a:t>Less than 100 µm</a:t>
            </a:r>
          </a:p>
          <a:p>
            <a:r>
              <a:rPr lang="en-US" dirty="0"/>
              <a:t>When the mirror deflects the laser across the IP, it changes size and shape</a:t>
            </a:r>
          </a:p>
          <a:p>
            <a:pPr lvl="1"/>
            <a:r>
              <a:rPr lang="en-US" dirty="0"/>
              <a:t>Additional beam shaping optics correct this and keep the size, shape and intensity constant</a:t>
            </a:r>
          </a:p>
        </p:txBody>
      </p:sp>
    </p:spTree>
    <p:extLst>
      <p:ext uri="{BB962C8B-B14F-4D97-AF65-F5344CB8AC3E}">
        <p14:creationId xmlns:p14="http://schemas.microsoft.com/office/powerpoint/2010/main" val="1754040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CR Reader – Light Collection and </a:t>
            </a:r>
            <a:r>
              <a:rPr lang="en-US" dirty="0" err="1"/>
              <a:t>Photodetector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Light that is emitted from the IP is then funneled into a fiber optic collection assembly before it is directed at the </a:t>
            </a:r>
            <a:r>
              <a:rPr lang="en-US" dirty="0" err="1"/>
              <a:t>photodetector</a:t>
            </a:r>
            <a:r>
              <a:rPr lang="en-US" dirty="0"/>
              <a:t> (or PMT, PD or CCD)</a:t>
            </a:r>
          </a:p>
          <a:p>
            <a:r>
              <a:rPr lang="en-US" dirty="0"/>
              <a:t>Before the light reaches the </a:t>
            </a:r>
            <a:r>
              <a:rPr lang="en-US" dirty="0" err="1"/>
              <a:t>photodetector</a:t>
            </a:r>
            <a:r>
              <a:rPr lang="en-US" dirty="0"/>
              <a:t>, it is filtered so that none of the stimulation light goes through and swamps the emitted light signal</a:t>
            </a:r>
          </a:p>
          <a:p>
            <a:pPr lvl="1"/>
            <a:r>
              <a:rPr lang="en-US" dirty="0"/>
              <a:t>Emitted light is the signal</a:t>
            </a:r>
          </a:p>
          <a:p>
            <a:pPr lvl="1"/>
            <a:r>
              <a:rPr lang="en-US" dirty="0"/>
              <a:t>Stimulating light is the noise</a:t>
            </a:r>
          </a:p>
          <a:p>
            <a:pPr lvl="2"/>
            <a:r>
              <a:rPr lang="en-US" dirty="0"/>
              <a:t>Proper filtering improves the signal-to-noise ratio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88856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 Reader – Computer Control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After the light signal leaves the </a:t>
            </a:r>
            <a:r>
              <a:rPr lang="en-US" dirty="0" err="1"/>
              <a:t>photodetector</a:t>
            </a:r>
            <a:r>
              <a:rPr lang="en-US" dirty="0"/>
              <a:t>, the output analog signal transmits to a computer system</a:t>
            </a:r>
          </a:p>
          <a:p>
            <a:pPr lvl="1"/>
            <a:r>
              <a:rPr lang="en-US" dirty="0"/>
              <a:t>Light emitted from the phosphors is converted into an electrical signal</a:t>
            </a:r>
          </a:p>
          <a:p>
            <a:pPr lvl="1"/>
            <a:r>
              <a:rPr lang="en-US" dirty="0"/>
              <a:t>The electrical signal is sampled and digitized to represent a specific brightness and location within the image matrix</a:t>
            </a:r>
          </a:p>
          <a:p>
            <a:r>
              <a:rPr lang="en-US" dirty="0"/>
              <a:t>Signal is shaped before the final image is formed and displayed</a:t>
            </a:r>
          </a:p>
          <a:p>
            <a:r>
              <a:rPr lang="en-US" dirty="0"/>
              <a:t>Image can be stored temporarily before it is transferred to a workstation or archived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27601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Imaging Characteristics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Process of imaging with film vs CR is not very different</a:t>
            </a:r>
          </a:p>
          <a:p>
            <a:r>
              <a:rPr lang="en-US" dirty="0"/>
              <a:t>Same process of positioning patient, using appropriate exposure techniques, patient care and radiation protection</a:t>
            </a:r>
          </a:p>
          <a:p>
            <a:r>
              <a:rPr lang="en-US" dirty="0"/>
              <a:t>The only difference is in what happens after the exposure is taken</a:t>
            </a:r>
          </a:p>
          <a:p>
            <a:pPr lvl="1"/>
            <a:r>
              <a:rPr lang="en-US" dirty="0"/>
              <a:t>CR – processed through CR reader</a:t>
            </a:r>
          </a:p>
          <a:p>
            <a:pPr lvl="1"/>
            <a:r>
              <a:rPr lang="en-US" dirty="0"/>
              <a:t>Film – processed through film processor</a:t>
            </a:r>
          </a:p>
        </p:txBody>
      </p:sp>
    </p:spTree>
    <p:extLst>
      <p:ext uri="{BB962C8B-B14F-4D97-AF65-F5344CB8AC3E}">
        <p14:creationId xmlns:p14="http://schemas.microsoft.com/office/powerpoint/2010/main" val="13706024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Limitations of Film (Analog)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Limited dynamic range (the range of exposure intensities that an image receptor can accurately detect)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Cost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Time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Film processors – equipment and maintenance costs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/>
              <a:t>Frequent quality control procedures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Processed film is permanent, no adjustments can be made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Cannot be electronically stored or duplicated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Additional expense of storing radiographs and retrieving them</a:t>
            </a:r>
          </a:p>
        </p:txBody>
      </p:sp>
    </p:spTree>
    <p:extLst>
      <p:ext uri="{BB962C8B-B14F-4D97-AF65-F5344CB8AC3E}">
        <p14:creationId xmlns:p14="http://schemas.microsoft.com/office/powerpoint/2010/main" val="17433484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Radiologic Science for Technologists 11</a:t>
            </a:r>
            <a:r>
              <a:rPr lang="en-US" baseline="30000" dirty="0"/>
              <a:t>th</a:t>
            </a:r>
            <a:r>
              <a:rPr lang="en-US" dirty="0"/>
              <a:t> Ed</a:t>
            </a:r>
          </a:p>
          <a:p>
            <a:pPr lvl="1"/>
            <a:r>
              <a:rPr lang="en-US" dirty="0"/>
              <a:t>Pg. 283 – 292 (Stop at Image Receptor Response Function)</a:t>
            </a:r>
          </a:p>
          <a:p>
            <a:pPr marL="342900" lvl="1" indent="0">
              <a:buNone/>
            </a:pPr>
            <a:endParaRPr lang="en-US" dirty="0"/>
          </a:p>
          <a:p>
            <a:r>
              <a:rPr lang="en-US" dirty="0"/>
              <a:t>Digital Radiography and PACS</a:t>
            </a:r>
          </a:p>
          <a:p>
            <a:pPr lvl="1"/>
            <a:r>
              <a:rPr lang="en-US" dirty="0"/>
              <a:t>Pg. 58 - 69</a:t>
            </a:r>
          </a:p>
        </p:txBody>
      </p:sp>
    </p:spTree>
    <p:extLst>
      <p:ext uri="{BB962C8B-B14F-4D97-AF65-F5344CB8AC3E}">
        <p14:creationId xmlns:p14="http://schemas.microsoft.com/office/powerpoint/2010/main" val="256692229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5A9BA8A-7F66-4064-8941-C76464CCF416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B9E9D1F1-77DD-4667-83C3-CB199B66614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D097762-7022-49D7-805B-DCA80F1507D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38201</TotalTime>
  <Words>1669</Words>
  <Application>Microsoft Office PowerPoint</Application>
  <PresentationFormat>Widescreen</PresentationFormat>
  <Paragraphs>191</Paragraphs>
  <Slides>30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30</vt:i4>
      </vt:variant>
    </vt:vector>
  </HeadingPairs>
  <TitlesOfParts>
    <vt:vector size="39" baseType="lpstr">
      <vt:lpstr>Arial</vt:lpstr>
      <vt:lpstr>Calibri</vt:lpstr>
      <vt:lpstr>Calibri Light</vt:lpstr>
      <vt:lpstr>Futura PT Book</vt:lpstr>
      <vt:lpstr>Futura PT Demi</vt:lpstr>
      <vt:lpstr>Impact</vt:lpstr>
      <vt:lpstr>Wingdings</vt:lpstr>
      <vt:lpstr>Anderson MRT</vt:lpstr>
      <vt:lpstr>Custom Design</vt:lpstr>
      <vt:lpstr>APPH 226: Digital Image Acquisition : PSP (Cassette based) and the Reader</vt:lpstr>
      <vt:lpstr>Digital Radiography</vt:lpstr>
      <vt:lpstr>Computed Radiography </vt:lpstr>
      <vt:lpstr>Computed Radiography</vt:lpstr>
      <vt:lpstr>Primary Parts of CR system</vt:lpstr>
      <vt:lpstr>Cassette </vt:lpstr>
      <vt:lpstr>PSP Plate or Imaging Plate (IP)</vt:lpstr>
      <vt:lpstr>Layers of Imaging Plate</vt:lpstr>
      <vt:lpstr>Layers of PSP plate</vt:lpstr>
      <vt:lpstr>Layers of PSP Plate</vt:lpstr>
      <vt:lpstr>Barcode</vt:lpstr>
      <vt:lpstr>Acquiring the Image</vt:lpstr>
      <vt:lpstr>How it works – Image Acquisition </vt:lpstr>
      <vt:lpstr>How it works – Image Acquisition </vt:lpstr>
      <vt:lpstr>Europium</vt:lpstr>
      <vt:lpstr>Europium</vt:lpstr>
      <vt:lpstr>How it works - Stimulation</vt:lpstr>
      <vt:lpstr>How it Works – Reading/Detecting</vt:lpstr>
      <vt:lpstr>How it works - Erasing</vt:lpstr>
      <vt:lpstr>Additionally…</vt:lpstr>
      <vt:lpstr>CR Reader – Drive Mechanisms </vt:lpstr>
      <vt:lpstr>CR Reader - Mechanisms</vt:lpstr>
      <vt:lpstr>CR Reader – Vertical Placement</vt:lpstr>
      <vt:lpstr>CR Reader – Optical Components </vt:lpstr>
      <vt:lpstr>CR Reader - Laser</vt:lpstr>
      <vt:lpstr>CR Reader – Light Collection and Photodetector</vt:lpstr>
      <vt:lpstr>CR Reader – Computer Control </vt:lpstr>
      <vt:lpstr>Imaging Characteristics</vt:lpstr>
      <vt:lpstr>Limitations of Film (Analog)</vt:lpstr>
      <vt:lpstr>Readings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Catherine Theng</dc:creator>
  <cp:lastModifiedBy>Ailsa Trottier | Anderson College | Head Office</cp:lastModifiedBy>
  <cp:revision>377</cp:revision>
  <cp:lastPrinted>2024-03-14T14:34:35Z</cp:lastPrinted>
  <dcterms:created xsi:type="dcterms:W3CDTF">2009-04-06T17:04:40Z</dcterms:created>
  <dcterms:modified xsi:type="dcterms:W3CDTF">2025-02-05T17:11:50Z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