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</p:sldMasterIdLst>
  <p:notesMasterIdLst>
    <p:notesMasterId r:id="rId56"/>
  </p:notesMasterIdLst>
  <p:handoutMasterIdLst>
    <p:handoutMasterId r:id="rId57"/>
  </p:handoutMasterIdLst>
  <p:sldIdLst>
    <p:sldId id="269" r:id="rId5"/>
    <p:sldId id="304" r:id="rId6"/>
    <p:sldId id="305" r:id="rId7"/>
    <p:sldId id="306" r:id="rId8"/>
    <p:sldId id="285" r:id="rId9"/>
    <p:sldId id="287" r:id="rId10"/>
    <p:sldId id="289" r:id="rId11"/>
    <p:sldId id="290" r:id="rId12"/>
    <p:sldId id="291" r:id="rId13"/>
    <p:sldId id="292" r:id="rId14"/>
    <p:sldId id="293" r:id="rId15"/>
    <p:sldId id="295" r:id="rId16"/>
    <p:sldId id="296" r:id="rId17"/>
    <p:sldId id="297" r:id="rId18"/>
    <p:sldId id="308" r:id="rId19"/>
    <p:sldId id="299" r:id="rId20"/>
    <p:sldId id="301" r:id="rId21"/>
    <p:sldId id="302" r:id="rId22"/>
    <p:sldId id="286" r:id="rId23"/>
    <p:sldId id="309" r:id="rId24"/>
    <p:sldId id="331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333" r:id="rId33"/>
    <p:sldId id="317" r:id="rId34"/>
    <p:sldId id="334" r:id="rId35"/>
    <p:sldId id="335" r:id="rId36"/>
    <p:sldId id="319" r:id="rId37"/>
    <p:sldId id="318" r:id="rId38"/>
    <p:sldId id="321" r:id="rId39"/>
    <p:sldId id="320" r:id="rId40"/>
    <p:sldId id="322" r:id="rId41"/>
    <p:sldId id="323" r:id="rId42"/>
    <p:sldId id="324" r:id="rId43"/>
    <p:sldId id="325" r:id="rId44"/>
    <p:sldId id="326" r:id="rId45"/>
    <p:sldId id="327" r:id="rId46"/>
    <p:sldId id="329" r:id="rId47"/>
    <p:sldId id="330" r:id="rId48"/>
    <p:sldId id="336" r:id="rId49"/>
    <p:sldId id="338" r:id="rId50"/>
    <p:sldId id="340" r:id="rId51"/>
    <p:sldId id="341" r:id="rId52"/>
    <p:sldId id="348" r:id="rId53"/>
    <p:sldId id="349" r:id="rId54"/>
    <p:sldId id="355" r:id="rId55"/>
  </p:sldIdLst>
  <p:sldSz cx="12192000" cy="6858000"/>
  <p:notesSz cx="7023100" cy="9309100"/>
  <p:custDataLst>
    <p:tags r:id="rId5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04"/>
            <p14:sldId id="305"/>
            <p14:sldId id="306"/>
            <p14:sldId id="285"/>
            <p14:sldId id="287"/>
            <p14:sldId id="289"/>
            <p14:sldId id="290"/>
            <p14:sldId id="291"/>
            <p14:sldId id="292"/>
            <p14:sldId id="293"/>
            <p14:sldId id="295"/>
            <p14:sldId id="296"/>
            <p14:sldId id="297"/>
            <p14:sldId id="308"/>
            <p14:sldId id="299"/>
            <p14:sldId id="301"/>
            <p14:sldId id="302"/>
            <p14:sldId id="286"/>
            <p14:sldId id="309"/>
            <p14:sldId id="331"/>
            <p14:sldId id="310"/>
            <p14:sldId id="311"/>
            <p14:sldId id="312"/>
            <p14:sldId id="313"/>
            <p14:sldId id="314"/>
            <p14:sldId id="315"/>
            <p14:sldId id="316"/>
            <p14:sldId id="333"/>
            <p14:sldId id="317"/>
            <p14:sldId id="334"/>
            <p14:sldId id="335"/>
            <p14:sldId id="319"/>
            <p14:sldId id="318"/>
            <p14:sldId id="321"/>
            <p14:sldId id="320"/>
            <p14:sldId id="322"/>
            <p14:sldId id="323"/>
            <p14:sldId id="324"/>
            <p14:sldId id="325"/>
            <p14:sldId id="326"/>
            <p14:sldId id="327"/>
            <p14:sldId id="329"/>
            <p14:sldId id="330"/>
            <p14:sldId id="336"/>
            <p14:sldId id="338"/>
            <p14:sldId id="340"/>
            <p14:sldId id="341"/>
            <p14:sldId id="348"/>
            <p14:sldId id="349"/>
            <p14:sldId id="35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77978" autoAdjust="0"/>
  </p:normalViewPr>
  <p:slideViewPr>
    <p:cSldViewPr snapToGrid="0">
      <p:cViewPr varScale="1">
        <p:scale>
          <a:sx n="87" d="100"/>
          <a:sy n="87" d="100"/>
        </p:scale>
        <p:origin x="1464" y="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gs" Target="tags/tag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4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77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207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8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87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483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921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897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443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296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1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82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571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9845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43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97E1B-AB1B-4117-9861-4BD95E676621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66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08BD7-B439-43BE-8775-276E21259E2D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592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965872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33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23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07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5759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6016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03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941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4678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046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074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9C30ADD5-5E89-9356-8C4E-898BF92CEBB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00495570-D94A-D041-035A-F832F0DC252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79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65304" y="2295934"/>
            <a:ext cx="6151984" cy="1830453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>
                <a:latin typeface="Titillium" panose="00000500000000000000" pitchFamily="50" charset="0"/>
              </a:rPr>
              <a:t>APPH 226: </a:t>
            </a:r>
            <a:br>
              <a:rPr lang="en-US" sz="3600" dirty="0">
                <a:latin typeface="Titillium" panose="00000500000000000000" pitchFamily="50" charset="0"/>
              </a:rPr>
            </a:br>
            <a:r>
              <a:rPr lang="en-US" sz="4800" b="1" dirty="0">
                <a:latin typeface="Titillium" panose="00000500000000000000" pitchFamily="50" charset="0"/>
              </a:rPr>
              <a:t>Screens, IR Speeds and Characteristic Curves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5304" y="4126387"/>
            <a:ext cx="6151985" cy="471623"/>
          </a:xfrm>
        </p:spPr>
        <p:txBody>
          <a:bodyPr/>
          <a:lstStyle/>
          <a:p>
            <a:pPr algn="l"/>
            <a:r>
              <a:rPr lang="en-US" sz="1800" dirty="0">
                <a:latin typeface="Titillium" panose="00000500000000000000" pitchFamily="50" charset="0"/>
              </a:rPr>
              <a:t>Objectives: 4.1, 4.2, 4.3, 6.1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it all began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Digital radiography was developed based on film-screen radiography</a:t>
            </a:r>
          </a:p>
          <a:p>
            <a:r>
              <a:rPr lang="en-US" dirty="0"/>
              <a:t>Primary purpose of radiographic imaging is:</a:t>
            </a:r>
          </a:p>
          <a:p>
            <a:pPr lvl="1"/>
            <a:r>
              <a:rPr lang="en-US" sz="2800" dirty="0"/>
              <a:t>Transfer information from the x-ray beam to the eye</a:t>
            </a:r>
          </a:p>
          <a:p>
            <a:pPr lvl="1"/>
            <a:r>
              <a:rPr lang="en-US" sz="2800" dirty="0"/>
              <a:t>After the x-ray beam passes through matter, the image-forming x-rays need to be captured and transferred to a form that can be visualized by the human eye</a:t>
            </a:r>
          </a:p>
          <a:p>
            <a:pPr lvl="1"/>
            <a:r>
              <a:rPr lang="en-US" sz="2800" dirty="0"/>
              <a:t>Examples of appropriate mediums </a:t>
            </a:r>
          </a:p>
          <a:p>
            <a:pPr lvl="2"/>
            <a:r>
              <a:rPr lang="en-US" sz="2400" dirty="0"/>
              <a:t>Film, fluoroscopic image intensifier, TV/flat panel monitor, laser imaging system, solid state detectors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652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Construction and characteristics of radiographic film are similar to that of photographic film</a:t>
            </a:r>
          </a:p>
          <a:p>
            <a:r>
              <a:rPr lang="en-US" sz="3200" dirty="0"/>
              <a:t>Radiographic film is manufactured with extremely high quality control, and low threshold acceptance limits</a:t>
            </a:r>
          </a:p>
          <a:p>
            <a:pPr lvl="1"/>
            <a:r>
              <a:rPr lang="en-US" sz="2800" dirty="0"/>
              <a:t>Slightest bit of contaminant would affect the film’s ability to reproduce information from the x-ray beam</a:t>
            </a:r>
          </a:p>
        </p:txBody>
      </p:sp>
    </p:spTree>
    <p:extLst>
      <p:ext uri="{BB962C8B-B14F-4D97-AF65-F5344CB8AC3E}">
        <p14:creationId xmlns:p14="http://schemas.microsoft.com/office/powerpoint/2010/main" val="2916337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978-0-323-04727-2_0143.jpg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tretch/>
        </p:blipFill>
        <p:spPr>
          <a:xfrm>
            <a:off x="597488" y="2037852"/>
            <a:ext cx="10997024" cy="2517927"/>
          </a:xfrm>
        </p:spPr>
      </p:pic>
    </p:spTree>
    <p:extLst>
      <p:ext uri="{BB962C8B-B14F-4D97-AF65-F5344CB8AC3E}">
        <p14:creationId xmlns:p14="http://schemas.microsoft.com/office/powerpoint/2010/main" val="1048395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Film Base or Base Layer</a:t>
            </a:r>
          </a:p>
          <a:p>
            <a:pPr lvl="1"/>
            <a:r>
              <a:rPr lang="en-US" dirty="0"/>
              <a:t>Foundation of the film</a:t>
            </a:r>
          </a:p>
          <a:p>
            <a:pPr lvl="1"/>
            <a:r>
              <a:rPr lang="en-US" dirty="0"/>
              <a:t>Typically made of polyester or plastic</a:t>
            </a:r>
          </a:p>
          <a:p>
            <a:pPr lvl="2"/>
            <a:r>
              <a:rPr lang="en-US" dirty="0"/>
              <a:t>Flexible</a:t>
            </a:r>
          </a:p>
          <a:p>
            <a:pPr lvl="2"/>
            <a:r>
              <a:rPr lang="en-US" dirty="0"/>
              <a:t>Thicker than photography film</a:t>
            </a:r>
          </a:p>
          <a:p>
            <a:pPr lvl="1"/>
            <a:r>
              <a:rPr lang="en-US" dirty="0"/>
              <a:t>Emulsion is fragile, the base is needed so that film can be handled and processed</a:t>
            </a:r>
          </a:p>
          <a:p>
            <a:pPr lvl="1"/>
            <a:r>
              <a:rPr lang="en-US" dirty="0"/>
              <a:t>Lucent </a:t>
            </a:r>
          </a:p>
          <a:p>
            <a:pPr lvl="1"/>
            <a:r>
              <a:rPr lang="en-US" dirty="0"/>
              <a:t>Blue dye/tint is added to reduce eye strain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82015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Emulsion</a:t>
            </a:r>
          </a:p>
          <a:p>
            <a:pPr lvl="1"/>
            <a:r>
              <a:rPr lang="en-US" dirty="0"/>
              <a:t>Functional layer</a:t>
            </a:r>
          </a:p>
          <a:p>
            <a:pPr lvl="1"/>
            <a:r>
              <a:rPr lang="en-US" dirty="0"/>
              <a:t>Radiation sensitive and light sensitive </a:t>
            </a:r>
          </a:p>
          <a:p>
            <a:pPr lvl="1"/>
            <a:r>
              <a:rPr lang="en-US" dirty="0"/>
              <a:t>Consists of silver halide crystals suspended in gelatin</a:t>
            </a:r>
          </a:p>
          <a:p>
            <a:pPr lvl="2"/>
            <a:r>
              <a:rPr lang="en-US" dirty="0"/>
              <a:t>~90-99% Silver bromide (</a:t>
            </a:r>
            <a:r>
              <a:rPr lang="en-US" dirty="0" err="1"/>
              <a:t>AgBr</a:t>
            </a:r>
            <a:r>
              <a:rPr lang="en-US" dirty="0"/>
              <a:t>) and ~1-10% silver iodide (</a:t>
            </a:r>
            <a:r>
              <a:rPr lang="en-US" dirty="0" err="1"/>
              <a:t>AgI</a:t>
            </a:r>
            <a:r>
              <a:rPr lang="en-US" dirty="0"/>
              <a:t>)</a:t>
            </a:r>
          </a:p>
          <a:p>
            <a:pPr lvl="2"/>
            <a:r>
              <a:rPr lang="en-US" dirty="0"/>
              <a:t>Approximately half a billion crystals per cubic mm of film</a:t>
            </a:r>
          </a:p>
          <a:p>
            <a:pPr lvl="1"/>
            <a:r>
              <a:rPr lang="en-US" dirty="0"/>
              <a:t>X-ray film has emulsion on both sides (</a:t>
            </a:r>
            <a:r>
              <a:rPr lang="en-US" dirty="0" err="1"/>
              <a:t>duplitized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Some films only have emulsion on one side (specialty films like mammography film)</a:t>
            </a:r>
          </a:p>
          <a:p>
            <a:pPr lvl="1"/>
            <a:endParaRPr lang="en-US" dirty="0"/>
          </a:p>
        </p:txBody>
      </p:sp>
      <p:pic>
        <p:nvPicPr>
          <p:cNvPr id="4" name="Content Placeholder 3" descr="978-0-323-04727-2_0140.jpg">
            <a:extLst>
              <a:ext uri="{FF2B5EF4-FFF2-40B4-BE49-F238E27FC236}">
                <a16:creationId xmlns:a16="http://schemas.microsoft.com/office/drawing/2014/main" id="{D6003426-65D2-469D-B416-71C98BF5F50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0215" y="3880132"/>
            <a:ext cx="4671785" cy="229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272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Latent 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latent image?</a:t>
            </a:r>
          </a:p>
          <a:p>
            <a:pPr lvl="1"/>
            <a:r>
              <a:rPr lang="en-US" dirty="0"/>
              <a:t>The invisible image that exists – after exposure and before processing</a:t>
            </a:r>
          </a:p>
          <a:p>
            <a:r>
              <a:rPr lang="en-US" dirty="0"/>
              <a:t>Invisible change occurs in the silver halide crystals</a:t>
            </a:r>
          </a:p>
          <a:p>
            <a:pPr lvl="1"/>
            <a:r>
              <a:rPr lang="en-US" dirty="0"/>
              <a:t>Radiation activated and inactivated crystals make up the latent image</a:t>
            </a:r>
          </a:p>
          <a:p>
            <a:r>
              <a:rPr lang="en-US" dirty="0"/>
              <a:t>Processing the film changes the latent image into a manifest image (visible)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728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Adhesive Layer</a:t>
            </a:r>
          </a:p>
          <a:p>
            <a:pPr lvl="1"/>
            <a:r>
              <a:rPr lang="en-US" dirty="0"/>
              <a:t>This is between the emulsion and base layer</a:t>
            </a:r>
          </a:p>
          <a:p>
            <a:pPr lvl="1"/>
            <a:r>
              <a:rPr lang="en-US" dirty="0"/>
              <a:t>Holds the layers together</a:t>
            </a:r>
          </a:p>
          <a:p>
            <a:pPr lvl="1"/>
            <a:r>
              <a:rPr lang="en-US" dirty="0"/>
              <a:t>Essentially the “glue” holding the film together</a:t>
            </a:r>
          </a:p>
          <a:p>
            <a:r>
              <a:rPr lang="en-US" dirty="0" err="1"/>
              <a:t>Supercoat</a:t>
            </a:r>
            <a:endParaRPr lang="en-US" dirty="0"/>
          </a:p>
          <a:p>
            <a:pPr lvl="1"/>
            <a:r>
              <a:rPr lang="en-US" dirty="0"/>
              <a:t>Durable protective layer</a:t>
            </a:r>
          </a:p>
          <a:p>
            <a:pPr lvl="1"/>
            <a:r>
              <a:rPr lang="en-US" dirty="0"/>
              <a:t>Made of hard gelatin</a:t>
            </a:r>
          </a:p>
          <a:p>
            <a:pPr lvl="1"/>
            <a:r>
              <a:rPr lang="en-US" dirty="0"/>
              <a:t>Purpose is to protect the emulsion layer beneath it</a:t>
            </a:r>
          </a:p>
          <a:p>
            <a:pPr lvl="2"/>
            <a:r>
              <a:rPr lang="en-US" dirty="0"/>
              <a:t>Allows handling, hanging on view boxes</a:t>
            </a:r>
          </a:p>
          <a:p>
            <a:pPr lvl="1"/>
            <a:r>
              <a:rPr lang="en-US" dirty="0"/>
              <a:t>Can be torn by paper clips and staples</a:t>
            </a:r>
          </a:p>
        </p:txBody>
      </p:sp>
    </p:spTree>
    <p:extLst>
      <p:ext uri="{BB962C8B-B14F-4D97-AF65-F5344CB8AC3E}">
        <p14:creationId xmlns:p14="http://schemas.microsoft.com/office/powerpoint/2010/main" val="2635034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Direct Exposure Film </a:t>
            </a:r>
          </a:p>
          <a:p>
            <a:pPr lvl="1"/>
            <a:r>
              <a:rPr lang="en-US" dirty="0"/>
              <a:t>Aka </a:t>
            </a:r>
            <a:r>
              <a:rPr lang="en-US" dirty="0" err="1"/>
              <a:t>nonscreen</a:t>
            </a:r>
            <a:r>
              <a:rPr lang="en-US" dirty="0"/>
              <a:t> film</a:t>
            </a:r>
          </a:p>
          <a:p>
            <a:pPr lvl="1"/>
            <a:r>
              <a:rPr lang="en-US" dirty="0"/>
              <a:t>Used in a cardboard holder, instead of a cassette</a:t>
            </a:r>
          </a:p>
          <a:p>
            <a:pPr lvl="1"/>
            <a:r>
              <a:rPr lang="en-US" dirty="0"/>
              <a:t>Single emulsion - requires more exposure (10-100x more)</a:t>
            </a:r>
          </a:p>
          <a:p>
            <a:pPr marL="685800" lvl="2" indent="0">
              <a:buNone/>
            </a:pPr>
            <a:endParaRPr lang="en-US" dirty="0"/>
          </a:p>
          <a:p>
            <a:r>
              <a:rPr lang="en-US" dirty="0"/>
              <a:t>Specialty Film</a:t>
            </a:r>
          </a:p>
          <a:p>
            <a:pPr lvl="1"/>
            <a:r>
              <a:rPr lang="en-US" dirty="0"/>
              <a:t>Duplicating/copy film</a:t>
            </a:r>
          </a:p>
          <a:p>
            <a:pPr lvl="2"/>
            <a:r>
              <a:rPr lang="en-US" dirty="0"/>
              <a:t>Already exposed to maximum OD</a:t>
            </a:r>
          </a:p>
          <a:p>
            <a:pPr lvl="2"/>
            <a:r>
              <a:rPr lang="en-US" dirty="0"/>
              <a:t>Behaves opposite to normal (</a:t>
            </a:r>
            <a:r>
              <a:rPr lang="en-US" dirty="0" err="1"/>
              <a:t>solarization</a:t>
            </a:r>
            <a:r>
              <a:rPr lang="en-US" dirty="0"/>
              <a:t>)</a:t>
            </a:r>
          </a:p>
          <a:p>
            <a:pPr lvl="2"/>
            <a:r>
              <a:rPr lang="en-US" dirty="0"/>
              <a:t>Notch in the corner</a:t>
            </a:r>
          </a:p>
        </p:txBody>
      </p:sp>
    </p:spTree>
    <p:extLst>
      <p:ext uri="{BB962C8B-B14F-4D97-AF65-F5344CB8AC3E}">
        <p14:creationId xmlns:p14="http://schemas.microsoft.com/office/powerpoint/2010/main" val="572078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widely used radiographic film</a:t>
            </a:r>
          </a:p>
          <a:p>
            <a:pPr lvl="1"/>
            <a:r>
              <a:rPr lang="en-US" dirty="0"/>
              <a:t>Used in combination with intensifying screens</a:t>
            </a:r>
          </a:p>
          <a:p>
            <a:pPr lvl="1"/>
            <a:r>
              <a:rPr lang="en-US" dirty="0"/>
              <a:t>More light sensitive, less sensitive to x-rays</a:t>
            </a:r>
          </a:p>
          <a:p>
            <a:r>
              <a:rPr lang="en-US" dirty="0"/>
              <a:t>Can be single or double emulsion</a:t>
            </a:r>
          </a:p>
          <a:p>
            <a:pPr lvl="1"/>
            <a:r>
              <a:rPr lang="en-US" dirty="0"/>
              <a:t>Single</a:t>
            </a:r>
          </a:p>
          <a:p>
            <a:pPr lvl="2"/>
            <a:r>
              <a:rPr lang="en-US" dirty="0"/>
              <a:t>Used in mammography, duplication (copy) films, subtraction films</a:t>
            </a:r>
          </a:p>
          <a:p>
            <a:pPr lvl="1"/>
            <a:r>
              <a:rPr lang="en-US" dirty="0"/>
              <a:t>Double</a:t>
            </a:r>
          </a:p>
          <a:p>
            <a:pPr lvl="2"/>
            <a:r>
              <a:rPr lang="en-US" dirty="0"/>
              <a:t>General radiography</a:t>
            </a:r>
          </a:p>
          <a:p>
            <a:pPr lvl="2"/>
            <a:endParaRPr lang="en-US" dirty="0"/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836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Cassettes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Container that holds intensifying screens and film</a:t>
            </a:r>
          </a:p>
          <a:p>
            <a:r>
              <a:rPr lang="en-US" dirty="0"/>
              <a:t>Must be:</a:t>
            </a:r>
          </a:p>
          <a:p>
            <a:pPr lvl="1"/>
            <a:r>
              <a:rPr lang="en-US" dirty="0"/>
              <a:t>Light proof and portable</a:t>
            </a:r>
          </a:p>
          <a:p>
            <a:pPr lvl="1"/>
            <a:r>
              <a:rPr lang="en-US" dirty="0"/>
              <a:t>Rigid enough to support patient’s weight without bending, but allow maximum radiation to pass through to the screen</a:t>
            </a:r>
          </a:p>
          <a:p>
            <a:pPr lvl="2"/>
            <a:r>
              <a:rPr lang="en-US" sz="2400" dirty="0"/>
              <a:t>Front layer made of low x-ray absorbing material</a:t>
            </a:r>
          </a:p>
          <a:p>
            <a:pPr lvl="3"/>
            <a:r>
              <a:rPr lang="en-US" sz="2000" dirty="0"/>
              <a:t>E.g. Bakelite, magnesium, graphite carbon</a:t>
            </a:r>
          </a:p>
          <a:p>
            <a:pPr lvl="2"/>
            <a:r>
              <a:rPr lang="en-US" sz="2400" dirty="0"/>
              <a:t>Back layer needs to absorb backscatter before it exposes film</a:t>
            </a:r>
          </a:p>
          <a:p>
            <a:pPr lvl="3"/>
            <a:r>
              <a:rPr lang="en-US" sz="2000" dirty="0"/>
              <a:t>Usually a thin sheet of lead foil</a:t>
            </a:r>
          </a:p>
        </p:txBody>
      </p:sp>
    </p:spTree>
    <p:extLst>
      <p:ext uri="{BB962C8B-B14F-4D97-AF65-F5344CB8AC3E}">
        <p14:creationId xmlns:p14="http://schemas.microsoft.com/office/powerpoint/2010/main" val="1066062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Device that is found inside cassettes, it contains phosphors that convert x-rays into light</a:t>
            </a:r>
          </a:p>
          <a:p>
            <a:r>
              <a:rPr lang="en-US" sz="2400" dirty="0"/>
              <a:t>Phosphors are a chemical compound that emit visible light when struck by radiation</a:t>
            </a:r>
          </a:p>
          <a:p>
            <a:pPr lvl="1"/>
            <a:r>
              <a:rPr lang="en-US" sz="2000" dirty="0"/>
              <a:t>This light then exposes the radiographic film</a:t>
            </a:r>
          </a:p>
          <a:p>
            <a:r>
              <a:rPr lang="en-US" sz="2400" dirty="0"/>
              <a:t>Why were they developed?</a:t>
            </a:r>
          </a:p>
          <a:p>
            <a:pPr lvl="1"/>
            <a:r>
              <a:rPr lang="en-US" sz="2000" dirty="0"/>
              <a:t>To decrease patient dose</a:t>
            </a:r>
          </a:p>
          <a:p>
            <a:pPr lvl="2"/>
            <a:r>
              <a:rPr lang="en-US" sz="1800" dirty="0"/>
              <a:t>Less </a:t>
            </a:r>
            <a:r>
              <a:rPr lang="en-US" sz="1800" dirty="0" err="1"/>
              <a:t>mAs</a:t>
            </a:r>
            <a:r>
              <a:rPr lang="en-US" sz="1800" dirty="0"/>
              <a:t> is required to obtain exposure in comparison to using non-screen film</a:t>
            </a:r>
          </a:p>
          <a:p>
            <a:pPr lvl="1"/>
            <a:r>
              <a:rPr lang="en-US" sz="2000" dirty="0"/>
              <a:t>If film is used alone, much higher doses are required in order to achieve diagnostic images</a:t>
            </a:r>
          </a:p>
          <a:p>
            <a:pPr lvl="2"/>
            <a:r>
              <a:rPr lang="en-US" sz="1800" dirty="0"/>
              <a:t>Less than 1% of x-rays incident on film will interact and contribute to the latent image</a:t>
            </a:r>
          </a:p>
          <a:p>
            <a:pPr lvl="2"/>
            <a:r>
              <a:rPr lang="en-US" sz="1800" dirty="0"/>
              <a:t>This would result in increased exposure in order to achieve the appropriate radiographic density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678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Intensifying Screens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“Intensifies” the energy to which film is exposed</a:t>
            </a:r>
          </a:p>
          <a:p>
            <a:pPr lvl="1"/>
            <a:r>
              <a:rPr lang="en-US" dirty="0"/>
              <a:t>Without using screens, 100% of the exposure reaching film would have to be from x-rays</a:t>
            </a:r>
          </a:p>
          <a:p>
            <a:pPr lvl="1"/>
            <a:r>
              <a:rPr lang="en-US" dirty="0"/>
              <a:t>With screens, 90-99% of exposure reaching film is from light, and 1-10% would be from x-rays</a:t>
            </a:r>
          </a:p>
          <a:p>
            <a:r>
              <a:rPr lang="en-US" dirty="0"/>
              <a:t>Pros</a:t>
            </a:r>
          </a:p>
          <a:p>
            <a:pPr lvl="1"/>
            <a:r>
              <a:rPr lang="en-US" dirty="0"/>
              <a:t>Less dose to patient</a:t>
            </a:r>
          </a:p>
          <a:p>
            <a:pPr lvl="1"/>
            <a:r>
              <a:rPr lang="en-US" dirty="0"/>
              <a:t>Shorter exposure times</a:t>
            </a:r>
          </a:p>
          <a:p>
            <a:r>
              <a:rPr lang="en-US" dirty="0"/>
              <a:t>Cons</a:t>
            </a:r>
          </a:p>
          <a:p>
            <a:pPr lvl="1"/>
            <a:r>
              <a:rPr lang="en-US" dirty="0"/>
              <a:t>Recorded detail reduced on image, increased blur</a:t>
            </a:r>
          </a:p>
        </p:txBody>
      </p:sp>
    </p:spTree>
    <p:extLst>
      <p:ext uri="{BB962C8B-B14F-4D97-AF65-F5344CB8AC3E}">
        <p14:creationId xmlns:p14="http://schemas.microsoft.com/office/powerpoint/2010/main" val="286656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Intensifying Screens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5C8559-8743-4A97-99C3-3127EB207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54420" cy="4351338"/>
          </a:xfrm>
        </p:spPr>
        <p:txBody>
          <a:bodyPr/>
          <a:lstStyle/>
          <a:p>
            <a:r>
              <a:rPr lang="en-US" dirty="0"/>
              <a:t>Base</a:t>
            </a:r>
          </a:p>
          <a:p>
            <a:pPr lvl="1"/>
            <a:r>
              <a:rPr lang="en-US" dirty="0"/>
              <a:t>Farthest from film</a:t>
            </a:r>
          </a:p>
          <a:p>
            <a:pPr lvl="1"/>
            <a:r>
              <a:rPr lang="en-US" dirty="0"/>
              <a:t>Mechanical support for the phosphor layer, usually made of polyester</a:t>
            </a:r>
          </a:p>
          <a:p>
            <a:r>
              <a:rPr lang="en-US" dirty="0"/>
              <a:t>Protective Coating</a:t>
            </a:r>
          </a:p>
          <a:p>
            <a:pPr lvl="1"/>
            <a:r>
              <a:rPr lang="en-US" dirty="0"/>
              <a:t>Closest to the film</a:t>
            </a:r>
          </a:p>
          <a:p>
            <a:pPr lvl="1"/>
            <a:r>
              <a:rPr lang="en-US" dirty="0"/>
              <a:t>Protects the active layer of the screen</a:t>
            </a:r>
          </a:p>
          <a:p>
            <a:pPr lvl="1"/>
            <a:r>
              <a:rPr lang="en-US" dirty="0"/>
              <a:t>Transparent</a:t>
            </a:r>
          </a:p>
          <a:p>
            <a:pPr lvl="1"/>
            <a:r>
              <a:rPr lang="en-US" dirty="0"/>
              <a:t>Allows handling and cleaning of the screen</a:t>
            </a:r>
          </a:p>
        </p:txBody>
      </p:sp>
      <p:pic>
        <p:nvPicPr>
          <p:cNvPr id="4" name="Content Placeholder 3" descr="013001.jpg">
            <a:extLst>
              <a:ext uri="{FF2B5EF4-FFF2-40B4-BE49-F238E27FC236}">
                <a16:creationId xmlns:a16="http://schemas.microsoft.com/office/drawing/2014/main" id="{ABBE1E3C-D7FE-404E-B952-C5E056D950B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64424" y="2255675"/>
            <a:ext cx="3777272" cy="293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92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Reflective Layer</a:t>
            </a:r>
          </a:p>
        </p:txBody>
      </p:sp>
      <p:pic>
        <p:nvPicPr>
          <p:cNvPr id="3076" name="Picture 4" descr="https://coursewareobjects.elsevier.com/objects/elr/Bushong/radiologic11e/IC/jpg/Chapter012/01201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7793" y="2422784"/>
            <a:ext cx="4616007" cy="30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191EEE2-E0FB-44CA-ABA1-615AD56AD4EA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0" y="1825625"/>
            <a:ext cx="5486400" cy="5086350"/>
          </a:xfrm>
        </p:spPr>
        <p:txBody>
          <a:bodyPr>
            <a:normAutofit/>
          </a:bodyPr>
          <a:lstStyle/>
          <a:p>
            <a:pPr lvl="1"/>
            <a:r>
              <a:rPr lang="en-US" sz="3200" dirty="0"/>
              <a:t>Between phosphor and base</a:t>
            </a:r>
          </a:p>
          <a:p>
            <a:pPr lvl="1"/>
            <a:r>
              <a:rPr lang="en-US" sz="3200" dirty="0"/>
              <a:t>Shiny substance to reflect light – magnesium oxide or titanium dioxide</a:t>
            </a:r>
          </a:p>
          <a:p>
            <a:pPr lvl="1"/>
            <a:r>
              <a:rPr lang="en-US" sz="3200" dirty="0"/>
              <a:t>Purpose is to redirect light towards the film – increase efficiency</a:t>
            </a:r>
          </a:p>
          <a:p>
            <a:pPr lvl="2"/>
            <a:r>
              <a:rPr lang="en-US" sz="2800" dirty="0"/>
              <a:t>Light is emitted </a:t>
            </a:r>
            <a:r>
              <a:rPr lang="en-US" sz="2800" dirty="0" err="1"/>
              <a:t>isotropically</a:t>
            </a:r>
            <a:r>
              <a:rPr lang="en-US" sz="2800" dirty="0"/>
              <a:t> from phosphor</a:t>
            </a:r>
          </a:p>
        </p:txBody>
      </p:sp>
    </p:spTree>
    <p:extLst>
      <p:ext uri="{BB962C8B-B14F-4D97-AF65-F5344CB8AC3E}">
        <p14:creationId xmlns:p14="http://schemas.microsoft.com/office/powerpoint/2010/main" val="2533236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 Layer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Active layer that converts x-rays to light when radiation hits the phosphors</a:t>
            </a:r>
          </a:p>
          <a:p>
            <a:pPr lvl="1"/>
            <a:r>
              <a:rPr lang="en-US" dirty="0"/>
              <a:t>Used to be calcium tungstate, now modern screens use rare earth elements: gadolinium, lanthanum, and yttrium</a:t>
            </a:r>
          </a:p>
          <a:p>
            <a:pPr lvl="2"/>
            <a:r>
              <a:rPr lang="en-US" dirty="0"/>
              <a:t>Faster, lower patient dose, less load on tube</a:t>
            </a:r>
          </a:p>
          <a:p>
            <a:r>
              <a:rPr lang="en-US" dirty="0"/>
              <a:t>Concepts of luminescence are used in CR/DR</a:t>
            </a:r>
          </a:p>
          <a:p>
            <a:r>
              <a:rPr lang="en-US" dirty="0"/>
              <a:t>Important characteristics:</a:t>
            </a:r>
          </a:p>
          <a:p>
            <a:pPr lvl="1"/>
            <a:r>
              <a:rPr lang="en-US" dirty="0"/>
              <a:t>DQE – Detective Quantum Efficiency</a:t>
            </a:r>
          </a:p>
          <a:p>
            <a:pPr lvl="2"/>
            <a:r>
              <a:rPr lang="en-US" sz="2400" dirty="0"/>
              <a:t>% of x-rays absorbed by screen</a:t>
            </a:r>
          </a:p>
          <a:p>
            <a:pPr lvl="2"/>
            <a:r>
              <a:rPr lang="en-US" sz="2400" dirty="0"/>
              <a:t>High atomic number is important</a:t>
            </a:r>
          </a:p>
          <a:p>
            <a:pPr lvl="1"/>
            <a:r>
              <a:rPr lang="en-US" dirty="0"/>
              <a:t>CE – Conversion Efficiency</a:t>
            </a:r>
          </a:p>
          <a:p>
            <a:pPr lvl="2"/>
            <a:r>
              <a:rPr lang="en-US" sz="2400" dirty="0"/>
              <a:t>Amount of light emitted for each x-ray absorbed</a:t>
            </a:r>
          </a:p>
          <a:p>
            <a:pPr lvl="2"/>
            <a:r>
              <a:rPr lang="en-US" sz="2400" dirty="0"/>
              <a:t>High CE – a large amount of light emitted/x-ray 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446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Luminescence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material that will emit light in response to external stimulation</a:t>
            </a:r>
          </a:p>
          <a:p>
            <a:pPr lvl="1"/>
            <a:r>
              <a:rPr lang="en-US" dirty="0"/>
              <a:t>Luminescent material or phosphor</a:t>
            </a:r>
          </a:p>
          <a:p>
            <a:r>
              <a:rPr lang="en-US" dirty="0"/>
              <a:t>Two types</a:t>
            </a:r>
          </a:p>
          <a:p>
            <a:pPr lvl="1"/>
            <a:r>
              <a:rPr lang="en-US" dirty="0"/>
              <a:t>Fluorescence</a:t>
            </a:r>
          </a:p>
          <a:p>
            <a:pPr lvl="2"/>
            <a:r>
              <a:rPr lang="en-US" dirty="0"/>
              <a:t>Light emitted only while being stimulated</a:t>
            </a:r>
          </a:p>
          <a:p>
            <a:pPr lvl="1"/>
            <a:r>
              <a:rPr lang="en-US" dirty="0"/>
              <a:t>Phosphorescence</a:t>
            </a:r>
          </a:p>
          <a:p>
            <a:pPr lvl="2"/>
            <a:r>
              <a:rPr lang="en-US" dirty="0"/>
              <a:t>Light continues to be emitted after stimulation</a:t>
            </a:r>
          </a:p>
        </p:txBody>
      </p:sp>
    </p:spTree>
    <p:extLst>
      <p:ext uri="{BB962C8B-B14F-4D97-AF65-F5344CB8AC3E}">
        <p14:creationId xmlns:p14="http://schemas.microsoft.com/office/powerpoint/2010/main" val="2939972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Spectral Matching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Major consideration when selecting screens and films</a:t>
            </a:r>
          </a:p>
          <a:p>
            <a:r>
              <a:rPr lang="en-US" dirty="0"/>
              <a:t>Film sensitivity must be properly matched to the spectrum of light emitted by the screen</a:t>
            </a:r>
          </a:p>
          <a:p>
            <a:pPr lvl="1"/>
            <a:r>
              <a:rPr lang="en-US" dirty="0"/>
              <a:t>E.g. green sensitive film paired with green emitting screens</a:t>
            </a:r>
          </a:p>
          <a:p>
            <a:r>
              <a:rPr lang="en-US" dirty="0"/>
              <a:t>If the film and screen are mismatched, the IR speed is greatly reduced, which results in:</a:t>
            </a:r>
          </a:p>
          <a:p>
            <a:pPr lvl="1"/>
            <a:r>
              <a:rPr lang="en-US" dirty="0"/>
              <a:t>Increased exposure time/techniques</a:t>
            </a:r>
          </a:p>
          <a:p>
            <a:pPr lvl="1"/>
            <a:r>
              <a:rPr lang="en-US" dirty="0"/>
              <a:t>Increased patient dose</a:t>
            </a:r>
          </a:p>
        </p:txBody>
      </p:sp>
    </p:spTree>
    <p:extLst>
      <p:ext uri="{BB962C8B-B14F-4D97-AF65-F5344CB8AC3E}">
        <p14:creationId xmlns:p14="http://schemas.microsoft.com/office/powerpoint/2010/main" val="1969366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Phosphors and Image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using film-screen imaging, most of the imaging characteristics are due to the composition of the phosphor layer</a:t>
            </a:r>
          </a:p>
          <a:p>
            <a:pPr lvl="1"/>
            <a:r>
              <a:rPr lang="en-US" dirty="0"/>
              <a:t>Material composition</a:t>
            </a:r>
          </a:p>
          <a:p>
            <a:pPr lvl="1"/>
            <a:r>
              <a:rPr lang="en-US" dirty="0"/>
              <a:t>Thickness of layer</a:t>
            </a:r>
          </a:p>
          <a:p>
            <a:pPr lvl="1"/>
            <a:r>
              <a:rPr lang="en-US" dirty="0"/>
              <a:t>Concentration</a:t>
            </a:r>
          </a:p>
          <a:p>
            <a:pPr lvl="1"/>
            <a:r>
              <a:rPr lang="en-US" dirty="0"/>
              <a:t>Size</a:t>
            </a:r>
          </a:p>
          <a:p>
            <a:pPr lvl="1"/>
            <a:r>
              <a:rPr lang="en-US" dirty="0"/>
              <a:t>Dye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Phosphors and Image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Material Composition</a:t>
            </a:r>
          </a:p>
          <a:p>
            <a:pPr lvl="1"/>
            <a:r>
              <a:rPr lang="en-US" dirty="0"/>
              <a:t>Efficiency of material – calcium tungstate vs rare earth</a:t>
            </a:r>
          </a:p>
          <a:p>
            <a:pPr lvl="2"/>
            <a:r>
              <a:rPr lang="en-US" dirty="0"/>
              <a:t>Calcium tungstate ~5% of x-rays into light</a:t>
            </a:r>
          </a:p>
          <a:p>
            <a:pPr lvl="2"/>
            <a:r>
              <a:rPr lang="en-US" dirty="0"/>
              <a:t>Rare earth ~20% of x-rays into light</a:t>
            </a:r>
          </a:p>
          <a:p>
            <a:r>
              <a:rPr lang="en-US" dirty="0"/>
              <a:t>Thickness of the Layer</a:t>
            </a:r>
          </a:p>
          <a:p>
            <a:pPr lvl="1"/>
            <a:r>
              <a:rPr lang="en-US" dirty="0"/>
              <a:t>The thicker the layer, the more DQE increases</a:t>
            </a:r>
          </a:p>
          <a:p>
            <a:pPr lvl="1"/>
            <a:r>
              <a:rPr lang="en-US" dirty="0"/>
              <a:t>High speed screens have thicker layers</a:t>
            </a:r>
          </a:p>
          <a:p>
            <a:r>
              <a:rPr lang="en-US" dirty="0"/>
              <a:t>Concentration</a:t>
            </a:r>
          </a:p>
          <a:p>
            <a:pPr lvl="1"/>
            <a:r>
              <a:rPr lang="en-US" dirty="0"/>
              <a:t>Higher crystal concentration</a:t>
            </a:r>
          </a:p>
          <a:p>
            <a:pPr lvl="1"/>
            <a:r>
              <a:rPr lang="en-US" dirty="0"/>
              <a:t>Higher screen speed</a:t>
            </a:r>
          </a:p>
        </p:txBody>
      </p:sp>
    </p:spTree>
    <p:extLst>
      <p:ext uri="{BB962C8B-B14F-4D97-AF65-F5344CB8AC3E}">
        <p14:creationId xmlns:p14="http://schemas.microsoft.com/office/powerpoint/2010/main" val="3867656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Thickness of Layer</a:t>
            </a:r>
          </a:p>
        </p:txBody>
      </p:sp>
      <p:pic>
        <p:nvPicPr>
          <p:cNvPr id="4098" name="Picture 2" descr="https://coursewareobjects.elsevier.com/objects/elr/Bushong/radiologic11e/IC/jpg/Chapter012/01201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489023" y="152363"/>
            <a:ext cx="4494732" cy="619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506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Phosphors and Image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23857" cy="4351338"/>
          </a:xfrm>
        </p:spPr>
        <p:txBody>
          <a:bodyPr>
            <a:normAutofit/>
          </a:bodyPr>
          <a:lstStyle/>
          <a:p>
            <a:r>
              <a:rPr lang="en-US" dirty="0"/>
              <a:t>Size of phosphor</a:t>
            </a:r>
          </a:p>
          <a:p>
            <a:pPr lvl="1"/>
            <a:r>
              <a:rPr lang="en-US" dirty="0"/>
              <a:t>The larger the phosphor, the more light is produced per x-ray interaction</a:t>
            </a:r>
          </a:p>
          <a:p>
            <a:pPr lvl="1"/>
            <a:r>
              <a:rPr lang="en-US" dirty="0"/>
              <a:t>Higher screen speed</a:t>
            </a:r>
          </a:p>
          <a:p>
            <a:r>
              <a:rPr lang="en-US" dirty="0"/>
              <a:t>Dye</a:t>
            </a:r>
          </a:p>
          <a:p>
            <a:pPr lvl="1"/>
            <a:r>
              <a:rPr lang="en-US" dirty="0"/>
              <a:t>Light absorbing dye is added to some phosphor layers</a:t>
            </a:r>
          </a:p>
          <a:p>
            <a:pPr lvl="1"/>
            <a:r>
              <a:rPr lang="en-US" dirty="0"/>
              <a:t>Helps to control light spread</a:t>
            </a:r>
          </a:p>
          <a:p>
            <a:pPr lvl="1"/>
            <a:r>
              <a:rPr lang="en-US" dirty="0"/>
              <a:t>Reduces screen speed</a:t>
            </a:r>
          </a:p>
        </p:txBody>
      </p:sp>
      <p:pic>
        <p:nvPicPr>
          <p:cNvPr id="4" name="Picture 2" descr="https://coursewareobjects.elsevier.com/objects/elr/Bushong/radiologic11e/IC/jpg/Chapter012/012016.jpg">
            <a:extLst>
              <a:ext uri="{FF2B5EF4-FFF2-40B4-BE49-F238E27FC236}">
                <a16:creationId xmlns:a16="http://schemas.microsoft.com/office/drawing/2014/main" id="{D5CB7E22-73BF-4D8D-9048-ACAE7D9782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82"/>
          <a:stretch/>
        </p:blipFill>
        <p:spPr bwMode="auto">
          <a:xfrm>
            <a:off x="6662057" y="2194469"/>
            <a:ext cx="5271516" cy="327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2194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Intensification Factor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purpose of utilizing intensifying screens is to decrease patient dose, but how much did the dose actually decrease?</a:t>
            </a:r>
          </a:p>
          <a:p>
            <a:r>
              <a:rPr lang="en-US" dirty="0"/>
              <a:t>Intensification factors gives information about patient dose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IF = </a:t>
            </a:r>
            <a:r>
              <a:rPr lang="en-US" u="sng" dirty="0"/>
              <a:t>Exposure without screen</a:t>
            </a:r>
          </a:p>
          <a:p>
            <a:pPr marL="0" indent="0">
              <a:buNone/>
            </a:pPr>
            <a:r>
              <a:rPr lang="en-US" dirty="0"/>
              <a:t>	          Exposure with screen</a:t>
            </a:r>
          </a:p>
        </p:txBody>
      </p:sp>
    </p:spTree>
    <p:extLst>
      <p:ext uri="{BB962C8B-B14F-4D97-AF65-F5344CB8AC3E}">
        <p14:creationId xmlns:p14="http://schemas.microsoft.com/office/powerpoint/2010/main" val="2699752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Speeds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Identified by relative speed (RS) expressed numerically</a:t>
            </a:r>
          </a:p>
          <a:p>
            <a:r>
              <a:rPr lang="en-US" dirty="0"/>
              <a:t>Describes efficiency of x-ray conversion into light</a:t>
            </a:r>
          </a:p>
          <a:p>
            <a:r>
              <a:rPr lang="en-US" dirty="0"/>
              <a:t>Can range from 50-1200</a:t>
            </a:r>
          </a:p>
          <a:p>
            <a:r>
              <a:rPr lang="en-US" dirty="0"/>
              <a:t>Calcium tungstate is used as basis of comparison</a:t>
            </a:r>
          </a:p>
          <a:p>
            <a:pPr lvl="1"/>
            <a:r>
              <a:rPr lang="en-US" dirty="0"/>
              <a:t>Assigned value is 100</a:t>
            </a:r>
          </a:p>
          <a:p>
            <a:pPr lvl="1"/>
            <a:r>
              <a:rPr lang="en-US" dirty="0"/>
              <a:t>High speed screens – up to 1200</a:t>
            </a:r>
          </a:p>
          <a:p>
            <a:pPr lvl="1"/>
            <a:r>
              <a:rPr lang="en-US" dirty="0"/>
              <a:t>Detail screens – 50 to 80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2989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affects the screen speed?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Ultimately the speed is determined by the number of x-rays interacting with the phosphor and how efficiently the x-ray energy is converted into visible light</a:t>
            </a:r>
          </a:p>
          <a:p>
            <a:pPr lvl="1"/>
            <a:r>
              <a:rPr lang="en-US" dirty="0"/>
              <a:t>Some factors are controlled by the technologist, but many are controlled by the manufacturer</a:t>
            </a:r>
          </a:p>
          <a:p>
            <a:pPr lvl="1"/>
            <a:r>
              <a:rPr lang="en-US" dirty="0"/>
              <a:t>A faster screen produces more light than a slower screen</a:t>
            </a:r>
          </a:p>
        </p:txBody>
      </p:sp>
    </p:spTree>
    <p:extLst>
      <p:ext uri="{BB962C8B-B14F-4D97-AF65-F5344CB8AC3E}">
        <p14:creationId xmlns:p14="http://schemas.microsoft.com/office/powerpoint/2010/main" val="3947701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Factors - Uncontrolled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These are the factors that the tech cannot control:</a:t>
            </a:r>
          </a:p>
          <a:p>
            <a:pPr lvl="1"/>
            <a:r>
              <a:rPr lang="en-US" dirty="0"/>
              <a:t>Phosphor composition</a:t>
            </a:r>
          </a:p>
          <a:p>
            <a:pPr lvl="1"/>
            <a:r>
              <a:rPr lang="en-US" dirty="0"/>
              <a:t>Phosphor thickness</a:t>
            </a:r>
          </a:p>
          <a:p>
            <a:pPr lvl="1"/>
            <a:r>
              <a:rPr lang="en-US" dirty="0"/>
              <a:t>Reflective layer</a:t>
            </a:r>
          </a:p>
          <a:p>
            <a:pPr lvl="1"/>
            <a:r>
              <a:rPr lang="en-US" dirty="0"/>
              <a:t>Dye in phosphor layer</a:t>
            </a:r>
          </a:p>
          <a:p>
            <a:pPr lvl="1"/>
            <a:r>
              <a:rPr lang="en-US" dirty="0"/>
              <a:t>Crystal size</a:t>
            </a:r>
          </a:p>
          <a:p>
            <a:pPr lvl="1"/>
            <a:r>
              <a:rPr lang="en-US" dirty="0"/>
              <a:t>Crystal concentration</a:t>
            </a:r>
          </a:p>
        </p:txBody>
      </p:sp>
    </p:spTree>
    <p:extLst>
      <p:ext uri="{BB962C8B-B14F-4D97-AF65-F5344CB8AC3E}">
        <p14:creationId xmlns:p14="http://schemas.microsoft.com/office/powerpoint/2010/main" val="16556819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speed will increase with: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Type of phosphor – rare earth</a:t>
            </a:r>
          </a:p>
          <a:p>
            <a:r>
              <a:rPr lang="en-US" dirty="0"/>
              <a:t>Thicker layer</a:t>
            </a:r>
          </a:p>
          <a:p>
            <a:r>
              <a:rPr lang="en-US" dirty="0"/>
              <a:t>Reflective layer</a:t>
            </a:r>
          </a:p>
          <a:p>
            <a:r>
              <a:rPr lang="en-US" dirty="0"/>
              <a:t>No dye</a:t>
            </a:r>
          </a:p>
          <a:p>
            <a:r>
              <a:rPr lang="en-US" dirty="0"/>
              <a:t>Larger crystal size</a:t>
            </a:r>
          </a:p>
          <a:p>
            <a:r>
              <a:rPr lang="en-US" dirty="0"/>
              <a:t>Increased concentration (more crystals)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4436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vs Image 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 if higher speeds result in less patient dose, and lower exposures… this is great, we should use the highest speed possible, right?</a:t>
            </a:r>
          </a:p>
          <a:p>
            <a:pPr lvl="1"/>
            <a:r>
              <a:rPr lang="en-US" sz="2800" dirty="0"/>
              <a:t>Unfortunately… with high speed comes some drawbacks to image quality</a:t>
            </a:r>
          </a:p>
          <a:p>
            <a:pPr lvl="2"/>
            <a:r>
              <a:rPr lang="en-US" sz="2400" dirty="0"/>
              <a:t>Image blur</a:t>
            </a:r>
          </a:p>
          <a:p>
            <a:pPr lvl="2"/>
            <a:r>
              <a:rPr lang="en-US" sz="2400" dirty="0"/>
              <a:t>Image noise</a:t>
            </a:r>
          </a:p>
        </p:txBody>
      </p:sp>
    </p:spTree>
    <p:extLst>
      <p:ext uri="{BB962C8B-B14F-4D97-AF65-F5344CB8AC3E}">
        <p14:creationId xmlns:p14="http://schemas.microsoft.com/office/powerpoint/2010/main" val="325345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Blur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6592331" cy="435133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When x-rays interact with phosphors, the area of the film/IR activated by the light is larger than it would be with direct x-ray exposure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Reduced spatial resolution and increased image blur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For the most part, the conditions that increase the IF will reduce spatial resolution</a:t>
            </a:r>
          </a:p>
          <a:p>
            <a:pPr marL="1600200" lvl="2" indent="-457200"/>
            <a:r>
              <a:rPr lang="en-US" sz="2400" dirty="0"/>
              <a:t>Large phosphor size</a:t>
            </a:r>
          </a:p>
          <a:p>
            <a:pPr marL="1600200" lvl="2" indent="-457200"/>
            <a:r>
              <a:rPr lang="en-US" sz="2400" dirty="0"/>
              <a:t>Thicker layer</a:t>
            </a:r>
          </a:p>
        </p:txBody>
      </p:sp>
      <p:pic>
        <p:nvPicPr>
          <p:cNvPr id="4" name="Content Placeholder 4" descr="phosphors.jpg"/>
          <p:cNvPicPr>
            <a:picLocks noChangeAspect="1"/>
          </p:cNvPicPr>
          <p:nvPr/>
        </p:nvPicPr>
        <p:blipFill rotWithShape="1">
          <a:blip r:embed="rId2" cstate="print"/>
          <a:srcRect l="7030" t="2953" r="8197" b="-2087"/>
          <a:stretch/>
        </p:blipFill>
        <p:spPr>
          <a:xfrm>
            <a:off x="7430531" y="681036"/>
            <a:ext cx="3392979" cy="578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586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Noise/Quantum Mottle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Appears splotchy, mottled, grainy</a:t>
            </a:r>
          </a:p>
          <a:p>
            <a:r>
              <a:rPr lang="en-US" dirty="0"/>
              <a:t>This occurs when there are not enough photons to produce the image</a:t>
            </a:r>
          </a:p>
          <a:p>
            <a:pPr lvl="1"/>
            <a:r>
              <a:rPr lang="en-US" sz="2800" dirty="0"/>
              <a:t>E.g. high speed systems with very short exposures</a:t>
            </a:r>
          </a:p>
          <a:p>
            <a:pPr lvl="1"/>
            <a:r>
              <a:rPr lang="en-US" sz="2800" dirty="0"/>
              <a:t>Density may be reasonable, but with faster speeds, fewer photons have been used to produce the image</a:t>
            </a:r>
          </a:p>
          <a:p>
            <a:pPr lvl="2"/>
            <a:r>
              <a:rPr lang="en-US" sz="2400" dirty="0"/>
              <a:t>Fewer photons = more noise</a:t>
            </a:r>
          </a:p>
        </p:txBody>
      </p:sp>
    </p:spTree>
    <p:extLst>
      <p:ext uri="{BB962C8B-B14F-4D97-AF65-F5344CB8AC3E}">
        <p14:creationId xmlns:p14="http://schemas.microsoft.com/office/powerpoint/2010/main" val="2162208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Quantum Mottle (noise)</a:t>
            </a:r>
          </a:p>
        </p:txBody>
      </p:sp>
      <p:pic>
        <p:nvPicPr>
          <p:cNvPr id="4" name="Content Placeholder 3" descr="007012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10920" y="1676400"/>
            <a:ext cx="4550418" cy="4351338"/>
          </a:xfrm>
          <a:prstGeom prst="rect">
            <a:avLst/>
          </a:prstGeom>
        </p:spPr>
      </p:pic>
      <p:pic>
        <p:nvPicPr>
          <p:cNvPr id="5" name="Picture 4" descr="007012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34057" y="1676400"/>
            <a:ext cx="3997712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19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Noise/Quantum Mottle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does this mean for image quality?</a:t>
            </a:r>
          </a:p>
          <a:p>
            <a:pPr lvl="1"/>
            <a:r>
              <a:rPr lang="en-US" sz="2800" dirty="0"/>
              <a:t>Decreases it</a:t>
            </a:r>
          </a:p>
          <a:p>
            <a:pPr lvl="1"/>
            <a:r>
              <a:rPr lang="en-US" sz="2800" dirty="0"/>
              <a:t>Limits diagnostic value of image</a:t>
            </a:r>
          </a:p>
          <a:p>
            <a:r>
              <a:rPr lang="en-US" sz="3200" dirty="0"/>
              <a:t>How can quantum mottle be reduced?</a:t>
            </a:r>
          </a:p>
          <a:p>
            <a:pPr lvl="1"/>
            <a:r>
              <a:rPr lang="en-US" sz="2800" dirty="0"/>
              <a:t>Need more x-ray photons</a:t>
            </a:r>
          </a:p>
          <a:p>
            <a:pPr lvl="2"/>
            <a:r>
              <a:rPr lang="en-US" sz="2400" dirty="0"/>
              <a:t>Increase </a:t>
            </a:r>
            <a:r>
              <a:rPr lang="en-US" sz="2400" dirty="0" err="1"/>
              <a:t>mAs</a:t>
            </a:r>
            <a:endParaRPr lang="en-US" sz="2400" dirty="0"/>
          </a:p>
          <a:p>
            <a:pPr lvl="2"/>
            <a:r>
              <a:rPr lang="en-US" sz="2400" dirty="0"/>
              <a:t>Use slower speed system</a:t>
            </a:r>
          </a:p>
          <a:p>
            <a:pPr lvl="2"/>
            <a:r>
              <a:rPr lang="en-US" sz="2400" dirty="0"/>
              <a:t>Decrease </a:t>
            </a:r>
            <a:r>
              <a:rPr lang="en-US" sz="2400" dirty="0" err="1"/>
              <a:t>kVp</a:t>
            </a:r>
            <a:r>
              <a:rPr lang="en-US" sz="2400" dirty="0"/>
              <a:t>, increase </a:t>
            </a:r>
            <a:r>
              <a:rPr lang="en-US" sz="2400" dirty="0" err="1"/>
              <a:t>mAs</a:t>
            </a:r>
            <a:r>
              <a:rPr lang="en-US" sz="2400" dirty="0"/>
              <a:t> (density maintenance)</a:t>
            </a:r>
          </a:p>
        </p:txBody>
      </p:sp>
    </p:spTree>
    <p:extLst>
      <p:ext uri="{BB962C8B-B14F-4D97-AF65-F5344CB8AC3E}">
        <p14:creationId xmlns:p14="http://schemas.microsoft.com/office/powerpoint/2010/main" val="35268053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DQE vs 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DQE: Detective Quantum Efficiency</a:t>
            </a:r>
          </a:p>
          <a:p>
            <a:pPr lvl="1"/>
            <a:r>
              <a:rPr lang="en-US" dirty="0"/>
              <a:t>The percentage of x-rays absorbed by the screen</a:t>
            </a:r>
          </a:p>
          <a:p>
            <a:r>
              <a:rPr lang="en-US" dirty="0"/>
              <a:t>CE: Conversion Efficiency</a:t>
            </a:r>
          </a:p>
          <a:p>
            <a:pPr lvl="1"/>
            <a:r>
              <a:rPr lang="en-US" dirty="0"/>
              <a:t>The quantity of light emitted for each x-ray absorbed</a:t>
            </a:r>
          </a:p>
          <a:p>
            <a:r>
              <a:rPr lang="en-US" dirty="0"/>
              <a:t>Which one will affect image noise? CE or DQE?</a:t>
            </a:r>
          </a:p>
          <a:p>
            <a:r>
              <a:rPr lang="en-US" dirty="0"/>
              <a:t>Increasing CE will increase image noise, but an increase in DQE will not</a:t>
            </a:r>
          </a:p>
          <a:p>
            <a:pPr lvl="1"/>
            <a:r>
              <a:rPr lang="en-US" dirty="0"/>
              <a:t>If CE is increased, fewer x-rays are needed</a:t>
            </a:r>
          </a:p>
        </p:txBody>
      </p:sp>
    </p:spTree>
    <p:extLst>
      <p:ext uri="{BB962C8B-B14F-4D97-AF65-F5344CB8AC3E}">
        <p14:creationId xmlns:p14="http://schemas.microsoft.com/office/powerpoint/2010/main" val="372811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Factors- Controllable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These are the factors that can be controlled by the technologist</a:t>
            </a:r>
          </a:p>
          <a:p>
            <a:pPr lvl="1"/>
            <a:r>
              <a:rPr lang="en-US" dirty="0"/>
              <a:t>Radiation Quality</a:t>
            </a:r>
          </a:p>
          <a:p>
            <a:pPr lvl="2"/>
            <a:r>
              <a:rPr lang="en-US" dirty="0"/>
              <a:t>If the </a:t>
            </a:r>
            <a:r>
              <a:rPr lang="en-US" dirty="0" err="1"/>
              <a:t>kVp</a:t>
            </a:r>
            <a:r>
              <a:rPr lang="en-US" dirty="0"/>
              <a:t> is high, the IF will be higher due to increased probability of interactions within the phosphors (high Z number compared to film)</a:t>
            </a:r>
          </a:p>
          <a:p>
            <a:pPr lvl="1"/>
            <a:r>
              <a:rPr lang="en-US" dirty="0"/>
              <a:t>Processing</a:t>
            </a:r>
          </a:p>
          <a:p>
            <a:pPr lvl="2"/>
            <a:r>
              <a:rPr lang="en-US" dirty="0"/>
              <a:t>Mostly to do with film processing and development</a:t>
            </a:r>
          </a:p>
          <a:p>
            <a:pPr lvl="1"/>
            <a:r>
              <a:rPr lang="en-US" dirty="0"/>
              <a:t>Temperature</a:t>
            </a:r>
          </a:p>
          <a:p>
            <a:pPr lvl="2"/>
            <a:r>
              <a:rPr lang="en-US" dirty="0"/>
              <a:t>External environment</a:t>
            </a:r>
          </a:p>
          <a:p>
            <a:pPr lvl="2"/>
            <a:r>
              <a:rPr lang="en-US" dirty="0"/>
              <a:t>Higher IF at a low temp vs high temp</a:t>
            </a:r>
          </a:p>
        </p:txBody>
      </p:sp>
    </p:spTree>
    <p:extLst>
      <p:ext uri="{BB962C8B-B14F-4D97-AF65-F5344CB8AC3E}">
        <p14:creationId xmlns:p14="http://schemas.microsoft.com/office/powerpoint/2010/main" val="14044517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Screen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Must be handled gently</a:t>
            </a:r>
          </a:p>
          <a:p>
            <a:r>
              <a:rPr lang="en-US" dirty="0"/>
              <a:t>Scratches can produce artifacts and degrade the image</a:t>
            </a:r>
          </a:p>
          <a:p>
            <a:pPr lvl="1"/>
            <a:r>
              <a:rPr lang="en-US" dirty="0"/>
              <a:t>Often fingernails, edges and corners of the film</a:t>
            </a:r>
          </a:p>
          <a:p>
            <a:r>
              <a:rPr lang="en-US" dirty="0"/>
              <a:t>When loading cassettes, try to avoid sliding films in</a:t>
            </a:r>
          </a:p>
          <a:p>
            <a:r>
              <a:rPr lang="en-US" dirty="0"/>
              <a:t>Films should be removed by tipping opened cassette</a:t>
            </a:r>
          </a:p>
          <a:p>
            <a:r>
              <a:rPr lang="en-US" dirty="0"/>
              <a:t>Cassettes should not be left open</a:t>
            </a:r>
          </a:p>
          <a:p>
            <a:r>
              <a:rPr lang="en-US" dirty="0"/>
              <a:t>Only handle and clean screens when necessary</a:t>
            </a:r>
          </a:p>
          <a:p>
            <a:pPr lvl="1"/>
            <a:r>
              <a:rPr lang="en-US" dirty="0"/>
              <a:t>With proper care, screens can last forever, phosphors do not wear out</a:t>
            </a:r>
          </a:p>
        </p:txBody>
      </p:sp>
      <p:pic>
        <p:nvPicPr>
          <p:cNvPr id="1026" name="Picture 2" descr="Image result for fragile pi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111" y="2145077"/>
            <a:ext cx="2384428" cy="256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4269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 and 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Essentially the same concept, based on the efficiency of x-ray conversion</a:t>
            </a:r>
          </a:p>
          <a:p>
            <a:r>
              <a:rPr lang="en-US" dirty="0"/>
              <a:t>Instead of using film, using the digital image receptors</a:t>
            </a:r>
          </a:p>
          <a:p>
            <a:r>
              <a:rPr lang="en-US" dirty="0"/>
              <a:t>Same scale</a:t>
            </a:r>
          </a:p>
          <a:p>
            <a:pPr lvl="1"/>
            <a:r>
              <a:rPr lang="en-US" dirty="0"/>
              <a:t>Higher speed = less exposure required</a:t>
            </a:r>
          </a:p>
          <a:p>
            <a:pPr lvl="1"/>
            <a:r>
              <a:rPr lang="en-US" dirty="0"/>
              <a:t>Lower speed = more exposure required</a:t>
            </a:r>
          </a:p>
        </p:txBody>
      </p:sp>
    </p:spTree>
    <p:extLst>
      <p:ext uri="{BB962C8B-B14F-4D97-AF65-F5344CB8AC3E}">
        <p14:creationId xmlns:p14="http://schemas.microsoft.com/office/powerpoint/2010/main" val="26262491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Sensitometry is the study of the relationship between the intensity of the exposure of the film and the blackness after processing (OD)</a:t>
            </a:r>
          </a:p>
          <a:p>
            <a:r>
              <a:rPr lang="en-US" dirty="0"/>
              <a:t>Two principal measurements</a:t>
            </a:r>
          </a:p>
          <a:p>
            <a:pPr lvl="2"/>
            <a:r>
              <a:rPr lang="en-US" dirty="0"/>
              <a:t>Exposure to the film</a:t>
            </a:r>
          </a:p>
          <a:p>
            <a:pPr lvl="2"/>
            <a:r>
              <a:rPr lang="en-US" dirty="0"/>
              <a:t>% of light transmitted (OD)</a:t>
            </a:r>
          </a:p>
          <a:p>
            <a:r>
              <a:rPr lang="en-US" dirty="0"/>
              <a:t>The relationship between OD and radiation exposure</a:t>
            </a:r>
          </a:p>
          <a:p>
            <a:pPr lvl="1"/>
            <a:r>
              <a:rPr lang="en-US" dirty="0"/>
              <a:t>Called the characteristic curve</a:t>
            </a:r>
          </a:p>
          <a:p>
            <a:pPr lvl="2"/>
            <a:r>
              <a:rPr lang="en-US" dirty="0"/>
              <a:t>H &amp; D (Hurter and </a:t>
            </a:r>
            <a:r>
              <a:rPr lang="en-US" dirty="0" err="1"/>
              <a:t>Driffield</a:t>
            </a:r>
            <a:r>
              <a:rPr lang="en-US" dirty="0"/>
              <a:t>)</a:t>
            </a:r>
          </a:p>
          <a:p>
            <a:pPr lvl="2"/>
            <a:r>
              <a:rPr lang="en-US" dirty="0" err="1"/>
              <a:t>Sensitometric</a:t>
            </a:r>
            <a:r>
              <a:rPr lang="en-US" dirty="0"/>
              <a:t> curve</a:t>
            </a:r>
          </a:p>
        </p:txBody>
      </p:sp>
    </p:spTree>
    <p:extLst>
      <p:ext uri="{BB962C8B-B14F-4D97-AF65-F5344CB8AC3E}">
        <p14:creationId xmlns:p14="http://schemas.microsoft.com/office/powerpoint/2010/main" val="11835907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71052" cy="4351338"/>
          </a:xfrm>
        </p:spPr>
        <p:txBody>
          <a:bodyPr/>
          <a:lstStyle/>
          <a:p>
            <a:r>
              <a:rPr lang="en-US" b="1" u="sng" dirty="0"/>
              <a:t>Toe and Shoulder </a:t>
            </a:r>
          </a:p>
          <a:p>
            <a:pPr lvl="1"/>
            <a:r>
              <a:rPr lang="en-US" dirty="0"/>
              <a:t>High and low exposure levels</a:t>
            </a:r>
          </a:p>
          <a:p>
            <a:pPr lvl="1"/>
            <a:r>
              <a:rPr lang="en-US" dirty="0"/>
              <a:t>Large variations in exposure will produce only small changes in OD</a:t>
            </a:r>
          </a:p>
          <a:p>
            <a:r>
              <a:rPr lang="en-US" b="1" u="sng" dirty="0"/>
              <a:t>Straight line portion</a:t>
            </a:r>
          </a:p>
          <a:p>
            <a:pPr lvl="1"/>
            <a:r>
              <a:rPr lang="en-US" dirty="0"/>
              <a:t>Between the toe and shoulder</a:t>
            </a:r>
          </a:p>
          <a:p>
            <a:pPr lvl="1"/>
            <a:r>
              <a:rPr lang="en-US" dirty="0"/>
              <a:t>A properly exposed radiograph should appear in this range</a:t>
            </a:r>
          </a:p>
          <a:p>
            <a:pPr lvl="1"/>
            <a:r>
              <a:rPr lang="en-US" dirty="0"/>
              <a:t>This is the ideal density range</a:t>
            </a:r>
          </a:p>
        </p:txBody>
      </p:sp>
      <p:pic>
        <p:nvPicPr>
          <p:cNvPr id="4" name="Content Placeholder 3" descr="016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09252" y="1690688"/>
            <a:ext cx="3815744" cy="415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9124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Constructing a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78420" cy="4351338"/>
          </a:xfrm>
        </p:spPr>
        <p:txBody>
          <a:bodyPr/>
          <a:lstStyle/>
          <a:p>
            <a:r>
              <a:rPr lang="en-US" sz="3200" dirty="0"/>
              <a:t>Need two pieces of equipment</a:t>
            </a:r>
          </a:p>
          <a:p>
            <a:r>
              <a:rPr lang="en-US" sz="3200" dirty="0"/>
              <a:t>Densitometer</a:t>
            </a:r>
          </a:p>
          <a:p>
            <a:pPr lvl="1"/>
            <a:r>
              <a:rPr lang="en-US" sz="2800" dirty="0"/>
              <a:t>Measures the OD</a:t>
            </a:r>
          </a:p>
          <a:p>
            <a:r>
              <a:rPr lang="en-US" sz="3200" dirty="0"/>
              <a:t>Sensitometer or Penetrometer (step wedge)</a:t>
            </a:r>
          </a:p>
          <a:p>
            <a:pPr lvl="1"/>
            <a:r>
              <a:rPr lang="en-US" sz="2800" dirty="0"/>
              <a:t>Produces the range of densities</a:t>
            </a:r>
          </a:p>
          <a:p>
            <a:pPr lvl="1"/>
            <a:endParaRPr lang="en-US" dirty="0"/>
          </a:p>
        </p:txBody>
      </p:sp>
      <p:pic>
        <p:nvPicPr>
          <p:cNvPr id="4" name="Picture 2" descr="https://coursewareobjects.elsevier.com/objects/elr/Bushong/radiologic11e/IC/jpg/Chapter010/010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260" y="1527044"/>
            <a:ext cx="4766295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9147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Constructing a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The film is exposed to visible light with the sensitometer</a:t>
            </a:r>
          </a:p>
          <a:p>
            <a:r>
              <a:rPr lang="en-US" dirty="0"/>
              <a:t>2. Processed film is analyzed/measured with densitometer</a:t>
            </a:r>
          </a:p>
          <a:p>
            <a:r>
              <a:rPr lang="en-US" dirty="0"/>
              <a:t>3. Data is recorded and analyzed</a:t>
            </a:r>
          </a:p>
          <a:p>
            <a:r>
              <a:rPr lang="en-US" dirty="0"/>
              <a:t>4. Data is plotted, into the characteristic curve</a:t>
            </a:r>
          </a:p>
        </p:txBody>
      </p:sp>
    </p:spTree>
    <p:extLst>
      <p:ext uri="{BB962C8B-B14F-4D97-AF65-F5344CB8AC3E}">
        <p14:creationId xmlns:p14="http://schemas.microsoft.com/office/powerpoint/2010/main" val="1600838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59759" cy="4351338"/>
          </a:xfrm>
        </p:spPr>
        <p:txBody>
          <a:bodyPr/>
          <a:lstStyle/>
          <a:p>
            <a:r>
              <a:rPr lang="en-US" dirty="0"/>
              <a:t>Exposure values for a characteristic curve are presented in a logarithmic fashion</a:t>
            </a:r>
          </a:p>
          <a:p>
            <a:r>
              <a:rPr lang="en-US" dirty="0"/>
              <a:t>It is the change in OD over each exposure interval that is of interest</a:t>
            </a:r>
          </a:p>
          <a:p>
            <a:r>
              <a:rPr lang="en-US" dirty="0"/>
              <a:t>The x-axis is log relative exposure (LRE)</a:t>
            </a:r>
          </a:p>
          <a:p>
            <a:r>
              <a:rPr lang="en-US" dirty="0"/>
              <a:t>The y-axis is optical density (OD)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3" descr="ccur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0274" y="1493594"/>
            <a:ext cx="4705394" cy="468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1427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Optical Density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03776" cy="4351338"/>
          </a:xfrm>
        </p:spPr>
        <p:txBody>
          <a:bodyPr/>
          <a:lstStyle/>
          <a:p>
            <a:r>
              <a:rPr lang="en-US" dirty="0"/>
              <a:t>OD is a logarithmic function</a:t>
            </a:r>
          </a:p>
          <a:p>
            <a:pPr lvl="1"/>
            <a:r>
              <a:rPr lang="en-US" dirty="0"/>
              <a:t>Meaning it’s a small number that represents a wide range of values</a:t>
            </a:r>
          </a:p>
          <a:p>
            <a:r>
              <a:rPr lang="en-US" dirty="0"/>
              <a:t>OD = 4 is black</a:t>
            </a:r>
          </a:p>
          <a:p>
            <a:pPr lvl="1"/>
            <a:r>
              <a:rPr lang="en-US" dirty="0"/>
              <a:t>1/10000 light photons penetrate the film</a:t>
            </a:r>
          </a:p>
          <a:p>
            <a:r>
              <a:rPr lang="en-US" dirty="0"/>
              <a:t>Useful range is 0.25-2.5 OD</a:t>
            </a:r>
          </a:p>
          <a:p>
            <a:endParaRPr lang="en-US" dirty="0"/>
          </a:p>
        </p:txBody>
      </p:sp>
      <p:pic>
        <p:nvPicPr>
          <p:cNvPr id="4" name="Content Placeholder 3" descr="016007.jpg"/>
          <p:cNvPicPr>
            <a:picLocks noChangeAspect="1"/>
          </p:cNvPicPr>
          <p:nvPr/>
        </p:nvPicPr>
        <p:blipFill rotWithShape="1">
          <a:blip r:embed="rId3" cstate="print"/>
          <a:srcRect l="4432" t="4536"/>
          <a:stretch/>
        </p:blipFill>
        <p:spPr>
          <a:xfrm>
            <a:off x="7298948" y="1027906"/>
            <a:ext cx="4054852" cy="527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4882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Film - 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Unexposed film will always have an OD</a:t>
            </a:r>
          </a:p>
          <a:p>
            <a:r>
              <a:rPr lang="en-US" dirty="0"/>
              <a:t>Why?</a:t>
            </a:r>
          </a:p>
          <a:p>
            <a:r>
              <a:rPr lang="en-US" dirty="0"/>
              <a:t>Base plus fog</a:t>
            </a:r>
          </a:p>
          <a:p>
            <a:pPr lvl="1"/>
            <a:r>
              <a:rPr lang="en-US" dirty="0"/>
              <a:t>Base – color added to the film base</a:t>
            </a:r>
          </a:p>
          <a:p>
            <a:pPr lvl="1"/>
            <a:r>
              <a:rPr lang="en-US" dirty="0"/>
              <a:t>Fog – any exposure during storage, processing or contamination</a:t>
            </a:r>
          </a:p>
        </p:txBody>
      </p:sp>
    </p:spTree>
    <p:extLst>
      <p:ext uri="{BB962C8B-B14F-4D97-AF65-F5344CB8AC3E}">
        <p14:creationId xmlns:p14="http://schemas.microsoft.com/office/powerpoint/2010/main" val="17744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the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 curve can show the relative degree of contrast for an IR at a glance</a:t>
            </a:r>
          </a:p>
          <a:p>
            <a:r>
              <a:rPr lang="en-US" dirty="0"/>
              <a:t>The slope/steepness of the straight line portion</a:t>
            </a:r>
          </a:p>
          <a:p>
            <a:r>
              <a:rPr lang="en-US" dirty="0"/>
              <a:t>Characteristic curve = 1, angled at 45 degrees</a:t>
            </a:r>
          </a:p>
          <a:p>
            <a:pPr lvl="1"/>
            <a:r>
              <a:rPr lang="en-US" dirty="0"/>
              <a:t>For 1 unit increase in exposure (x-axis), there is 1 unit increase in OD (y-axis)</a:t>
            </a:r>
          </a:p>
        </p:txBody>
      </p:sp>
    </p:spTree>
    <p:extLst>
      <p:ext uri="{BB962C8B-B14F-4D97-AF65-F5344CB8AC3E}">
        <p14:creationId xmlns:p14="http://schemas.microsoft.com/office/powerpoint/2010/main" val="20616104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78420" cy="4351338"/>
          </a:xfrm>
        </p:spPr>
        <p:txBody>
          <a:bodyPr>
            <a:normAutofit/>
          </a:bodyPr>
          <a:lstStyle/>
          <a:p>
            <a:r>
              <a:rPr lang="en-US" sz="3200" dirty="0"/>
              <a:t>Contrast = 1</a:t>
            </a:r>
          </a:p>
          <a:p>
            <a:pPr lvl="1"/>
            <a:r>
              <a:rPr lang="en-US" sz="2800" dirty="0"/>
              <a:t>Very low contrast</a:t>
            </a:r>
          </a:p>
          <a:p>
            <a:r>
              <a:rPr lang="en-US" sz="3200" dirty="0"/>
              <a:t>Contrast = 3</a:t>
            </a:r>
          </a:p>
          <a:p>
            <a:pPr lvl="1"/>
            <a:r>
              <a:rPr lang="en-US" sz="2800" dirty="0"/>
              <a:t>High contrast</a:t>
            </a:r>
          </a:p>
          <a:p>
            <a:pPr lvl="1"/>
            <a:r>
              <a:rPr lang="en-US" sz="2800" dirty="0"/>
              <a:t>This would amplify subject contrast</a:t>
            </a:r>
          </a:p>
          <a:p>
            <a:pPr lvl="1"/>
            <a:r>
              <a:rPr lang="en-US" sz="2800" dirty="0"/>
              <a:t>One to the right, will result in an increase in height of 3</a:t>
            </a:r>
          </a:p>
          <a:p>
            <a:pPr lvl="1"/>
            <a:r>
              <a:rPr lang="en-US" sz="2800" dirty="0"/>
              <a:t>Very large changes in OD with a small change in exposure</a:t>
            </a:r>
          </a:p>
        </p:txBody>
      </p:sp>
      <p:pic>
        <p:nvPicPr>
          <p:cNvPr id="4" name="Content Placeholder 3" descr="016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6461" y="1651000"/>
            <a:ext cx="463014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956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Latitude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44951" cy="4351338"/>
          </a:xfrm>
        </p:spPr>
        <p:txBody>
          <a:bodyPr/>
          <a:lstStyle/>
          <a:p>
            <a:r>
              <a:rPr lang="en-US" dirty="0"/>
              <a:t>Refers to the range of exposures over which the IR responds with OD in the diagnostically useful range</a:t>
            </a:r>
          </a:p>
          <a:p>
            <a:pPr lvl="1"/>
            <a:r>
              <a:rPr lang="en-US" dirty="0"/>
              <a:t>Can also be thought of as the margin of error</a:t>
            </a:r>
          </a:p>
          <a:p>
            <a:r>
              <a:rPr lang="en-US" dirty="0"/>
              <a:t>Wider latitude – </a:t>
            </a:r>
            <a:r>
              <a:rPr lang="en-US" dirty="0" err="1"/>
              <a:t>mAs</a:t>
            </a:r>
            <a:r>
              <a:rPr lang="en-US" dirty="0"/>
              <a:t> can vary more</a:t>
            </a:r>
          </a:p>
          <a:p>
            <a:pPr lvl="1"/>
            <a:r>
              <a:rPr lang="en-US" dirty="0"/>
              <a:t>Lower contrast</a:t>
            </a:r>
          </a:p>
          <a:p>
            <a:r>
              <a:rPr lang="en-US" dirty="0"/>
              <a:t>Narrow latitude – less variation of </a:t>
            </a:r>
            <a:r>
              <a:rPr lang="en-US" dirty="0" err="1"/>
              <a:t>mAs</a:t>
            </a:r>
            <a:r>
              <a:rPr lang="en-US" dirty="0"/>
              <a:t> allowed </a:t>
            </a:r>
          </a:p>
          <a:p>
            <a:pPr lvl="1"/>
            <a:r>
              <a:rPr lang="en-US" dirty="0"/>
              <a:t>Higher contrast</a:t>
            </a:r>
          </a:p>
        </p:txBody>
      </p:sp>
      <p:pic>
        <p:nvPicPr>
          <p:cNvPr id="4" name="Content Placeholder 3" descr="016016.jpg">
            <a:extLst>
              <a:ext uri="{FF2B5EF4-FFF2-40B4-BE49-F238E27FC236}">
                <a16:creationId xmlns:a16="http://schemas.microsoft.com/office/drawing/2014/main" id="{830D8917-10FB-4337-82B9-6E31A0524E1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3151" y="1517650"/>
            <a:ext cx="4331232" cy="496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3113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98502" cy="4351338"/>
          </a:xfrm>
        </p:spPr>
        <p:txBody>
          <a:bodyPr/>
          <a:lstStyle/>
          <a:p>
            <a:r>
              <a:rPr lang="en-US" dirty="0"/>
              <a:t>Defined as the ability of an IR to respond to an x-ray exposure</a:t>
            </a:r>
          </a:p>
          <a:p>
            <a:pPr lvl="1"/>
            <a:r>
              <a:rPr lang="en-US" dirty="0"/>
              <a:t>Also called measure of sensitivity</a:t>
            </a:r>
          </a:p>
          <a:p>
            <a:r>
              <a:rPr lang="en-US" dirty="0"/>
              <a:t>Characteristic curve can be used to identify speed at a glance</a:t>
            </a:r>
          </a:p>
          <a:p>
            <a:r>
              <a:rPr lang="en-US" dirty="0"/>
              <a:t>Speed &lt; 100 = detail IR</a:t>
            </a:r>
          </a:p>
          <a:p>
            <a:r>
              <a:rPr lang="en-US" dirty="0"/>
              <a:t>Speed &gt; 100 = fast/high speed IRs</a:t>
            </a:r>
          </a:p>
          <a:p>
            <a:pPr marL="342900" lvl="1" indent="0">
              <a:buNone/>
            </a:pPr>
            <a:endParaRPr lang="en-US" dirty="0"/>
          </a:p>
        </p:txBody>
      </p:sp>
      <p:pic>
        <p:nvPicPr>
          <p:cNvPr id="4" name="Content Placeholder 3" descr="016015.jpg">
            <a:extLst>
              <a:ext uri="{FF2B5EF4-FFF2-40B4-BE49-F238E27FC236}">
                <a16:creationId xmlns:a16="http://schemas.microsoft.com/office/drawing/2014/main" id="{0270ADDC-A7C5-42CE-AA51-E60A6C96BCD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0971" y="1651000"/>
            <a:ext cx="410648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8999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Changing Speeds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If the speed is changed, a modification must be made to the </a:t>
            </a:r>
            <a:r>
              <a:rPr lang="en-US" sz="3200" dirty="0" err="1"/>
              <a:t>mAs</a:t>
            </a:r>
            <a:r>
              <a:rPr lang="en-US" sz="3200" dirty="0"/>
              <a:t> settings to maintain the same OD</a:t>
            </a:r>
          </a:p>
          <a:p>
            <a:pPr lvl="1"/>
            <a:r>
              <a:rPr lang="en-US" sz="2800" dirty="0"/>
              <a:t>E.g. if the speed is doubled, the </a:t>
            </a:r>
            <a:r>
              <a:rPr lang="en-US" sz="2800" dirty="0" err="1"/>
              <a:t>mAs</a:t>
            </a:r>
            <a:r>
              <a:rPr lang="en-US" sz="2800" dirty="0"/>
              <a:t> must be halved to maintain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33158626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Formula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276600" y="2000251"/>
          <a:ext cx="5672138" cy="301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12520" imgH="431640" progId="Equation.3">
                  <p:embed/>
                </p:oleObj>
              </mc:Choice>
              <mc:Fallback>
                <p:oleObj name="Equation" r:id="rId3" imgW="81252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000251"/>
                        <a:ext cx="5672138" cy="301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7579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Using a 400 speed image receptor, the technique for a wrist is 60kVp and 2 mAs.  What would the technique be if you switched to a 800 speed image receptor?</a:t>
            </a:r>
          </a:p>
        </p:txBody>
      </p:sp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EC080C63-F0F3-49D8-AAD5-44B68008A3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324562"/>
              </p:ext>
            </p:extLst>
          </p:nvPr>
        </p:nvGraphicFramePr>
        <p:xfrm>
          <a:off x="4683643" y="2856582"/>
          <a:ext cx="2962275" cy="906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520" imgH="380880" progId="Equation.3">
                  <p:embed/>
                </p:oleObj>
              </mc:Choice>
              <mc:Fallback>
                <p:oleObj name="Equation" r:id="rId3" imgW="1244520" imgH="380880" progId="Equation.3">
                  <p:embed/>
                  <p:pic>
                    <p:nvPicPr>
                      <p:cNvPr id="7" name="Content Placeholder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643" y="2856582"/>
                        <a:ext cx="2962275" cy="9067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BDCC6ED-D37F-456F-9A98-4CC1191520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862188"/>
              </p:ext>
            </p:extLst>
          </p:nvPr>
        </p:nvGraphicFramePr>
        <p:xfrm>
          <a:off x="4683643" y="4075586"/>
          <a:ext cx="3168638" cy="1011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06360" imgH="393480" progId="Equation.3">
                  <p:embed/>
                </p:oleObj>
              </mc:Choice>
              <mc:Fallback>
                <p:oleObj name="Equation" r:id="rId5" imgW="1206360" imgH="393480" progId="Equation.3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643" y="4075586"/>
                        <a:ext cx="3168638" cy="10114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48E50268-B93E-40BF-A098-8968F99D44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094000"/>
              </p:ext>
            </p:extLst>
          </p:nvPr>
        </p:nvGraphicFramePr>
        <p:xfrm>
          <a:off x="4793180" y="5356226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38080" imgH="215640" progId="Equation.3">
                  <p:embed/>
                </p:oleObj>
              </mc:Choice>
              <mc:Fallback>
                <p:oleObj name="Equation" r:id="rId7" imgW="838080" imgH="215640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3180" y="5356226"/>
                        <a:ext cx="2743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53805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Radiologic Science for Technologists 11</a:t>
            </a:r>
            <a:r>
              <a:rPr lang="en-US" sz="3200" baseline="30000" dirty="0"/>
              <a:t>th</a:t>
            </a:r>
            <a:r>
              <a:rPr lang="en-US" sz="3200" dirty="0"/>
              <a:t> Ed</a:t>
            </a:r>
          </a:p>
          <a:p>
            <a:pPr lvl="1"/>
            <a:r>
              <a:rPr lang="en-US" sz="2800" dirty="0"/>
              <a:t>Pp. 163-172 (Stop before “Film processing”)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208-213 (Stop before “Handling &amp; Storage of Film”)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214- 226 (Start at “Formation of the Latent Image’.  Stop before “Film Processing)</a:t>
            </a:r>
          </a:p>
        </p:txBody>
      </p:sp>
    </p:spTree>
    <p:extLst>
      <p:ext uri="{BB962C8B-B14F-4D97-AF65-F5344CB8AC3E}">
        <p14:creationId xmlns:p14="http://schemas.microsoft.com/office/powerpoint/2010/main" val="561476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E0B3A0-2B1A-458D-81C5-A7221000481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EF995588-2AA0-41F4-A6C6-0B3D362ABB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F257A40-EC89-4AC8-8CC8-12A7B07CEB9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7010</TotalTime>
  <Words>2371</Words>
  <Application>Microsoft Office PowerPoint</Application>
  <PresentationFormat>Widescreen</PresentationFormat>
  <Paragraphs>357</Paragraphs>
  <Slides>51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Impact</vt:lpstr>
      <vt:lpstr>Titillium</vt:lpstr>
      <vt:lpstr>Wingdings</vt:lpstr>
      <vt:lpstr>Anderson MRT</vt:lpstr>
      <vt:lpstr>Equation</vt:lpstr>
      <vt:lpstr>APPH 226:  Screens, IR Speeds and Characteristic Curves</vt:lpstr>
      <vt:lpstr>Where it all began</vt:lpstr>
      <vt:lpstr>Film </vt:lpstr>
      <vt:lpstr>PowerPoint Presentation</vt:lpstr>
      <vt:lpstr>Film Construction</vt:lpstr>
      <vt:lpstr>Film Construction</vt:lpstr>
      <vt:lpstr>Latent Image Formation</vt:lpstr>
      <vt:lpstr>Film Construction</vt:lpstr>
      <vt:lpstr>Types of Film</vt:lpstr>
      <vt:lpstr>Screen Film</vt:lpstr>
      <vt:lpstr>Cassettes</vt:lpstr>
      <vt:lpstr>Intensifying Screens</vt:lpstr>
      <vt:lpstr>Intensifying Screens</vt:lpstr>
      <vt:lpstr>Intensifying Screens</vt:lpstr>
      <vt:lpstr>Reflective Layer</vt:lpstr>
      <vt:lpstr>Phosphor Layer</vt:lpstr>
      <vt:lpstr>Luminescence</vt:lpstr>
      <vt:lpstr>Spectral Matching</vt:lpstr>
      <vt:lpstr>Phosphors and Image Quality</vt:lpstr>
      <vt:lpstr>Phosphors and Image Quality</vt:lpstr>
      <vt:lpstr>Thickness of Layer</vt:lpstr>
      <vt:lpstr>Phosphors and Image Quality</vt:lpstr>
      <vt:lpstr>Intensification Factor</vt:lpstr>
      <vt:lpstr>Screen Speeds </vt:lpstr>
      <vt:lpstr>What affects the screen speed?</vt:lpstr>
      <vt:lpstr>Speed Factors - Uncontrolled</vt:lpstr>
      <vt:lpstr>Screen speed will increase with:</vt:lpstr>
      <vt:lpstr>Speed vs Image Quality</vt:lpstr>
      <vt:lpstr>Image Blur</vt:lpstr>
      <vt:lpstr>Image Noise/Quantum Mottle</vt:lpstr>
      <vt:lpstr>Quantum Mottle (noise)</vt:lpstr>
      <vt:lpstr>Image Noise/Quantum Mottle</vt:lpstr>
      <vt:lpstr>DQE vs CE</vt:lpstr>
      <vt:lpstr>Speed Factors- Controllable</vt:lpstr>
      <vt:lpstr>Screen Care</vt:lpstr>
      <vt:lpstr>Digital Imaging and Speeds</vt:lpstr>
      <vt:lpstr>Characteristic Curve</vt:lpstr>
      <vt:lpstr>Characteristic Curve</vt:lpstr>
      <vt:lpstr>Constructing a Curve</vt:lpstr>
      <vt:lpstr>Constructing a Curve</vt:lpstr>
      <vt:lpstr>Characteristic curve</vt:lpstr>
      <vt:lpstr>Optical Density </vt:lpstr>
      <vt:lpstr>Film - OD</vt:lpstr>
      <vt:lpstr>Purpose of the Curve</vt:lpstr>
      <vt:lpstr>Contrast</vt:lpstr>
      <vt:lpstr>Latitude</vt:lpstr>
      <vt:lpstr>Speed</vt:lpstr>
      <vt:lpstr>Changing Speeds</vt:lpstr>
      <vt:lpstr>Formula</vt:lpstr>
      <vt:lpstr>Example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355</cp:revision>
  <cp:lastPrinted>2016-04-11T17:01:10Z</cp:lastPrinted>
  <dcterms:created xsi:type="dcterms:W3CDTF">2009-04-06T17:04:40Z</dcterms:created>
  <dcterms:modified xsi:type="dcterms:W3CDTF">2025-02-06T15:42:24Z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