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5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244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B1512-D769-480F-9DBE-F81B0E26ACEC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19834-F09F-43A4-A6F4-1E62410685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7471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2F610-38D4-C9CD-7BFD-5EA6C613B6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7A2AB7-F1A8-6C14-5C56-190D7FF113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4137A-C7D5-9A23-27AC-4B4C7EAF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70EAAF-A6D0-3599-E856-DA98CFCED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FDFA8F-9873-CBA8-3912-6246E6CE0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9140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753EB-0238-0E0F-74E9-23ACD95DA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BF604-0483-BE83-B519-A700A4382A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57B5A-8B3A-EB1E-FA43-308AD5EF5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BD798-2E1B-F6B8-6CBF-58765BE2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2F206-6A65-43E8-153D-13708B551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6633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6F998-8BFF-6633-0F6A-651973A19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00549-0F45-5B33-C9B5-4BAF16937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C34F5-313B-2829-5FF5-47D9A9E3C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59218-2810-458A-779C-E5C1DE96E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1AC0F-6F30-EEC5-312F-211F840B7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9789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A4882-EFB3-D5DB-3BCB-3BDC86B02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5345C-35B8-B7BD-F17D-AD7E965B06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1F61E-B975-CC98-7EF1-D889E6B1B4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36CCB5-C7E7-5C93-2456-8DD13DF8E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FE05F7-0F91-F55B-61AB-0DCE17C37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9BF016-45F9-4C01-A198-FA8BD038F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0011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4C322-7B36-6588-E1A0-08CF131AE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FD806A-3DC2-B6DA-6CFC-B98D3A150F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BD7C74-D1F1-525B-92EE-D9452694C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7E136F-5128-21D4-B857-BE3EDC4DFB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01BB68-6F25-85BF-5019-134053C734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A4675F-B12D-88B3-E53A-6BB0090F4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0ACFDD-6950-7C56-2B97-D40E503AA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6374BC-FFD0-1878-1E03-B2F49E56F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664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F84E8-F392-A39C-22E9-D0C878539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9CAF3C-4101-D145-A6B8-67C67C140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6C15D9-B2EB-C87B-24A0-5BF39BAC7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F5614F-C6A1-73F2-D43C-E42B7A102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28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5F4F8F-43CB-B239-1C0A-325A23287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091D94-02FE-DB59-EF6E-F959ED293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9BFF62-AD02-AA03-79D4-EDFB69C04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2685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1E074-AE40-5C6F-EC92-397C4495C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6C848-21B0-CD23-20AD-C77BF5B59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FB2D5C-3A16-CA7D-073A-71DF581D5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22C2D8-7663-F065-A7B1-98945B838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F28CA8-432B-E3C1-C422-A2424B095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15418-FFAE-D597-DEE3-8EEFE2799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5551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AF1F5-6EAA-5530-8EFF-779116A56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EEF6D5-2281-9285-D55A-19B80A6A03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504C3D-79B0-DC67-56B7-83126859F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ABBA3C-E37E-E3AD-1B95-18CE3A270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0F9D22-827B-E0B5-6DE4-D91249166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31D1D-7CAF-4BCB-3FF0-910D96F9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9905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5F5FF-EA70-0670-7AFA-B3B743BCF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BC6E2D-E05F-F468-AD27-797F5DA172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45557C-7EDE-E1A3-379C-87391C529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8D560-8262-BAE4-7620-FDF3CFF99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A6FD7-FB58-9F2B-CECA-296BFF611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097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8898DC-2F8E-D6B1-A6F3-2AC7CB5845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6A8375-FCEE-E1B1-E9E7-8C93F0CCE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60A22-EE50-30AB-2CB9-0C1E5C9D2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59D8F-5497-410F-B153-7D993C188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C37440-438C-7D67-93C6-CB4F0E058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913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939" y="609676"/>
            <a:ext cx="10358120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2A249-F42E-408B-84BB-64F6F3783565}" type="datetime1">
              <a:rPr lang="en-US" smtClean="0"/>
              <a:t>2/12/2025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3068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A1B316-2ECC-39D2-0625-5B135C3C4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530DC-4148-0A53-01AE-C8610ED87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3A9D0-DC04-8E9E-4E1C-FD02A904CA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8E1FA8-67E1-4156-BEFB-56AF22192D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23241-1E05-BC2F-F5B8-49330DE992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E3DAD0-CAD6-3D48-9B04-B43263DEC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5F625D-1260-458D-AAB8-287A8E1F59B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007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15000" y="2514600"/>
            <a:ext cx="450177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10" dirty="0">
                <a:solidFill>
                  <a:schemeClr val="tx1"/>
                </a:solidFill>
                <a:latin typeface="+mj-lt"/>
                <a:cs typeface="Calibri"/>
              </a:rPr>
              <a:t>CT</a:t>
            </a:r>
            <a:r>
              <a:rPr sz="4800" b="1" spc="-85" dirty="0">
                <a:solidFill>
                  <a:schemeClr val="tx1"/>
                </a:solidFill>
                <a:latin typeface="+mj-lt"/>
                <a:cs typeface="Calibri"/>
              </a:rPr>
              <a:t> </a:t>
            </a:r>
            <a:r>
              <a:rPr sz="4800" b="1" spc="-5" dirty="0">
                <a:solidFill>
                  <a:schemeClr val="tx1"/>
                </a:solidFill>
                <a:latin typeface="+mj-lt"/>
                <a:cs typeface="Calibri"/>
              </a:rPr>
              <a:t>Theory</a:t>
            </a:r>
            <a:endParaRPr sz="4800" dirty="0">
              <a:solidFill>
                <a:schemeClr val="tx1"/>
              </a:solidFill>
              <a:latin typeface="+mj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10429" y="4077461"/>
            <a:ext cx="6727825" cy="17665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7696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cs typeface="Calibri"/>
              </a:rPr>
              <a:t>MSK</a:t>
            </a:r>
            <a:r>
              <a:rPr sz="2800" b="1" spc="10" dirty="0">
                <a:cs typeface="Calibri"/>
              </a:rPr>
              <a:t> </a:t>
            </a:r>
            <a:r>
              <a:rPr sz="2800" b="1" spc="-5" dirty="0">
                <a:cs typeface="Calibri"/>
              </a:rPr>
              <a:t>Imaging</a:t>
            </a:r>
            <a:r>
              <a:rPr sz="2800" b="1" spc="5" dirty="0">
                <a:cs typeface="Calibri"/>
              </a:rPr>
              <a:t> </a:t>
            </a:r>
            <a:r>
              <a:rPr sz="2800" b="1" spc="-15" dirty="0">
                <a:cs typeface="Calibri"/>
              </a:rPr>
              <a:t>Procedures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lang="en-US" sz="27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700" dirty="0"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lang="en-US" sz="3200" b="1" spc="-5" dirty="0">
                <a:cs typeface="Calibri"/>
              </a:rPr>
              <a:t>           </a:t>
            </a:r>
            <a:endParaRPr sz="3200" dirty="0"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617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72920"/>
            <a:ext cx="6344285" cy="415671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spc="-5" dirty="0">
                <a:cs typeface="Calibri"/>
              </a:rPr>
              <a:t>Module </a:t>
            </a:r>
            <a:r>
              <a:rPr sz="2800" spc="-10" dirty="0">
                <a:cs typeface="Calibri"/>
              </a:rPr>
              <a:t>Objectives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Label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anatomical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image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Scanning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including: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Positioning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Indications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Exposure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Factors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4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Most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MSK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10" dirty="0">
                <a:cs typeface="Calibri"/>
              </a:rPr>
              <a:t>scans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done: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cs typeface="Calibri"/>
              </a:rPr>
              <a:t>Shoulder,</a:t>
            </a:r>
            <a:r>
              <a:rPr sz="2400" spc="-10" dirty="0">
                <a:cs typeface="Calibri"/>
              </a:rPr>
              <a:t> </a:t>
            </a:r>
            <a:r>
              <a:rPr sz="2400" spc="-40" dirty="0">
                <a:cs typeface="Calibri"/>
              </a:rPr>
              <a:t>Elbow,</a:t>
            </a:r>
            <a:r>
              <a:rPr sz="2400" spc="-2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Wrist,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Hip,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Knee, </a:t>
            </a:r>
            <a:r>
              <a:rPr sz="2400" dirty="0">
                <a:cs typeface="Calibri"/>
              </a:rPr>
              <a:t>Ankle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150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5764530" cy="313355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cs typeface="Calibri"/>
              </a:rPr>
              <a:t>When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 MSK</a:t>
            </a:r>
            <a:r>
              <a:rPr sz="2800" spc="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procedure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ordered?</a:t>
            </a:r>
            <a:endParaRPr sz="2800" dirty="0"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800" spc="-5" dirty="0">
                <a:cs typeface="Arial MT"/>
              </a:rPr>
              <a:t>•</a:t>
            </a:r>
            <a:endParaRPr sz="2800" dirty="0">
              <a:cs typeface="Arial MT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30" dirty="0">
                <a:cs typeface="Calibri"/>
              </a:rPr>
              <a:t>To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add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information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radiographs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Complex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fractures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Pre-arthroplasty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planning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5" dirty="0">
                <a:cs typeface="Calibri"/>
              </a:rPr>
              <a:t>Evaluate</a:t>
            </a:r>
            <a:r>
              <a:rPr sz="2800" spc="-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joints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846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1900427"/>
            <a:ext cx="9144000" cy="305714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78028"/>
            <a:ext cx="7084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9007" y="1092708"/>
            <a:ext cx="8255000" cy="5397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465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22120" y="1914144"/>
            <a:ext cx="9144000" cy="400872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56107"/>
            <a:ext cx="7541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spc="-15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5916" y="1149096"/>
            <a:ext cx="6928104" cy="53873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541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72920"/>
            <a:ext cx="8869680" cy="3132909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spc="-15" dirty="0">
                <a:cs typeface="Calibri"/>
              </a:rPr>
              <a:t>Advantages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15" dirty="0">
                <a:cs typeface="Calibri"/>
              </a:rPr>
              <a:t>over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plain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radiographs</a:t>
            </a:r>
            <a:endParaRPr sz="2800" dirty="0"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800" spc="-5" dirty="0">
                <a:cs typeface="Arial MT"/>
              </a:rPr>
              <a:t>•</a:t>
            </a:r>
            <a:endParaRPr sz="2800" dirty="0"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Ability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10" dirty="0">
                <a:cs typeface="Calibri"/>
              </a:rPr>
              <a:t> comparison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</a:t>
            </a:r>
            <a:r>
              <a:rPr sz="2800" spc="-10" dirty="0">
                <a:cs typeface="Calibri"/>
              </a:rPr>
              <a:t>joints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Bone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soft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tissue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can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both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demonstrated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scan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Excellent </a:t>
            </a:r>
            <a:r>
              <a:rPr sz="2800" spc="-20" dirty="0">
                <a:cs typeface="Calibri"/>
              </a:rPr>
              <a:t>contrast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resolution</a:t>
            </a:r>
            <a:endParaRPr sz="2800" dirty="0"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sz="2800" spc="-5" dirty="0">
                <a:cs typeface="Arial MT"/>
              </a:rPr>
              <a:t>•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35188"/>
            <a:ext cx="9741535" cy="3602909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10" dirty="0">
                <a:cs typeface="Calibri"/>
              </a:rPr>
              <a:t>Other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advantages</a:t>
            </a:r>
            <a:r>
              <a:rPr sz="2800" spc="-5" dirty="0">
                <a:cs typeface="Calibri"/>
              </a:rPr>
              <a:t> in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trauma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patients: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Retrospective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reconstructions</a:t>
            </a:r>
            <a:endParaRPr sz="2800" dirty="0">
              <a:cs typeface="Calibri"/>
            </a:endParaRPr>
          </a:p>
          <a:p>
            <a:pPr marL="355600" marR="5080">
              <a:lnSpc>
                <a:spcPts val="2590"/>
              </a:lnSpc>
              <a:spcBef>
                <a:spcPts val="560"/>
              </a:spcBef>
              <a:tabLst>
                <a:tab pos="1618615" algn="l"/>
              </a:tabLst>
            </a:pPr>
            <a:r>
              <a:rPr sz="2400" i="1" spc="-10" dirty="0">
                <a:cs typeface="Calibri"/>
              </a:rPr>
              <a:t>Example:	Pelvic</a:t>
            </a:r>
            <a:r>
              <a:rPr sz="2400" i="1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Floor</a:t>
            </a:r>
            <a:r>
              <a:rPr sz="2400" i="1" spc="-10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trauma</a:t>
            </a:r>
            <a:r>
              <a:rPr sz="2400" i="1" spc="5" dirty="0">
                <a:cs typeface="Calibri"/>
              </a:rPr>
              <a:t> </a:t>
            </a:r>
            <a:r>
              <a:rPr sz="2400" i="1" dirty="0">
                <a:cs typeface="Calibri"/>
              </a:rPr>
              <a:t>– </a:t>
            </a:r>
            <a:r>
              <a:rPr sz="2400" i="1" spc="-5" dirty="0">
                <a:cs typeface="Calibri"/>
              </a:rPr>
              <a:t>perform </a:t>
            </a:r>
            <a:r>
              <a:rPr sz="2400" i="1" dirty="0">
                <a:cs typeface="Calibri"/>
              </a:rPr>
              <a:t>a vascular</a:t>
            </a:r>
            <a:r>
              <a:rPr sz="2400" i="1" spc="10" dirty="0">
                <a:cs typeface="Calibri"/>
              </a:rPr>
              <a:t> </a:t>
            </a:r>
            <a:r>
              <a:rPr sz="2400" i="1" spc="-10" dirty="0">
                <a:cs typeface="Calibri"/>
              </a:rPr>
              <a:t>scan</a:t>
            </a:r>
            <a:r>
              <a:rPr sz="2400" i="1" spc="-5" dirty="0">
                <a:cs typeface="Calibri"/>
              </a:rPr>
              <a:t> looking</a:t>
            </a:r>
            <a:r>
              <a:rPr sz="2400" i="1" spc="-10" dirty="0">
                <a:cs typeface="Calibri"/>
              </a:rPr>
              <a:t> for</a:t>
            </a:r>
            <a:r>
              <a:rPr sz="2400" i="1" spc="5" dirty="0">
                <a:cs typeface="Calibri"/>
              </a:rPr>
              <a:t> </a:t>
            </a:r>
            <a:r>
              <a:rPr sz="2400" i="1" dirty="0">
                <a:cs typeface="Calibri"/>
              </a:rPr>
              <a:t>injury</a:t>
            </a:r>
            <a:r>
              <a:rPr sz="2400" i="1" spc="-10" dirty="0">
                <a:cs typeface="Calibri"/>
              </a:rPr>
              <a:t> </a:t>
            </a:r>
            <a:r>
              <a:rPr sz="2400" i="1" spc="-15" dirty="0">
                <a:cs typeface="Calibri"/>
              </a:rPr>
              <a:t>to </a:t>
            </a:r>
            <a:r>
              <a:rPr sz="2400" i="1" spc="-525" dirty="0">
                <a:cs typeface="Calibri"/>
              </a:rPr>
              <a:t> </a:t>
            </a:r>
            <a:r>
              <a:rPr sz="2400" i="1" dirty="0">
                <a:cs typeface="Calibri"/>
              </a:rPr>
              <a:t>vessels,</a:t>
            </a:r>
            <a:r>
              <a:rPr sz="2400" i="1" spc="-5" dirty="0">
                <a:cs typeface="Calibri"/>
              </a:rPr>
              <a:t> but </a:t>
            </a:r>
            <a:r>
              <a:rPr sz="2400" i="1" spc="-15" dirty="0">
                <a:cs typeface="Calibri"/>
              </a:rPr>
              <a:t>bony</a:t>
            </a:r>
            <a:r>
              <a:rPr sz="2400" i="1" spc="-5" dirty="0">
                <a:cs typeface="Calibri"/>
              </a:rPr>
              <a:t> </a:t>
            </a:r>
            <a:r>
              <a:rPr sz="2400" i="1" dirty="0">
                <a:cs typeface="Calibri"/>
              </a:rPr>
              <a:t>pelvis </a:t>
            </a:r>
            <a:r>
              <a:rPr sz="2400" i="1" spc="-10" dirty="0">
                <a:cs typeface="Calibri"/>
              </a:rPr>
              <a:t>can</a:t>
            </a:r>
            <a:r>
              <a:rPr sz="2400" i="1" spc="-5" dirty="0">
                <a:cs typeface="Calibri"/>
              </a:rPr>
              <a:t> also be</a:t>
            </a:r>
            <a:r>
              <a:rPr sz="2400" i="1" spc="-10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evaluated.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90"/>
              </a:lnSpc>
              <a:spcBef>
                <a:spcPts val="61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Thin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slices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allow </a:t>
            </a:r>
            <a:r>
              <a:rPr sz="2800" spc="-20" dirty="0">
                <a:cs typeface="Calibri"/>
              </a:rPr>
              <a:t>excellent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coverage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</a:t>
            </a:r>
            <a:r>
              <a:rPr sz="2800" spc="-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 thin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endParaRPr sz="2800" dirty="0">
              <a:cs typeface="Calibri"/>
            </a:endParaRPr>
          </a:p>
          <a:p>
            <a:pPr marL="241300">
              <a:lnSpc>
                <a:spcPts val="3190"/>
              </a:lnSpc>
              <a:tabLst>
                <a:tab pos="183705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5" dirty="0">
                <a:cs typeface="Calibri"/>
              </a:rPr>
              <a:t>_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 </a:t>
            </a:r>
            <a:r>
              <a:rPr sz="2800" spc="-10" dirty="0">
                <a:cs typeface="Calibri"/>
              </a:rPr>
              <a:t>common.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3D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reconstructions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often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used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endParaRPr sz="2800" dirty="0">
              <a:cs typeface="Calibri"/>
            </a:endParaRPr>
          </a:p>
          <a:p>
            <a:pPr marL="241300">
              <a:lnSpc>
                <a:spcPts val="3195"/>
              </a:lnSpc>
              <a:tabLst>
                <a:tab pos="557085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5" dirty="0">
                <a:cs typeface="Calibri"/>
              </a:rPr>
              <a:t>_.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465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5929630" cy="15614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15" dirty="0">
                <a:cs typeface="Calibri"/>
              </a:rPr>
              <a:t>Contraindications</a:t>
            </a:r>
            <a:r>
              <a:rPr sz="2800" spc="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MSK </a:t>
            </a:r>
            <a:r>
              <a:rPr sz="2800" spc="-15" dirty="0">
                <a:cs typeface="Calibri"/>
              </a:rPr>
              <a:t>procedures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Extensive</a:t>
            </a:r>
            <a:r>
              <a:rPr sz="2800" spc="-3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hardware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Pregnancy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465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0681" y="1435188"/>
            <a:ext cx="9476105" cy="4031232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15" dirty="0">
                <a:cs typeface="Calibri"/>
              </a:rPr>
              <a:t>Positioning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General</a:t>
            </a:r>
            <a:r>
              <a:rPr sz="2800" spc="-5" dirty="0">
                <a:cs typeface="Calibri"/>
              </a:rPr>
              <a:t> Rules</a:t>
            </a:r>
            <a:endParaRPr sz="280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265" algn="l"/>
                <a:tab pos="470534" algn="l"/>
                <a:tab pos="3314065" algn="l"/>
              </a:tabLst>
            </a:pPr>
            <a:r>
              <a:rPr sz="2800" spc="-10" dirty="0">
                <a:cs typeface="Calibri"/>
              </a:rPr>
              <a:t>Lower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extremities:	Supine,</a:t>
            </a:r>
            <a:r>
              <a:rPr sz="2800" spc="-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feet</a:t>
            </a:r>
            <a:r>
              <a:rPr sz="2800" spc="-3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first</a:t>
            </a:r>
            <a:endParaRPr sz="280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469265" algn="l"/>
                <a:tab pos="470534" algn="l"/>
                <a:tab pos="3331845" algn="l"/>
              </a:tabLst>
            </a:pPr>
            <a:r>
              <a:rPr sz="2800" spc="-5" dirty="0">
                <a:cs typeface="Calibri"/>
              </a:rPr>
              <a:t>Upper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extremities:	Supine,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head</a:t>
            </a:r>
            <a:r>
              <a:rPr sz="2800" spc="-25" dirty="0">
                <a:cs typeface="Calibri"/>
              </a:rPr>
              <a:t> first</a:t>
            </a:r>
            <a:endParaRPr sz="280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800" spc="-15" dirty="0">
                <a:cs typeface="Calibri"/>
              </a:rPr>
              <a:t>Ensure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symmetry</a:t>
            </a:r>
            <a:endParaRPr sz="280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469265" algn="l"/>
                <a:tab pos="470534" algn="l"/>
                <a:tab pos="8587105" algn="l"/>
              </a:tabLst>
            </a:pPr>
            <a:r>
              <a:rPr sz="2800" spc="-15" dirty="0">
                <a:cs typeface="Calibri"/>
              </a:rPr>
              <a:t>Position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long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axis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20" dirty="0">
                <a:cs typeface="Calibri"/>
              </a:rPr>
              <a:t>to </a:t>
            </a:r>
            <a:r>
              <a:rPr sz="2800" spc="-5" dirty="0">
                <a:cs typeface="Calibri"/>
              </a:rPr>
              <a:t>the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plane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acquisition</a:t>
            </a:r>
            <a:endParaRPr sz="280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20"/>
              </a:spcBef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800" spc="-5" dirty="0">
                <a:cs typeface="Calibri"/>
              </a:rPr>
              <a:t>AP and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Lateral</a:t>
            </a:r>
            <a:r>
              <a:rPr sz="2800" spc="-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scout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images</a:t>
            </a:r>
            <a:endParaRPr sz="280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800" spc="-5" dirty="0">
                <a:cs typeface="Calibri"/>
              </a:rPr>
              <a:t>Use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pillows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sponges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prevent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patient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motion</a:t>
            </a:r>
            <a:endParaRPr sz="2800"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236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099040" cy="248209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There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 many</a:t>
            </a:r>
            <a:r>
              <a:rPr sz="2800" spc="-10" dirty="0">
                <a:cs typeface="Calibri"/>
              </a:rPr>
              <a:t> variations</a:t>
            </a:r>
            <a:r>
              <a:rPr sz="2800" spc="-5" dirty="0">
                <a:cs typeface="Calibri"/>
              </a:rPr>
              <a:t> in </a:t>
            </a:r>
            <a:r>
              <a:rPr sz="2800" spc="-10" dirty="0">
                <a:cs typeface="Calibri"/>
              </a:rPr>
              <a:t>positioning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19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40" dirty="0">
                <a:cs typeface="Calibri"/>
              </a:rPr>
              <a:t>Remember,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tech</a:t>
            </a:r>
            <a:r>
              <a:rPr sz="2800" spc="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enters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patient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orientation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console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endParaRPr sz="2800" dirty="0">
              <a:cs typeface="Calibri"/>
            </a:endParaRPr>
          </a:p>
          <a:p>
            <a:pPr marL="469900">
              <a:lnSpc>
                <a:spcPts val="3190"/>
              </a:lnSpc>
            </a:pP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scanner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usually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assigns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10" dirty="0">
                <a:cs typeface="Calibri"/>
              </a:rPr>
              <a:t> </a:t>
            </a:r>
            <a:r>
              <a:rPr sz="2800" spc="-70" dirty="0">
                <a:cs typeface="Calibri"/>
              </a:rPr>
              <a:t>”L”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”R”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based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this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orientation.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Special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care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must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taken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scanning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extremities.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Some sites</a:t>
            </a:r>
            <a:r>
              <a:rPr sz="2800" spc="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have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tiny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lead </a:t>
            </a:r>
            <a:r>
              <a:rPr sz="2800" spc="-25" dirty="0">
                <a:cs typeface="Calibri"/>
              </a:rPr>
              <a:t>markers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84756"/>
            <a:ext cx="10087610" cy="3265804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 marR="7149465">
              <a:lnSpc>
                <a:spcPts val="3020"/>
              </a:lnSpc>
              <a:spcBef>
                <a:spcPts val="48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Shoulder 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Scout</a:t>
            </a:r>
            <a:r>
              <a:rPr sz="2800" spc="-5" dirty="0">
                <a:cs typeface="Calibri"/>
              </a:rPr>
              <a:t> – AP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20" dirty="0">
                <a:cs typeface="Calibri"/>
              </a:rPr>
              <a:t> 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80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Just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above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AC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joint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just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below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scapula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150" dirty="0">
              <a:cs typeface="Calibri"/>
            </a:endParaRPr>
          </a:p>
          <a:p>
            <a:pPr marL="12700" marR="5080">
              <a:lnSpc>
                <a:spcPts val="3020"/>
              </a:lnSpc>
              <a:tabLst>
                <a:tab pos="1960245" algn="l"/>
              </a:tabLst>
            </a:pPr>
            <a:r>
              <a:rPr sz="2800" spc="-15" dirty="0">
                <a:cs typeface="Calibri"/>
              </a:rPr>
              <a:t>Positioning</a:t>
            </a:r>
            <a:r>
              <a:rPr sz="2800" spc="6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	</a:t>
            </a:r>
            <a:r>
              <a:rPr sz="2800" spc="-20" dirty="0">
                <a:cs typeface="Calibri"/>
              </a:rPr>
              <a:t>Patient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supine,</a:t>
            </a:r>
            <a:r>
              <a:rPr sz="2800" spc="3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affected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arm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side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unaffected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arm </a:t>
            </a:r>
            <a:r>
              <a:rPr sz="2800" spc="-6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raised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above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head.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541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63796" y="1825751"/>
            <a:ext cx="3264407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084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263139" y="1825751"/>
            <a:ext cx="7647940" cy="4337685"/>
            <a:chOff x="2263139" y="1825751"/>
            <a:chExt cx="7647940" cy="43376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63139" y="1825751"/>
              <a:ext cx="7647336" cy="433723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930652" y="2674619"/>
              <a:ext cx="2331720" cy="2367280"/>
            </a:xfrm>
            <a:custGeom>
              <a:avLst/>
              <a:gdLst/>
              <a:ahLst/>
              <a:cxnLst/>
              <a:rect l="l" t="t" r="r" b="b"/>
              <a:pathLst>
                <a:path w="2331720" h="2367279">
                  <a:moveTo>
                    <a:pt x="233172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0" y="2329180"/>
                  </a:lnTo>
                  <a:lnTo>
                    <a:pt x="0" y="2367280"/>
                  </a:lnTo>
                  <a:lnTo>
                    <a:pt x="2331720" y="2367280"/>
                  </a:lnTo>
                  <a:lnTo>
                    <a:pt x="2331720" y="2329180"/>
                  </a:lnTo>
                  <a:lnTo>
                    <a:pt x="37973" y="2329180"/>
                  </a:lnTo>
                  <a:lnTo>
                    <a:pt x="37973" y="38100"/>
                  </a:lnTo>
                  <a:lnTo>
                    <a:pt x="2293747" y="38100"/>
                  </a:lnTo>
                  <a:lnTo>
                    <a:pt x="2293747" y="2328799"/>
                  </a:lnTo>
                  <a:lnTo>
                    <a:pt x="2331720" y="2328799"/>
                  </a:lnTo>
                  <a:lnTo>
                    <a:pt x="2331720" y="38100"/>
                  </a:lnTo>
                  <a:lnTo>
                    <a:pt x="2331720" y="37973"/>
                  </a:lnTo>
                  <a:lnTo>
                    <a:pt x="233172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930651" y="2674619"/>
              <a:ext cx="2331720" cy="2367280"/>
            </a:xfrm>
            <a:custGeom>
              <a:avLst/>
              <a:gdLst/>
              <a:ahLst/>
              <a:cxnLst/>
              <a:rect l="l" t="t" r="r" b="b"/>
              <a:pathLst>
                <a:path w="2331720" h="2367279">
                  <a:moveTo>
                    <a:pt x="0" y="0"/>
                  </a:moveTo>
                  <a:lnTo>
                    <a:pt x="2331720" y="0"/>
                  </a:lnTo>
                  <a:lnTo>
                    <a:pt x="2331720" y="2366772"/>
                  </a:lnTo>
                  <a:lnTo>
                    <a:pt x="0" y="2366772"/>
                  </a:lnTo>
                  <a:lnTo>
                    <a:pt x="0" y="0"/>
                  </a:lnTo>
                  <a:close/>
                </a:path>
                <a:path w="2331720" h="2367279">
                  <a:moveTo>
                    <a:pt x="37973" y="37972"/>
                  </a:moveTo>
                  <a:lnTo>
                    <a:pt x="37973" y="2328798"/>
                  </a:lnTo>
                  <a:lnTo>
                    <a:pt x="2293747" y="2328798"/>
                  </a:lnTo>
                  <a:lnTo>
                    <a:pt x="2293747" y="37972"/>
                  </a:lnTo>
                  <a:lnTo>
                    <a:pt x="37973" y="37972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827019" y="2674619"/>
              <a:ext cx="205740" cy="845819"/>
            </a:xfrm>
            <a:custGeom>
              <a:avLst/>
              <a:gdLst/>
              <a:ahLst/>
              <a:cxnLst/>
              <a:rect l="l" t="t" r="r" b="b"/>
              <a:pathLst>
                <a:path w="205739" h="845820">
                  <a:moveTo>
                    <a:pt x="154305" y="0"/>
                  </a:moveTo>
                  <a:lnTo>
                    <a:pt x="51435" y="0"/>
                  </a:lnTo>
                  <a:lnTo>
                    <a:pt x="51435" y="742950"/>
                  </a:lnTo>
                  <a:lnTo>
                    <a:pt x="0" y="742950"/>
                  </a:lnTo>
                  <a:lnTo>
                    <a:pt x="102869" y="845819"/>
                  </a:lnTo>
                  <a:lnTo>
                    <a:pt x="205740" y="742950"/>
                  </a:lnTo>
                  <a:lnTo>
                    <a:pt x="154305" y="742950"/>
                  </a:lnTo>
                  <a:lnTo>
                    <a:pt x="15430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827019" y="2674619"/>
              <a:ext cx="205740" cy="845819"/>
            </a:xfrm>
            <a:custGeom>
              <a:avLst/>
              <a:gdLst/>
              <a:ahLst/>
              <a:cxnLst/>
              <a:rect l="l" t="t" r="r" b="b"/>
              <a:pathLst>
                <a:path w="205739" h="845820">
                  <a:moveTo>
                    <a:pt x="0" y="742950"/>
                  </a:moveTo>
                  <a:lnTo>
                    <a:pt x="51435" y="742950"/>
                  </a:lnTo>
                  <a:lnTo>
                    <a:pt x="51435" y="0"/>
                  </a:lnTo>
                  <a:lnTo>
                    <a:pt x="154305" y="0"/>
                  </a:lnTo>
                  <a:lnTo>
                    <a:pt x="154305" y="742950"/>
                  </a:lnTo>
                  <a:lnTo>
                    <a:pt x="205740" y="742950"/>
                  </a:lnTo>
                  <a:lnTo>
                    <a:pt x="102869" y="845819"/>
                  </a:lnTo>
                  <a:lnTo>
                    <a:pt x="0" y="742950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769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84337"/>
            <a:ext cx="5153025" cy="34918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Shoulder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SFOV</a:t>
            </a:r>
            <a:r>
              <a:rPr sz="2800" spc="-5" dirty="0">
                <a:cs typeface="Calibri"/>
              </a:rPr>
              <a:t> – </a:t>
            </a:r>
            <a:r>
              <a:rPr sz="2800" spc="-15" dirty="0">
                <a:cs typeface="Calibri"/>
              </a:rPr>
              <a:t>Large </a:t>
            </a:r>
            <a:r>
              <a:rPr sz="2800" spc="-5" dirty="0">
                <a:cs typeface="Calibri"/>
              </a:rPr>
              <a:t>/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5" dirty="0">
                <a:cs typeface="Calibri"/>
              </a:rPr>
              <a:t>DFOV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 25 cm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Algorithm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  <a:tab pos="3011805" algn="l"/>
                <a:tab pos="5139690" algn="l"/>
              </a:tabLst>
            </a:pPr>
            <a:r>
              <a:rPr sz="2400" dirty="0">
                <a:cs typeface="Calibri"/>
              </a:rPr>
              <a:t>WW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WL</a:t>
            </a:r>
            <a:r>
              <a:rPr sz="2400" spc="-10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465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83791"/>
            <a:ext cx="8900795" cy="426529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Shoulder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469900" algn="l"/>
                <a:tab pos="470534" algn="l"/>
                <a:tab pos="2957830" algn="l"/>
              </a:tabLst>
            </a:pPr>
            <a:r>
              <a:rPr sz="2800" spc="-5" dirty="0">
                <a:cs typeface="Calibri"/>
              </a:rPr>
              <a:t>Acquisition</a:t>
            </a:r>
            <a:r>
              <a:rPr sz="2800" spc="3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kVp:	</a:t>
            </a:r>
            <a:r>
              <a:rPr sz="2800" spc="-5" dirty="0">
                <a:cs typeface="Calibri"/>
              </a:rPr>
              <a:t>140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325"/>
              </a:lnSpc>
              <a:spcBef>
                <a:spcPts val="33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Acquisition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mAs: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300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845"/>
              </a:lnSpc>
              <a:buFont typeface="Arial MT"/>
              <a:buChar char="•"/>
              <a:tabLst>
                <a:tab pos="812800" algn="l"/>
                <a:tab pos="813435" algn="l"/>
                <a:tab pos="4257675" algn="l"/>
              </a:tabLst>
            </a:pPr>
            <a:r>
              <a:rPr sz="2400" spc="-65" dirty="0">
                <a:cs typeface="Calibri"/>
              </a:rPr>
              <a:t>ATCM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range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15" dirty="0">
                <a:cs typeface="Calibri"/>
              </a:rPr>
              <a:t>(approximately)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Char char="•"/>
            </a:pPr>
            <a:endParaRPr sz="325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Reconstruction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details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vary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5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MPR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align</a:t>
            </a:r>
            <a:r>
              <a:rPr sz="2000" spc="10" dirty="0">
                <a:cs typeface="Calibri"/>
              </a:rPr>
              <a:t> </a:t>
            </a:r>
            <a:r>
              <a:rPr sz="2000" dirty="0">
                <a:cs typeface="Calibri"/>
              </a:rPr>
              <a:t>imaging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plane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to</a:t>
            </a:r>
            <a:r>
              <a:rPr sz="2000" dirty="0">
                <a:cs typeface="Calibri"/>
              </a:rPr>
              <a:t> be</a:t>
            </a:r>
            <a:r>
              <a:rPr sz="2000" spc="-5" dirty="0">
                <a:cs typeface="Calibri"/>
              </a:rPr>
              <a:t> perpendicular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long</a:t>
            </a:r>
            <a:r>
              <a:rPr sz="2000" spc="-10" dirty="0">
                <a:cs typeface="Calibri"/>
              </a:rPr>
              <a:t> axis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dirty="0">
                <a:cs typeface="Calibri"/>
              </a:rPr>
              <a:t> the</a:t>
            </a:r>
            <a:r>
              <a:rPr sz="2000" spc="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anatomy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5" dirty="0">
                <a:cs typeface="Calibri"/>
              </a:rPr>
              <a:t>Slice Thickness</a:t>
            </a:r>
            <a:r>
              <a:rPr sz="2000" spc="2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thin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slices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800" algn="l"/>
                <a:tab pos="813435" algn="l"/>
                <a:tab pos="4919980" algn="l"/>
                <a:tab pos="6508750" algn="l"/>
              </a:tabLst>
            </a:pPr>
            <a:r>
              <a:rPr sz="2000" spc="-5" dirty="0">
                <a:cs typeface="Calibri"/>
              </a:rPr>
              <a:t>Windowing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soft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tissue</a:t>
            </a:r>
            <a:r>
              <a:rPr sz="2000" spc="35" dirty="0">
                <a:cs typeface="Calibri"/>
              </a:rPr>
              <a:t> </a:t>
            </a:r>
            <a:r>
              <a:rPr sz="2000" dirty="0">
                <a:cs typeface="Calibri"/>
              </a:rPr>
              <a:t>WW</a:t>
            </a:r>
            <a:r>
              <a:rPr sz="20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000" dirty="0">
                <a:cs typeface="Calibri"/>
              </a:rPr>
              <a:t>WL</a:t>
            </a:r>
            <a:r>
              <a:rPr sz="2000" spc="-5" dirty="0">
                <a:cs typeface="Calibri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Apply</a:t>
            </a:r>
            <a:r>
              <a:rPr sz="2000" spc="-2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filters</a:t>
            </a:r>
            <a:r>
              <a:rPr sz="2000" spc="35" dirty="0">
                <a:cs typeface="Calibri"/>
              </a:rPr>
              <a:t> </a:t>
            </a:r>
            <a:r>
              <a:rPr sz="2000" dirty="0">
                <a:cs typeface="Calibri"/>
              </a:rPr>
              <a:t>– </a:t>
            </a:r>
            <a:r>
              <a:rPr sz="2000" spc="-5" dirty="0">
                <a:cs typeface="Calibri"/>
              </a:rPr>
              <a:t>high-resolution</a:t>
            </a:r>
            <a:r>
              <a:rPr sz="2000" dirty="0">
                <a:cs typeface="Calibri"/>
              </a:rPr>
              <a:t> bone</a:t>
            </a:r>
          </a:p>
          <a:p>
            <a:pPr marL="812800" lvl="1" indent="-457834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5" dirty="0">
                <a:cs typeface="Calibri"/>
              </a:rPr>
              <a:t>3D,</a:t>
            </a:r>
            <a:r>
              <a:rPr sz="2000" spc="-55" dirty="0">
                <a:cs typeface="Calibri"/>
              </a:rPr>
              <a:t> </a:t>
            </a:r>
            <a:r>
              <a:rPr sz="2000" dirty="0">
                <a:cs typeface="Calibri"/>
              </a:rPr>
              <a:t>if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indicated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007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37788" y="1690116"/>
            <a:ext cx="4718304" cy="435254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693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34236"/>
            <a:ext cx="7334884" cy="414909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Shoulder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Shoulder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Arthrography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can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done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325"/>
              </a:lnSpc>
              <a:spcBef>
                <a:spcPts val="34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Useful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demonstrate: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810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Joint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capsule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ts val="2810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Extrascapular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structures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(muscles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rotator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cuff)</a:t>
            </a:r>
          </a:p>
          <a:p>
            <a:pPr marL="812800" lvl="1" indent="-457834">
              <a:lnSpc>
                <a:spcPts val="284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Loose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bodies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within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</a:t>
            </a:r>
            <a:endParaRPr sz="2400" dirty="0">
              <a:cs typeface="Calibri"/>
            </a:endParaRPr>
          </a:p>
          <a:p>
            <a:pPr marL="469900" indent="-457834">
              <a:lnSpc>
                <a:spcPts val="3329"/>
              </a:lnSpc>
              <a:spcBef>
                <a:spcPts val="309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Double</a:t>
            </a:r>
            <a:r>
              <a:rPr sz="2800" spc="-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contrast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810"/>
              </a:lnSpc>
              <a:buFont typeface="Arial MT"/>
              <a:buChar char="•"/>
              <a:tabLst>
                <a:tab pos="812800" algn="l"/>
                <a:tab pos="813435" algn="l"/>
                <a:tab pos="3000375" algn="l"/>
              </a:tabLst>
            </a:pPr>
            <a:r>
              <a:rPr sz="2400" dirty="0">
                <a:cs typeface="Calibri"/>
              </a:rPr>
              <a:t>Up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ml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iodinated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contrast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media</a:t>
            </a:r>
          </a:p>
          <a:p>
            <a:pPr marL="812800" lvl="1" indent="-457834">
              <a:lnSpc>
                <a:spcPts val="2840"/>
              </a:lnSpc>
              <a:buFont typeface="Arial MT"/>
              <a:buChar char="•"/>
              <a:tabLst>
                <a:tab pos="812800" algn="l"/>
                <a:tab pos="813435" algn="l"/>
                <a:tab pos="2999740" algn="l"/>
              </a:tabLst>
            </a:pPr>
            <a:r>
              <a:rPr sz="2400" dirty="0">
                <a:cs typeface="Calibri"/>
              </a:rPr>
              <a:t>Up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ml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air</a:t>
            </a:r>
          </a:p>
          <a:p>
            <a:pPr marL="469900" indent="-457834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Scan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includes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above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AC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joint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glenoid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fossa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541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48585"/>
            <a:ext cx="3399790" cy="207073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Elbow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Scout </a:t>
            </a:r>
            <a:r>
              <a:rPr sz="2800" spc="-5" dirty="0">
                <a:cs typeface="Calibri"/>
              </a:rPr>
              <a:t>– AP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20" dirty="0">
                <a:cs typeface="Calibri"/>
              </a:rPr>
              <a:t> 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endParaRPr sz="2800" dirty="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564302"/>
            <a:ext cx="9514205" cy="127889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469900" algn="l"/>
                <a:tab pos="470534" algn="l"/>
                <a:tab pos="2484755" algn="l"/>
              </a:tabLst>
            </a:pPr>
            <a:r>
              <a:rPr sz="2800" spc="-15" dirty="0">
                <a:cs typeface="Calibri"/>
              </a:rPr>
              <a:t>Positioning</a:t>
            </a:r>
            <a:r>
              <a:rPr sz="2800" spc="6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	</a:t>
            </a:r>
            <a:r>
              <a:rPr sz="2800" spc="-20" dirty="0">
                <a:cs typeface="Calibri"/>
              </a:rPr>
              <a:t>Patient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prone,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affected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arm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extended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over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head.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Alternative: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supine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with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arm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at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side </a:t>
            </a:r>
            <a:r>
              <a:rPr sz="2400" dirty="0">
                <a:cs typeface="Calibri"/>
              </a:rPr>
              <a:t>in </a:t>
            </a:r>
            <a:r>
              <a:rPr sz="2400" spc="-10" dirty="0">
                <a:cs typeface="Calibri"/>
              </a:rPr>
              <a:t>anatomical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position.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Alternative: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 prone,</a:t>
            </a:r>
            <a:r>
              <a:rPr sz="2400" dirty="0">
                <a:cs typeface="Calibri"/>
              </a:rPr>
              <a:t> arm</a:t>
            </a:r>
            <a:r>
              <a:rPr sz="2400" spc="-10" dirty="0">
                <a:cs typeface="Calibri"/>
              </a:rPr>
              <a:t> bent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into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elbow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position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693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63796" y="1825751"/>
            <a:ext cx="3264407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150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886455" y="1962911"/>
            <a:ext cx="6419215" cy="3282950"/>
            <a:chOff x="2886455" y="1962911"/>
            <a:chExt cx="6419215" cy="32829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86455" y="1962911"/>
              <a:ext cx="6419088" cy="328269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963156" y="2489199"/>
              <a:ext cx="1567180" cy="1497330"/>
            </a:xfrm>
            <a:custGeom>
              <a:avLst/>
              <a:gdLst/>
              <a:ahLst/>
              <a:cxnLst/>
              <a:rect l="l" t="t" r="r" b="b"/>
              <a:pathLst>
                <a:path w="1567179" h="1497329">
                  <a:moveTo>
                    <a:pt x="1566672" y="0"/>
                  </a:moveTo>
                  <a:lnTo>
                    <a:pt x="1510665" y="0"/>
                  </a:lnTo>
                  <a:lnTo>
                    <a:pt x="1510665" y="55880"/>
                  </a:lnTo>
                  <a:lnTo>
                    <a:pt x="1510665" y="1441450"/>
                  </a:lnTo>
                  <a:lnTo>
                    <a:pt x="56007" y="1441450"/>
                  </a:lnTo>
                  <a:lnTo>
                    <a:pt x="56007" y="55880"/>
                  </a:lnTo>
                  <a:lnTo>
                    <a:pt x="1510665" y="55880"/>
                  </a:lnTo>
                  <a:lnTo>
                    <a:pt x="1510665" y="0"/>
                  </a:lnTo>
                  <a:lnTo>
                    <a:pt x="0" y="0"/>
                  </a:lnTo>
                  <a:lnTo>
                    <a:pt x="0" y="55880"/>
                  </a:lnTo>
                  <a:lnTo>
                    <a:pt x="0" y="1441450"/>
                  </a:lnTo>
                  <a:lnTo>
                    <a:pt x="0" y="1497330"/>
                  </a:lnTo>
                  <a:lnTo>
                    <a:pt x="1566672" y="1497330"/>
                  </a:lnTo>
                  <a:lnTo>
                    <a:pt x="1566672" y="1441577"/>
                  </a:lnTo>
                  <a:lnTo>
                    <a:pt x="1566672" y="1441450"/>
                  </a:lnTo>
                  <a:lnTo>
                    <a:pt x="1566672" y="55880"/>
                  </a:lnTo>
                  <a:lnTo>
                    <a:pt x="1566672" y="55499"/>
                  </a:lnTo>
                  <a:lnTo>
                    <a:pt x="156667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963155" y="2488691"/>
              <a:ext cx="1567180" cy="1498600"/>
            </a:xfrm>
            <a:custGeom>
              <a:avLst/>
              <a:gdLst/>
              <a:ahLst/>
              <a:cxnLst/>
              <a:rect l="l" t="t" r="r" b="b"/>
              <a:pathLst>
                <a:path w="1567179" h="1498600">
                  <a:moveTo>
                    <a:pt x="0" y="0"/>
                  </a:moveTo>
                  <a:lnTo>
                    <a:pt x="1566672" y="0"/>
                  </a:lnTo>
                  <a:lnTo>
                    <a:pt x="1566672" y="1498092"/>
                  </a:lnTo>
                  <a:lnTo>
                    <a:pt x="0" y="1498092"/>
                  </a:lnTo>
                  <a:lnTo>
                    <a:pt x="0" y="0"/>
                  </a:lnTo>
                  <a:close/>
                </a:path>
                <a:path w="1567179" h="1498600">
                  <a:moveTo>
                    <a:pt x="56007" y="56007"/>
                  </a:moveTo>
                  <a:lnTo>
                    <a:pt x="56007" y="1442085"/>
                  </a:lnTo>
                  <a:lnTo>
                    <a:pt x="1510665" y="1442085"/>
                  </a:lnTo>
                  <a:lnTo>
                    <a:pt x="1510665" y="56007"/>
                  </a:lnTo>
                  <a:lnTo>
                    <a:pt x="56007" y="56007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846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35188"/>
            <a:ext cx="4611370" cy="34918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Elbow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SFOV</a:t>
            </a:r>
            <a:r>
              <a:rPr sz="2800" spc="-5" dirty="0">
                <a:cs typeface="Calibri"/>
              </a:rPr>
              <a:t> – </a:t>
            </a:r>
            <a:r>
              <a:rPr sz="2800" spc="-15" dirty="0">
                <a:cs typeface="Calibri"/>
              </a:rPr>
              <a:t>Large </a:t>
            </a:r>
            <a:r>
              <a:rPr sz="2800" spc="-5" dirty="0">
                <a:cs typeface="Calibri"/>
              </a:rPr>
              <a:t>/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5" dirty="0">
                <a:cs typeface="Calibri"/>
              </a:rPr>
              <a:t>DFOV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15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cm,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set </a:t>
            </a:r>
            <a:r>
              <a:rPr sz="2800" spc="-15" dirty="0">
                <a:cs typeface="Calibri"/>
              </a:rPr>
              <a:t>to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patient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Algorithm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 Bone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WW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2000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WL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500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998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3503" y="1483852"/>
            <a:ext cx="8900795" cy="4264025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Elbow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469265" algn="l"/>
                <a:tab pos="470534" algn="l"/>
                <a:tab pos="2957830" algn="l"/>
              </a:tabLst>
            </a:pPr>
            <a:r>
              <a:rPr sz="2800" spc="-10" dirty="0">
                <a:cs typeface="Calibri"/>
              </a:rPr>
              <a:t>Acquisition</a:t>
            </a:r>
            <a:r>
              <a:rPr sz="2800" spc="9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kVp:	</a:t>
            </a:r>
            <a:r>
              <a:rPr sz="2800" spc="-5" dirty="0">
                <a:cs typeface="Calibri"/>
              </a:rPr>
              <a:t>140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325"/>
              </a:lnSpc>
              <a:spcBef>
                <a:spcPts val="340"/>
              </a:spcBef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800" spc="-5" dirty="0">
                <a:cs typeface="Calibri"/>
              </a:rPr>
              <a:t>Acquisition mAs: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84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No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need</a:t>
            </a:r>
            <a:r>
              <a:rPr sz="2400" spc="-2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30" dirty="0">
                <a:cs typeface="Calibri"/>
              </a:rPr>
              <a:t> </a:t>
            </a:r>
            <a:r>
              <a:rPr sz="2400" spc="-65" dirty="0">
                <a:cs typeface="Calibri"/>
              </a:rPr>
              <a:t>ATCM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Char char="•"/>
            </a:pPr>
            <a:endParaRPr sz="325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800" spc="-15" dirty="0">
                <a:cs typeface="Calibri"/>
              </a:rPr>
              <a:t>Reconstruction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details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vary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MPR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align</a:t>
            </a:r>
            <a:r>
              <a:rPr sz="2000" spc="10" dirty="0">
                <a:cs typeface="Calibri"/>
              </a:rPr>
              <a:t> </a:t>
            </a:r>
            <a:r>
              <a:rPr sz="2000" dirty="0">
                <a:cs typeface="Calibri"/>
              </a:rPr>
              <a:t>imaging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plane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to</a:t>
            </a:r>
            <a:r>
              <a:rPr sz="2000" dirty="0">
                <a:cs typeface="Calibri"/>
              </a:rPr>
              <a:t> be</a:t>
            </a:r>
            <a:r>
              <a:rPr sz="2000" spc="-5" dirty="0">
                <a:cs typeface="Calibri"/>
              </a:rPr>
              <a:t> perpendicular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long</a:t>
            </a:r>
            <a:r>
              <a:rPr sz="2000" spc="-10" dirty="0">
                <a:cs typeface="Calibri"/>
              </a:rPr>
              <a:t> axis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dirty="0">
                <a:cs typeface="Calibri"/>
              </a:rPr>
              <a:t> the</a:t>
            </a:r>
            <a:r>
              <a:rPr sz="2000" spc="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anatomy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5" dirty="0">
                <a:cs typeface="Calibri"/>
              </a:rPr>
              <a:t>Slice Thickness</a:t>
            </a:r>
            <a:r>
              <a:rPr sz="2000" spc="2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thin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slices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Windowing</a:t>
            </a:r>
            <a:r>
              <a:rPr sz="2000" spc="-4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5" dirty="0">
                <a:cs typeface="Calibri"/>
              </a:rPr>
              <a:t> soft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tissue</a:t>
            </a:r>
            <a:r>
              <a:rPr sz="2000" spc="15" dirty="0">
                <a:cs typeface="Calibri"/>
              </a:rPr>
              <a:t> </a:t>
            </a:r>
            <a:r>
              <a:rPr sz="2000" spc="5" dirty="0">
                <a:cs typeface="Calibri"/>
              </a:rPr>
              <a:t>WW</a:t>
            </a:r>
            <a:r>
              <a:rPr sz="2000" spc="-35" dirty="0">
                <a:cs typeface="Calibri"/>
              </a:rPr>
              <a:t> </a:t>
            </a:r>
            <a:r>
              <a:rPr sz="2000" dirty="0">
                <a:cs typeface="Calibri"/>
              </a:rPr>
              <a:t>500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WL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50</a:t>
            </a: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Apply</a:t>
            </a:r>
            <a:r>
              <a:rPr sz="2000" spc="-3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filters</a:t>
            </a:r>
            <a:r>
              <a:rPr sz="2000" spc="2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5" dirty="0">
                <a:cs typeface="Calibri"/>
              </a:rPr>
              <a:t> high-resolution</a:t>
            </a:r>
            <a:r>
              <a:rPr sz="2000" spc="-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bone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5" dirty="0">
                <a:cs typeface="Calibri"/>
              </a:rPr>
              <a:t>3D,</a:t>
            </a:r>
            <a:r>
              <a:rPr sz="2000" spc="-55" dirty="0">
                <a:cs typeface="Calibri"/>
              </a:rPr>
              <a:t> </a:t>
            </a:r>
            <a:r>
              <a:rPr sz="2000" dirty="0">
                <a:cs typeface="Calibri"/>
              </a:rPr>
              <a:t>if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indicated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90188" y="1825751"/>
            <a:ext cx="4611623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846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47611"/>
            <a:ext cx="2977515" cy="1778000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Wrist</a:t>
            </a:r>
            <a:endParaRPr sz="280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434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0" dirty="0">
                <a:cs typeface="Calibri"/>
              </a:rPr>
              <a:t>Scout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AP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endParaRPr sz="240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305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5" dirty="0">
                <a:cs typeface="Calibri"/>
              </a:rPr>
              <a:t>Anatomy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included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endParaRPr sz="240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093286"/>
            <a:ext cx="8663305" cy="1576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469900" algn="l"/>
                <a:tab pos="470534" algn="l"/>
                <a:tab pos="2192020" algn="l"/>
              </a:tabLst>
            </a:pPr>
            <a:r>
              <a:rPr sz="2400" spc="-10" dirty="0">
                <a:cs typeface="Calibri"/>
              </a:rPr>
              <a:t>Positioning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–	</a:t>
            </a:r>
            <a:r>
              <a:rPr sz="2400" spc="-15" dirty="0">
                <a:cs typeface="Calibri"/>
              </a:rPr>
              <a:t>Patient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prone,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affected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arm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extended </a:t>
            </a:r>
            <a:r>
              <a:rPr sz="2400" spc="-15" dirty="0">
                <a:cs typeface="Calibri"/>
              </a:rPr>
              <a:t>over</a:t>
            </a:r>
            <a:r>
              <a:rPr sz="2400" spc="-5" dirty="0">
                <a:cs typeface="Calibri"/>
              </a:rPr>
              <a:t> head.</a:t>
            </a:r>
            <a:endParaRPr sz="240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0" dirty="0">
                <a:cs typeface="Calibri"/>
              </a:rPr>
              <a:t>Alternative:</a:t>
            </a:r>
            <a:r>
              <a:rPr sz="2000" spc="3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patient</a:t>
            </a:r>
            <a:r>
              <a:rPr sz="2000" spc="3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supine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with</a:t>
            </a:r>
            <a:r>
              <a:rPr sz="2000" spc="10" dirty="0">
                <a:cs typeface="Calibri"/>
              </a:rPr>
              <a:t> </a:t>
            </a:r>
            <a:r>
              <a:rPr sz="2000" dirty="0">
                <a:cs typeface="Calibri"/>
              </a:rPr>
              <a:t>arm</a:t>
            </a:r>
            <a:r>
              <a:rPr sz="2000" spc="-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at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side</a:t>
            </a:r>
            <a:r>
              <a:rPr sz="2000" spc="15" dirty="0">
                <a:cs typeface="Calibri"/>
              </a:rPr>
              <a:t> </a:t>
            </a:r>
            <a:r>
              <a:rPr sz="2000" dirty="0">
                <a:cs typeface="Calibri"/>
              </a:rPr>
              <a:t>in</a:t>
            </a:r>
            <a:r>
              <a:rPr sz="2000" spc="-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anatomical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position.</a:t>
            </a:r>
            <a:endParaRPr sz="200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0" dirty="0">
                <a:cs typeface="Calibri"/>
              </a:rPr>
              <a:t>Alternative:</a:t>
            </a:r>
            <a:r>
              <a:rPr sz="2000" spc="3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patient</a:t>
            </a:r>
            <a:r>
              <a:rPr sz="2000" spc="3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seated</a:t>
            </a:r>
            <a:r>
              <a:rPr sz="2000" spc="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outside</a:t>
            </a:r>
            <a:r>
              <a:rPr sz="2000" dirty="0">
                <a:cs typeface="Calibri"/>
              </a:rPr>
              <a:t> the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scanner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with</a:t>
            </a:r>
            <a:r>
              <a:rPr sz="2000" dirty="0">
                <a:cs typeface="Calibri"/>
              </a:rPr>
              <a:t> arm</a:t>
            </a:r>
            <a:r>
              <a:rPr sz="2000" spc="1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extended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table.</a:t>
            </a:r>
            <a:endParaRPr sz="2000">
              <a:cs typeface="Calibri"/>
            </a:endParaRPr>
          </a:p>
          <a:p>
            <a:pPr marL="1041400" lvl="2" indent="-457834">
              <a:lnSpc>
                <a:spcPct val="100000"/>
              </a:lnSpc>
              <a:spcBef>
                <a:spcPts val="80"/>
              </a:spcBef>
              <a:buFont typeface="Arial MT"/>
              <a:buChar char="•"/>
              <a:tabLst>
                <a:tab pos="1041400" algn="l"/>
                <a:tab pos="1042035" algn="l"/>
              </a:tabLst>
            </a:pPr>
            <a:r>
              <a:rPr sz="1800" spc="-5" dirty="0">
                <a:cs typeface="Calibri"/>
              </a:rPr>
              <a:t>Instruct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patient </a:t>
            </a:r>
            <a:r>
              <a:rPr sz="1800" spc="-10" dirty="0">
                <a:cs typeface="Calibri"/>
              </a:rPr>
              <a:t>to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look </a:t>
            </a:r>
            <a:r>
              <a:rPr sz="1800" spc="-20" dirty="0">
                <a:cs typeface="Calibri"/>
              </a:rPr>
              <a:t>away</a:t>
            </a:r>
            <a:r>
              <a:rPr sz="1800" spc="-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from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the </a:t>
            </a:r>
            <a:r>
              <a:rPr sz="1800" spc="-25" dirty="0">
                <a:cs typeface="Calibri"/>
              </a:rPr>
              <a:t>scanner.</a:t>
            </a:r>
            <a:endParaRPr sz="1800">
              <a:cs typeface="Calibri"/>
            </a:endParaRPr>
          </a:p>
          <a:p>
            <a:pPr marL="1041400" lvl="2" indent="-457834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1041400" algn="l"/>
                <a:tab pos="1042035" algn="l"/>
              </a:tabLst>
            </a:pPr>
            <a:r>
              <a:rPr sz="1800" spc="-5" dirty="0">
                <a:cs typeface="Calibri"/>
              </a:rPr>
              <a:t>Shield</a:t>
            </a:r>
            <a:r>
              <a:rPr sz="1800" spc="-3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patient</a:t>
            </a:r>
            <a:endParaRPr sz="1800"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617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1738883"/>
            <a:ext cx="9144000" cy="338023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150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01823" y="1458467"/>
            <a:ext cx="6742176" cy="487401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575303" y="1271016"/>
            <a:ext cx="5041900" cy="5064760"/>
            <a:chOff x="3575303" y="1271016"/>
            <a:chExt cx="5041900" cy="50647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75303" y="1271016"/>
              <a:ext cx="5041392" cy="50642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81500" y="2847339"/>
              <a:ext cx="3738879" cy="2524760"/>
            </a:xfrm>
            <a:custGeom>
              <a:avLst/>
              <a:gdLst/>
              <a:ahLst/>
              <a:cxnLst/>
              <a:rect l="l" t="t" r="r" b="b"/>
              <a:pathLst>
                <a:path w="3738879" h="2524760">
                  <a:moveTo>
                    <a:pt x="3738372" y="0"/>
                  </a:moveTo>
                  <a:lnTo>
                    <a:pt x="3683889" y="0"/>
                  </a:lnTo>
                  <a:lnTo>
                    <a:pt x="3683889" y="54610"/>
                  </a:lnTo>
                  <a:lnTo>
                    <a:pt x="3683889" y="2470150"/>
                  </a:lnTo>
                  <a:lnTo>
                    <a:pt x="54483" y="2470150"/>
                  </a:lnTo>
                  <a:lnTo>
                    <a:pt x="54483" y="54610"/>
                  </a:lnTo>
                  <a:lnTo>
                    <a:pt x="3683889" y="54610"/>
                  </a:lnTo>
                  <a:lnTo>
                    <a:pt x="3683889" y="0"/>
                  </a:lnTo>
                  <a:lnTo>
                    <a:pt x="0" y="0"/>
                  </a:lnTo>
                  <a:lnTo>
                    <a:pt x="0" y="54610"/>
                  </a:lnTo>
                  <a:lnTo>
                    <a:pt x="0" y="2470150"/>
                  </a:lnTo>
                  <a:lnTo>
                    <a:pt x="0" y="2524760"/>
                  </a:lnTo>
                  <a:lnTo>
                    <a:pt x="3738372" y="2524760"/>
                  </a:lnTo>
                  <a:lnTo>
                    <a:pt x="3738372" y="2470277"/>
                  </a:lnTo>
                  <a:lnTo>
                    <a:pt x="3738372" y="2470150"/>
                  </a:lnTo>
                  <a:lnTo>
                    <a:pt x="3738372" y="54610"/>
                  </a:lnTo>
                  <a:lnTo>
                    <a:pt x="3738372" y="53975"/>
                  </a:lnTo>
                  <a:lnTo>
                    <a:pt x="373837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381499" y="2846832"/>
              <a:ext cx="3738879" cy="2525395"/>
            </a:xfrm>
            <a:custGeom>
              <a:avLst/>
              <a:gdLst/>
              <a:ahLst/>
              <a:cxnLst/>
              <a:rect l="l" t="t" r="r" b="b"/>
              <a:pathLst>
                <a:path w="3738879" h="2525395">
                  <a:moveTo>
                    <a:pt x="0" y="0"/>
                  </a:moveTo>
                  <a:lnTo>
                    <a:pt x="3738372" y="0"/>
                  </a:lnTo>
                  <a:lnTo>
                    <a:pt x="3738372" y="2525267"/>
                  </a:lnTo>
                  <a:lnTo>
                    <a:pt x="0" y="2525267"/>
                  </a:lnTo>
                  <a:lnTo>
                    <a:pt x="0" y="0"/>
                  </a:lnTo>
                  <a:close/>
                </a:path>
                <a:path w="3738879" h="2525395">
                  <a:moveTo>
                    <a:pt x="54483" y="54482"/>
                  </a:moveTo>
                  <a:lnTo>
                    <a:pt x="54483" y="2470784"/>
                  </a:lnTo>
                  <a:lnTo>
                    <a:pt x="3683889" y="2470784"/>
                  </a:lnTo>
                  <a:lnTo>
                    <a:pt x="3683889" y="54482"/>
                  </a:lnTo>
                  <a:lnTo>
                    <a:pt x="54483" y="54482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10811" y="4012692"/>
              <a:ext cx="342900" cy="1051560"/>
            </a:xfrm>
            <a:custGeom>
              <a:avLst/>
              <a:gdLst/>
              <a:ahLst/>
              <a:cxnLst/>
              <a:rect l="l" t="t" r="r" b="b"/>
              <a:pathLst>
                <a:path w="342900" h="1051560">
                  <a:moveTo>
                    <a:pt x="171450" y="0"/>
                  </a:moveTo>
                  <a:lnTo>
                    <a:pt x="0" y="171449"/>
                  </a:lnTo>
                  <a:lnTo>
                    <a:pt x="85725" y="171449"/>
                  </a:lnTo>
                  <a:lnTo>
                    <a:pt x="85725" y="1051559"/>
                  </a:lnTo>
                  <a:lnTo>
                    <a:pt x="257175" y="1051559"/>
                  </a:lnTo>
                  <a:lnTo>
                    <a:pt x="257175" y="171449"/>
                  </a:lnTo>
                  <a:lnTo>
                    <a:pt x="342900" y="171449"/>
                  </a:lnTo>
                  <a:lnTo>
                    <a:pt x="1714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210811" y="4012692"/>
              <a:ext cx="342900" cy="1051560"/>
            </a:xfrm>
            <a:custGeom>
              <a:avLst/>
              <a:gdLst/>
              <a:ahLst/>
              <a:cxnLst/>
              <a:rect l="l" t="t" r="r" b="b"/>
              <a:pathLst>
                <a:path w="342900" h="1051560">
                  <a:moveTo>
                    <a:pt x="342900" y="171449"/>
                  </a:moveTo>
                  <a:lnTo>
                    <a:pt x="257175" y="171449"/>
                  </a:lnTo>
                  <a:lnTo>
                    <a:pt x="257175" y="1051559"/>
                  </a:lnTo>
                  <a:lnTo>
                    <a:pt x="85725" y="1051559"/>
                  </a:lnTo>
                  <a:lnTo>
                    <a:pt x="85725" y="171449"/>
                  </a:lnTo>
                  <a:lnTo>
                    <a:pt x="0" y="171449"/>
                  </a:lnTo>
                  <a:lnTo>
                    <a:pt x="171450" y="0"/>
                  </a:lnTo>
                  <a:lnTo>
                    <a:pt x="342900" y="171449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10614"/>
            <a:ext cx="5854065" cy="34918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 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Wrist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SFOV</a:t>
            </a:r>
            <a:r>
              <a:rPr sz="2800" spc="-5" dirty="0">
                <a:cs typeface="Calibri"/>
              </a:rPr>
              <a:t> – </a:t>
            </a:r>
            <a:r>
              <a:rPr sz="2800" spc="-15" dirty="0">
                <a:cs typeface="Calibri"/>
              </a:rPr>
              <a:t>Large </a:t>
            </a:r>
            <a:r>
              <a:rPr sz="2800" spc="-5" dirty="0">
                <a:cs typeface="Calibri"/>
              </a:rPr>
              <a:t>/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5" dirty="0">
                <a:cs typeface="Calibri"/>
              </a:rPr>
              <a:t>DFOV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10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cm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(adjust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skin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surface)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Algorithm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 Bone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  <a:tab pos="3011805" algn="l"/>
                <a:tab pos="5071745" algn="l"/>
              </a:tabLst>
            </a:pPr>
            <a:r>
              <a:rPr sz="2400" dirty="0">
                <a:cs typeface="Calibri"/>
              </a:rPr>
              <a:t>WW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WL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24203"/>
            <a:ext cx="4747260" cy="4352290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sz="26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6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Wrist</a:t>
            </a:r>
            <a:endParaRPr sz="26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370"/>
              </a:spcBef>
              <a:buFont typeface="Arial MT"/>
              <a:buChar char="•"/>
              <a:tabLst>
                <a:tab pos="469900" algn="l"/>
                <a:tab pos="470534" algn="l"/>
                <a:tab pos="2779395" algn="l"/>
              </a:tabLst>
            </a:pPr>
            <a:r>
              <a:rPr sz="2600" dirty="0">
                <a:cs typeface="Calibri"/>
              </a:rPr>
              <a:t>Acquisition</a:t>
            </a:r>
            <a:r>
              <a:rPr sz="2600" spc="-30" dirty="0">
                <a:cs typeface="Calibri"/>
              </a:rPr>
              <a:t> </a:t>
            </a:r>
            <a:r>
              <a:rPr sz="2600" spc="-15" dirty="0">
                <a:cs typeface="Calibri"/>
              </a:rPr>
              <a:t>kVp:	</a:t>
            </a:r>
            <a:r>
              <a:rPr sz="2600" dirty="0">
                <a:cs typeface="Calibri"/>
              </a:rPr>
              <a:t>140</a:t>
            </a:r>
          </a:p>
          <a:p>
            <a:pPr marL="469900" indent="-457834">
              <a:lnSpc>
                <a:spcPts val="3110"/>
              </a:lnSpc>
              <a:spcBef>
                <a:spcPts val="38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600" dirty="0">
                <a:cs typeface="Calibri"/>
              </a:rPr>
              <a:t>Acquisition</a:t>
            </a:r>
            <a:r>
              <a:rPr sz="2600" spc="-65" dirty="0">
                <a:cs typeface="Calibri"/>
              </a:rPr>
              <a:t> </a:t>
            </a:r>
            <a:r>
              <a:rPr sz="2600" dirty="0">
                <a:cs typeface="Calibri"/>
              </a:rPr>
              <a:t>mAs:</a:t>
            </a:r>
            <a:r>
              <a:rPr sz="2600" spc="-2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200-300</a:t>
            </a:r>
            <a:endParaRPr sz="2600" dirty="0">
              <a:cs typeface="Calibri"/>
            </a:endParaRPr>
          </a:p>
          <a:p>
            <a:pPr marL="812800" lvl="1" indent="-457834">
              <a:lnSpc>
                <a:spcPts val="2630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200" spc="-5" dirty="0">
                <a:cs typeface="Calibri"/>
              </a:rPr>
              <a:t>No</a:t>
            </a:r>
            <a:r>
              <a:rPr sz="2200" spc="-10" dirty="0">
                <a:cs typeface="Calibri"/>
              </a:rPr>
              <a:t> need</a:t>
            </a:r>
            <a:r>
              <a:rPr sz="2200" spc="-5" dirty="0">
                <a:cs typeface="Calibri"/>
              </a:rPr>
              <a:t> </a:t>
            </a:r>
            <a:r>
              <a:rPr sz="2200" spc="-20" dirty="0">
                <a:cs typeface="Calibri"/>
              </a:rPr>
              <a:t>for</a:t>
            </a:r>
            <a:r>
              <a:rPr sz="2200" spc="-10" dirty="0">
                <a:cs typeface="Calibri"/>
              </a:rPr>
              <a:t> </a:t>
            </a:r>
            <a:r>
              <a:rPr sz="2200" spc="-65" dirty="0">
                <a:cs typeface="Calibri"/>
              </a:rPr>
              <a:t>ATCM</a:t>
            </a:r>
            <a:endParaRPr sz="22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har char="•"/>
            </a:pPr>
            <a:endParaRPr sz="315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600" spc="-5" dirty="0">
                <a:cs typeface="Calibri"/>
              </a:rPr>
              <a:t>Reconstruction</a:t>
            </a:r>
            <a:r>
              <a:rPr sz="2600" spc="-5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details</a:t>
            </a:r>
            <a:r>
              <a:rPr sz="2600" spc="-20" dirty="0">
                <a:cs typeface="Calibri"/>
              </a:rPr>
              <a:t> </a:t>
            </a:r>
            <a:r>
              <a:rPr sz="2600" dirty="0">
                <a:cs typeface="Calibri"/>
              </a:rPr>
              <a:t>will</a:t>
            </a:r>
            <a:r>
              <a:rPr sz="2600" spc="-10" dirty="0">
                <a:cs typeface="Calibri"/>
              </a:rPr>
              <a:t> vary</a:t>
            </a:r>
            <a:endParaRPr sz="26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8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5" dirty="0">
                <a:cs typeface="Calibri"/>
              </a:rPr>
              <a:t>MPR</a:t>
            </a:r>
            <a:r>
              <a:rPr sz="1900" spc="-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–</a:t>
            </a:r>
            <a:endParaRPr sz="19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Char char="•"/>
            </a:pP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5" dirty="0">
                <a:cs typeface="Calibri"/>
              </a:rPr>
              <a:t>Slice </a:t>
            </a:r>
            <a:r>
              <a:rPr sz="1900" spc="-10" dirty="0">
                <a:cs typeface="Calibri"/>
              </a:rPr>
              <a:t>Thickness</a:t>
            </a:r>
            <a:r>
              <a:rPr sz="1900" spc="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–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thin</a:t>
            </a:r>
            <a:r>
              <a:rPr sz="1900" spc="1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slices</a:t>
            </a: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10" dirty="0">
                <a:cs typeface="Calibri"/>
              </a:rPr>
              <a:t>Windowing</a:t>
            </a:r>
            <a:r>
              <a:rPr sz="1900" spc="2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–</a:t>
            </a:r>
            <a:r>
              <a:rPr sz="1900" spc="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soft</a:t>
            </a:r>
            <a:r>
              <a:rPr sz="1900" spc="-5" dirty="0">
                <a:cs typeface="Calibri"/>
              </a:rPr>
              <a:t> tissue</a:t>
            </a:r>
            <a:r>
              <a:rPr sz="1900" spc="-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WW</a:t>
            </a:r>
            <a:r>
              <a:rPr sz="1900" spc="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500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WL</a:t>
            </a:r>
            <a:r>
              <a:rPr sz="1900" spc="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50</a:t>
            </a: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4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10" dirty="0">
                <a:cs typeface="Calibri"/>
              </a:rPr>
              <a:t>Apply</a:t>
            </a:r>
            <a:r>
              <a:rPr sz="1900" spc="5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filters</a:t>
            </a:r>
            <a:r>
              <a:rPr sz="1900" spc="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–</a:t>
            </a:r>
            <a:r>
              <a:rPr sz="1900" spc="-10" dirty="0">
                <a:cs typeface="Calibri"/>
              </a:rPr>
              <a:t> high-resolution</a:t>
            </a:r>
            <a:r>
              <a:rPr sz="1900" spc="4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bone</a:t>
            </a: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25" dirty="0">
                <a:cs typeface="Calibri"/>
              </a:rPr>
              <a:t>3D,</a:t>
            </a:r>
            <a:r>
              <a:rPr sz="1900" spc="-1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if</a:t>
            </a:r>
            <a:r>
              <a:rPr sz="1900" spc="-2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indicated</a:t>
            </a:r>
            <a:endParaRPr sz="1900" dirty="0"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79876" y="1813560"/>
            <a:ext cx="5019781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48585"/>
            <a:ext cx="3399790" cy="207073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Hip</a:t>
            </a:r>
            <a:endParaRPr sz="280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Scout </a:t>
            </a:r>
            <a:r>
              <a:rPr sz="2800" spc="-5" dirty="0">
                <a:cs typeface="Calibri"/>
              </a:rPr>
              <a:t>– AP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20" dirty="0">
                <a:cs typeface="Calibri"/>
              </a:rPr>
              <a:t> Lateral</a:t>
            </a:r>
            <a:endParaRPr sz="280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endParaRPr sz="280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600778"/>
            <a:ext cx="9799320" cy="123317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469900" marR="5080" indent="-457834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469900" algn="l"/>
                <a:tab pos="470534" algn="l"/>
                <a:tab pos="7115809" algn="l"/>
              </a:tabLst>
            </a:pPr>
            <a:r>
              <a:rPr sz="2800" spc="-15" dirty="0">
                <a:cs typeface="Calibri"/>
              </a:rPr>
              <a:t>Positioning</a:t>
            </a:r>
            <a:r>
              <a:rPr sz="2800" spc="6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Patient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supine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legs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flat</a:t>
            </a:r>
            <a:r>
              <a:rPr sz="2800" spc="-5" dirty="0">
                <a:cs typeface="Calibri"/>
              </a:rPr>
              <a:t> on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table.	</a:t>
            </a:r>
            <a:r>
              <a:rPr sz="2800" spc="-5" dirty="0">
                <a:cs typeface="Calibri"/>
              </a:rPr>
              <a:t>Do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not</a:t>
            </a:r>
            <a:r>
              <a:rPr sz="2800" spc="-20" dirty="0">
                <a:cs typeface="Calibri"/>
              </a:rPr>
              <a:t> elevate</a:t>
            </a:r>
            <a:r>
              <a:rPr sz="2800" spc="-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knees.</a:t>
            </a:r>
            <a:endParaRPr sz="280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20" dirty="0">
                <a:cs typeface="Calibri"/>
              </a:rPr>
              <a:t>May</a:t>
            </a:r>
            <a:r>
              <a:rPr sz="2400" spc="-15" dirty="0">
                <a:cs typeface="Calibri"/>
              </a:rPr>
              <a:t> wrap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lower </a:t>
            </a:r>
            <a:r>
              <a:rPr sz="2400" dirty="0">
                <a:cs typeface="Calibri"/>
              </a:rPr>
              <a:t>legs,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tape </a:t>
            </a:r>
            <a:r>
              <a:rPr sz="2400" spc="-20" dirty="0">
                <a:cs typeface="Calibri"/>
              </a:rPr>
              <a:t>feet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together </a:t>
            </a:r>
            <a:r>
              <a:rPr sz="2400" spc="-15" dirty="0">
                <a:cs typeface="Calibri"/>
              </a:rPr>
              <a:t>to prevent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motion</a:t>
            </a:r>
            <a:endParaRPr sz="2400"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236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94304" y="1825751"/>
            <a:ext cx="5803392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693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182111" y="1551432"/>
            <a:ext cx="6399530" cy="4906010"/>
            <a:chOff x="3182111" y="1551432"/>
            <a:chExt cx="6399530" cy="49060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82111" y="1551432"/>
              <a:ext cx="6399276" cy="489966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410712" y="3502659"/>
              <a:ext cx="2971800" cy="2948940"/>
            </a:xfrm>
            <a:custGeom>
              <a:avLst/>
              <a:gdLst/>
              <a:ahLst/>
              <a:cxnLst/>
              <a:rect l="l" t="t" r="r" b="b"/>
              <a:pathLst>
                <a:path w="2971800" h="2948940">
                  <a:moveTo>
                    <a:pt x="2971800" y="0"/>
                  </a:moveTo>
                  <a:lnTo>
                    <a:pt x="2906522" y="0"/>
                  </a:lnTo>
                  <a:lnTo>
                    <a:pt x="2906522" y="64770"/>
                  </a:lnTo>
                  <a:lnTo>
                    <a:pt x="2906522" y="2882900"/>
                  </a:lnTo>
                  <a:lnTo>
                    <a:pt x="65278" y="2882900"/>
                  </a:lnTo>
                  <a:lnTo>
                    <a:pt x="65278" y="64770"/>
                  </a:lnTo>
                  <a:lnTo>
                    <a:pt x="2906522" y="64770"/>
                  </a:lnTo>
                  <a:lnTo>
                    <a:pt x="2906522" y="0"/>
                  </a:lnTo>
                  <a:lnTo>
                    <a:pt x="0" y="0"/>
                  </a:lnTo>
                  <a:lnTo>
                    <a:pt x="0" y="64770"/>
                  </a:lnTo>
                  <a:lnTo>
                    <a:pt x="0" y="2882900"/>
                  </a:lnTo>
                  <a:lnTo>
                    <a:pt x="0" y="2948940"/>
                  </a:lnTo>
                  <a:lnTo>
                    <a:pt x="2971800" y="2948940"/>
                  </a:lnTo>
                  <a:lnTo>
                    <a:pt x="2971800" y="2883154"/>
                  </a:lnTo>
                  <a:lnTo>
                    <a:pt x="2971800" y="2882900"/>
                  </a:lnTo>
                  <a:lnTo>
                    <a:pt x="2971800" y="64770"/>
                  </a:lnTo>
                  <a:lnTo>
                    <a:pt x="29718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410711" y="3502152"/>
              <a:ext cx="2971800" cy="2948940"/>
            </a:xfrm>
            <a:custGeom>
              <a:avLst/>
              <a:gdLst/>
              <a:ahLst/>
              <a:cxnLst/>
              <a:rect l="l" t="t" r="r" b="b"/>
              <a:pathLst>
                <a:path w="2971800" h="2948940">
                  <a:moveTo>
                    <a:pt x="0" y="0"/>
                  </a:moveTo>
                  <a:lnTo>
                    <a:pt x="2971800" y="0"/>
                  </a:lnTo>
                  <a:lnTo>
                    <a:pt x="2971800" y="2948940"/>
                  </a:lnTo>
                  <a:lnTo>
                    <a:pt x="0" y="2948940"/>
                  </a:lnTo>
                  <a:lnTo>
                    <a:pt x="0" y="0"/>
                  </a:lnTo>
                  <a:close/>
                </a:path>
                <a:path w="2971800" h="2948940">
                  <a:moveTo>
                    <a:pt x="65277" y="65277"/>
                  </a:moveTo>
                  <a:lnTo>
                    <a:pt x="65277" y="2883649"/>
                  </a:lnTo>
                  <a:lnTo>
                    <a:pt x="2906522" y="2883649"/>
                  </a:lnTo>
                  <a:lnTo>
                    <a:pt x="2906522" y="65277"/>
                  </a:lnTo>
                  <a:lnTo>
                    <a:pt x="65277" y="65277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55263" y="3509772"/>
              <a:ext cx="309880" cy="1234440"/>
            </a:xfrm>
            <a:custGeom>
              <a:avLst/>
              <a:gdLst/>
              <a:ahLst/>
              <a:cxnLst/>
              <a:rect l="l" t="t" r="r" b="b"/>
              <a:pathLst>
                <a:path w="309879" h="1234439">
                  <a:moveTo>
                    <a:pt x="232028" y="0"/>
                  </a:moveTo>
                  <a:lnTo>
                    <a:pt x="77343" y="0"/>
                  </a:lnTo>
                  <a:lnTo>
                    <a:pt x="77343" y="1079753"/>
                  </a:lnTo>
                  <a:lnTo>
                    <a:pt x="0" y="1079753"/>
                  </a:lnTo>
                  <a:lnTo>
                    <a:pt x="154686" y="1234439"/>
                  </a:lnTo>
                  <a:lnTo>
                    <a:pt x="309372" y="1079753"/>
                  </a:lnTo>
                  <a:lnTo>
                    <a:pt x="232028" y="1079753"/>
                  </a:lnTo>
                  <a:lnTo>
                    <a:pt x="23202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55263" y="3509772"/>
              <a:ext cx="309880" cy="1234440"/>
            </a:xfrm>
            <a:custGeom>
              <a:avLst/>
              <a:gdLst/>
              <a:ahLst/>
              <a:cxnLst/>
              <a:rect l="l" t="t" r="r" b="b"/>
              <a:pathLst>
                <a:path w="309879" h="1234439">
                  <a:moveTo>
                    <a:pt x="0" y="1079753"/>
                  </a:moveTo>
                  <a:lnTo>
                    <a:pt x="77343" y="1079753"/>
                  </a:lnTo>
                  <a:lnTo>
                    <a:pt x="77343" y="0"/>
                  </a:lnTo>
                  <a:lnTo>
                    <a:pt x="232028" y="0"/>
                  </a:lnTo>
                  <a:lnTo>
                    <a:pt x="232028" y="1079753"/>
                  </a:lnTo>
                  <a:lnTo>
                    <a:pt x="309372" y="1079753"/>
                  </a:lnTo>
                  <a:lnTo>
                    <a:pt x="154686" y="1234439"/>
                  </a:lnTo>
                  <a:lnTo>
                    <a:pt x="0" y="1079753"/>
                  </a:lnTo>
                  <a:close/>
                </a:path>
              </a:pathLst>
            </a:custGeom>
            <a:ln w="12699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81931"/>
            <a:ext cx="2968625" cy="4067139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Hip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75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5" dirty="0">
                <a:cs typeface="Calibri"/>
              </a:rPr>
              <a:t>SFOV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Large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/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Body</a:t>
            </a: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35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5" dirty="0">
                <a:cs typeface="Calibri"/>
              </a:rPr>
              <a:t>DFOV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5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5" dirty="0">
                <a:cs typeface="Calibri"/>
              </a:rPr>
              <a:t>Algorithm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Bone</a:t>
            </a: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315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dirty="0">
                <a:cs typeface="Calibri"/>
              </a:rPr>
              <a:t>WW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2000,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WL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500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72516"/>
            <a:ext cx="7617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54757" y="1157312"/>
            <a:ext cx="7547609" cy="5223866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5" dirty="0">
                <a:solidFill>
                  <a:srgbClr val="44536A"/>
                </a:solidFill>
                <a:uFill>
                  <a:solidFill>
                    <a:srgbClr val="44536A"/>
                  </a:solidFill>
                </a:uFill>
                <a:cs typeface="Arial MT"/>
              </a:rPr>
              <a:t>NECT</a:t>
            </a:r>
            <a:r>
              <a:rPr sz="2800" u="heavy" spc="-80" dirty="0">
                <a:solidFill>
                  <a:srgbClr val="44536A"/>
                </a:solidFill>
                <a:uFill>
                  <a:solidFill>
                    <a:srgbClr val="44536A"/>
                  </a:solidFill>
                </a:uFill>
                <a:cs typeface="Arial MT"/>
              </a:rPr>
              <a:t> </a:t>
            </a:r>
            <a:r>
              <a:rPr sz="2800" u="heavy" spc="-5" dirty="0">
                <a:solidFill>
                  <a:srgbClr val="44536A"/>
                </a:solidFill>
                <a:uFill>
                  <a:solidFill>
                    <a:srgbClr val="44536A"/>
                  </a:solidFill>
                </a:uFill>
                <a:cs typeface="Arial MT"/>
              </a:rPr>
              <a:t>Hip</a:t>
            </a:r>
            <a:endParaRPr sz="2800" dirty="0">
              <a:cs typeface="Arial MT"/>
            </a:endParaRPr>
          </a:p>
          <a:p>
            <a:pPr marL="469900" indent="-457200">
              <a:lnSpc>
                <a:spcPct val="100000"/>
              </a:lnSpc>
              <a:spcBef>
                <a:spcPts val="675"/>
              </a:spcBef>
              <a:buChar char="•"/>
              <a:tabLst>
                <a:tab pos="469265" algn="l"/>
                <a:tab pos="469900" algn="l"/>
                <a:tab pos="3199765" algn="l"/>
              </a:tabLst>
            </a:pPr>
            <a:r>
              <a:rPr sz="2800" spc="-5" dirty="0">
                <a:solidFill>
                  <a:srgbClr val="44536A"/>
                </a:solidFill>
                <a:cs typeface="Arial MT"/>
              </a:rPr>
              <a:t>Acquisition</a:t>
            </a:r>
            <a:r>
              <a:rPr sz="2800" spc="45" dirty="0">
                <a:solidFill>
                  <a:srgbClr val="44536A"/>
                </a:solidFill>
                <a:cs typeface="Arial MT"/>
              </a:rPr>
              <a:t> </a:t>
            </a:r>
            <a:r>
              <a:rPr sz="2800" spc="-5" dirty="0">
                <a:solidFill>
                  <a:srgbClr val="44536A"/>
                </a:solidFill>
                <a:cs typeface="Arial MT"/>
              </a:rPr>
              <a:t>kVp:	140</a:t>
            </a:r>
            <a:endParaRPr sz="2800" dirty="0">
              <a:cs typeface="Arial MT"/>
            </a:endParaRPr>
          </a:p>
          <a:p>
            <a:pPr marL="469900" indent="-457200">
              <a:lnSpc>
                <a:spcPct val="100000"/>
              </a:lnSpc>
              <a:spcBef>
                <a:spcPts val="675"/>
              </a:spcBef>
              <a:buChar char="•"/>
              <a:tabLst>
                <a:tab pos="469265" algn="l"/>
                <a:tab pos="469900" algn="l"/>
              </a:tabLst>
            </a:pPr>
            <a:r>
              <a:rPr sz="2800" spc="-5" dirty="0">
                <a:solidFill>
                  <a:srgbClr val="44536A"/>
                </a:solidFill>
                <a:cs typeface="Arial MT"/>
              </a:rPr>
              <a:t>Acquisition</a:t>
            </a:r>
            <a:r>
              <a:rPr sz="2800" spc="15" dirty="0">
                <a:solidFill>
                  <a:srgbClr val="44536A"/>
                </a:solidFill>
                <a:cs typeface="Arial MT"/>
              </a:rPr>
              <a:t> </a:t>
            </a:r>
            <a:r>
              <a:rPr sz="2800" spc="-5" dirty="0">
                <a:solidFill>
                  <a:srgbClr val="44536A"/>
                </a:solidFill>
                <a:cs typeface="Arial MT"/>
              </a:rPr>
              <a:t>mAs:</a:t>
            </a:r>
            <a:r>
              <a:rPr sz="2800" spc="-15" dirty="0">
                <a:solidFill>
                  <a:srgbClr val="44536A"/>
                </a:solidFill>
                <a:cs typeface="Arial MT"/>
              </a:rPr>
              <a:t> </a:t>
            </a:r>
            <a:r>
              <a:rPr sz="2800" spc="-5" dirty="0">
                <a:solidFill>
                  <a:srgbClr val="44536A"/>
                </a:solidFill>
                <a:cs typeface="Arial MT"/>
              </a:rPr>
              <a:t>400</a:t>
            </a:r>
            <a:endParaRPr sz="2800" dirty="0"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495"/>
              </a:spcBef>
            </a:pPr>
            <a:r>
              <a:rPr sz="2400" dirty="0">
                <a:cs typeface="Arial MT"/>
              </a:rPr>
              <a:t>•</a:t>
            </a:r>
          </a:p>
          <a:p>
            <a:pPr>
              <a:lnSpc>
                <a:spcPct val="100000"/>
              </a:lnSpc>
            </a:pPr>
            <a:endParaRPr sz="2700" dirty="0">
              <a:cs typeface="Arial MT"/>
            </a:endParaRPr>
          </a:p>
          <a:p>
            <a:pPr marL="469900" indent="-457200">
              <a:lnSpc>
                <a:spcPct val="100000"/>
              </a:lnSpc>
              <a:spcBef>
                <a:spcPts val="1680"/>
              </a:spcBef>
              <a:buChar char="•"/>
              <a:tabLst>
                <a:tab pos="469265" algn="l"/>
                <a:tab pos="469900" algn="l"/>
              </a:tabLst>
            </a:pPr>
            <a:r>
              <a:rPr sz="2800" dirty="0">
                <a:solidFill>
                  <a:srgbClr val="44536A"/>
                </a:solidFill>
                <a:cs typeface="Arial MT"/>
              </a:rPr>
              <a:t>Reconstruction</a:t>
            </a:r>
            <a:r>
              <a:rPr sz="2800" spc="-15" dirty="0">
                <a:solidFill>
                  <a:srgbClr val="44536A"/>
                </a:solidFill>
                <a:cs typeface="Arial MT"/>
              </a:rPr>
              <a:t> </a:t>
            </a:r>
            <a:r>
              <a:rPr sz="2800" dirty="0">
                <a:solidFill>
                  <a:srgbClr val="44536A"/>
                </a:solidFill>
                <a:cs typeface="Arial MT"/>
              </a:rPr>
              <a:t>details</a:t>
            </a:r>
            <a:r>
              <a:rPr sz="2800" spc="-15" dirty="0">
                <a:solidFill>
                  <a:srgbClr val="44536A"/>
                </a:solidFill>
                <a:cs typeface="Arial MT"/>
              </a:rPr>
              <a:t> </a:t>
            </a:r>
            <a:r>
              <a:rPr sz="2800" spc="-5" dirty="0">
                <a:solidFill>
                  <a:srgbClr val="44536A"/>
                </a:solidFill>
                <a:cs typeface="Arial MT"/>
              </a:rPr>
              <a:t>will</a:t>
            </a:r>
            <a:r>
              <a:rPr sz="2800" spc="-15" dirty="0">
                <a:solidFill>
                  <a:srgbClr val="44536A"/>
                </a:solidFill>
                <a:cs typeface="Arial MT"/>
              </a:rPr>
              <a:t> </a:t>
            </a:r>
            <a:r>
              <a:rPr sz="2800" dirty="0">
                <a:solidFill>
                  <a:srgbClr val="44536A"/>
                </a:solidFill>
                <a:cs typeface="Arial MT"/>
              </a:rPr>
              <a:t>vary</a:t>
            </a:r>
            <a:endParaRPr sz="2800" dirty="0">
              <a:cs typeface="Arial MT"/>
            </a:endParaRPr>
          </a:p>
          <a:p>
            <a:pPr marL="812800" marR="5080" lvl="1" indent="-457200">
              <a:lnSpc>
                <a:spcPct val="100000"/>
              </a:lnSpc>
              <a:spcBef>
                <a:spcPts val="430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dirty="0">
                <a:cs typeface="Calibri"/>
              </a:rPr>
              <a:t>MPR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– </a:t>
            </a:r>
            <a:r>
              <a:rPr sz="2000" spc="-5" dirty="0">
                <a:cs typeface="Calibri"/>
              </a:rPr>
              <a:t>align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imaging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plane</a:t>
            </a:r>
            <a:r>
              <a:rPr sz="2000" spc="1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to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be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perpendicular</a:t>
            </a:r>
            <a:r>
              <a:rPr sz="2000" spc="-10" dirty="0">
                <a:cs typeface="Calibri"/>
              </a:rPr>
              <a:t> to</a:t>
            </a:r>
            <a:r>
              <a:rPr sz="2000" dirty="0">
                <a:cs typeface="Calibri"/>
              </a:rPr>
              <a:t> the long</a:t>
            </a:r>
            <a:r>
              <a:rPr sz="2000" spc="-10" dirty="0">
                <a:cs typeface="Calibri"/>
              </a:rPr>
              <a:t> axis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 </a:t>
            </a:r>
            <a:r>
              <a:rPr sz="2000" spc="-434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anatomy</a:t>
            </a:r>
            <a:endParaRPr sz="2000" dirty="0">
              <a:cs typeface="Calibri"/>
            </a:endParaRPr>
          </a:p>
          <a:p>
            <a:pPr marL="812800" lvl="1" indent="-457200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spc="-5" dirty="0">
                <a:cs typeface="Calibri"/>
              </a:rPr>
              <a:t>Slice Thickness</a:t>
            </a:r>
            <a:r>
              <a:rPr sz="2000" spc="30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thin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slices</a:t>
            </a:r>
            <a:endParaRPr sz="2000" dirty="0">
              <a:cs typeface="Calibri"/>
            </a:endParaRPr>
          </a:p>
          <a:p>
            <a:pPr marL="812800" lvl="1" indent="-457200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dirty="0">
                <a:cs typeface="Calibri"/>
              </a:rPr>
              <a:t>Windowing</a:t>
            </a:r>
            <a:r>
              <a:rPr sz="2000" spc="-4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5" dirty="0">
                <a:cs typeface="Calibri"/>
              </a:rPr>
              <a:t> soft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tissue</a:t>
            </a:r>
            <a:r>
              <a:rPr sz="2000" spc="15" dirty="0">
                <a:cs typeface="Calibri"/>
              </a:rPr>
              <a:t> </a:t>
            </a:r>
            <a:r>
              <a:rPr sz="2000" spc="5" dirty="0">
                <a:cs typeface="Calibri"/>
              </a:rPr>
              <a:t>WW</a:t>
            </a:r>
            <a:r>
              <a:rPr sz="2000" spc="-35" dirty="0">
                <a:cs typeface="Calibri"/>
              </a:rPr>
              <a:t> </a:t>
            </a:r>
            <a:r>
              <a:rPr sz="2000" dirty="0">
                <a:cs typeface="Calibri"/>
              </a:rPr>
              <a:t>500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WL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50</a:t>
            </a:r>
          </a:p>
          <a:p>
            <a:pPr marL="812800" lvl="1" indent="-457200">
              <a:lnSpc>
                <a:spcPct val="100000"/>
              </a:lnSpc>
              <a:spcBef>
                <a:spcPts val="484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dirty="0">
                <a:cs typeface="Calibri"/>
              </a:rPr>
              <a:t>Apply</a:t>
            </a:r>
            <a:r>
              <a:rPr sz="2000" spc="-3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filters</a:t>
            </a:r>
            <a:r>
              <a:rPr sz="2000" spc="2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5" dirty="0">
                <a:cs typeface="Calibri"/>
              </a:rPr>
              <a:t> high-resolution</a:t>
            </a:r>
            <a:r>
              <a:rPr sz="2000" spc="-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bone</a:t>
            </a:r>
            <a:endParaRPr sz="2000" dirty="0">
              <a:cs typeface="Calibri"/>
            </a:endParaRPr>
          </a:p>
          <a:p>
            <a:pPr marL="812800" lvl="1" indent="-457200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spc="-15" dirty="0">
                <a:cs typeface="Calibri"/>
              </a:rPr>
              <a:t>3D,</a:t>
            </a:r>
            <a:r>
              <a:rPr sz="2000" spc="-55" dirty="0">
                <a:cs typeface="Calibri"/>
              </a:rPr>
              <a:t> </a:t>
            </a:r>
            <a:r>
              <a:rPr sz="2000" dirty="0">
                <a:cs typeface="Calibri"/>
              </a:rPr>
              <a:t>if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indicated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54888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37688" y="1825751"/>
            <a:ext cx="5628132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617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3820160" cy="2497479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Knee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/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Tibial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Plateau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Scout</a:t>
            </a:r>
            <a:r>
              <a:rPr sz="2800" spc="-5" dirty="0">
                <a:cs typeface="Calibri"/>
              </a:rPr>
              <a:t> - AP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20" dirty="0">
                <a:cs typeface="Calibri"/>
              </a:rPr>
              <a:t> 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 </a:t>
            </a:r>
            <a:r>
              <a:rPr sz="2800" spc="-5" dirty="0">
                <a:cs typeface="Calibri"/>
              </a:rPr>
              <a:t>included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endParaRPr sz="2800" dirty="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824637"/>
            <a:ext cx="8436610" cy="88455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380"/>
              </a:spcBef>
              <a:buFont typeface="Arial MT"/>
              <a:buChar char="•"/>
              <a:tabLst>
                <a:tab pos="469900" algn="l"/>
                <a:tab pos="470534" algn="l"/>
                <a:tab pos="3588385" algn="l"/>
              </a:tabLst>
            </a:pPr>
            <a:r>
              <a:rPr sz="2800" spc="-20" dirty="0">
                <a:cs typeface="Calibri"/>
              </a:rPr>
              <a:t>Patient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Positioning</a:t>
            </a:r>
            <a:r>
              <a:rPr sz="2800" spc="6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	</a:t>
            </a:r>
            <a:r>
              <a:rPr sz="2800" spc="-20" dirty="0">
                <a:cs typeface="Calibri"/>
              </a:rPr>
              <a:t>Patient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supine,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legs </a:t>
            </a:r>
            <a:r>
              <a:rPr sz="2800" spc="-15" dirty="0">
                <a:cs typeface="Calibri"/>
              </a:rPr>
              <a:t>flat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table.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4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20" dirty="0">
                <a:cs typeface="Calibri"/>
              </a:rPr>
              <a:t>May</a:t>
            </a:r>
            <a:r>
              <a:rPr sz="2400" spc="-15" dirty="0">
                <a:cs typeface="Calibri"/>
              </a:rPr>
              <a:t> wrap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lower </a:t>
            </a:r>
            <a:r>
              <a:rPr sz="2400" dirty="0">
                <a:cs typeface="Calibri"/>
              </a:rPr>
              <a:t>legs </a:t>
            </a:r>
            <a:r>
              <a:rPr sz="2400" spc="-5" dirty="0">
                <a:cs typeface="Calibri"/>
              </a:rPr>
              <a:t>or</a:t>
            </a:r>
            <a:r>
              <a:rPr sz="2400" spc="-10" dirty="0">
                <a:cs typeface="Calibri"/>
              </a:rPr>
              <a:t> tape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feet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together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prevent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motion.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95827" y="1825751"/>
            <a:ext cx="5800344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738371" y="1825752"/>
            <a:ext cx="4288790" cy="4070985"/>
            <a:chOff x="3738371" y="1825752"/>
            <a:chExt cx="4288790" cy="40709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8371" y="1825752"/>
              <a:ext cx="4288535" cy="407060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520184" y="2730499"/>
              <a:ext cx="1362710" cy="1394460"/>
            </a:xfrm>
            <a:custGeom>
              <a:avLst/>
              <a:gdLst/>
              <a:ahLst/>
              <a:cxnLst/>
              <a:rect l="l" t="t" r="r" b="b"/>
              <a:pathLst>
                <a:path w="1362710" h="1394460">
                  <a:moveTo>
                    <a:pt x="1362456" y="0"/>
                  </a:moveTo>
                  <a:lnTo>
                    <a:pt x="1314958" y="0"/>
                  </a:lnTo>
                  <a:lnTo>
                    <a:pt x="1314958" y="48260"/>
                  </a:lnTo>
                  <a:lnTo>
                    <a:pt x="1314958" y="1347470"/>
                  </a:lnTo>
                  <a:lnTo>
                    <a:pt x="47498" y="1347470"/>
                  </a:lnTo>
                  <a:lnTo>
                    <a:pt x="47498" y="48260"/>
                  </a:lnTo>
                  <a:lnTo>
                    <a:pt x="1314958" y="48260"/>
                  </a:lnTo>
                  <a:lnTo>
                    <a:pt x="1314958" y="0"/>
                  </a:lnTo>
                  <a:lnTo>
                    <a:pt x="0" y="0"/>
                  </a:lnTo>
                  <a:lnTo>
                    <a:pt x="0" y="48260"/>
                  </a:lnTo>
                  <a:lnTo>
                    <a:pt x="0" y="1347470"/>
                  </a:lnTo>
                  <a:lnTo>
                    <a:pt x="0" y="1394460"/>
                  </a:lnTo>
                  <a:lnTo>
                    <a:pt x="1362456" y="1394460"/>
                  </a:lnTo>
                  <a:lnTo>
                    <a:pt x="1362456" y="1347470"/>
                  </a:lnTo>
                  <a:lnTo>
                    <a:pt x="1362456" y="48260"/>
                  </a:lnTo>
                  <a:lnTo>
                    <a:pt x="1362456" y="48006"/>
                  </a:lnTo>
                  <a:lnTo>
                    <a:pt x="136245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520183" y="2731008"/>
              <a:ext cx="1362710" cy="1394460"/>
            </a:xfrm>
            <a:custGeom>
              <a:avLst/>
              <a:gdLst/>
              <a:ahLst/>
              <a:cxnLst/>
              <a:rect l="l" t="t" r="r" b="b"/>
              <a:pathLst>
                <a:path w="1362710" h="1394460">
                  <a:moveTo>
                    <a:pt x="0" y="0"/>
                  </a:moveTo>
                  <a:lnTo>
                    <a:pt x="1362455" y="0"/>
                  </a:lnTo>
                  <a:lnTo>
                    <a:pt x="1362455" y="1394459"/>
                  </a:lnTo>
                  <a:lnTo>
                    <a:pt x="0" y="1394459"/>
                  </a:lnTo>
                  <a:lnTo>
                    <a:pt x="0" y="0"/>
                  </a:lnTo>
                  <a:close/>
                </a:path>
                <a:path w="1362710" h="1394460">
                  <a:moveTo>
                    <a:pt x="47498" y="47497"/>
                  </a:moveTo>
                  <a:lnTo>
                    <a:pt x="47498" y="1346961"/>
                  </a:lnTo>
                  <a:lnTo>
                    <a:pt x="1314957" y="1346961"/>
                  </a:lnTo>
                  <a:lnTo>
                    <a:pt x="1314957" y="47497"/>
                  </a:lnTo>
                  <a:lnTo>
                    <a:pt x="47498" y="47497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346447" y="2731008"/>
              <a:ext cx="347980" cy="845819"/>
            </a:xfrm>
            <a:custGeom>
              <a:avLst/>
              <a:gdLst/>
              <a:ahLst/>
              <a:cxnLst/>
              <a:rect l="l" t="t" r="r" b="b"/>
              <a:pathLst>
                <a:path w="347979" h="845820">
                  <a:moveTo>
                    <a:pt x="260603" y="0"/>
                  </a:moveTo>
                  <a:lnTo>
                    <a:pt x="86867" y="0"/>
                  </a:lnTo>
                  <a:lnTo>
                    <a:pt x="86867" y="672083"/>
                  </a:lnTo>
                  <a:lnTo>
                    <a:pt x="0" y="672083"/>
                  </a:lnTo>
                  <a:lnTo>
                    <a:pt x="173736" y="845819"/>
                  </a:lnTo>
                  <a:lnTo>
                    <a:pt x="347472" y="672083"/>
                  </a:lnTo>
                  <a:lnTo>
                    <a:pt x="260603" y="672083"/>
                  </a:lnTo>
                  <a:lnTo>
                    <a:pt x="26060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46447" y="2731008"/>
              <a:ext cx="347980" cy="845819"/>
            </a:xfrm>
            <a:custGeom>
              <a:avLst/>
              <a:gdLst/>
              <a:ahLst/>
              <a:cxnLst/>
              <a:rect l="l" t="t" r="r" b="b"/>
              <a:pathLst>
                <a:path w="347979" h="845820">
                  <a:moveTo>
                    <a:pt x="0" y="672083"/>
                  </a:moveTo>
                  <a:lnTo>
                    <a:pt x="86867" y="672083"/>
                  </a:lnTo>
                  <a:lnTo>
                    <a:pt x="86867" y="0"/>
                  </a:lnTo>
                  <a:lnTo>
                    <a:pt x="260603" y="0"/>
                  </a:lnTo>
                  <a:lnTo>
                    <a:pt x="260603" y="672083"/>
                  </a:lnTo>
                  <a:lnTo>
                    <a:pt x="347472" y="672083"/>
                  </a:lnTo>
                  <a:lnTo>
                    <a:pt x="173736" y="845819"/>
                  </a:lnTo>
                  <a:lnTo>
                    <a:pt x="0" y="672083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28191" y="1583588"/>
            <a:ext cx="8747125" cy="4247958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Knee</a:t>
            </a:r>
            <a:endParaRPr sz="2800" dirty="0"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20" dirty="0">
                <a:cs typeface="Calibri"/>
              </a:rPr>
              <a:t>SFOV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 </a:t>
            </a:r>
            <a:r>
              <a:rPr sz="2800" spc="-15" dirty="0">
                <a:cs typeface="Calibri"/>
              </a:rPr>
              <a:t>Large </a:t>
            </a:r>
            <a:r>
              <a:rPr sz="2800" spc="-5" dirty="0">
                <a:cs typeface="Calibri"/>
              </a:rPr>
              <a:t>/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20" dirty="0">
                <a:cs typeface="Calibri"/>
              </a:rPr>
              <a:t>DFOV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20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cm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adjust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10" dirty="0">
                <a:cs typeface="Calibri"/>
              </a:rPr>
              <a:t> skin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surface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250" dirty="0">
              <a:cs typeface="Calibri"/>
            </a:endParaRPr>
          </a:p>
          <a:p>
            <a:pPr marL="469900" indent="-457200">
              <a:lnSpc>
                <a:spcPts val="3329"/>
              </a:lnSpc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10" dirty="0">
                <a:cs typeface="Calibri"/>
              </a:rPr>
              <a:t>Algorithm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81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Bone </a:t>
            </a:r>
            <a:r>
              <a:rPr sz="2400" spc="-5" dirty="0">
                <a:cs typeface="Calibri"/>
              </a:rPr>
              <a:t>Plus on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some</a:t>
            </a:r>
            <a:r>
              <a:rPr sz="2400" spc="-10" dirty="0">
                <a:cs typeface="Calibri"/>
              </a:rPr>
              <a:t> scanners,</a:t>
            </a:r>
            <a:r>
              <a:rPr sz="2400" spc="-5" dirty="0">
                <a:cs typeface="Calibri"/>
              </a:rPr>
              <a:t> specific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tibial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plateau fractures.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ts val="2805"/>
              </a:lnSpc>
              <a:buFont typeface="Arial MT"/>
              <a:buChar char="•"/>
              <a:tabLst>
                <a:tab pos="812800" algn="l"/>
                <a:tab pos="813435" algn="l"/>
                <a:tab pos="6765290" algn="l"/>
              </a:tabLst>
            </a:pPr>
            <a:r>
              <a:rPr sz="2400" spc="-10" dirty="0">
                <a:cs typeface="Calibri"/>
              </a:rPr>
              <a:t>Provides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excellent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.</a:t>
            </a:r>
          </a:p>
          <a:p>
            <a:pPr marL="812800" lvl="1" indent="-457834">
              <a:lnSpc>
                <a:spcPts val="2840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Useful </a:t>
            </a:r>
            <a:r>
              <a:rPr sz="2400" spc="-20" dirty="0">
                <a:cs typeface="Calibri"/>
              </a:rPr>
              <a:t>for </a:t>
            </a:r>
            <a:r>
              <a:rPr sz="2400" spc="-10" dirty="0">
                <a:cs typeface="Calibri"/>
              </a:rPr>
              <a:t>pre-op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planning.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550" dirty="0">
              <a:cs typeface="Calibri"/>
            </a:endParaRPr>
          </a:p>
          <a:p>
            <a:pPr marL="469900" indent="-457200">
              <a:lnSpc>
                <a:spcPct val="100000"/>
              </a:lnSpc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5" dirty="0">
                <a:cs typeface="Calibri"/>
              </a:rPr>
              <a:t>WW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2000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WL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500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90066" y="1458874"/>
            <a:ext cx="8901430" cy="426466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Knee</a:t>
            </a:r>
            <a:endParaRPr sz="2800" dirty="0">
              <a:cs typeface="Calibri"/>
            </a:endParaRPr>
          </a:p>
          <a:p>
            <a:pPr marL="469265" indent="-457200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469265" algn="l"/>
                <a:tab pos="469900" algn="l"/>
                <a:tab pos="2957830" algn="l"/>
              </a:tabLst>
            </a:pPr>
            <a:r>
              <a:rPr sz="2800" spc="-5" dirty="0">
                <a:cs typeface="Calibri"/>
              </a:rPr>
              <a:t>Acquisition</a:t>
            </a:r>
            <a:r>
              <a:rPr sz="2800" spc="3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kVp:	</a:t>
            </a:r>
            <a:r>
              <a:rPr sz="2800" spc="-5" dirty="0">
                <a:cs typeface="Calibri"/>
              </a:rPr>
              <a:t>140</a:t>
            </a:r>
            <a:endParaRPr sz="2800" dirty="0">
              <a:cs typeface="Calibri"/>
            </a:endParaRPr>
          </a:p>
          <a:p>
            <a:pPr marL="469265" indent="-457200">
              <a:lnSpc>
                <a:spcPts val="3325"/>
              </a:lnSpc>
              <a:spcBef>
                <a:spcPts val="340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5" dirty="0">
                <a:cs typeface="Calibri"/>
              </a:rPr>
              <a:t>Acquisition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mAs: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300</a:t>
            </a:r>
            <a:endParaRPr sz="2800" dirty="0">
              <a:cs typeface="Calibri"/>
            </a:endParaRPr>
          </a:p>
          <a:p>
            <a:pPr marL="354965">
              <a:lnSpc>
                <a:spcPts val="2845"/>
              </a:lnSpc>
            </a:pPr>
            <a:r>
              <a:rPr sz="2400" dirty="0">
                <a:cs typeface="Arial MT"/>
              </a:rPr>
              <a:t>•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450" dirty="0">
              <a:cs typeface="Arial MT"/>
            </a:endParaRPr>
          </a:p>
          <a:p>
            <a:pPr marL="469265" indent="-457200">
              <a:lnSpc>
                <a:spcPct val="100000"/>
              </a:lnSpc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15" dirty="0">
                <a:cs typeface="Calibri"/>
              </a:rPr>
              <a:t>Reconstruction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details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vary</a:t>
            </a:r>
            <a:endParaRPr sz="2800" dirty="0">
              <a:cs typeface="Calibri"/>
            </a:endParaRPr>
          </a:p>
          <a:p>
            <a:pPr marL="812165" lvl="1" indent="-457834">
              <a:lnSpc>
                <a:spcPct val="100000"/>
              </a:lnSpc>
              <a:spcBef>
                <a:spcPts val="55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dirty="0">
                <a:cs typeface="Calibri"/>
              </a:rPr>
              <a:t>MPR –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align</a:t>
            </a:r>
            <a:r>
              <a:rPr sz="2000" spc="10" dirty="0">
                <a:cs typeface="Calibri"/>
              </a:rPr>
              <a:t> </a:t>
            </a:r>
            <a:r>
              <a:rPr sz="2000" dirty="0">
                <a:cs typeface="Calibri"/>
              </a:rPr>
              <a:t>imaging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plane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to</a:t>
            </a:r>
            <a:r>
              <a:rPr sz="2000" dirty="0">
                <a:cs typeface="Calibri"/>
              </a:rPr>
              <a:t> be</a:t>
            </a:r>
            <a:r>
              <a:rPr sz="2000" spc="-5" dirty="0">
                <a:cs typeface="Calibri"/>
              </a:rPr>
              <a:t> perpendicular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long</a:t>
            </a:r>
            <a:r>
              <a:rPr sz="2000" spc="-10" dirty="0">
                <a:cs typeface="Calibri"/>
              </a:rPr>
              <a:t> axis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dirty="0">
                <a:cs typeface="Calibri"/>
              </a:rPr>
              <a:t> the</a:t>
            </a:r>
            <a:r>
              <a:rPr sz="2000" spc="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anatomy</a:t>
            </a:r>
            <a:endParaRPr sz="2000" dirty="0">
              <a:cs typeface="Calibri"/>
            </a:endParaRPr>
          </a:p>
          <a:p>
            <a:pPr marL="812165" lvl="1" indent="-457834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spc="-5" dirty="0">
                <a:cs typeface="Calibri"/>
              </a:rPr>
              <a:t>Slice Thickness</a:t>
            </a:r>
            <a:r>
              <a:rPr sz="2000" spc="30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thin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slices</a:t>
            </a:r>
            <a:endParaRPr sz="2000" dirty="0">
              <a:cs typeface="Calibri"/>
            </a:endParaRPr>
          </a:p>
          <a:p>
            <a:pPr marL="812165" lvl="1" indent="-457834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dirty="0">
                <a:cs typeface="Calibri"/>
              </a:rPr>
              <a:t>Windowing</a:t>
            </a:r>
            <a:r>
              <a:rPr sz="2000" spc="-4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5" dirty="0">
                <a:cs typeface="Calibri"/>
              </a:rPr>
              <a:t> soft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tissue</a:t>
            </a:r>
            <a:r>
              <a:rPr sz="2000" spc="15" dirty="0">
                <a:cs typeface="Calibri"/>
              </a:rPr>
              <a:t> </a:t>
            </a:r>
            <a:r>
              <a:rPr sz="2000" spc="5" dirty="0">
                <a:cs typeface="Calibri"/>
              </a:rPr>
              <a:t>WW</a:t>
            </a:r>
            <a:r>
              <a:rPr sz="2000" spc="-35" dirty="0">
                <a:cs typeface="Calibri"/>
              </a:rPr>
              <a:t> </a:t>
            </a:r>
            <a:r>
              <a:rPr sz="2000" dirty="0">
                <a:cs typeface="Calibri"/>
              </a:rPr>
              <a:t>500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WL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50</a:t>
            </a:r>
          </a:p>
          <a:p>
            <a:pPr marL="812165" lvl="1" indent="-457834">
              <a:lnSpc>
                <a:spcPct val="100000"/>
              </a:lnSpc>
              <a:spcBef>
                <a:spcPts val="30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dirty="0">
                <a:cs typeface="Calibri"/>
              </a:rPr>
              <a:t>Apply</a:t>
            </a:r>
            <a:r>
              <a:rPr sz="2000" spc="-2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filters</a:t>
            </a:r>
            <a:r>
              <a:rPr sz="2000" spc="30" dirty="0">
                <a:cs typeface="Calibri"/>
              </a:rPr>
              <a:t> </a:t>
            </a:r>
            <a:r>
              <a:rPr sz="2000" dirty="0">
                <a:cs typeface="Calibri"/>
              </a:rPr>
              <a:t>– </a:t>
            </a:r>
            <a:r>
              <a:rPr sz="2000" spc="-5" dirty="0">
                <a:cs typeface="Calibri"/>
              </a:rPr>
              <a:t>high-resolution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bone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/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bone</a:t>
            </a:r>
            <a:r>
              <a:rPr sz="2000" spc="-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plus</a:t>
            </a:r>
            <a:endParaRPr sz="2000" dirty="0">
              <a:cs typeface="Calibri"/>
            </a:endParaRPr>
          </a:p>
          <a:p>
            <a:pPr marL="812165" lvl="1" indent="-457834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812165" algn="l"/>
                <a:tab pos="812800" algn="l"/>
              </a:tabLst>
            </a:pPr>
            <a:r>
              <a:rPr sz="2000" spc="-15" dirty="0">
                <a:cs typeface="Calibri"/>
              </a:rPr>
              <a:t>3D,</a:t>
            </a:r>
            <a:r>
              <a:rPr sz="2000" spc="-55" dirty="0">
                <a:cs typeface="Calibri"/>
              </a:rPr>
              <a:t> </a:t>
            </a:r>
            <a:r>
              <a:rPr sz="2000" dirty="0">
                <a:cs typeface="Calibri"/>
              </a:rPr>
              <a:t>if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indicated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36392" y="1207008"/>
            <a:ext cx="5919215" cy="53873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8" y="427736"/>
            <a:ext cx="7617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spc="-15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17547"/>
            <a:ext cx="9752965" cy="389509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Foot and/or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Ankle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Scout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 AP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20" dirty="0">
                <a:cs typeface="Calibri"/>
              </a:rPr>
              <a:t> Lateral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325"/>
              </a:lnSpc>
              <a:spcBef>
                <a:spcPts val="33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Included: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84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Ankle:</a:t>
            </a:r>
          </a:p>
          <a:p>
            <a:pPr lvl="1">
              <a:lnSpc>
                <a:spcPct val="100000"/>
              </a:lnSpc>
              <a:spcBef>
                <a:spcPts val="55"/>
              </a:spcBef>
              <a:buChar char="•"/>
            </a:pPr>
            <a:endParaRPr sz="22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buFont typeface="Arial MT"/>
              <a:buChar char="•"/>
              <a:tabLst>
                <a:tab pos="812800" algn="l"/>
                <a:tab pos="813435" algn="l"/>
                <a:tab pos="1588770" algn="l"/>
              </a:tabLst>
            </a:pPr>
            <a:r>
              <a:rPr sz="2400" spc="-15" dirty="0">
                <a:cs typeface="Calibri"/>
              </a:rPr>
              <a:t>Foot:	Distal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phalanges,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tarsals,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metatarsals,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talus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calcaneus</a:t>
            </a:r>
            <a:endParaRPr sz="24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30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Patient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positioning: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Supine,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legs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flat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table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0" dirty="0">
                <a:cs typeface="Calibri"/>
              </a:rPr>
              <a:t>May</a:t>
            </a:r>
            <a:r>
              <a:rPr sz="2000" spc="-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wrap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lower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legs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or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tape</a:t>
            </a:r>
            <a:r>
              <a:rPr sz="2000" spc="-10" dirty="0">
                <a:cs typeface="Calibri"/>
              </a:rPr>
              <a:t> </a:t>
            </a:r>
            <a:r>
              <a:rPr sz="2000" spc="-20" dirty="0">
                <a:cs typeface="Calibri"/>
              </a:rPr>
              <a:t>feet</a:t>
            </a:r>
            <a:r>
              <a:rPr sz="2000" spc="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together</a:t>
            </a:r>
            <a:r>
              <a:rPr sz="2000" spc="-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prevent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motion</a:t>
            </a:r>
          </a:p>
          <a:p>
            <a:pPr marL="812800" lvl="1" indent="-457834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0" dirty="0">
                <a:cs typeface="Calibri"/>
              </a:rPr>
              <a:t>May</a:t>
            </a:r>
            <a:r>
              <a:rPr sz="2000" spc="-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also</a:t>
            </a:r>
            <a:r>
              <a:rPr sz="2000" spc="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move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unaffected</a:t>
            </a:r>
            <a:r>
              <a:rPr sz="2000" dirty="0">
                <a:cs typeface="Calibri"/>
              </a:rPr>
              <a:t> leg </a:t>
            </a:r>
            <a:r>
              <a:rPr sz="2000" spc="-10" dirty="0">
                <a:cs typeface="Calibri"/>
              </a:rPr>
              <a:t>completely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out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 scan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field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0" dirty="0">
                <a:cs typeface="Calibri"/>
              </a:rPr>
              <a:t>Alternative</a:t>
            </a:r>
            <a:r>
              <a:rPr sz="2000" spc="40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include </a:t>
            </a:r>
            <a:r>
              <a:rPr sz="2000" spc="-15" dirty="0">
                <a:cs typeface="Calibri"/>
              </a:rPr>
              <a:t>foot/feet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in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axial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plane,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with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knees </a:t>
            </a:r>
            <a:r>
              <a:rPr sz="2000" spc="-5" dirty="0">
                <a:cs typeface="Calibri"/>
              </a:rPr>
              <a:t>bent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and</a:t>
            </a:r>
            <a:r>
              <a:rPr sz="2000" spc="-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flat</a:t>
            </a:r>
            <a:r>
              <a:rPr sz="2000" spc="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on</a:t>
            </a:r>
            <a:r>
              <a:rPr sz="2000" dirty="0">
                <a:cs typeface="Calibri"/>
              </a:rPr>
              <a:t> the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table.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609676"/>
            <a:ext cx="7541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extremities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01318" y="1578355"/>
            <a:ext cx="16802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NECT</a:t>
            </a:r>
            <a:r>
              <a:rPr sz="2800" u="heavy" spc="-5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Ankle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5823" y="1435608"/>
            <a:ext cx="5828193" cy="4771090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541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pc="-15" dirty="0">
                <a:latin typeface="+mn-lt"/>
              </a:rPr>
              <a:t>NECT</a:t>
            </a:r>
            <a:r>
              <a:rPr dirty="0">
                <a:latin typeface="+mn-lt"/>
              </a:rPr>
              <a:t> </a:t>
            </a:r>
            <a:r>
              <a:rPr spc="-15" dirty="0">
                <a:latin typeface="+mn-lt"/>
              </a:rPr>
              <a:t>Foot </a:t>
            </a:r>
            <a:r>
              <a:rPr spc="-5" dirty="0">
                <a:latin typeface="+mn-lt"/>
              </a:rPr>
              <a:t>&amp;</a:t>
            </a:r>
            <a:r>
              <a:rPr spc="-20" dirty="0">
                <a:latin typeface="+mn-lt"/>
              </a:rPr>
              <a:t> </a:t>
            </a:r>
            <a:r>
              <a:rPr spc="-5" dirty="0">
                <a:latin typeface="+mn-lt"/>
              </a:rPr>
              <a:t>Ankle</a:t>
            </a:r>
          </a:p>
          <a:p>
            <a:pPr marL="469900" marR="5080" indent="-457834">
              <a:lnSpc>
                <a:spcPts val="3020"/>
              </a:lnSpc>
              <a:spcBef>
                <a:spcPts val="105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u="none" spc="-15" dirty="0">
                <a:latin typeface="+mn-lt"/>
              </a:rPr>
              <a:t>Alternative</a:t>
            </a:r>
            <a:r>
              <a:rPr u="none" spc="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positioning</a:t>
            </a:r>
            <a:r>
              <a:rPr u="none" spc="55" dirty="0">
                <a:latin typeface="+mn-lt"/>
              </a:rPr>
              <a:t> </a:t>
            </a:r>
            <a:r>
              <a:rPr u="none" spc="-5" dirty="0">
                <a:latin typeface="+mn-lt"/>
              </a:rPr>
              <a:t>–</a:t>
            </a:r>
            <a:r>
              <a:rPr u="none" spc="15" dirty="0">
                <a:latin typeface="+mn-lt"/>
              </a:rPr>
              <a:t> </a:t>
            </a:r>
            <a:r>
              <a:rPr u="none" spc="-20" dirty="0">
                <a:latin typeface="+mn-lt"/>
              </a:rPr>
              <a:t>Patient</a:t>
            </a:r>
            <a:r>
              <a:rPr u="none" spc="1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supine,</a:t>
            </a:r>
            <a:r>
              <a:rPr u="none" spc="55" dirty="0">
                <a:latin typeface="+mn-lt"/>
              </a:rPr>
              <a:t> </a:t>
            </a:r>
            <a:r>
              <a:rPr u="none" spc="-5" dirty="0">
                <a:latin typeface="+mn-lt"/>
              </a:rPr>
              <a:t>knees</a:t>
            </a:r>
            <a:r>
              <a:rPr u="none" spc="10" dirty="0">
                <a:latin typeface="+mn-lt"/>
              </a:rPr>
              <a:t> </a:t>
            </a:r>
            <a:r>
              <a:rPr u="none" spc="-15" dirty="0">
                <a:latin typeface="+mn-lt"/>
              </a:rPr>
              <a:t>bent</a:t>
            </a:r>
            <a:r>
              <a:rPr u="none" spc="25" dirty="0">
                <a:latin typeface="+mn-lt"/>
              </a:rPr>
              <a:t> </a:t>
            </a:r>
            <a:r>
              <a:rPr u="none" spc="-5" dirty="0">
                <a:latin typeface="+mn-lt"/>
              </a:rPr>
              <a:t>with</a:t>
            </a:r>
            <a:r>
              <a:rPr u="none" spc="10" dirty="0">
                <a:latin typeface="+mn-lt"/>
              </a:rPr>
              <a:t> </a:t>
            </a:r>
            <a:r>
              <a:rPr u="none" spc="-25" dirty="0">
                <a:latin typeface="+mn-lt"/>
              </a:rPr>
              <a:t>feet</a:t>
            </a:r>
            <a:r>
              <a:rPr u="none" dirty="0">
                <a:latin typeface="+mn-lt"/>
              </a:rPr>
              <a:t> </a:t>
            </a:r>
            <a:r>
              <a:rPr u="none" spc="-15" dirty="0">
                <a:latin typeface="+mn-lt"/>
              </a:rPr>
              <a:t>flat</a:t>
            </a:r>
            <a:r>
              <a:rPr u="none" spc="-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on </a:t>
            </a:r>
            <a:r>
              <a:rPr u="none" spc="-620" dirty="0">
                <a:latin typeface="+mn-lt"/>
              </a:rPr>
              <a:t> </a:t>
            </a:r>
            <a:r>
              <a:rPr u="none" spc="-5" dirty="0">
                <a:latin typeface="+mn-lt"/>
              </a:rPr>
              <a:t>the</a:t>
            </a:r>
            <a:r>
              <a:rPr u="none" spc="-10" dirty="0">
                <a:latin typeface="+mn-lt"/>
              </a:rPr>
              <a:t> table.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83051" y="2377439"/>
            <a:ext cx="5556504" cy="4101425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5640070" cy="411797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Foot and/or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Ankle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SFOV</a:t>
            </a:r>
            <a:r>
              <a:rPr sz="2800" spc="-5" dirty="0">
                <a:cs typeface="Calibri"/>
              </a:rPr>
              <a:t> – </a:t>
            </a:r>
            <a:r>
              <a:rPr sz="2800" spc="-15" dirty="0">
                <a:cs typeface="Calibri"/>
              </a:rPr>
              <a:t>Large </a:t>
            </a:r>
            <a:r>
              <a:rPr sz="2800" spc="-5" dirty="0">
                <a:cs typeface="Calibri"/>
              </a:rPr>
              <a:t>/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5" dirty="0">
                <a:cs typeface="Calibri"/>
              </a:rPr>
              <a:t>DFOV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16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cm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adjust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10" dirty="0">
                <a:cs typeface="Calibri"/>
              </a:rPr>
              <a:t> skin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surface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Algorithm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/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plus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  <a:tab pos="2852420" algn="l"/>
                <a:tab pos="5003165" algn="l"/>
              </a:tabLst>
            </a:pPr>
            <a:r>
              <a:rPr sz="2800" spc="-5" dirty="0">
                <a:cs typeface="Calibri"/>
              </a:rPr>
              <a:t>WW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WL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084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83588"/>
            <a:ext cx="8900795" cy="426466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Foot and/or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Ankle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Acquisition </a:t>
            </a:r>
            <a:r>
              <a:rPr sz="2800" spc="-25" dirty="0">
                <a:cs typeface="Calibri"/>
              </a:rPr>
              <a:t>kVp: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325"/>
              </a:lnSpc>
              <a:spcBef>
                <a:spcPts val="34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Acquisition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mAs: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84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No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need</a:t>
            </a:r>
            <a:r>
              <a:rPr sz="2400" spc="-2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30" dirty="0">
                <a:cs typeface="Calibri"/>
              </a:rPr>
              <a:t> </a:t>
            </a:r>
            <a:r>
              <a:rPr sz="2400" spc="-65" dirty="0">
                <a:cs typeface="Calibri"/>
              </a:rPr>
              <a:t>ATCM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Char char="•"/>
            </a:pPr>
            <a:endParaRPr sz="325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Reconstruction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details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vary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MPR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align</a:t>
            </a:r>
            <a:r>
              <a:rPr sz="2000" spc="10" dirty="0">
                <a:cs typeface="Calibri"/>
              </a:rPr>
              <a:t> </a:t>
            </a:r>
            <a:r>
              <a:rPr sz="2000" dirty="0">
                <a:cs typeface="Calibri"/>
              </a:rPr>
              <a:t>imaging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plane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to</a:t>
            </a:r>
            <a:r>
              <a:rPr sz="2000" dirty="0">
                <a:cs typeface="Calibri"/>
              </a:rPr>
              <a:t> be</a:t>
            </a:r>
            <a:r>
              <a:rPr sz="2000" spc="-5" dirty="0">
                <a:cs typeface="Calibri"/>
              </a:rPr>
              <a:t> perpendicular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long</a:t>
            </a:r>
            <a:r>
              <a:rPr sz="2000" spc="-10" dirty="0">
                <a:cs typeface="Calibri"/>
              </a:rPr>
              <a:t> axis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dirty="0">
                <a:cs typeface="Calibri"/>
              </a:rPr>
              <a:t> the</a:t>
            </a:r>
            <a:r>
              <a:rPr sz="2000" spc="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anatomy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5" dirty="0">
                <a:cs typeface="Calibri"/>
              </a:rPr>
              <a:t>Slice Thickness</a:t>
            </a:r>
            <a:r>
              <a:rPr sz="2000" spc="2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thin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slices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5" dirty="0">
                <a:cs typeface="Calibri"/>
              </a:rPr>
              <a:t>Windowing</a:t>
            </a:r>
            <a:r>
              <a:rPr sz="2000" spc="-30" dirty="0">
                <a:cs typeface="Calibri"/>
              </a:rPr>
              <a:t> </a:t>
            </a:r>
            <a:r>
              <a:rPr sz="2000" dirty="0">
                <a:cs typeface="Calibri"/>
              </a:rPr>
              <a:t>– </a:t>
            </a:r>
            <a:r>
              <a:rPr sz="2000" spc="-5" dirty="0">
                <a:cs typeface="Calibri"/>
              </a:rPr>
              <a:t>soft</a:t>
            </a:r>
            <a:r>
              <a:rPr sz="2000" spc="-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tissue</a:t>
            </a:r>
            <a:r>
              <a:rPr sz="2000" spc="20" dirty="0">
                <a:cs typeface="Calibri"/>
              </a:rPr>
              <a:t> </a:t>
            </a:r>
            <a:r>
              <a:rPr sz="2000" dirty="0">
                <a:cs typeface="Calibri"/>
              </a:rPr>
              <a:t>WW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500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WL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50</a:t>
            </a: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Apply</a:t>
            </a:r>
            <a:r>
              <a:rPr sz="2000" spc="-2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filters</a:t>
            </a:r>
            <a:r>
              <a:rPr sz="2000" spc="25" dirty="0">
                <a:cs typeface="Calibri"/>
              </a:rPr>
              <a:t> </a:t>
            </a:r>
            <a:r>
              <a:rPr sz="2000" dirty="0">
                <a:cs typeface="Calibri"/>
              </a:rPr>
              <a:t>– </a:t>
            </a:r>
            <a:r>
              <a:rPr sz="2000" spc="-5" dirty="0">
                <a:cs typeface="Calibri"/>
              </a:rPr>
              <a:t>high-resolution</a:t>
            </a:r>
            <a:r>
              <a:rPr sz="2000" dirty="0">
                <a:cs typeface="Calibri"/>
              </a:rPr>
              <a:t> bone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/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bone </a:t>
            </a:r>
            <a:r>
              <a:rPr sz="2000" spc="-5" dirty="0">
                <a:cs typeface="Calibri"/>
              </a:rPr>
              <a:t>plus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5" dirty="0">
                <a:cs typeface="Calibri"/>
              </a:rPr>
              <a:t>3D,</a:t>
            </a:r>
            <a:r>
              <a:rPr sz="2000" spc="-55" dirty="0">
                <a:cs typeface="Calibri"/>
              </a:rPr>
              <a:t> </a:t>
            </a:r>
            <a:r>
              <a:rPr sz="2000" dirty="0">
                <a:cs typeface="Calibri"/>
              </a:rPr>
              <a:t>if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indicated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3096" y="1002791"/>
            <a:ext cx="6228587" cy="56022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244551"/>
            <a:ext cx="7465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0516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10" dirty="0">
                <a:latin typeface="+mj-lt"/>
              </a:rPr>
              <a:t>extremities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172700" cy="284035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469900" marR="601980" indent="-457834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0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shoulder,</a:t>
            </a:r>
            <a:r>
              <a:rPr sz="2800" spc="35" dirty="0">
                <a:cs typeface="Calibri"/>
              </a:rPr>
              <a:t> </a:t>
            </a:r>
            <a:r>
              <a:rPr sz="2800" spc="-45" dirty="0">
                <a:cs typeface="Calibri"/>
              </a:rPr>
              <a:t>elbow,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wrist,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hip/pelvis,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knee,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ankle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foot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30"/>
              </a:lnSpc>
              <a:spcBef>
                <a:spcPts val="994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indications,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contraindications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technical</a:t>
            </a:r>
            <a:r>
              <a:rPr sz="2800" spc="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factors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involved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 </a:t>
            </a:r>
            <a:r>
              <a:rPr sz="2800" dirty="0">
                <a:cs typeface="Calibri"/>
              </a:rPr>
              <a:t>CT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MSK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examinations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1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Next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up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final</a:t>
            </a:r>
            <a:r>
              <a:rPr sz="2800" spc="-25" dirty="0">
                <a:cs typeface="Calibri"/>
              </a:rPr>
              <a:t> exam</a:t>
            </a:r>
            <a:r>
              <a:rPr sz="2800" spc="-15" dirty="0">
                <a:cs typeface="Calibri"/>
              </a:rPr>
              <a:t> preparation!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D2189F6-F09B-4E99-BB84-54130BC69F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8A851B-BC8E-41C0-8A92-80E18D1D06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13AF61-BDE2-414B-9B2F-37462A63107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1383</Words>
  <Application>Microsoft Office PowerPoint</Application>
  <PresentationFormat>Widescreen</PresentationFormat>
  <Paragraphs>272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Aptos</vt:lpstr>
      <vt:lpstr>Aptos Display</vt:lpstr>
      <vt:lpstr>Arial</vt:lpstr>
      <vt:lpstr>Arial MT</vt:lpstr>
      <vt:lpstr>Calibri</vt:lpstr>
      <vt:lpstr>Custom Design</vt:lpstr>
      <vt:lpstr>CT Theory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  <vt:lpstr>PowerPoint Presentation</vt:lpstr>
      <vt:lpstr>CT imaging of the extremities</vt:lpstr>
      <vt:lpstr>CT imaging of the extremities</vt:lpstr>
      <vt:lpstr>CT imaging of the extremities</vt:lpstr>
      <vt:lpstr>CT imaging of the extremities</vt:lpstr>
      <vt:lpstr>CT imaging of the extremities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4</cp:revision>
  <cp:lastPrinted>2024-03-18T21:03:31Z</cp:lastPrinted>
  <dcterms:created xsi:type="dcterms:W3CDTF">2023-11-28T18:26:43Z</dcterms:created>
  <dcterms:modified xsi:type="dcterms:W3CDTF">2025-02-12T17:39:29Z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