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notesSlides/notesSlide18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17.xml" ContentType="application/vnd.openxmlformats-officedocument.presentationml.slide+xml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8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4.xml" ContentType="application/vnd.openxmlformats-officedocument.presentationml.notesSlide+xml"/>
  <Override PartName="/ppt/slideLayouts/slideLayout8.xml" ContentType="application/vnd.openxmlformats-officedocument.presentationml.slideLayout+xml"/>
  <Override PartName="/ppt/notesSlides/notesSlide12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14.xml" ContentType="application/vnd.openxmlformats-officedocument.presentationml.slide+xml"/>
  <Override PartName="/ppt/slideMasters/slideMaster1.xml" ContentType="application/vnd.openxmlformats-officedocument.presentationml.slideMaster+xml"/>
  <Override PartName="/ppt/theme/theme2.xml" ContentType="application/vnd.openxmlformats-officedocument.theme+xml"/>
  <Override PartName="/ppt/slides/slide15.xml" ContentType="application/vnd.openxmlformats-officedocument.presentationml.slide+xml"/>
  <Override PartName="/ppt/slides/slide1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docProps/custom.xml" ContentType="application/vnd.openxmlformats-officedocument.custom-properties+xml"/>
  <Override PartName="/ppt/slides/slide6.xml" ContentType="application/vnd.openxmlformats-officedocument.presentationml.slide+xml"/>
  <Override PartName="/ppt/notesSlides/notesSlide17.xml" ContentType="application/vnd.openxmlformats-officedocument.presentationml.notesSlide+xml"/>
  <Override PartName="/ppt/slideLayouts/slideLayout11.xml" ContentType="application/vnd.openxmlformats-officedocument.presentationml.slideLayout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slideLayouts/slideLayout12.xml" ContentType="application/vnd.openxmlformats-officedocument.presentationml.slideLayout+xml"/>
  <Override PartName="/ppt/slides/slide4.xml" ContentType="application/vnd.openxmlformats-officedocument.presentationml.slide+xml"/>
  <Override PartName="/customXml/itemProps3.xml" ContentType="application/vnd.openxmlformats-officedocument.customXmlProperties+xml"/>
  <Override PartName="/ppt/slideLayouts/slideLayout4.xml" ContentType="application/vnd.openxmlformats-officedocument.presentationml.slideLayout+xml"/>
  <Override PartName="/ppt/theme/theme1.xml" ContentType="application/vnd.openxmlformats-officedocument.theme+xml"/>
  <Override PartName="/customXml/itemProps2.xml" ContentType="application/vnd.openxmlformats-officedocument.customXmlProperties+xml"/>
  <Override PartName="/ppt/slides/slide16.xml" ContentType="application/vnd.openxmlformats-officedocument.presentationml.slide+xml"/>
  <Override PartName="/ppt/slideLayouts/slideLayout1.xml" ContentType="application/vnd.openxmlformats-officedocument.presentationml.slideLayout+xml"/>
  <Override PartName="/ppt/slides/slide2.xml" ContentType="application/vnd.openxmlformats-officedocument.presentationml.slid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slideLayouts/slideLayout6.xml" ContentType="application/vnd.openxmlformats-officedocument.presentationml.slideLayout+xml"/>
  <Override PartName="/ppt/slides/slide7.xml" ContentType="application/vnd.openxmlformats-officedocument.presentationml.slide+xml"/>
  <Override PartName="/customXml/itemProps1.xml" ContentType="application/vnd.openxmlformats-officedocument.customXmlProperties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</p:sldMasterIdLst>
  <p:notesMasterIdLst>
    <p:notesMasterId r:id="rId23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</p:sldIdLst>
  <p:sldSz cx="12192000" cy="6858000"/>
  <p:notesSz cx="6858000" cy="9144000"/>
  <p:defaultTextStyle>
    <a:defPPr>
      <a:defRPr lang="en-US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79" d="100"/>
          <a:sy n="79" d="100"/>
        </p:scale>
        <p:origin x="821" y="72"/>
      </p:cViewPr>
      <p:guideLst>
        <p:guide pos="2160" orient="horz"/>
        <p:guide pos="3840"/>
      </p:guideLst>
    </p:cSldViewPr>
  </p:slideViewPr>
  <p:gridSpacing cx="76200" cy="76200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theme" Target="theme/theme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<Relationship Id="rId23" Type="http://schemas.openxmlformats.org/officeDocument/2006/relationships/notesMaster" Target="notesMasters/notesMaster1.xml"/><Relationship Id="rId24" Type="http://schemas.openxmlformats.org/officeDocument/2006/relationships/presProps" Target="presProps.xml" /><Relationship Id="rId25" Type="http://schemas.openxmlformats.org/officeDocument/2006/relationships/tableStyles" Target="tableStyles.xml" /><Relationship Id="rId26" Type="http://schemas.openxmlformats.org/officeDocument/2006/relationships/viewProps" Target="viewProps.xml" /></Relationships>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91363D2-56DF-4ED8-85EA-172B203A49F1}" type="datetimeFigureOut">
              <a:rPr lang="en-CA"/>
              <a:t>2025-02-04</a:t>
            </a:fld>
            <a:endParaRPr lang="en-CA"/>
          </a:p>
        </p:txBody>
      </p:sp>
      <p:sp>
        <p:nvSpPr>
          <p:cNvPr id="4" name="Slide Image Placeholder 3"/>
          <p:cNvSpPr>
            <a:spLocks noChangeAspect="1" noGrp="1" noRot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>
              <a:defRPr/>
            </a:pPr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6219E041-8A78-4B95-B0DE-C6721BE5017A}" type="slidenum">
              <a:rPr lang="en-CA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>
      <a:defRPr sz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 ?>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 ?>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 ?>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 ?>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 ?>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 ?>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 ?>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 ?>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 ?>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 ?>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 ?>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 ?>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 ?>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 ?>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 ?>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 ?>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F1E49C2-FA30-7751-CEDF-02B9023A398D}" type="slidenum">
              <a:rPr/>
              <a:t/>
            </a:fld>
            <a:endParaRPr/>
          </a:p>
        </p:txBody>
      </p:sp>
    </p:spTree>
  </p:cSld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799976A0-57B3-0CDB-63D5-C324C945FCC5}" type="slidenum">
              <a:rPr/>
              <a:t/>
            </a:fld>
            <a:endParaRPr/>
          </a:p>
        </p:txBody>
      </p:sp>
    </p:spTree>
  </p:cSld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889ECF03-64A3-411D-3C7D-01FABF2FEDD0}" type="slidenum">
              <a:rPr/>
              <a:t/>
            </a:fld>
            <a:endParaRPr/>
          </a:p>
        </p:txBody>
      </p:sp>
    </p:spTree>
  </p:cSld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64D52AA-5112-7246-9F78-E86731FFC97D}" type="slidenum">
              <a:rPr/>
              <a:t/>
            </a:fld>
            <a:endParaRPr/>
          </a:p>
        </p:txBody>
      </p:sp>
    </p:spTree>
  </p:cSld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2628F13-6920-D557-23F7-5406D525E097}" type="slidenum">
              <a:rPr/>
              <a:t/>
            </a:fld>
            <a:endParaRPr/>
          </a:p>
        </p:txBody>
      </p:sp>
    </p:spTree>
  </p:cSld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8E1939D-6CBC-71DE-C3FB-10F8D4F4540D}" type="slidenum">
              <a:rPr/>
              <a:t/>
            </a:fld>
            <a:endParaRPr/>
          </a:p>
        </p:txBody>
      </p:sp>
    </p:spTree>
  </p:cSld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C1FFC7B-5047-00EB-B2BF-8EC30909192C}" type="slidenum">
              <a:rPr/>
              <a:t/>
            </a:fld>
            <a:endParaRPr/>
          </a:p>
        </p:txBody>
      </p:sp>
    </p:spTree>
  </p:cSld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23AF449-B04B-94AC-5D96-9A24C79862E3}" type="slidenum">
              <a:rPr/>
              <a:t/>
            </a:fld>
            <a:endParaRPr/>
          </a:p>
        </p:txBody>
      </p:sp>
    </p:spTree>
  </p:cSld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8DAADEC-2236-9F3F-4AF3-BCB083221663}" type="slidenum">
              <a:rPr/>
              <a:t/>
            </a:fld>
            <a:endParaRPr/>
          </a:p>
        </p:txBody>
      </p:sp>
    </p:spTree>
  </p:cSld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91B3B43-B3D3-9EC6-BE72-6CDAEAE4C249}" type="slidenum">
              <a:rPr/>
              <a:t/>
            </a:fld>
            <a:endParaRPr/>
          </a:p>
        </p:txBody>
      </p:sp>
    </p:spTree>
  </p:cSld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37C0829-EF22-08EE-FD8D-144B5D22929C}" type="slidenum">
              <a:rPr/>
              <a:t/>
            </a:fld>
            <a:endParaRPr/>
          </a:p>
        </p:txBody>
      </p:sp>
    </p:spTree>
  </p:cSld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78BE763C-0DDF-6753-1249-296CD441EAA7}" type="slidenum">
              <a:rPr/>
              <a:t/>
            </a:fld>
            <a:endParaRPr/>
          </a:p>
        </p:txBody>
      </p:sp>
    </p:spTree>
  </p:cSld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15269C8-9D98-6CA0-4C51-666E6DEEB6C5}" type="slidenum">
              <a:rPr/>
              <a:t/>
            </a:fld>
            <a:endParaRPr/>
          </a:p>
        </p:txBody>
      </p:sp>
    </p:spTree>
  </p:cSld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5840C2A-45D6-3181-6582-29AB005D6F23}" type="slidenum">
              <a:rPr/>
              <a:t/>
            </a:fld>
            <a:endParaRPr/>
          </a:p>
        </p:txBody>
      </p:sp>
    </p:spTree>
  </p:cSld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CCF50AC-AC32-F6D6-4A35-8BB4047347B0}" type="slidenum">
              <a:rPr/>
              <a:t/>
            </a:fld>
            <a:endParaRPr/>
          </a:p>
        </p:txBody>
      </p:sp>
    </p:spTree>
  </p:cSld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6792715-E0A6-D586-AE5C-18C8E51A6577}" type="slidenum">
              <a:rPr/>
              <a:t/>
            </a:fld>
            <a:endParaRPr/>
          </a:p>
        </p:txBody>
      </p:sp>
    </p:spTree>
  </p:cSld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30DD633-AEBF-91C9-3E65-4F1E7521CF29}" type="slidenum">
              <a:rPr/>
              <a:t/>
            </a:fld>
            <a:endParaRPr/>
          </a:p>
        </p:txBody>
      </p:sp>
    </p:spTree>
  </p:cSld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584A7E9-8A68-69D8-5A64-A0D9042AA722}" type="slidenum">
              <a:rPr/>
              <a:t/>
            </a:fld>
            <a:endParaRPr/>
          </a:p>
        </p:txBody>
      </p:sp>
    </p:spTree>
  </p:cSld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A94AEDC6-44D6-E336-DD18-2FF2B6592D4E}" type="slidenum">
              <a:rPr/>
              <a:t/>
            </a:fld>
            <a:endParaRPr/>
          </a:p>
        </p:txBody>
      </p:sp>
    </p:spTree>
  </p:cSld>
</p:note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1C1EC2E7-B21D-46C5-9C4A-2970B994A4B0}" type="datetimeFigureOut">
              <a:rPr lang="en-US"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C7F7EDC-7C56-4ABC-8359-613335E60F3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1C1EC2E7-B21D-46C5-9C4A-2970B994A4B0}" type="datetimeFigureOut">
              <a:rPr lang="en-US"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C7F7EDC-7C56-4ABC-8359-613335E60F3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1C1EC2E7-B21D-46C5-9C4A-2970B994A4B0}" type="datetimeFigureOut">
              <a:rPr lang="en-US"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C7F7EDC-7C56-4ABC-8359-613335E60F3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1C1EC2E7-B21D-46C5-9C4A-2970B994A4B0}" type="datetimeFigureOut">
              <a:rPr lang="en-US"/>
              <a:t>2/4/2025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C7F7EDC-7C56-4ABC-8359-613335E60F3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1C1EC2E7-B21D-46C5-9C4A-2970B994A4B0}" type="datetimeFigureOut">
              <a:rPr lang="en-US"/>
              <a:t>2/4/2025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C7F7EDC-7C56-4ABC-8359-613335E60F3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1C1EC2E7-B21D-46C5-9C4A-2970B994A4B0}" type="datetimeFigureOut">
              <a:rPr lang="en-US"/>
              <a:t>2/4/2025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C7F7EDC-7C56-4ABC-8359-613335E60F3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1C1EC2E7-B21D-46C5-9C4A-2970B994A4B0}" type="datetimeFigureOut">
              <a:rPr lang="en-US"/>
              <a:t>2/4/2025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C7F7EDC-7C56-4ABC-8359-613335E60F3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1C1EC2E7-B21D-46C5-9C4A-2970B994A4B0}" type="datetimeFigureOut">
              <a:rPr lang="en-US"/>
              <a:t>2/4/2025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C7F7EDC-7C56-4ABC-8359-613335E60F3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1C1EC2E7-B21D-46C5-9C4A-2970B994A4B0}" type="datetimeFigureOut">
              <a:rPr lang="en-US"/>
              <a:t>2/4/2025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C7F7EDC-7C56-4ABC-8359-613335E60F3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1C1EC2E7-B21D-46C5-9C4A-2970B994A4B0}" type="datetimeFigureOut">
              <a:rPr lang="en-US"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C7F7EDC-7C56-4ABC-8359-613335E60F3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1C1EC2E7-B21D-46C5-9C4A-2970B994A4B0}" type="datetimeFigureOut">
              <a:rPr lang="en-US"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C7F7EDC-7C56-4ABC-8359-613335E60F3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userDrawn="1">
  <p:cSld name="1_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>
              <a:defRPr/>
            </a:pPr>
            <a:fld id="{1C1EC2E7-B21D-46C5-9C4A-2970B994A4B0}" type="datetimeFigureOut">
              <a:rPr lang="en-US"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>
              <a:defRPr/>
            </a:pPr>
            <a:fld id="{0C7F7EDC-7C56-4ABC-8359-613335E60F35}" type="slidenum">
              <a:rPr lang="en-US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Relationship Id="rId4" Type="http://schemas.openxmlformats.org/officeDocument/2006/relationships/image" Target="../media/image2.jpg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jpg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jpg"/><Relationship Id="rId4" Type="http://schemas.openxmlformats.org/officeDocument/2006/relationships/image" Target="../media/image5.jp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jpg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png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jpg"/><Relationship Id="rId4" Type="http://schemas.openxmlformats.org/officeDocument/2006/relationships/image" Target="../media/image9.jpg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0.png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1.png"/><Relationship Id="rId4" Type="http://schemas.openxmlformats.org/officeDocument/2006/relationships/image" Target="../media/image12.jpg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0.png"/><Relationship Id="rId4" Type="http://schemas.openxmlformats.org/officeDocument/2006/relationships/image" Target="../media/image13.jpg"/></Relationships>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5.png"/><Relationship Id="rId4" Type="http://schemas.openxmlformats.org/officeDocument/2006/relationships/image" Target="../media/image16.jpg"/></Relationships>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7.jpg"/><Relationship Id="rId4" Type="http://schemas.openxmlformats.org/officeDocument/2006/relationships/image" Target="../media/image18.png"/></Relationships>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9.jpg"/><Relationship Id="rId4" Type="http://schemas.openxmlformats.org/officeDocument/2006/relationships/image" Target="../media/image20.jpg"/></Relationships>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1.jpg"/><Relationship Id="rId4" Type="http://schemas.openxmlformats.org/officeDocument/2006/relationships/image" Target="../media/image22.jpg"/></Relationships>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 bwMode="auto">
          <a:xfrm>
            <a:off x="5456886" y="2984877"/>
            <a:ext cx="6501808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4000">
                <a:latin typeface="+mj-lt"/>
              </a:rPr>
              <a:t>MRAD 256</a:t>
            </a:r>
            <a:br>
              <a:rPr lang="en-US" sz="4000">
                <a:latin typeface="+mj-lt"/>
              </a:rPr>
            </a:br>
            <a:r>
              <a:rPr lang="en-US" sz="4000">
                <a:latin typeface="+mj-lt"/>
              </a:rPr>
              <a:t>Radiographic Technique 2</a:t>
            </a:r>
            <a:endParaRPr lang="en-CA" sz="4000">
              <a:latin typeface="+mj-lt"/>
            </a:endParaRPr>
          </a:p>
        </p:txBody>
      </p:sp>
      <p:sp>
        <p:nvSpPr>
          <p:cNvPr id="4" name="Text Placeholder 9"/>
          <p:cNvSpPr txBox="1"/>
          <p:nvPr/>
        </p:nvSpPr>
        <p:spPr bwMode="auto">
          <a:xfrm>
            <a:off x="5735446" y="4546227"/>
            <a:ext cx="4360985" cy="410948"/>
          </a:xfrm>
        </p:spPr>
        <p:txBody>
          <a:bodyPr>
            <a:noAutofit/>
          </a:bodyPr>
          <a:lstStyle>
            <a:lvl1pPr marL="228600" indent="-228600" algn="l" defTabSz="914400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US"/>
              <a:t>Anatomy of the Abdomen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Anatomical limits of the abdominopelvic cavity</a:t>
            </a:r>
            <a:endParaRPr lang="en-CA"/>
          </a:p>
        </p:txBody>
      </p:sp>
      <p:pic>
        <p:nvPicPr>
          <p:cNvPr id="4" name="Content Placeholder 3"/>
          <p:cNvPicPr>
            <a:picLocks noChangeAspect="1" noGrp="1"/>
          </p:cNvPicPr>
          <p:nvPr>
            <p:ph idx="1"/>
          </p:nvPr>
        </p:nvPicPr>
        <p:blipFill>
          <a:blip r:embed="rId3"/>
          <a:srcRect l="25984" t="0" r="26233" b="0"/>
          <a:stretch/>
        </p:blipFill>
        <p:spPr bwMode="auto">
          <a:xfrm>
            <a:off x="612070" y="1889421"/>
            <a:ext cx="2631898" cy="4351338"/>
          </a:xfrm>
        </p:spPr>
      </p:pic>
      <p:sp>
        <p:nvSpPr>
          <p:cNvPr id="6" name="TextBox 5"/>
          <p:cNvSpPr txBox="1"/>
          <p:nvPr/>
        </p:nvSpPr>
        <p:spPr bwMode="auto">
          <a:xfrm>
            <a:off x="3485694" y="2633929"/>
            <a:ext cx="581441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800"/>
              <a:t>Which of the following can be palpated without liability?</a:t>
            </a:r>
            <a:endParaRPr/>
          </a:p>
          <a:p>
            <a:pPr>
              <a:defRPr/>
            </a:pPr>
            <a:endParaRPr lang="en-US" sz="1800"/>
          </a:p>
          <a:p>
            <a:pPr marL="285750" indent="-285750">
              <a:buFont typeface="Wingdings"/>
              <a:buChar char="Ø"/>
              <a:defRPr/>
            </a:pPr>
            <a:r>
              <a:rPr lang="en-US" sz="1800"/>
              <a:t>Xiphoid</a:t>
            </a:r>
            <a:endParaRPr/>
          </a:p>
          <a:p>
            <a:pPr marL="285750" indent="-285750">
              <a:buFont typeface="Wingdings"/>
              <a:buChar char="Ø"/>
              <a:defRPr/>
            </a:pPr>
            <a:r>
              <a:rPr lang="en-US" sz="1800"/>
              <a:t>Lower costal margins</a:t>
            </a:r>
            <a:endParaRPr/>
          </a:p>
          <a:p>
            <a:pPr marL="285750" indent="-285750">
              <a:buFont typeface="Wingdings"/>
              <a:buChar char="Ø"/>
              <a:defRPr/>
            </a:pPr>
            <a:r>
              <a:rPr lang="en-US" sz="1800"/>
              <a:t>Iliac crests</a:t>
            </a:r>
            <a:endParaRPr/>
          </a:p>
          <a:p>
            <a:pPr marL="285750" indent="-285750">
              <a:buFont typeface="Wingdings"/>
              <a:buChar char="Ø"/>
              <a:defRPr/>
            </a:pPr>
            <a:r>
              <a:rPr lang="en-US" sz="1800"/>
              <a:t>Anterior superior iliac spine (ASIS)</a:t>
            </a:r>
            <a:endParaRPr/>
          </a:p>
          <a:p>
            <a:pPr marL="285750" indent="-285750">
              <a:buFont typeface="Wingdings"/>
              <a:buChar char="Ø"/>
              <a:defRPr/>
            </a:pPr>
            <a:r>
              <a:rPr lang="en-US" sz="1800"/>
              <a:t>Greater trochanter</a:t>
            </a:r>
            <a:endParaRPr/>
          </a:p>
          <a:p>
            <a:pPr marL="285750" indent="-285750">
              <a:buFont typeface="Wingdings"/>
              <a:buChar char="Ø"/>
              <a:defRPr/>
            </a:pPr>
            <a:r>
              <a:rPr lang="en-US" sz="1800"/>
              <a:t>Symphysis pubis</a:t>
            </a:r>
            <a:endParaRPr/>
          </a:p>
          <a:p>
            <a:pPr marL="285750" indent="-285750">
              <a:buFont typeface="Wingdings"/>
              <a:buChar char="Ø"/>
              <a:defRPr/>
            </a:pPr>
            <a:r>
              <a:rPr lang="en-US" sz="1800"/>
              <a:t>Ischial tuberosity</a:t>
            </a:r>
            <a:endParaRPr/>
          </a:p>
          <a:p>
            <a:pPr>
              <a:defRPr/>
            </a:pPr>
            <a:endParaRPr lang="en-US" sz="180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rcRect l="28571" t="0" r="27070" b="0"/>
          <a:stretch/>
        </p:blipFill>
        <p:spPr bwMode="auto">
          <a:xfrm>
            <a:off x="8824531" y="2103674"/>
            <a:ext cx="2311927" cy="413708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 bwMode="auto">
          <a:xfrm>
            <a:off x="5032323" y="5714010"/>
            <a:ext cx="119776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800"/>
              <a:t>Bontrager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A review of the abdominopelvic membranes</a:t>
            </a:r>
            <a:endParaRPr lang="en-CA"/>
          </a:p>
        </p:txBody>
      </p:sp>
      <p:pic>
        <p:nvPicPr>
          <p:cNvPr id="9" name="Content Placeholder 8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2683186" y="1825625"/>
            <a:ext cx="6825628" cy="435133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A review of the abdominopelvic membranes</a:t>
            </a:r>
            <a:endParaRPr lang="en-CA"/>
          </a:p>
        </p:txBody>
      </p:sp>
      <p:pic>
        <p:nvPicPr>
          <p:cNvPr id="7" name="Content Placeholder 6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951666" y="1900053"/>
            <a:ext cx="5950547" cy="4351338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7194988" y="2220777"/>
            <a:ext cx="3920622" cy="370988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Abdominal regions…</a:t>
            </a:r>
            <a:endParaRPr lang="en-CA"/>
          </a:p>
        </p:txBody>
      </p:sp>
      <p:pic>
        <p:nvPicPr>
          <p:cNvPr id="8" name="Picture 6" descr="f04-20-A05410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2010699" y="2192337"/>
            <a:ext cx="3810000" cy="398462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 bwMode="auto">
          <a:xfrm>
            <a:off x="5916392" y="2476490"/>
            <a:ext cx="467398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800"/>
              <a:t>Familiarize yourself with the following regions but know that this system is less commonly used in diagnostic imaging:</a:t>
            </a:r>
            <a:endParaRPr/>
          </a:p>
          <a:p>
            <a:pPr>
              <a:defRPr/>
            </a:pPr>
            <a:endParaRPr lang="en-US" sz="1800"/>
          </a:p>
          <a:p>
            <a:pPr marL="285750" indent="-285750">
              <a:buFont typeface="Wingdings"/>
              <a:buChar char="Ø"/>
              <a:defRPr/>
            </a:pPr>
            <a:r>
              <a:rPr lang="en-US" sz="1800"/>
              <a:t>Right and left  hypochondriac(1,3)</a:t>
            </a:r>
            <a:endParaRPr/>
          </a:p>
          <a:p>
            <a:pPr marL="285750" indent="-285750">
              <a:buFont typeface="Wingdings"/>
              <a:buChar char="Ø"/>
              <a:defRPr/>
            </a:pPr>
            <a:r>
              <a:rPr lang="en-US" sz="1800"/>
              <a:t>Right and left lumbar (4,6)</a:t>
            </a:r>
            <a:endParaRPr/>
          </a:p>
          <a:p>
            <a:pPr marL="285750" indent="-285750">
              <a:buFont typeface="Wingdings"/>
              <a:buChar char="Ø"/>
              <a:defRPr/>
            </a:pPr>
            <a:r>
              <a:rPr lang="en-US" sz="1800"/>
              <a:t>Right and left inguinal(7,9)</a:t>
            </a:r>
            <a:endParaRPr/>
          </a:p>
          <a:p>
            <a:pPr marL="285750" indent="-285750">
              <a:buFont typeface="Wingdings"/>
              <a:buChar char="Ø"/>
              <a:defRPr/>
            </a:pPr>
            <a:r>
              <a:rPr lang="en-US" sz="1800"/>
              <a:t>Epigastric (2)</a:t>
            </a:r>
            <a:endParaRPr/>
          </a:p>
          <a:p>
            <a:pPr marL="285750" indent="-285750">
              <a:buFont typeface="Wingdings"/>
              <a:buChar char="Ø"/>
              <a:defRPr/>
            </a:pPr>
            <a:r>
              <a:rPr lang="en-US" sz="1800"/>
              <a:t>Umbilical (5)</a:t>
            </a:r>
            <a:endParaRPr/>
          </a:p>
          <a:p>
            <a:pPr marL="285750" indent="-285750">
              <a:buFont typeface="Wingdings"/>
              <a:buChar char="Ø"/>
              <a:defRPr/>
            </a:pPr>
            <a:r>
              <a:rPr lang="en-US" sz="1800"/>
              <a:t>Hypogastric (8)</a:t>
            </a:r>
            <a:endParaRPr/>
          </a:p>
          <a:p>
            <a:pPr marL="285750" indent="-285750">
              <a:buFont typeface="Wingdings"/>
              <a:buChar char="Ø"/>
              <a:defRPr/>
            </a:pPr>
            <a:endParaRPr lang="en-US" sz="1800"/>
          </a:p>
          <a:p>
            <a:pPr marL="285750" indent="-285750">
              <a:buFont typeface="Wingdings"/>
              <a:buChar char="Ø"/>
              <a:defRPr/>
            </a:pPr>
            <a:endParaRPr lang="en-US" sz="1800"/>
          </a:p>
        </p:txBody>
      </p:sp>
      <p:sp>
        <p:nvSpPr>
          <p:cNvPr id="7" name="TextBox 6"/>
          <p:cNvSpPr txBox="1"/>
          <p:nvPr/>
        </p:nvSpPr>
        <p:spPr bwMode="auto">
          <a:xfrm>
            <a:off x="5610303" y="6123543"/>
            <a:ext cx="1723549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800"/>
              <a:t>Bontrager</a:t>
            </a:r>
            <a:r>
              <a:rPr lang="en-US" sz="1800"/>
              <a:t> 3-20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Abdominal quadrant system is more common</a:t>
            </a:r>
            <a:endParaRPr lang="en-CA"/>
          </a:p>
        </p:txBody>
      </p:sp>
      <p:pic>
        <p:nvPicPr>
          <p:cNvPr id="4" name="Content Placeholder 3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3341988" y="1825625"/>
            <a:ext cx="5508023" cy="435133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 bwMode="auto">
          <a:xfrm>
            <a:off x="6628269" y="3051798"/>
            <a:ext cx="1146468" cy="3693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800"/>
              <a:t>umbilicus</a:t>
            </a:r>
            <a:endParaRPr/>
          </a:p>
        </p:txBody>
      </p:sp>
      <p:cxnSp>
        <p:nvCxnSpPr>
          <p:cNvPr id="5" name="Straight Arrow Connector 4"/>
          <p:cNvCxnSpPr/>
          <p:nvPr/>
        </p:nvCxnSpPr>
        <p:spPr bwMode="auto">
          <a:xfrm flipH="1">
            <a:off x="5716475" y="3297598"/>
            <a:ext cx="904775" cy="49088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 bwMode="auto">
          <a:xfrm>
            <a:off x="7175855" y="6176963"/>
            <a:ext cx="119776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800"/>
              <a:t>Bontrager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Abdominal quadrants</a:t>
            </a:r>
            <a:endParaRPr lang="en-CA"/>
          </a:p>
        </p:txBody>
      </p:sp>
      <p:pic>
        <p:nvPicPr>
          <p:cNvPr id="10" name="Content Placeholder 9"/>
          <p:cNvPicPr>
            <a:picLocks noChangeAspect="1" noGrp="1"/>
          </p:cNvPicPr>
          <p:nvPr>
            <p:ph idx="1"/>
          </p:nvPr>
        </p:nvPicPr>
        <p:blipFill>
          <a:blip r:embed="rId3"/>
          <a:srcRect l="24822" t="30817" r="24391" b="0"/>
          <a:stretch/>
        </p:blipFill>
        <p:spPr bwMode="auto">
          <a:xfrm>
            <a:off x="1120123" y="1906968"/>
            <a:ext cx="3869893" cy="431624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5892726" y="1690688"/>
            <a:ext cx="4325472" cy="432547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 bwMode="auto">
          <a:xfrm>
            <a:off x="5892726" y="6016160"/>
            <a:ext cx="532507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200"/>
              <a:t>Case courtesy of Dr. Phillip Marsh, Radiopaedia.org, </a:t>
            </a:r>
            <a:r>
              <a:rPr lang="en-US" sz="1200"/>
              <a:t>rID</a:t>
            </a:r>
            <a:r>
              <a:rPr lang="en-US" sz="1200"/>
              <a:t>: 59037</a:t>
            </a:r>
            <a:endParaRPr/>
          </a:p>
        </p:txBody>
      </p:sp>
      <p:sp>
        <p:nvSpPr>
          <p:cNvPr id="13" name="TextBox 12"/>
          <p:cNvSpPr txBox="1"/>
          <p:nvPr/>
        </p:nvSpPr>
        <p:spPr bwMode="auto">
          <a:xfrm>
            <a:off x="3644725" y="6154659"/>
            <a:ext cx="119776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800"/>
              <a:t>Bontrager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In the clinical environment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marL="0" indent="0">
              <a:buNone/>
              <a:defRPr/>
            </a:pPr>
            <a:r>
              <a:rPr lang="en-US" sz="2800"/>
              <a:t>A radiograph of the abdominopelvic cavity:</a:t>
            </a:r>
            <a:endParaRPr/>
          </a:p>
          <a:p>
            <a:pPr marL="0" indent="0">
              <a:buNone/>
              <a:defRPr/>
            </a:pPr>
            <a:r>
              <a:rPr lang="en-US" sz="2800"/>
              <a:t> </a:t>
            </a:r>
            <a:endParaRPr/>
          </a:p>
          <a:p>
            <a:pPr marL="457200" indent="-457200">
              <a:buFont typeface="Wingdings"/>
              <a:buChar char="Ø"/>
              <a:defRPr/>
            </a:pPr>
            <a:r>
              <a:rPr lang="en-US" sz="2800"/>
              <a:t>is called an “abdominal” radiograph</a:t>
            </a:r>
            <a:endParaRPr/>
          </a:p>
          <a:p>
            <a:pPr marL="457200" indent="-457200">
              <a:buFont typeface="Wingdings"/>
              <a:buChar char="Ø"/>
              <a:defRPr/>
            </a:pPr>
            <a:r>
              <a:rPr lang="en-US" sz="2800"/>
              <a:t>or KUB which stands for kidneys, ureters, bladder.</a:t>
            </a:r>
            <a:endParaRPr/>
          </a:p>
          <a:p>
            <a:pPr>
              <a:defRPr/>
            </a:pPr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pic>
        <p:nvPicPr>
          <p:cNvPr id="4" name="Content Placeholder 3"/>
          <p:cNvPicPr>
            <a:picLocks noChangeAspect="1" noGrp="1"/>
          </p:cNvPicPr>
          <p:nvPr>
            <p:ph idx="1"/>
          </p:nvPr>
        </p:nvPicPr>
        <p:blipFill>
          <a:blip r:embed="rId3"/>
          <a:srcRect l="13368" t="0" r="13747" b="0"/>
          <a:stretch/>
        </p:blipFill>
        <p:spPr bwMode="auto">
          <a:xfrm>
            <a:off x="1422991" y="1905425"/>
            <a:ext cx="3538602" cy="435133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 bwMode="auto">
          <a:xfrm>
            <a:off x="4800839" y="5765100"/>
            <a:ext cx="119776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800"/>
              <a:t>Bontrager</a:t>
            </a:r>
            <a:endParaRPr/>
          </a:p>
        </p:txBody>
      </p:sp>
      <p:sp>
        <p:nvSpPr>
          <p:cNvPr id="6" name="TextBox 5"/>
          <p:cNvSpPr txBox="1"/>
          <p:nvPr/>
        </p:nvSpPr>
        <p:spPr bwMode="auto">
          <a:xfrm>
            <a:off x="5776264" y="1905425"/>
            <a:ext cx="3404507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/>
              <a:buChar char="Ø"/>
              <a:defRPr/>
            </a:pPr>
            <a:r>
              <a:rPr lang="en-US" sz="1800"/>
              <a:t> “</a:t>
            </a:r>
            <a:r>
              <a:rPr lang="en-US" sz="2000"/>
              <a:t>AP projection” is most commonly taken</a:t>
            </a:r>
            <a:endParaRPr/>
          </a:p>
          <a:p>
            <a:pPr marL="285750" indent="-285750">
              <a:buFont typeface="Wingdings"/>
              <a:buChar char="Ø"/>
              <a:defRPr/>
            </a:pPr>
            <a:endParaRPr lang="en-US" sz="2000"/>
          </a:p>
          <a:p>
            <a:pPr marL="285750" indent="-285750">
              <a:buFont typeface="Wingdings"/>
              <a:buChar char="Ø"/>
              <a:defRPr/>
            </a:pPr>
            <a:r>
              <a:rPr lang="en-US" sz="2000"/>
              <a:t>Some of the structures can only be seen on a plain radiograph when there is pathology present.</a:t>
            </a:r>
            <a:endParaRPr/>
          </a:p>
          <a:p>
            <a:pPr marL="285750" indent="-285750">
              <a:buFont typeface="Wingdings"/>
              <a:buChar char="Ø"/>
              <a:defRPr/>
            </a:pPr>
            <a:endParaRPr lang="en-US" sz="2000"/>
          </a:p>
          <a:p>
            <a:pPr marL="285750" indent="-285750">
              <a:buFont typeface="Wingdings"/>
              <a:buChar char="Ø"/>
              <a:defRPr/>
            </a:pPr>
            <a:r>
              <a:rPr lang="en-US" sz="2000"/>
              <a:t>It is important to know what the “normal” features of an abdominal radiograph are.</a:t>
            </a:r>
            <a:endParaRPr/>
          </a:p>
          <a:p>
            <a:pPr marL="285750" indent="-285750">
              <a:buFont typeface="Wingdings"/>
              <a:buChar char="Ø"/>
              <a:defRPr/>
            </a:pPr>
            <a:endParaRPr lang="en-US" sz="20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Using the quadrant system can you describe where these structures are?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  <a:defRPr/>
            </a:pPr>
            <a:r>
              <a:rPr lang="en-US" sz="2000"/>
              <a:t>Liver</a:t>
            </a:r>
            <a:endParaRPr/>
          </a:p>
          <a:p>
            <a:pPr marL="514350" indent="-514350">
              <a:buFont typeface="+mj-lt"/>
              <a:buAutoNum type="arabicPeriod"/>
              <a:defRPr/>
            </a:pPr>
            <a:r>
              <a:rPr lang="en-US" sz="2000"/>
              <a:t>Gallbladder</a:t>
            </a:r>
            <a:endParaRPr/>
          </a:p>
          <a:p>
            <a:pPr marL="514350" indent="-514350">
              <a:buFont typeface="+mj-lt"/>
              <a:buAutoNum type="arabicPeriod"/>
              <a:defRPr/>
            </a:pPr>
            <a:r>
              <a:rPr lang="en-US" sz="2000"/>
              <a:t>Pancreas</a:t>
            </a:r>
            <a:endParaRPr/>
          </a:p>
          <a:p>
            <a:pPr marL="514350" indent="-514350">
              <a:buFont typeface="+mj-lt"/>
              <a:buAutoNum type="arabicPeriod"/>
              <a:defRPr/>
            </a:pPr>
            <a:r>
              <a:rPr lang="en-US" sz="2000"/>
              <a:t>Ascending colon</a:t>
            </a:r>
            <a:endParaRPr/>
          </a:p>
          <a:p>
            <a:pPr marL="514350" indent="-514350">
              <a:buFont typeface="+mj-lt"/>
              <a:buAutoNum type="arabicPeriod"/>
              <a:defRPr/>
            </a:pPr>
            <a:r>
              <a:rPr lang="en-US" sz="2000"/>
              <a:t>Transverse colon</a:t>
            </a:r>
            <a:endParaRPr/>
          </a:p>
          <a:p>
            <a:pPr marL="514350" indent="-514350">
              <a:buFont typeface="+mj-lt"/>
              <a:buAutoNum type="arabicPeriod"/>
              <a:defRPr/>
            </a:pPr>
            <a:r>
              <a:rPr lang="en-US" sz="2000"/>
              <a:t>Descending colon</a:t>
            </a:r>
            <a:endParaRPr/>
          </a:p>
          <a:p>
            <a:pPr marL="514350" indent="-514350">
              <a:buFont typeface="+mj-lt"/>
              <a:buAutoNum type="arabicPeriod"/>
              <a:defRPr/>
            </a:pPr>
            <a:r>
              <a:rPr lang="en-US" sz="2000"/>
              <a:t>Sigmoid colon</a:t>
            </a:r>
            <a:endParaRPr/>
          </a:p>
          <a:p>
            <a:pPr marL="514350" indent="-514350">
              <a:buFont typeface="+mj-lt"/>
              <a:buAutoNum type="arabicPeriod"/>
              <a:defRPr/>
            </a:pPr>
            <a:r>
              <a:rPr lang="en-US" sz="2000"/>
              <a:t>Stomach</a:t>
            </a:r>
            <a:endParaRPr/>
          </a:p>
          <a:p>
            <a:pPr marL="514350" indent="-514350">
              <a:buFont typeface="+mj-lt"/>
              <a:buAutoNum type="arabicPeriod"/>
              <a:defRPr/>
            </a:pPr>
            <a:r>
              <a:rPr lang="en-US" sz="2000"/>
              <a:t>Small intestine</a:t>
            </a:r>
            <a:endParaRPr/>
          </a:p>
          <a:p>
            <a:pPr marL="514350" indent="-514350">
              <a:buFont typeface="+mj-lt"/>
              <a:buAutoNum type="arabicPeriod"/>
              <a:defRPr/>
            </a:pPr>
            <a:r>
              <a:rPr lang="en-US" sz="2000"/>
              <a:t>Kidneys</a:t>
            </a:r>
            <a:endParaRPr/>
          </a:p>
          <a:p>
            <a:pPr marL="514350" indent="-514350">
              <a:buFont typeface="+mj-lt"/>
              <a:buAutoNum type="arabicPeriod"/>
              <a:defRPr/>
            </a:pPr>
            <a:r>
              <a:rPr lang="en-US" sz="2000"/>
              <a:t>Appendix</a:t>
            </a:r>
            <a:endParaRPr/>
          </a:p>
          <a:p>
            <a:pPr>
              <a:defRPr/>
            </a:pPr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3600"/>
              <a:t>Abdominal muscles pertinent to radiography are the diaphragm and the psoas</a:t>
            </a:r>
            <a:endParaRPr lang="en-CA" sz="3600"/>
          </a:p>
        </p:txBody>
      </p:sp>
      <p:pic>
        <p:nvPicPr>
          <p:cNvPr id="5" name="Content Placeholder 4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3924195" y="1829489"/>
            <a:ext cx="4343609" cy="4343609"/>
          </a:xfrm>
          <a:prstGeom prst="rect">
            <a:avLst/>
          </a:prstGeom>
        </p:spPr>
      </p:pic>
      <p:pic>
        <p:nvPicPr>
          <p:cNvPr id="7" name="Picture 14" descr="f04-02-A05410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838200" y="1958203"/>
            <a:ext cx="4353697" cy="435369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 bwMode="auto">
          <a:xfrm>
            <a:off x="315730" y="6123543"/>
            <a:ext cx="1595309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800"/>
              <a:t>Bontrager 3-2</a:t>
            </a:r>
            <a:endParaRPr/>
          </a:p>
        </p:txBody>
      </p:sp>
      <p:sp>
        <p:nvSpPr>
          <p:cNvPr id="6" name="TextBox 5"/>
          <p:cNvSpPr txBox="1"/>
          <p:nvPr/>
        </p:nvSpPr>
        <p:spPr bwMode="auto">
          <a:xfrm>
            <a:off x="5528199" y="6215876"/>
            <a:ext cx="44743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200"/>
              <a:t>Case courtesy of Dr. Phillip Marsh, Radiopaedia.org, </a:t>
            </a:r>
            <a:r>
              <a:rPr lang="en-US" sz="1200"/>
              <a:t>rID</a:t>
            </a:r>
            <a:r>
              <a:rPr lang="en-US" sz="1200"/>
              <a:t>: 59037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2966484" y="2466753"/>
            <a:ext cx="6092455" cy="2965930"/>
          </a:xfrm>
        </p:spPr>
        <p:txBody>
          <a:bodyPr/>
          <a:lstStyle/>
          <a:p>
            <a:pPr marL="0" indent="0" algn="ctr">
              <a:buNone/>
              <a:defRPr/>
            </a:pPr>
            <a:r>
              <a:rPr lang="en-US" sz="3600" b="1"/>
              <a:t>What aspects of the following abdominal organ systems can be visualized on a plain radiograph?</a:t>
            </a:r>
            <a:endParaRPr/>
          </a:p>
          <a:p>
            <a:pPr>
              <a:defRPr/>
            </a:pPr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Abdominal organs</a:t>
            </a:r>
            <a:endParaRPr lang="en-CA"/>
          </a:p>
        </p:txBody>
      </p:sp>
      <p:pic>
        <p:nvPicPr>
          <p:cNvPr id="9" name="Content Placeholder 8"/>
          <p:cNvPicPr>
            <a:picLocks noChangeAspect="1" noGrp="1"/>
          </p:cNvPicPr>
          <p:nvPr>
            <p:ph idx="1"/>
          </p:nvPr>
        </p:nvPicPr>
        <p:blipFill>
          <a:blip r:embed="rId3"/>
          <a:srcRect l="13368" t="0" r="13747" b="0"/>
          <a:stretch/>
        </p:blipFill>
        <p:spPr bwMode="auto">
          <a:xfrm>
            <a:off x="998690" y="1772462"/>
            <a:ext cx="3538602" cy="4351338"/>
          </a:xfrm>
          <a:prstGeom prst="rect">
            <a:avLst/>
          </a:prstGeom>
        </p:spPr>
      </p:pic>
      <p:pic>
        <p:nvPicPr>
          <p:cNvPr id="7" name="Content Placeholder 7" descr="f04-04-A05410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5588926" y="2046278"/>
            <a:ext cx="4629272" cy="380370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 bwMode="auto">
          <a:xfrm>
            <a:off x="4898236" y="5939134"/>
            <a:ext cx="119776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800"/>
              <a:t>Bontrager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Abdominal organs</a:t>
            </a:r>
            <a:endParaRPr lang="en-CA"/>
          </a:p>
        </p:txBody>
      </p:sp>
      <p:pic>
        <p:nvPicPr>
          <p:cNvPr id="6" name="Content Placeholder 5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653358" y="1498646"/>
            <a:ext cx="4526977" cy="4351338"/>
          </a:xfrm>
          <a:prstGeom prst="rect">
            <a:avLst/>
          </a:prstGeom>
        </p:spPr>
      </p:pic>
      <p:pic>
        <p:nvPicPr>
          <p:cNvPr id="7" name="Content Placeholder 7" descr="f04-04-A05410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5588926" y="2046278"/>
            <a:ext cx="4629272" cy="380370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 bwMode="auto">
          <a:xfrm>
            <a:off x="4898236" y="5939134"/>
            <a:ext cx="119776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800"/>
              <a:t>Bontrager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Abdominal organs</a:t>
            </a:r>
            <a:endParaRPr lang="en-CA"/>
          </a:p>
        </p:txBody>
      </p:sp>
      <p:pic>
        <p:nvPicPr>
          <p:cNvPr id="4" name="Content Placeholder 3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838200" y="1857522"/>
            <a:ext cx="4351338" cy="43513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rcRect l="11276" t="0" r="12793" b="0"/>
          <a:stretch/>
        </p:blipFill>
        <p:spPr bwMode="auto">
          <a:xfrm>
            <a:off x="6364166" y="2492934"/>
            <a:ext cx="3984859" cy="29192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Abdominal organs</a:t>
            </a:r>
            <a:endParaRPr lang="en-CA"/>
          </a:p>
        </p:txBody>
      </p:sp>
      <p:pic>
        <p:nvPicPr>
          <p:cNvPr id="5" name="Content Placeholder 4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3678590" y="1825625"/>
            <a:ext cx="4834820" cy="43513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980002" y="2026772"/>
            <a:ext cx="4285128" cy="428512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Abdominal organs</a:t>
            </a:r>
            <a:endParaRPr lang="en-CA"/>
          </a:p>
        </p:txBody>
      </p:sp>
      <p:pic>
        <p:nvPicPr>
          <p:cNvPr id="6" name="Picture 6" descr="f04-03-A05410"/>
          <p:cNvPicPr>
            <a:picLocks noChangeAspect="1" noChangeArrowheads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1550742" y="2006378"/>
            <a:ext cx="4135706" cy="43513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6505554" y="1737600"/>
            <a:ext cx="3790194" cy="462011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 bwMode="auto">
          <a:xfrm>
            <a:off x="6621660" y="6273822"/>
            <a:ext cx="457200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1100"/>
              <a:t>Case courtesy of Dr. Jeremy Jones, Radiopaedia.org, </a:t>
            </a:r>
            <a:r>
              <a:rPr lang="en-US" sz="1100"/>
              <a:t>rID</a:t>
            </a:r>
            <a:r>
              <a:rPr lang="en-US" sz="1100"/>
              <a:t>: 6209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Abdominal organs</a:t>
            </a:r>
            <a:endParaRPr lang="en-CA"/>
          </a:p>
        </p:txBody>
      </p:sp>
      <p:pic>
        <p:nvPicPr>
          <p:cNvPr id="6" name="Picture 2"/>
          <p:cNvPicPr>
            <a:picLocks noChangeAspect="1" noGrp="1"/>
          </p:cNvPicPr>
          <p:nvPr>
            <p:ph idx="1"/>
          </p:nvPr>
        </p:nvPicPr>
        <p:blipFill>
          <a:blip r:embed="rId3"/>
          <a:srcRect l="29295" t="0" r="28180" b="0"/>
          <a:stretch/>
        </p:blipFill>
        <p:spPr bwMode="auto">
          <a:xfrm>
            <a:off x="1825629" y="1804360"/>
            <a:ext cx="2756593" cy="4351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17FF7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5528199" y="1804360"/>
            <a:ext cx="4573588" cy="4525963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4400" b="1"/>
              <a:t>Clinical Indications for Acute Abdomen Series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marL="457200" indent="-457200">
              <a:buFont typeface="Arial"/>
              <a:buChar char="•"/>
              <a:defRPr/>
            </a:pPr>
            <a:r>
              <a:rPr lang="en-US" sz="2800">
                <a:solidFill>
                  <a:schemeClr val="tx1"/>
                </a:solidFill>
              </a:rPr>
              <a:t>Ileus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r>
              <a:rPr lang="en-US" sz="2800">
                <a:solidFill>
                  <a:schemeClr val="tx1"/>
                </a:solidFill>
              </a:rPr>
              <a:t>Ascites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r>
              <a:rPr lang="en-US" sz="2800">
                <a:solidFill>
                  <a:schemeClr val="tx1"/>
                </a:solidFill>
              </a:rPr>
              <a:t>Perforated hollow viscus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r>
              <a:rPr lang="en-US" sz="2800">
                <a:solidFill>
                  <a:schemeClr val="tx1"/>
                </a:solidFill>
              </a:rPr>
              <a:t>Intra-abdominal mass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r>
              <a:rPr lang="en-US" sz="2800">
                <a:solidFill>
                  <a:schemeClr val="tx1"/>
                </a:solidFill>
              </a:rPr>
              <a:t>Post-op (abdominal surgery)</a:t>
            </a:r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/Relationships>
</file>

<file path=ppt/theme/_rels/theme2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Arial"/>
        <a:cs typeface="Arial"/>
      </a:majorFont>
      <a:minorFont>
        <a:latin typeface="Aptos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 bwMode="auto"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</a:theme>
</file>

<file path=ppt/theme/theme2.xml><?xml version="1.0" encoding="utf-8"?>
<a:theme xmlns:a="http://schemas.openxmlformats.org/drawingml/2006/main" xmlns:r="http://schemas.openxmlformats.org/officeDocument/2006/relationship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customXml/_rels/item1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1.xml"/></Relationships>
</file>

<file path=customXml/_rels/item2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2.xml"/></Relationships>
</file>

<file path=customXml/_rels/item3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4C151C0-8C1F-4FDE-AC3E-8B16F990035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7F8F98D-FBAA-4105-85D8-282E14068585}">
  <ds:schemaRefs>
    <ds:schemaRef ds:uri="http://schemas.microsoft.com/office/2006/metadata/properties"/>
    <ds:schemaRef ds:uri="http://purl.org/dc/dcmitype/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e39b2e7b-4903-47ff-bd4b-8d2fa0c4d256"/>
    <ds:schemaRef ds:uri="b859bac5-f8e7-4332-87d7-6acb10f197c4"/>
    <ds:schemaRef ds:uri="http://schemas.openxmlformats.org/package/2006/metadata/core-properties"/>
    <ds:schemaRef ds:uri="http://purl.org/dc/terms/"/>
    <ds:schemaRef ds:uri="d1eb5d66-d4e4-42da-91aa-35af032cfe67"/>
    <ds:schemaRef ds:uri="c80233df-ff72-4ed0-8be6-81c0672dcf15"/>
  </ds:schemaRefs>
</ds:datastoreItem>
</file>

<file path=customXml/itemProps3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onlyoffice/8.3.2.19</Application>
  <PresentationFormat>On-screen Show (4:3)</PresentationFormat>
  <Paragraphs>0</Paragraphs>
  <Slides>19</Slides>
  <Notes>19</Notes>
  <HiddenSlides>0</HiddenSlides>
  <MMClips>2</MMClips>
  <ScaleCrop>0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Theme 1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</vt:vector>
  </TitlesOfParts>
  <LinksUpToDate>0</LinksUpToDate>
  <SharedDoc>0</SharedDoc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Qaiser Rehman</cp:lastModifiedBy>
  <cp:revision>12</cp:revision>
  <dcterms:created xsi:type="dcterms:W3CDTF">2020-02-19T20:43:13Z</dcterms:created>
  <dcterms:modified xsi:type="dcterms:W3CDTF">2025-07-01T18:27:40Z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