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Default Extension="jpg" ContentType="image/jpg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44498" y="2269947"/>
            <a:ext cx="9303003" cy="1416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501776"/>
            <a:ext cx="10358120" cy="953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11593"/>
            <a:ext cx="10358120" cy="40620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image" Target="../media/image1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1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image" Target="../media/image1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image" Target="../media/image1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image" Target="../media/image1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Relationship Id="rId3" Type="http://schemas.openxmlformats.org/officeDocument/2006/relationships/image" Target="../media/image1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g"/><Relationship Id="rId3" Type="http://schemas.openxmlformats.org/officeDocument/2006/relationships/image" Target="../media/image1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1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1.pn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Relationship Id="rId3" Type="http://schemas.openxmlformats.org/officeDocument/2006/relationships/image" Target="../media/image1.png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95250" rIns="0" bIns="0" rtlCol="0" vert="horz">
            <a:spAutoFit/>
          </a:bodyPr>
          <a:lstStyle/>
          <a:p>
            <a:pPr marL="3230245" marR="5080">
              <a:lnSpc>
                <a:spcPts val="5190"/>
              </a:lnSpc>
              <a:spcBef>
                <a:spcPts val="750"/>
              </a:spcBef>
            </a:pPr>
            <a:r>
              <a:rPr dirty="0"/>
              <a:t>ANPH</a:t>
            </a:r>
            <a:r>
              <a:rPr dirty="0" spc="-25"/>
              <a:t> </a:t>
            </a:r>
            <a:r>
              <a:rPr dirty="0"/>
              <a:t>202:</a:t>
            </a:r>
            <a:r>
              <a:rPr dirty="0" spc="-10"/>
              <a:t> </a:t>
            </a:r>
            <a:r>
              <a:rPr dirty="0"/>
              <a:t>Anatomy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Pathology</a:t>
            </a:r>
            <a:r>
              <a:rPr dirty="0" spc="-15"/>
              <a:t> </a:t>
            </a:r>
            <a:r>
              <a:rPr dirty="0" spc="-50"/>
              <a:t>I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662296" y="3991102"/>
            <a:ext cx="491172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0">
                <a:latin typeface="Calibri Light"/>
                <a:cs typeface="Calibri Light"/>
              </a:rPr>
              <a:t>Endocrine</a:t>
            </a:r>
            <a:r>
              <a:rPr dirty="0" sz="2800" spc="-110" b="0">
                <a:latin typeface="Calibri Light"/>
                <a:cs typeface="Calibri Light"/>
              </a:rPr>
              <a:t> </a:t>
            </a:r>
            <a:r>
              <a:rPr dirty="0" sz="2800" b="0">
                <a:latin typeface="Calibri Light"/>
                <a:cs typeface="Calibri Light"/>
              </a:rPr>
              <a:t>System</a:t>
            </a:r>
            <a:r>
              <a:rPr dirty="0" sz="2800" spc="-90" b="0">
                <a:latin typeface="Calibri Light"/>
                <a:cs typeface="Calibri Light"/>
              </a:rPr>
              <a:t> </a:t>
            </a:r>
            <a:r>
              <a:rPr dirty="0" sz="2800" b="0">
                <a:latin typeface="Calibri Light"/>
                <a:cs typeface="Calibri Light"/>
              </a:rPr>
              <a:t>Guided</a:t>
            </a:r>
            <a:r>
              <a:rPr dirty="0" sz="2800" spc="-105" b="0">
                <a:latin typeface="Calibri Light"/>
                <a:cs typeface="Calibri Light"/>
              </a:rPr>
              <a:t> </a:t>
            </a:r>
            <a:r>
              <a:rPr dirty="0" sz="2800" spc="-10" b="0">
                <a:latin typeface="Calibri Light"/>
                <a:cs typeface="Calibri Light"/>
              </a:rPr>
              <a:t>Reading</a:t>
            </a:r>
            <a:endParaRPr sz="2800">
              <a:latin typeface="Calibri Light"/>
              <a:cs typeface="Calibri Ligh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811782"/>
            <a:ext cx="10260965" cy="2232025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1300" marR="59690" indent="-228600">
              <a:lnSpc>
                <a:spcPct val="90000"/>
              </a:lnSpc>
              <a:spcBef>
                <a:spcPts val="340"/>
              </a:spcBef>
              <a:buFont typeface="Wingdings"/>
              <a:buChar char=""/>
              <a:tabLst>
                <a:tab pos="297815" algn="l"/>
                <a:tab pos="4291965" algn="l"/>
              </a:tabLst>
            </a:pPr>
            <a:r>
              <a:rPr dirty="0"/>
              <a:t>	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docrine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made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up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produce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release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into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intercellular </a:t>
            </a:r>
            <a:r>
              <a:rPr dirty="0" sz="2000">
                <a:latin typeface="Calibri"/>
                <a:cs typeface="Calibri"/>
              </a:rPr>
              <a:t>spaces 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surrounding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tissues.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 quickly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picked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up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stream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and </a:t>
            </a:r>
            <a:r>
              <a:rPr dirty="0" sz="2000">
                <a:latin typeface="Calibri"/>
                <a:cs typeface="Calibri"/>
              </a:rPr>
              <a:t>distributed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 target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organs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cells.</a:t>
            </a:r>
            <a:r>
              <a:rPr dirty="0" sz="2000">
                <a:latin typeface="Calibri"/>
                <a:cs typeface="Calibri"/>
              </a:rPr>
              <a:t>	Endocrine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interest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radiographers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include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the </a:t>
            </a:r>
            <a:r>
              <a:rPr dirty="0" sz="2000">
                <a:latin typeface="Calibri"/>
                <a:cs typeface="Calibri"/>
              </a:rPr>
              <a:t>pituitary, thyroid,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parathyroids, adrenals, pineal </a:t>
            </a:r>
            <a:r>
              <a:rPr dirty="0" sz="2000" spc="-10">
                <a:latin typeface="Calibri"/>
                <a:cs typeface="Calibri"/>
              </a:rPr>
              <a:t>glands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ts val="2280"/>
              </a:lnSpc>
              <a:spcBef>
                <a:spcPts val="148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Exocrine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 collections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glandular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tissue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within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organ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that produce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release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non-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dirty="0" sz="2000">
                <a:latin typeface="Calibri"/>
                <a:cs typeface="Calibri"/>
              </a:rPr>
              <a:t>hormonal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substances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into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ducts.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0844" y="685291"/>
            <a:ext cx="297624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latin typeface="Calibri"/>
                <a:cs typeface="Calibri"/>
              </a:rPr>
              <a:t>Endocrine</a:t>
            </a:r>
            <a:r>
              <a:rPr dirty="0" spc="-40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System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94384"/>
            <a:ext cx="625284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Read</a:t>
            </a:r>
            <a:r>
              <a:rPr dirty="0" sz="2400" spc="-30"/>
              <a:t> </a:t>
            </a:r>
            <a:r>
              <a:rPr dirty="0" sz="2400"/>
              <a:t>about</a:t>
            </a:r>
            <a:r>
              <a:rPr dirty="0" sz="2400" spc="-5"/>
              <a:t> </a:t>
            </a:r>
            <a:r>
              <a:rPr dirty="0" sz="2400"/>
              <a:t>how</a:t>
            </a:r>
            <a:r>
              <a:rPr dirty="0" sz="2400" spc="-25"/>
              <a:t> </a:t>
            </a:r>
            <a:r>
              <a:rPr dirty="0" sz="2400"/>
              <a:t>the</a:t>
            </a:r>
            <a:r>
              <a:rPr dirty="0" sz="2400" spc="-5"/>
              <a:t> </a:t>
            </a:r>
            <a:r>
              <a:rPr dirty="0" sz="2400"/>
              <a:t>body</a:t>
            </a:r>
            <a:r>
              <a:rPr dirty="0" sz="2400" spc="-5"/>
              <a:t> </a:t>
            </a:r>
            <a:r>
              <a:rPr dirty="0" sz="2400"/>
              <a:t>maintains</a:t>
            </a:r>
            <a:r>
              <a:rPr dirty="0" sz="2400" spc="-25"/>
              <a:t> </a:t>
            </a:r>
            <a:r>
              <a:rPr dirty="0" sz="2400" spc="-10"/>
              <a:t>homeostasis…</a:t>
            </a:r>
            <a:endParaRPr sz="2400"/>
          </a:p>
        </p:txBody>
      </p:sp>
      <p:sp>
        <p:nvSpPr>
          <p:cNvPr id="3" name="object 3" descr=""/>
          <p:cNvSpPr txBox="1"/>
          <p:nvPr/>
        </p:nvSpPr>
        <p:spPr>
          <a:xfrm>
            <a:off x="2960370" y="2074290"/>
            <a:ext cx="3577590" cy="3439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400" b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Patton</a:t>
            </a:r>
            <a:r>
              <a:rPr dirty="0" u="heavy" sz="2400" spc="-20" b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 </a:t>
            </a:r>
            <a:r>
              <a:rPr dirty="0" u="heavy" sz="2400" b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and </a:t>
            </a:r>
            <a:r>
              <a:rPr dirty="0" u="heavy" sz="2400" spc="-10" b="0">
                <a:uFill>
                  <a:solidFill>
                    <a:srgbClr val="000000"/>
                  </a:solidFill>
                </a:uFill>
                <a:latin typeface="Calibri Light"/>
                <a:cs typeface="Calibri Light"/>
              </a:rPr>
              <a:t>Thibodeau</a:t>
            </a:r>
            <a:endParaRPr sz="24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</a:pPr>
            <a:r>
              <a:rPr dirty="0" sz="2400" b="0">
                <a:latin typeface="Calibri Light"/>
                <a:cs typeface="Calibri Light"/>
              </a:rPr>
              <a:t>Feedback</a:t>
            </a:r>
            <a:r>
              <a:rPr dirty="0" sz="2400" spc="-10" b="0">
                <a:latin typeface="Calibri Light"/>
                <a:cs typeface="Calibri Light"/>
              </a:rPr>
              <a:t> mechanisms:</a:t>
            </a:r>
            <a:endParaRPr sz="24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>
              <a:latin typeface="Calibri Light"/>
              <a:cs typeface="Calibri Light"/>
            </a:endParaRPr>
          </a:p>
          <a:p>
            <a:pPr marL="255270" indent="-243204">
              <a:lnSpc>
                <a:spcPct val="100000"/>
              </a:lnSpc>
              <a:buSzPct val="95833"/>
              <a:buFont typeface="Wingdings"/>
              <a:buChar char=""/>
              <a:tabLst>
                <a:tab pos="255904" algn="l"/>
              </a:tabLst>
            </a:pPr>
            <a:r>
              <a:rPr dirty="0" sz="2400" b="0">
                <a:latin typeface="Calibri Light"/>
                <a:cs typeface="Calibri Light"/>
              </a:rPr>
              <a:t>Chapter</a:t>
            </a:r>
            <a:r>
              <a:rPr dirty="0" sz="2400" spc="-30" b="0">
                <a:latin typeface="Calibri Light"/>
                <a:cs typeface="Calibri Light"/>
              </a:rPr>
              <a:t> </a:t>
            </a:r>
            <a:r>
              <a:rPr dirty="0" sz="2400" b="0">
                <a:latin typeface="Calibri Light"/>
                <a:cs typeface="Calibri Light"/>
              </a:rPr>
              <a:t>1:</a:t>
            </a:r>
            <a:r>
              <a:rPr dirty="0" sz="2400" spc="-20" b="0">
                <a:latin typeface="Calibri Light"/>
                <a:cs typeface="Calibri Light"/>
              </a:rPr>
              <a:t> </a:t>
            </a:r>
            <a:r>
              <a:rPr dirty="0" sz="2400" b="0">
                <a:latin typeface="Calibri Light"/>
                <a:cs typeface="Calibri Light"/>
              </a:rPr>
              <a:t>pages</a:t>
            </a:r>
            <a:r>
              <a:rPr dirty="0" sz="2400" spc="-10" b="0">
                <a:latin typeface="Calibri Light"/>
                <a:cs typeface="Calibri Light"/>
              </a:rPr>
              <a:t> </a:t>
            </a:r>
            <a:r>
              <a:rPr dirty="0" sz="2400" b="0">
                <a:latin typeface="Calibri Light"/>
                <a:cs typeface="Calibri Light"/>
              </a:rPr>
              <a:t>14</a:t>
            </a:r>
            <a:r>
              <a:rPr dirty="0" sz="2400" spc="-10" b="0">
                <a:latin typeface="Calibri Light"/>
                <a:cs typeface="Calibri Light"/>
              </a:rPr>
              <a:t> -</a:t>
            </a:r>
            <a:r>
              <a:rPr dirty="0" sz="2400" spc="-25" b="0">
                <a:latin typeface="Calibri Light"/>
                <a:cs typeface="Calibri Light"/>
              </a:rPr>
              <a:t>16</a:t>
            </a:r>
            <a:endParaRPr sz="2400">
              <a:latin typeface="Calibri Light"/>
              <a:cs typeface="Calibri Light"/>
            </a:endParaRPr>
          </a:p>
          <a:p>
            <a:pPr marL="255270" indent="-243204">
              <a:lnSpc>
                <a:spcPct val="100000"/>
              </a:lnSpc>
              <a:spcBef>
                <a:spcPts val="25"/>
              </a:spcBef>
              <a:buSzPct val="95833"/>
              <a:buFont typeface="Wingdings"/>
              <a:buChar char=""/>
              <a:tabLst>
                <a:tab pos="255904" algn="l"/>
              </a:tabLst>
            </a:pPr>
            <a:r>
              <a:rPr dirty="0" sz="2400">
                <a:latin typeface="Arial"/>
                <a:cs typeface="Arial"/>
              </a:rPr>
              <a:t>Chapter</a:t>
            </a:r>
            <a:r>
              <a:rPr dirty="0" sz="2400" spc="-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12:</a:t>
            </a:r>
            <a:r>
              <a:rPr dirty="0" sz="2400" spc="-20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page</a:t>
            </a:r>
            <a:r>
              <a:rPr dirty="0" sz="2400" spc="-10">
                <a:latin typeface="Arial"/>
                <a:cs typeface="Arial"/>
              </a:rPr>
              <a:t> </a:t>
            </a:r>
            <a:r>
              <a:rPr dirty="0" sz="2400" spc="-25">
                <a:latin typeface="Arial"/>
                <a:cs typeface="Arial"/>
              </a:rPr>
              <a:t>324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b="0">
                <a:latin typeface="Calibri Light"/>
                <a:cs typeface="Calibri Light"/>
              </a:rPr>
              <a:t>Electrolyte</a:t>
            </a:r>
            <a:r>
              <a:rPr dirty="0" sz="2400" spc="-20" b="0">
                <a:latin typeface="Calibri Light"/>
                <a:cs typeface="Calibri Light"/>
              </a:rPr>
              <a:t> </a:t>
            </a:r>
            <a:r>
              <a:rPr dirty="0" sz="2400" b="0">
                <a:latin typeface="Calibri Light"/>
                <a:cs typeface="Calibri Light"/>
              </a:rPr>
              <a:t>and fluid</a:t>
            </a:r>
            <a:r>
              <a:rPr dirty="0" sz="2400" spc="-25" b="0">
                <a:latin typeface="Calibri Light"/>
                <a:cs typeface="Calibri Light"/>
              </a:rPr>
              <a:t> </a:t>
            </a:r>
            <a:r>
              <a:rPr dirty="0" sz="2400" spc="-10" b="0">
                <a:latin typeface="Calibri Light"/>
                <a:cs typeface="Calibri Light"/>
              </a:rPr>
              <a:t>balance:</a:t>
            </a:r>
            <a:endParaRPr sz="2400">
              <a:latin typeface="Calibri Light"/>
              <a:cs typeface="Calibri Light"/>
            </a:endParaRPr>
          </a:p>
          <a:p>
            <a:pPr marL="255270" indent="-243204">
              <a:lnSpc>
                <a:spcPct val="100000"/>
              </a:lnSpc>
              <a:buSzPct val="95833"/>
              <a:buFont typeface="Wingdings"/>
              <a:buChar char=""/>
              <a:tabLst>
                <a:tab pos="255904" algn="l"/>
              </a:tabLst>
            </a:pPr>
            <a:r>
              <a:rPr dirty="0" sz="2400" b="0">
                <a:latin typeface="Calibri Light"/>
                <a:cs typeface="Calibri Light"/>
              </a:rPr>
              <a:t>Chapter</a:t>
            </a:r>
            <a:r>
              <a:rPr dirty="0" sz="2400" spc="-15" b="0">
                <a:latin typeface="Calibri Light"/>
                <a:cs typeface="Calibri Light"/>
              </a:rPr>
              <a:t> </a:t>
            </a:r>
            <a:r>
              <a:rPr dirty="0" sz="2400" b="0">
                <a:latin typeface="Calibri Light"/>
                <a:cs typeface="Calibri Light"/>
              </a:rPr>
              <a:t>21</a:t>
            </a:r>
            <a:r>
              <a:rPr dirty="0" sz="2400" spc="-5" b="0">
                <a:latin typeface="Calibri Light"/>
                <a:cs typeface="Calibri Light"/>
              </a:rPr>
              <a:t> </a:t>
            </a:r>
            <a:r>
              <a:rPr dirty="0" sz="2400" b="0">
                <a:latin typeface="Calibri Light"/>
                <a:cs typeface="Calibri Light"/>
              </a:rPr>
              <a:t>pgs.</a:t>
            </a:r>
            <a:r>
              <a:rPr dirty="0" sz="2400" spc="-5" b="0">
                <a:latin typeface="Calibri Light"/>
                <a:cs typeface="Calibri Light"/>
              </a:rPr>
              <a:t> </a:t>
            </a:r>
            <a:r>
              <a:rPr dirty="0" sz="2400" spc="-10" b="0">
                <a:latin typeface="Calibri Light"/>
                <a:cs typeface="Calibri Light"/>
              </a:rPr>
              <a:t>583-</a:t>
            </a:r>
            <a:r>
              <a:rPr dirty="0" sz="2400" spc="-25" b="0">
                <a:latin typeface="Calibri Light"/>
                <a:cs typeface="Calibri Light"/>
              </a:rPr>
              <a:t>584</a:t>
            </a:r>
            <a:endParaRPr sz="2400">
              <a:latin typeface="Calibri Light"/>
              <a:cs typeface="Calibri Ligh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01776"/>
            <a:ext cx="312293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>
                <a:uFill>
                  <a:solidFill>
                    <a:srgbClr val="000000"/>
                  </a:solidFill>
                </a:uFill>
              </a:rPr>
              <a:t>Negative</a:t>
            </a:r>
            <a:r>
              <a:rPr dirty="0" u="sng" spc="-20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sng" spc="-10">
                <a:uFill>
                  <a:solidFill>
                    <a:srgbClr val="000000"/>
                  </a:solidFill>
                </a:uFill>
              </a:rPr>
              <a:t>Feedback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1782"/>
            <a:ext cx="10090785" cy="605155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241300" marR="5080" indent="-228600">
              <a:lnSpc>
                <a:spcPts val="2160"/>
              </a:lnSpc>
              <a:spcBef>
                <a:spcPts val="37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Negative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feedback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mechanisms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loops</a:t>
            </a:r>
            <a:r>
              <a:rPr dirty="0" sz="2000" spc="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between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hypothalmus,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pituitary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gland,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target </a:t>
            </a:r>
            <a:r>
              <a:rPr dirty="0" sz="2000">
                <a:latin typeface="Calibri"/>
                <a:cs typeface="Calibri"/>
              </a:rPr>
              <a:t>organs,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allows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brain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body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have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control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over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secretion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rates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hormones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01776"/>
            <a:ext cx="200533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Pineal</a:t>
            </a:r>
            <a:r>
              <a:rPr dirty="0" spc="5"/>
              <a:t> </a:t>
            </a:r>
            <a:r>
              <a:rPr dirty="0" spc="-10"/>
              <a:t>gland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1782"/>
            <a:ext cx="10228580" cy="41376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pineal gland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attached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 the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u="sng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roof</a:t>
            </a:r>
            <a:r>
              <a:rPr dirty="0" u="sng" sz="20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dirty="0" u="sng" sz="20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3rd</a:t>
            </a:r>
            <a:r>
              <a:rPr dirty="0" u="sng" sz="20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ventricle</a:t>
            </a:r>
            <a:r>
              <a:rPr dirty="0" u="sng" sz="20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 center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brain.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Wingdings"/>
              <a:buChar char=""/>
            </a:pPr>
            <a:endParaRPr sz="32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Pine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cone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shaped…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hence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its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name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Wingdings"/>
              <a:buChar char=""/>
            </a:pPr>
            <a:endParaRPr sz="3200">
              <a:latin typeface="Calibri"/>
              <a:cs typeface="Calibri"/>
            </a:endParaRPr>
          </a:p>
          <a:p>
            <a:pPr marL="241300" indent="-228600">
              <a:lnSpc>
                <a:spcPts val="2280"/>
              </a:lnSpc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pineal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secretes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melatonin, which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helps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set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body’s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biological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clock,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regulating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sleep/wake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patterns.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48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Radiographic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significance: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300">
              <a:latin typeface="Calibri"/>
              <a:cs typeface="Calibri"/>
            </a:endParaRPr>
          </a:p>
          <a:p>
            <a:pPr marL="469900" marR="657225">
              <a:lnSpc>
                <a:spcPts val="2160"/>
              </a:lnSpc>
              <a:spcBef>
                <a:spcPts val="1750"/>
              </a:spcBef>
            </a:pP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sng" sz="20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pineal</a:t>
            </a:r>
            <a:r>
              <a:rPr dirty="0" u="sng" sz="20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gland</a:t>
            </a:r>
            <a:r>
              <a:rPr dirty="0" u="sng" sz="20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contains</a:t>
            </a:r>
            <a:r>
              <a:rPr dirty="0" u="sng" sz="20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calcium</a:t>
            </a:r>
            <a:r>
              <a:rPr dirty="0" u="sng" sz="20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salts</a:t>
            </a:r>
            <a:r>
              <a:rPr dirty="0" u="sng" sz="20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(brain</a:t>
            </a:r>
            <a:r>
              <a:rPr dirty="0" u="sng" sz="20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sand)</a:t>
            </a:r>
            <a:r>
              <a:rPr dirty="0" u="sng" sz="20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that</a:t>
            </a:r>
            <a:r>
              <a:rPr dirty="0" u="sng" sz="20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can</a:t>
            </a:r>
            <a:r>
              <a:rPr dirty="0" u="sng" sz="20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sng" sz="20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visible</a:t>
            </a:r>
            <a:r>
              <a:rPr dirty="0" u="sng" sz="20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sng" sz="20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radiographic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images,</a:t>
            </a:r>
            <a:r>
              <a:rPr dirty="0" u="sng" sz="20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especially</a:t>
            </a:r>
            <a:r>
              <a:rPr dirty="0" u="sng" sz="2000" spc="-6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CT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0529" y="2350900"/>
            <a:ext cx="750212" cy="86173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20928"/>
            <a:ext cx="245681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Pituitary</a:t>
            </a:r>
            <a:r>
              <a:rPr dirty="0" spc="-10"/>
              <a:t> Gland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16798"/>
            <a:ext cx="6906895" cy="1630680"/>
          </a:xfrm>
          <a:prstGeom prst="rect">
            <a:avLst/>
          </a:prstGeom>
        </p:spPr>
        <p:txBody>
          <a:bodyPr wrap="square" lIns="0" tIns="10795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5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Attached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inferiorly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hypothalamus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-20">
                <a:latin typeface="Calibri"/>
                <a:cs typeface="Calibri"/>
              </a:rPr>
              <a:t>stem-</a:t>
            </a:r>
            <a:r>
              <a:rPr dirty="0" sz="2000">
                <a:latin typeface="Calibri"/>
                <a:cs typeface="Calibri"/>
              </a:rPr>
              <a:t>like</a:t>
            </a:r>
            <a:r>
              <a:rPr dirty="0" sz="2000" spc="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structure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Encased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dura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mater,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surrounded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Circle 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Willis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Size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shape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 a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pea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6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Made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up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 anterior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posterior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portion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95842" y="3956111"/>
            <a:ext cx="1139290" cy="871663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68751" y="1367027"/>
            <a:ext cx="5071872" cy="5032248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8040623" y="6382511"/>
            <a:ext cx="2415540" cy="27622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683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90"/>
              </a:spcBef>
            </a:pPr>
            <a:r>
              <a:rPr dirty="0" sz="1200">
                <a:latin typeface="Calibri"/>
                <a:cs typeface="Calibri"/>
              </a:rPr>
              <a:t>Patton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Thibodeau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fig. 10-</a:t>
            </a:r>
            <a:r>
              <a:rPr dirty="0" sz="1200" spc="-25">
                <a:latin typeface="Calibri"/>
                <a:cs typeface="Calibri"/>
              </a:rPr>
              <a:t>12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74040" y="502107"/>
            <a:ext cx="616204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latin typeface="Arial"/>
                <a:cs typeface="Arial"/>
              </a:rPr>
              <a:t>Cerebrum,</a:t>
            </a:r>
            <a:r>
              <a:rPr dirty="0" spc="-85" b="0">
                <a:latin typeface="Arial"/>
                <a:cs typeface="Arial"/>
              </a:rPr>
              <a:t> </a:t>
            </a:r>
            <a:r>
              <a:rPr dirty="0" b="0">
                <a:latin typeface="Arial"/>
                <a:cs typeface="Arial"/>
              </a:rPr>
              <a:t>cerebellum,</a:t>
            </a:r>
            <a:r>
              <a:rPr dirty="0" spc="-70" b="0">
                <a:latin typeface="Arial"/>
                <a:cs typeface="Arial"/>
              </a:rPr>
              <a:t> </a:t>
            </a:r>
            <a:r>
              <a:rPr dirty="0" b="0">
                <a:latin typeface="Arial"/>
                <a:cs typeface="Arial"/>
              </a:rPr>
              <a:t>brain</a:t>
            </a:r>
            <a:r>
              <a:rPr dirty="0" spc="-50" b="0">
                <a:latin typeface="Arial"/>
                <a:cs typeface="Arial"/>
              </a:rPr>
              <a:t> </a:t>
            </a:r>
            <a:r>
              <a:rPr dirty="0" spc="-20" b="0">
                <a:latin typeface="Arial"/>
                <a:cs typeface="Arial"/>
              </a:rPr>
              <a:t>stem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737106"/>
            <a:ext cx="10107930" cy="3751579"/>
          </a:xfrm>
          <a:prstGeom prst="rect">
            <a:avLst/>
          </a:prstGeom>
        </p:spPr>
        <p:txBody>
          <a:bodyPr wrap="square" lIns="0" tIns="132080" rIns="0" bIns="0" rtlCol="0" vert="horz">
            <a:spAutoFit/>
          </a:bodyPr>
          <a:lstStyle/>
          <a:p>
            <a:pPr marL="241300" marR="5080" indent="-228600">
              <a:lnSpc>
                <a:spcPct val="70000"/>
              </a:lnSpc>
              <a:spcBef>
                <a:spcPts val="1040"/>
              </a:spcBef>
              <a:buFont typeface="Arial"/>
              <a:buChar char="•"/>
              <a:tabLst>
                <a:tab pos="241300" algn="l"/>
                <a:tab pos="5450840" algn="l"/>
              </a:tabLst>
            </a:pPr>
            <a:r>
              <a:rPr dirty="0" sz="2600">
                <a:latin typeface="Calibri"/>
                <a:cs typeface="Calibri"/>
              </a:rPr>
              <a:t>T</a:t>
            </a:r>
            <a:r>
              <a:rPr dirty="0" sz="2600">
                <a:latin typeface="Calibri"/>
                <a:cs typeface="Calibri"/>
              </a:rPr>
              <a:t>he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posterior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pituitary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has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cellular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structure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similar to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nervous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tissue.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It </a:t>
            </a:r>
            <a:r>
              <a:rPr dirty="0" sz="2600">
                <a:latin typeface="Calibri"/>
                <a:cs typeface="Calibri"/>
              </a:rPr>
              <a:t>does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not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u="sng" sz="26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manufacture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any</a:t>
            </a:r>
            <a:r>
              <a:rPr dirty="0" sz="2600" spc="-10">
                <a:latin typeface="Calibri"/>
                <a:cs typeface="Calibri"/>
              </a:rPr>
              <a:t> hormones.</a:t>
            </a:r>
            <a:r>
              <a:rPr dirty="0" sz="2600">
                <a:latin typeface="Calibri"/>
                <a:cs typeface="Calibri"/>
              </a:rPr>
              <a:t>	Instead,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it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u="sng" sz="26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stores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two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hormones </a:t>
            </a:r>
            <a:r>
              <a:rPr dirty="0" sz="2600">
                <a:latin typeface="Calibri"/>
                <a:cs typeface="Calibri"/>
              </a:rPr>
              <a:t>made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by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the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hypothalmus.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The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only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one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of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these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that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is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pertinent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to </a:t>
            </a:r>
            <a:r>
              <a:rPr dirty="0" sz="2600">
                <a:latin typeface="Calibri"/>
                <a:cs typeface="Calibri"/>
              </a:rPr>
              <a:t>radiography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is: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8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5"/>
              </a:spcBef>
            </a:pPr>
            <a:r>
              <a:rPr dirty="0" u="sng" sz="26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ADH</a:t>
            </a:r>
            <a:r>
              <a:rPr dirty="0" u="sng" sz="26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6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–</a:t>
            </a:r>
            <a:r>
              <a:rPr dirty="0" u="sng" sz="26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6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Antidiuretic</a:t>
            </a:r>
            <a:r>
              <a:rPr dirty="0" u="sng" sz="2600" spc="-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6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Hormone</a:t>
            </a:r>
            <a:r>
              <a:rPr dirty="0" sz="2600" spc="-10"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241300" marR="271145">
              <a:lnSpc>
                <a:spcPct val="70000"/>
              </a:lnSpc>
              <a:spcBef>
                <a:spcPts val="2185"/>
              </a:spcBef>
            </a:pPr>
            <a:r>
              <a:rPr dirty="0" sz="2600">
                <a:latin typeface="Calibri"/>
                <a:cs typeface="Calibri"/>
              </a:rPr>
              <a:t>“Diuresis”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is the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medical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term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for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urine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production.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“diuretic”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such</a:t>
            </a:r>
            <a:r>
              <a:rPr dirty="0" sz="2600" spc="-25">
                <a:latin typeface="Calibri"/>
                <a:cs typeface="Calibri"/>
              </a:rPr>
              <a:t> as </a:t>
            </a:r>
            <a:r>
              <a:rPr dirty="0" sz="2600">
                <a:latin typeface="Calibri"/>
                <a:cs typeface="Calibri"/>
              </a:rPr>
              <a:t>coffee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makes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you </a:t>
            </a:r>
            <a:r>
              <a:rPr dirty="0" sz="2600" spc="-10">
                <a:latin typeface="Calibri"/>
                <a:cs typeface="Calibri"/>
              </a:rPr>
              <a:t>urinate.</a:t>
            </a:r>
            <a:endParaRPr sz="2600">
              <a:latin typeface="Calibri"/>
              <a:cs typeface="Calibri"/>
            </a:endParaRPr>
          </a:p>
          <a:p>
            <a:pPr marL="241300" marR="5080">
              <a:lnSpc>
                <a:spcPct val="70000"/>
              </a:lnSpc>
              <a:spcBef>
                <a:spcPts val="2185"/>
              </a:spcBef>
            </a:pPr>
            <a:r>
              <a:rPr dirty="0" sz="2600">
                <a:latin typeface="Calibri"/>
                <a:cs typeface="Calibri"/>
              </a:rPr>
              <a:t>Antidiuretic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hormone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stops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you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from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producing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urine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so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you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urinate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less. </a:t>
            </a:r>
            <a:r>
              <a:rPr dirty="0" sz="2600">
                <a:latin typeface="Calibri"/>
                <a:cs typeface="Calibri"/>
              </a:rPr>
              <a:t>It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causes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the kidneys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to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conserve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water.</a:t>
            </a:r>
            <a:endParaRPr sz="26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793493"/>
            <a:ext cx="10119995" cy="347027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430"/>
              </a:spcBef>
              <a:buFont typeface="Arial"/>
              <a:buChar char="•"/>
              <a:tabLst>
                <a:tab pos="241300" algn="l"/>
                <a:tab pos="6429375" algn="l"/>
              </a:tabLst>
            </a:pPr>
            <a:r>
              <a:rPr dirty="0" sz="2800" b="1">
                <a:latin typeface="Calibri"/>
                <a:cs typeface="Calibri"/>
              </a:rPr>
              <a:t>T</a:t>
            </a:r>
            <a:r>
              <a:rPr dirty="0" sz="2800" b="1">
                <a:latin typeface="Calibri"/>
                <a:cs typeface="Calibri"/>
              </a:rPr>
              <a:t>he</a:t>
            </a:r>
            <a:r>
              <a:rPr dirty="0" sz="2800" spc="-5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anterior</a:t>
            </a:r>
            <a:r>
              <a:rPr dirty="0" sz="2800" spc="-2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pituitary</a:t>
            </a:r>
            <a:r>
              <a:rPr dirty="0" sz="2800" spc="-2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has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the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cellular</a:t>
            </a:r>
            <a:r>
              <a:rPr dirty="0" sz="2800" spc="-2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structure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of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true</a:t>
            </a:r>
            <a:r>
              <a:rPr dirty="0" sz="2800" spc="-3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endocrine </a:t>
            </a:r>
            <a:r>
              <a:rPr dirty="0" sz="2800" b="1">
                <a:latin typeface="Calibri"/>
                <a:cs typeface="Calibri"/>
              </a:rPr>
              <a:t>gland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and</a:t>
            </a:r>
            <a:r>
              <a:rPr dirty="0" sz="2800" spc="-5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it</a:t>
            </a:r>
            <a:r>
              <a:rPr dirty="0" sz="2800" spc="-5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manufactures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six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hormones.</a:t>
            </a:r>
            <a:r>
              <a:rPr dirty="0" sz="2800" b="1">
                <a:latin typeface="Calibri"/>
                <a:cs typeface="Calibri"/>
              </a:rPr>
              <a:t>	The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ones</a:t>
            </a:r>
            <a:r>
              <a:rPr dirty="0" sz="2800" spc="-8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pertinent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to </a:t>
            </a:r>
            <a:r>
              <a:rPr dirty="0" sz="2800" b="1">
                <a:latin typeface="Calibri"/>
                <a:cs typeface="Calibri"/>
              </a:rPr>
              <a:t>radiography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u="sng" sz="2800" spc="-7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include: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5"/>
              </a:spcBef>
            </a:pPr>
            <a:r>
              <a:rPr dirty="0" sz="2800" b="1">
                <a:latin typeface="Calibri"/>
                <a:cs typeface="Calibri"/>
              </a:rPr>
              <a:t>TSH</a:t>
            </a:r>
            <a:r>
              <a:rPr dirty="0" sz="2800" spc="-15" b="1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-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thyroid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stimulating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hormone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–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(self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explanatory)</a:t>
            </a:r>
            <a:endParaRPr sz="24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2255"/>
              </a:spcBef>
            </a:pPr>
            <a:r>
              <a:rPr dirty="0" sz="2800" b="1">
                <a:latin typeface="Calibri"/>
                <a:cs typeface="Calibri"/>
              </a:rPr>
              <a:t>GH</a:t>
            </a:r>
            <a:r>
              <a:rPr dirty="0" sz="2800" spc="-10" b="1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-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growth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hormone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(self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explanatory)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5"/>
              </a:spcBef>
            </a:pPr>
            <a:r>
              <a:rPr dirty="0" sz="2800" b="1">
                <a:latin typeface="Calibri"/>
                <a:cs typeface="Calibri"/>
              </a:rPr>
              <a:t>ACTH</a:t>
            </a:r>
            <a:r>
              <a:rPr dirty="0" sz="2800" spc="-15" b="1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–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Adrenocorticotropic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hormone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(stimulates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adrenal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glands)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3103" y="5528896"/>
            <a:ext cx="1137755" cy="87313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49020"/>
            <a:ext cx="8693785" cy="4679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900"/>
              <a:t>Hyperpituitarism</a:t>
            </a:r>
            <a:r>
              <a:rPr dirty="0" sz="2900" spc="-45"/>
              <a:t> </a:t>
            </a:r>
            <a:r>
              <a:rPr dirty="0" sz="2900"/>
              <a:t>–</a:t>
            </a:r>
            <a:r>
              <a:rPr dirty="0" sz="2900" spc="-10"/>
              <a:t> </a:t>
            </a:r>
            <a:r>
              <a:rPr dirty="0" sz="2900"/>
              <a:t>can</a:t>
            </a:r>
            <a:r>
              <a:rPr dirty="0" sz="2900" spc="5"/>
              <a:t> </a:t>
            </a:r>
            <a:r>
              <a:rPr dirty="0" sz="2900"/>
              <a:t>cause</a:t>
            </a:r>
            <a:r>
              <a:rPr dirty="0" sz="2900" spc="-20"/>
              <a:t> </a:t>
            </a:r>
            <a:r>
              <a:rPr dirty="0" sz="2900"/>
              <a:t>overproduction</a:t>
            </a:r>
            <a:r>
              <a:rPr dirty="0" sz="2900" spc="-5"/>
              <a:t> </a:t>
            </a:r>
            <a:r>
              <a:rPr dirty="0" sz="2900"/>
              <a:t>of</a:t>
            </a:r>
            <a:r>
              <a:rPr dirty="0" sz="2900" spc="-5"/>
              <a:t> </a:t>
            </a:r>
            <a:r>
              <a:rPr dirty="0" sz="2900" spc="-10"/>
              <a:t>hormones</a:t>
            </a:r>
            <a:endParaRPr sz="29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48611" y="1725167"/>
            <a:ext cx="3819144" cy="427786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7945" rIns="0" bIns="0" rtlCol="0" vert="horz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dirty="0"/>
              <a:t>Hyperpituitarism</a:t>
            </a:r>
            <a:r>
              <a:rPr dirty="0" spc="-10"/>
              <a:t> </a:t>
            </a:r>
            <a:r>
              <a:rPr dirty="0"/>
              <a:t>before</a:t>
            </a:r>
            <a:r>
              <a:rPr dirty="0" spc="-5"/>
              <a:t> </a:t>
            </a:r>
            <a:r>
              <a:rPr dirty="0"/>
              <a:t>the fusion</a:t>
            </a:r>
            <a:r>
              <a:rPr dirty="0" spc="-5"/>
              <a:t> </a:t>
            </a:r>
            <a:r>
              <a:rPr dirty="0"/>
              <a:t>of</a:t>
            </a:r>
            <a:r>
              <a:rPr dirty="0" spc="5"/>
              <a:t> </a:t>
            </a:r>
            <a:r>
              <a:rPr dirty="0"/>
              <a:t>growth</a:t>
            </a:r>
            <a:r>
              <a:rPr dirty="0" spc="-15"/>
              <a:t> </a:t>
            </a:r>
            <a:r>
              <a:rPr dirty="0"/>
              <a:t>plates</a:t>
            </a:r>
            <a:r>
              <a:rPr dirty="0" spc="-10"/>
              <a:t> </a:t>
            </a:r>
            <a:r>
              <a:rPr dirty="0"/>
              <a:t>will</a:t>
            </a:r>
            <a:r>
              <a:rPr dirty="0" spc="5"/>
              <a:t> </a:t>
            </a:r>
            <a:r>
              <a:rPr dirty="0" spc="-10"/>
              <a:t>cause </a:t>
            </a:r>
            <a:r>
              <a:rPr dirty="0" u="sng" spc="-10">
                <a:uFill>
                  <a:solidFill>
                    <a:srgbClr val="000000"/>
                  </a:solidFill>
                </a:uFill>
              </a:rPr>
              <a:t>gigantism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75959" y="1725167"/>
            <a:ext cx="3816095" cy="458419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6455664" y="6396228"/>
            <a:ext cx="3348354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2710">
              <a:lnSpc>
                <a:spcPct val="100000"/>
              </a:lnSpc>
              <a:spcBef>
                <a:spcPts val="270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12-</a:t>
            </a:r>
            <a:r>
              <a:rPr dirty="0" sz="1800" spc="-50">
                <a:latin typeface="Calibri"/>
                <a:cs typeface="Calibri"/>
              </a:rPr>
              <a:t>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3000755" y="6396228"/>
            <a:ext cx="172212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70"/>
              </a:spcBef>
            </a:pP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1-</a:t>
            </a:r>
            <a:r>
              <a:rPr dirty="0" sz="1800" spc="-25">
                <a:latin typeface="Calibri"/>
                <a:cs typeface="Calibri"/>
              </a:rPr>
              <a:t>21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72383" y="1557527"/>
            <a:ext cx="6112764" cy="4477512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3863340" y="6396228"/>
            <a:ext cx="3348354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2710">
              <a:lnSpc>
                <a:spcPct val="100000"/>
              </a:lnSpc>
              <a:spcBef>
                <a:spcPts val="270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12-</a:t>
            </a:r>
            <a:r>
              <a:rPr dirty="0" sz="1800" spc="-50">
                <a:latin typeface="Calibri"/>
                <a:cs typeface="Calibri"/>
              </a:rPr>
              <a:t>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7945" rIns="0" bIns="0" rtlCol="0" vert="horz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dirty="0"/>
              <a:t>Hyperpituitarism</a:t>
            </a:r>
            <a:r>
              <a:rPr dirty="0" spc="-5"/>
              <a:t> </a:t>
            </a:r>
            <a:r>
              <a:rPr dirty="0"/>
              <a:t>after</a:t>
            </a:r>
            <a:r>
              <a:rPr dirty="0" spc="-5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fusion of</a:t>
            </a:r>
            <a:r>
              <a:rPr dirty="0" spc="5"/>
              <a:t> </a:t>
            </a:r>
            <a:r>
              <a:rPr dirty="0"/>
              <a:t>growth</a:t>
            </a:r>
            <a:r>
              <a:rPr dirty="0" spc="-15"/>
              <a:t> </a:t>
            </a:r>
            <a:r>
              <a:rPr dirty="0"/>
              <a:t>plates</a:t>
            </a:r>
            <a:r>
              <a:rPr dirty="0" spc="-10"/>
              <a:t> </a:t>
            </a:r>
            <a:r>
              <a:rPr dirty="0"/>
              <a:t>will</a:t>
            </a:r>
            <a:r>
              <a:rPr dirty="0" spc="10"/>
              <a:t> </a:t>
            </a:r>
            <a:r>
              <a:rPr dirty="0" spc="-10"/>
              <a:t>cause </a:t>
            </a:r>
            <a:r>
              <a:rPr dirty="0" u="sng" spc="-10">
                <a:uFill>
                  <a:solidFill>
                    <a:srgbClr val="000000"/>
                  </a:solidFill>
                </a:uFill>
              </a:rPr>
              <a:t>acromegaly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7495" y="651129"/>
            <a:ext cx="6891655" cy="129476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 marR="5080">
              <a:lnSpc>
                <a:spcPct val="98800"/>
              </a:lnSpc>
              <a:spcBef>
                <a:spcPts val="135"/>
              </a:spcBef>
            </a:pPr>
            <a:r>
              <a:rPr dirty="0" sz="2800" spc="-20" b="0">
                <a:latin typeface="Arial"/>
                <a:cs typeface="Arial"/>
              </a:rPr>
              <a:t>Hypo-</a:t>
            </a:r>
            <a:r>
              <a:rPr dirty="0" sz="2800" b="0">
                <a:latin typeface="Arial"/>
                <a:cs typeface="Arial"/>
              </a:rPr>
              <a:t>pituitarism</a:t>
            </a:r>
            <a:r>
              <a:rPr dirty="0" sz="2800" spc="-40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is</a:t>
            </a:r>
            <a:r>
              <a:rPr dirty="0" sz="2800" spc="-45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usually</a:t>
            </a:r>
            <a:r>
              <a:rPr dirty="0" sz="2800" spc="-50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due</a:t>
            </a:r>
            <a:r>
              <a:rPr dirty="0" sz="2800" spc="-50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to</a:t>
            </a:r>
            <a:r>
              <a:rPr dirty="0" sz="2800" spc="-50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a</a:t>
            </a:r>
            <a:r>
              <a:rPr dirty="0" sz="2800" spc="-40" b="0">
                <a:latin typeface="Arial"/>
                <a:cs typeface="Arial"/>
              </a:rPr>
              <a:t> </a:t>
            </a:r>
            <a:r>
              <a:rPr dirty="0" sz="2800" spc="-10" b="0">
                <a:latin typeface="Arial"/>
                <a:cs typeface="Arial"/>
              </a:rPr>
              <a:t>pituitary </a:t>
            </a:r>
            <a:r>
              <a:rPr dirty="0" sz="2800" b="0">
                <a:latin typeface="Arial"/>
                <a:cs typeface="Arial"/>
              </a:rPr>
              <a:t>tumor,</a:t>
            </a:r>
            <a:r>
              <a:rPr dirty="0" sz="2800" spc="-75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or</a:t>
            </a:r>
            <a:r>
              <a:rPr dirty="0" sz="2800" spc="-75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pituitary</a:t>
            </a:r>
            <a:r>
              <a:rPr dirty="0" sz="2800" spc="-75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ischemia</a:t>
            </a:r>
            <a:r>
              <a:rPr dirty="0" sz="2800" spc="-60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which</a:t>
            </a:r>
            <a:r>
              <a:rPr dirty="0" sz="2800" spc="-70" b="0">
                <a:latin typeface="Arial"/>
                <a:cs typeface="Arial"/>
              </a:rPr>
              <a:t> </a:t>
            </a:r>
            <a:r>
              <a:rPr dirty="0" sz="2800" b="0">
                <a:latin typeface="Arial"/>
                <a:cs typeface="Arial"/>
              </a:rPr>
              <a:t>can</a:t>
            </a:r>
            <a:r>
              <a:rPr dirty="0" sz="2800" spc="-80" b="0">
                <a:latin typeface="Arial"/>
                <a:cs typeface="Arial"/>
              </a:rPr>
              <a:t> </a:t>
            </a:r>
            <a:r>
              <a:rPr dirty="0" sz="2800" spc="-25" b="0">
                <a:latin typeface="Arial"/>
                <a:cs typeface="Arial"/>
              </a:rPr>
              <a:t>be </a:t>
            </a:r>
            <a:r>
              <a:rPr dirty="0" sz="2800" b="0">
                <a:latin typeface="Arial"/>
                <a:cs typeface="Arial"/>
              </a:rPr>
              <a:t>caused</a:t>
            </a:r>
            <a:r>
              <a:rPr dirty="0" sz="2800" spc="-90" b="0">
                <a:latin typeface="Arial"/>
                <a:cs typeface="Arial"/>
              </a:rPr>
              <a:t> </a:t>
            </a:r>
            <a:r>
              <a:rPr dirty="0" sz="2800" spc="-25" b="0">
                <a:latin typeface="Arial"/>
                <a:cs typeface="Arial"/>
              </a:rPr>
              <a:t>by: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2317495" y="2355341"/>
            <a:ext cx="5624195" cy="2220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100"/>
              </a:spcBef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post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partum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pituitary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infarction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(Sheehan’s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syndrome)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 spc="-10">
                <a:latin typeface="Arial"/>
                <a:cs typeface="Arial"/>
              </a:rPr>
              <a:t>shock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>
                <a:latin typeface="Arial"/>
                <a:cs typeface="Arial"/>
              </a:rPr>
              <a:t>sickle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cell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anemia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 spc="-10">
                <a:latin typeface="Arial"/>
                <a:cs typeface="Arial"/>
              </a:rPr>
              <a:t>meningitis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 spc="-10">
                <a:latin typeface="Arial"/>
                <a:cs typeface="Arial"/>
              </a:rPr>
              <a:t>syphilis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>
                <a:latin typeface="Arial"/>
                <a:cs typeface="Arial"/>
              </a:rPr>
              <a:t>head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trauma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 spc="-10">
                <a:latin typeface="Arial"/>
                <a:cs typeface="Arial"/>
              </a:rPr>
              <a:t>radiation</a:t>
            </a:r>
            <a:endParaRPr sz="1800">
              <a:latin typeface="Arial"/>
              <a:cs typeface="Arial"/>
            </a:endParaRPr>
          </a:p>
          <a:p>
            <a:pPr marL="257810" indent="-245745">
              <a:lnSpc>
                <a:spcPct val="100000"/>
              </a:lnSpc>
              <a:buSzPct val="94444"/>
              <a:buFont typeface="Wingdings"/>
              <a:buChar char=""/>
              <a:tabLst>
                <a:tab pos="258445" algn="l"/>
              </a:tabLst>
            </a:pPr>
            <a:r>
              <a:rPr dirty="0" sz="1800" spc="-10">
                <a:latin typeface="Arial"/>
                <a:cs typeface="Arial"/>
              </a:rPr>
              <a:t>surgery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317495" y="4969509"/>
            <a:ext cx="5546725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"/>
                <a:cs typeface="Arial"/>
              </a:rPr>
              <a:t>Diagnosed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with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CT,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MRI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,or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angio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800">
                <a:latin typeface="Arial"/>
                <a:cs typeface="Arial"/>
              </a:rPr>
              <a:t>Treated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with</a:t>
            </a:r>
            <a:r>
              <a:rPr dirty="0" sz="2800" spc="-8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hormone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replacement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99301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Hypopituitarism</a:t>
            </a:r>
            <a:r>
              <a:rPr dirty="0" sz="4400" spc="-40"/>
              <a:t> </a:t>
            </a:r>
            <a:r>
              <a:rPr dirty="0" sz="4400"/>
              <a:t>–</a:t>
            </a:r>
            <a:r>
              <a:rPr dirty="0" sz="4400" spc="-5"/>
              <a:t> </a:t>
            </a:r>
            <a:r>
              <a:rPr dirty="0" sz="4400"/>
              <a:t>can</a:t>
            </a:r>
            <a:r>
              <a:rPr dirty="0" sz="4400" spc="-5"/>
              <a:t> </a:t>
            </a:r>
            <a:r>
              <a:rPr dirty="0" sz="4400"/>
              <a:t>cause</a:t>
            </a:r>
            <a:r>
              <a:rPr dirty="0" sz="4400" spc="-5"/>
              <a:t> </a:t>
            </a:r>
            <a:r>
              <a:rPr dirty="0" sz="4400" spc="-10"/>
              <a:t>achondroplasia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51091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Achondroplasia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11593"/>
            <a:ext cx="10020300" cy="185166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1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Genetic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condition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 prevents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cartilage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epiphyses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from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converting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bone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Normal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trunk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shortened</a:t>
            </a:r>
            <a:r>
              <a:rPr dirty="0" sz="2400" spc="-10">
                <a:latin typeface="Calibri"/>
                <a:cs typeface="Calibri"/>
              </a:rPr>
              <a:t> extremities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1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Person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usually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more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4 feet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tall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1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Widening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at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distal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bone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shafts</a:t>
            </a:r>
            <a:r>
              <a:rPr dirty="0" sz="2400" spc="-10">
                <a:latin typeface="Calibri"/>
                <a:cs typeface="Calibri"/>
              </a:rPr>
              <a:t> (trumpeting)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20065"/>
            <a:ext cx="234378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Parathyroids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1782"/>
            <a:ext cx="9563735" cy="2485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Tiny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yellow/brown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glands,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located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posterior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surface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thyroid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3400">
              <a:latin typeface="Calibri"/>
              <a:cs typeface="Calibri"/>
            </a:endParaRPr>
          </a:p>
          <a:p>
            <a:pPr marL="241300" marR="5080" indent="-228600">
              <a:lnSpc>
                <a:spcPts val="2160"/>
              </a:lnSpc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Secrete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parathyroid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(PTH)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which</a:t>
            </a:r>
            <a:r>
              <a:rPr dirty="0" sz="2000" spc="-65"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increases</a:t>
            </a:r>
            <a:r>
              <a:rPr dirty="0" u="sng" sz="20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blood</a:t>
            </a:r>
            <a:r>
              <a:rPr dirty="0" u="sng" sz="20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calcium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levels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stimulating </a:t>
            </a:r>
            <a:r>
              <a:rPr dirty="0" sz="2000">
                <a:latin typeface="Calibri"/>
                <a:cs typeface="Calibri"/>
              </a:rPr>
              <a:t>osteoclasts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(bone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absorbing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cells)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breakdown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bony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matrix,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thereby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freeing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calcium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and </a:t>
            </a:r>
            <a:r>
              <a:rPr dirty="0" sz="2000">
                <a:latin typeface="Calibri"/>
                <a:cs typeface="Calibri"/>
              </a:rPr>
              <a:t>phosphorus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0">
                <a:latin typeface="Calibri"/>
                <a:cs typeface="Calibri"/>
              </a:rPr>
              <a:t>I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Note!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Maintaining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calcium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levels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at homeostatic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levels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 matter 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life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death.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8228"/>
            <a:ext cx="317944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Thyroid </a:t>
            </a:r>
            <a:r>
              <a:rPr dirty="0" sz="4400" spc="-10"/>
              <a:t>Gland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6484610" y="2035048"/>
            <a:ext cx="2338705" cy="254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05"/>
              </a:lnSpc>
            </a:pPr>
            <a:r>
              <a:rPr dirty="0" sz="2000">
                <a:latin typeface="Calibri"/>
                <a:cs typeface="Calibri"/>
              </a:rPr>
              <a:t>chea,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inferior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larynx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36142" y="1462506"/>
            <a:ext cx="5561330" cy="1229360"/>
          </a:xfrm>
          <a:prstGeom prst="rect">
            <a:avLst/>
          </a:prstGeom>
        </p:spPr>
        <p:txBody>
          <a:bodyPr wrap="square" lIns="0" tIns="10858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5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Butterfly</a:t>
            </a:r>
            <a:r>
              <a:rPr dirty="0" sz="2000" spc="-10">
                <a:latin typeface="Calibri"/>
                <a:cs typeface="Calibri"/>
              </a:rPr>
              <a:t> shaped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Located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anterior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side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neck,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sits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anterior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tra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Isthmus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connects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two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lateral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lobes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132576" y="5547766"/>
            <a:ext cx="4184650" cy="479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8100" marR="30480">
              <a:lnSpc>
                <a:spcPct val="99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Bontrager,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K.L.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Lampignano,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J.P.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(2014).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Textbook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of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radiographic positioing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related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anatomy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(8</a:t>
            </a:r>
            <a:r>
              <a:rPr dirty="0" baseline="25641" sz="975">
                <a:latin typeface="Arial"/>
                <a:cs typeface="Arial"/>
              </a:rPr>
              <a:t>th</a:t>
            </a:r>
            <a:r>
              <a:rPr dirty="0" baseline="25641" sz="975" spc="89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ed.)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Philadelphia, </a:t>
            </a:r>
            <a:r>
              <a:rPr dirty="0" sz="1000">
                <a:latin typeface="Arial"/>
                <a:cs typeface="Arial"/>
              </a:rPr>
              <a:t>PA: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Elsevier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Mosby, </a:t>
            </a:r>
            <a:r>
              <a:rPr dirty="0" sz="1000">
                <a:latin typeface="Arial"/>
                <a:cs typeface="Arial"/>
              </a:rPr>
              <a:t>page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74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35">
                <a:latin typeface="Arial"/>
                <a:cs typeface="Arial"/>
              </a:rPr>
              <a:t>77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3680" y="1659635"/>
            <a:ext cx="3788664" cy="352044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02535" y="3278123"/>
            <a:ext cx="3095243" cy="3246120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4415028" y="3255264"/>
            <a:ext cx="2411095" cy="368935"/>
          </a:xfrm>
          <a:prstGeom prst="rect">
            <a:avLst/>
          </a:prstGeom>
          <a:solidFill>
            <a:srgbClr val="FFFF00"/>
          </a:solidFill>
          <a:ln w="12192">
            <a:solidFill>
              <a:srgbClr val="FFC000"/>
            </a:solidFill>
          </a:ln>
        </p:spPr>
        <p:txBody>
          <a:bodyPr wrap="square" lIns="0" tIns="3492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75"/>
              </a:spcBef>
            </a:pPr>
            <a:r>
              <a:rPr dirty="0" sz="1800">
                <a:latin typeface="Arial"/>
                <a:cs typeface="Arial"/>
              </a:rPr>
              <a:t>Point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Adam’s </a:t>
            </a:r>
            <a:r>
              <a:rPr dirty="0" sz="1800" spc="-20">
                <a:latin typeface="Arial"/>
                <a:cs typeface="Arial"/>
              </a:rPr>
              <a:t>apple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3688715" y="3621659"/>
            <a:ext cx="836930" cy="300355"/>
          </a:xfrm>
          <a:custGeom>
            <a:avLst/>
            <a:gdLst/>
            <a:ahLst/>
            <a:cxnLst/>
            <a:rect l="l" t="t" r="r" b="b"/>
            <a:pathLst>
              <a:path w="836929" h="300354">
                <a:moveTo>
                  <a:pt x="99567" y="171437"/>
                </a:moveTo>
                <a:lnTo>
                  <a:pt x="90423" y="171831"/>
                </a:lnTo>
                <a:lnTo>
                  <a:pt x="84975" y="177673"/>
                </a:lnTo>
                <a:lnTo>
                  <a:pt x="0" y="269875"/>
                </a:lnTo>
                <a:lnTo>
                  <a:pt x="129920" y="300228"/>
                </a:lnTo>
                <a:lnTo>
                  <a:pt x="137794" y="295402"/>
                </a:lnTo>
                <a:lnTo>
                  <a:pt x="139585" y="287655"/>
                </a:lnTo>
                <a:lnTo>
                  <a:pt x="141350" y="279781"/>
                </a:lnTo>
                <a:lnTo>
                  <a:pt x="138581" y="275336"/>
                </a:lnTo>
                <a:lnTo>
                  <a:pt x="31750" y="275336"/>
                </a:lnTo>
                <a:lnTo>
                  <a:pt x="23240" y="247637"/>
                </a:lnTo>
                <a:lnTo>
                  <a:pt x="74443" y="231879"/>
                </a:lnTo>
                <a:lnTo>
                  <a:pt x="106298" y="197231"/>
                </a:lnTo>
                <a:lnTo>
                  <a:pt x="111759" y="191389"/>
                </a:lnTo>
                <a:lnTo>
                  <a:pt x="111378" y="182245"/>
                </a:lnTo>
                <a:lnTo>
                  <a:pt x="99567" y="171437"/>
                </a:lnTo>
                <a:close/>
              </a:path>
              <a:path w="836929" h="300354">
                <a:moveTo>
                  <a:pt x="74443" y="231879"/>
                </a:moveTo>
                <a:lnTo>
                  <a:pt x="23240" y="247637"/>
                </a:lnTo>
                <a:lnTo>
                  <a:pt x="31750" y="275336"/>
                </a:lnTo>
                <a:lnTo>
                  <a:pt x="44956" y="271272"/>
                </a:lnTo>
                <a:lnTo>
                  <a:pt x="38226" y="271272"/>
                </a:lnTo>
                <a:lnTo>
                  <a:pt x="30860" y="247396"/>
                </a:lnTo>
                <a:lnTo>
                  <a:pt x="60178" y="247396"/>
                </a:lnTo>
                <a:lnTo>
                  <a:pt x="74443" y="231879"/>
                </a:lnTo>
                <a:close/>
              </a:path>
              <a:path w="836929" h="300354">
                <a:moveTo>
                  <a:pt x="82994" y="259567"/>
                </a:moveTo>
                <a:lnTo>
                  <a:pt x="31750" y="275336"/>
                </a:lnTo>
                <a:lnTo>
                  <a:pt x="138581" y="275336"/>
                </a:lnTo>
                <a:lnTo>
                  <a:pt x="136525" y="272034"/>
                </a:lnTo>
                <a:lnTo>
                  <a:pt x="82994" y="259567"/>
                </a:lnTo>
                <a:close/>
              </a:path>
              <a:path w="836929" h="300354">
                <a:moveTo>
                  <a:pt x="30860" y="247396"/>
                </a:moveTo>
                <a:lnTo>
                  <a:pt x="38226" y="271272"/>
                </a:lnTo>
                <a:lnTo>
                  <a:pt x="54997" y="253030"/>
                </a:lnTo>
                <a:lnTo>
                  <a:pt x="30860" y="247396"/>
                </a:lnTo>
                <a:close/>
              </a:path>
              <a:path w="836929" h="300354">
                <a:moveTo>
                  <a:pt x="54997" y="253030"/>
                </a:moveTo>
                <a:lnTo>
                  <a:pt x="38226" y="271272"/>
                </a:lnTo>
                <a:lnTo>
                  <a:pt x="44956" y="271272"/>
                </a:lnTo>
                <a:lnTo>
                  <a:pt x="82994" y="259567"/>
                </a:lnTo>
                <a:lnTo>
                  <a:pt x="54997" y="253030"/>
                </a:lnTo>
                <a:close/>
              </a:path>
              <a:path w="836929" h="300354">
                <a:moveTo>
                  <a:pt x="827913" y="0"/>
                </a:moveTo>
                <a:lnTo>
                  <a:pt x="74443" y="231879"/>
                </a:lnTo>
                <a:lnTo>
                  <a:pt x="54997" y="253030"/>
                </a:lnTo>
                <a:lnTo>
                  <a:pt x="82994" y="259567"/>
                </a:lnTo>
                <a:lnTo>
                  <a:pt x="836549" y="27686"/>
                </a:lnTo>
                <a:lnTo>
                  <a:pt x="827913" y="0"/>
                </a:lnTo>
                <a:close/>
              </a:path>
              <a:path w="836929" h="300354">
                <a:moveTo>
                  <a:pt x="60178" y="247396"/>
                </a:moveTo>
                <a:lnTo>
                  <a:pt x="30860" y="247396"/>
                </a:lnTo>
                <a:lnTo>
                  <a:pt x="54997" y="253030"/>
                </a:lnTo>
                <a:lnTo>
                  <a:pt x="60178" y="2473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01776"/>
            <a:ext cx="232029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Thyroid</a:t>
            </a:r>
            <a:r>
              <a:rPr dirty="0" spc="-10"/>
              <a:t> Gland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22449"/>
            <a:ext cx="10351770" cy="36652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600">
                <a:latin typeface="Calibri"/>
                <a:cs typeface="Calibri"/>
              </a:rPr>
              <a:t>Stores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secretes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thyroid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hormone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(TH)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calcitonin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800">
              <a:latin typeface="Calibri"/>
              <a:cs typeface="Calibri"/>
            </a:endParaRPr>
          </a:p>
          <a:p>
            <a:pPr marL="299085" marR="429895" indent="-287020">
              <a:lnSpc>
                <a:spcPts val="1730"/>
              </a:lnSpc>
              <a:spcBef>
                <a:spcPts val="1560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600">
                <a:latin typeface="Calibri"/>
                <a:cs typeface="Calibri"/>
              </a:rPr>
              <a:t>TH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production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release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is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controlled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through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negative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feedback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loop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shown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b="1">
                <a:latin typeface="Calibri"/>
                <a:cs typeface="Calibri"/>
              </a:rPr>
              <a:t>.</a:t>
            </a:r>
            <a:r>
              <a:rPr dirty="0" sz="1600" spc="270" b="1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Note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that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iodine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is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key </a:t>
            </a:r>
            <a:r>
              <a:rPr dirty="0" sz="1600">
                <a:latin typeface="Calibri"/>
                <a:cs typeface="Calibri"/>
              </a:rPr>
              <a:t>ingredient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TH,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therefore a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limited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supply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iodine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diet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means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thyroid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gland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cannot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produce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functional </a:t>
            </a:r>
            <a:r>
              <a:rPr dirty="0" sz="1600">
                <a:latin typeface="Calibri"/>
                <a:cs typeface="Calibri"/>
              </a:rPr>
              <a:t>thyroid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hormone</a:t>
            </a:r>
            <a:r>
              <a:rPr dirty="0" sz="1600" spc="-1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which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causes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feedback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loop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to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fail: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target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cells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do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not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receive </a:t>
            </a:r>
            <a:r>
              <a:rPr dirty="0" sz="1600" spc="-10">
                <a:latin typeface="Calibri"/>
                <a:cs typeface="Calibri"/>
              </a:rPr>
              <a:t>functioning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so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they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cannot,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in </a:t>
            </a:r>
            <a:r>
              <a:rPr dirty="0" sz="1600">
                <a:latin typeface="Calibri"/>
                <a:cs typeface="Calibri"/>
              </a:rPr>
              <a:t>turn,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produce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chemical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inhibitors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that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stop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hypothalmus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pituitary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glands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from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releasing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more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thyroid stimulating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hormone.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Wingdings"/>
              <a:buChar char=""/>
            </a:pPr>
            <a:endParaRPr sz="1400">
              <a:latin typeface="Calibri"/>
              <a:cs typeface="Calibri"/>
            </a:endParaRPr>
          </a:p>
          <a:p>
            <a:pPr algn="just" marL="299085" marR="5080" indent="-287020">
              <a:lnSpc>
                <a:spcPts val="173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u="sng" sz="16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Thyroid</a:t>
            </a:r>
            <a:r>
              <a:rPr dirty="0" u="sng" sz="16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6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hormone</a:t>
            </a:r>
            <a:r>
              <a:rPr dirty="0" u="sng" sz="16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6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speeds</a:t>
            </a:r>
            <a:r>
              <a:rPr dirty="0" u="sng" sz="16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6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up</a:t>
            </a:r>
            <a:r>
              <a:rPr dirty="0" u="sng" sz="16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6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cellular</a:t>
            </a:r>
            <a:r>
              <a:rPr dirty="0" u="sng" sz="16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6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metabolism</a:t>
            </a:r>
            <a:r>
              <a:rPr dirty="0" sz="1600" spc="-80" b="1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which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causes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increased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level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energy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body.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This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can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be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used </a:t>
            </a:r>
            <a:r>
              <a:rPr dirty="0" sz="1600">
                <a:latin typeface="Calibri"/>
                <a:cs typeface="Calibri"/>
              </a:rPr>
              <a:t>to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increase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body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temperature,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maintain</a:t>
            </a:r>
            <a:r>
              <a:rPr dirty="0" sz="1600" spc="-7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blood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pressure,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to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regulate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tissue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growth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development,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especially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in</a:t>
            </a:r>
            <a:r>
              <a:rPr dirty="0" sz="1600" spc="-65">
                <a:latin typeface="Calibri"/>
                <a:cs typeface="Calibri"/>
              </a:rPr>
              <a:t> </a:t>
            </a:r>
            <a:r>
              <a:rPr dirty="0" sz="1600" spc="-25">
                <a:latin typeface="Calibri"/>
                <a:cs typeface="Calibri"/>
              </a:rPr>
              <a:t>the </a:t>
            </a:r>
            <a:r>
              <a:rPr dirty="0" sz="1600">
                <a:latin typeface="Calibri"/>
                <a:cs typeface="Calibri"/>
              </a:rPr>
              <a:t>skeletal,</a:t>
            </a:r>
            <a:r>
              <a:rPr dirty="0" sz="1600" spc="-7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nervous,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7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reproductive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systems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1250">
              <a:latin typeface="Calibri"/>
              <a:cs typeface="Calibri"/>
            </a:endParaRPr>
          </a:p>
          <a:p>
            <a:pPr marL="344805" indent="-332740">
              <a:lnSpc>
                <a:spcPct val="100000"/>
              </a:lnSpc>
              <a:buFont typeface="Wingdings"/>
              <a:buChar char=""/>
              <a:tabLst>
                <a:tab pos="344805" algn="l"/>
                <a:tab pos="345440" algn="l"/>
              </a:tabLst>
            </a:pPr>
            <a:r>
              <a:rPr dirty="0" sz="1600" spc="-10">
                <a:latin typeface="Calibri"/>
                <a:cs typeface="Calibri"/>
              </a:rPr>
              <a:t>Calcitonin</a:t>
            </a:r>
            <a:r>
              <a:rPr dirty="0" sz="1600" spc="-7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is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hormone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that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decreases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blood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calcium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levels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20928"/>
            <a:ext cx="276034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Hyperthyroidism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2861817" y="4242942"/>
            <a:ext cx="6261735" cy="1547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What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would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over</a:t>
            </a:r>
            <a:r>
              <a:rPr dirty="0" u="heavy" sz="1800" spc="1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active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thyroid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gland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you?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50">
              <a:latin typeface="Arial"/>
              <a:cs typeface="Arial"/>
            </a:endParaRPr>
          </a:p>
          <a:p>
            <a:pPr marL="85725" marR="5080">
              <a:lnSpc>
                <a:spcPct val="98900"/>
              </a:lnSpc>
              <a:tabLst>
                <a:tab pos="1126490" algn="l"/>
                <a:tab pos="2586990" algn="l"/>
              </a:tabLst>
            </a:pPr>
            <a:r>
              <a:rPr dirty="0" sz="1800" b="1">
                <a:latin typeface="Arial"/>
                <a:cs typeface="Arial"/>
              </a:rPr>
              <a:t>Nervousness,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emotional</a:t>
            </a:r>
            <a:r>
              <a:rPr dirty="0" sz="1800" spc="-6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instability,</a:t>
            </a:r>
            <a:r>
              <a:rPr dirty="0" sz="1800" spc="-4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inability</a:t>
            </a:r>
            <a:r>
              <a:rPr dirty="0" sz="1800" spc="-7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to</a:t>
            </a:r>
            <a:r>
              <a:rPr dirty="0" sz="1800" spc="-50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sleep, tremors,</a:t>
            </a:r>
            <a:r>
              <a:rPr dirty="0" sz="1800" b="1">
                <a:latin typeface="Arial"/>
                <a:cs typeface="Arial"/>
              </a:rPr>
              <a:t>	</a:t>
            </a:r>
            <a:r>
              <a:rPr dirty="0" sz="1800" spc="-10" b="1">
                <a:latin typeface="Arial"/>
                <a:cs typeface="Arial"/>
              </a:rPr>
              <a:t>tachycardia,</a:t>
            </a:r>
            <a:r>
              <a:rPr dirty="0" sz="1800" b="1">
                <a:latin typeface="Arial"/>
                <a:cs typeface="Arial"/>
              </a:rPr>
              <a:t>	palpitations,</a:t>
            </a:r>
            <a:r>
              <a:rPr dirty="0" sz="1800" spc="40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excessive</a:t>
            </a:r>
            <a:r>
              <a:rPr dirty="0" sz="1800" spc="-40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sweating, </a:t>
            </a:r>
            <a:r>
              <a:rPr dirty="0" sz="1800" b="1">
                <a:latin typeface="Arial"/>
                <a:cs typeface="Arial"/>
              </a:rPr>
              <a:t>heat</a:t>
            </a:r>
            <a:r>
              <a:rPr dirty="0" sz="1800" spc="-3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intolerance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4152900" y="765048"/>
            <a:ext cx="5998845" cy="3192780"/>
            <a:chOff x="4152900" y="765048"/>
            <a:chExt cx="5998845" cy="319278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52900" y="765048"/>
              <a:ext cx="3959352" cy="307390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174992" y="3587496"/>
              <a:ext cx="2976880" cy="370840"/>
            </a:xfrm>
            <a:custGeom>
              <a:avLst/>
              <a:gdLst/>
              <a:ahLst/>
              <a:cxnLst/>
              <a:rect l="l" t="t" r="r" b="b"/>
              <a:pathLst>
                <a:path w="2976879" h="370839">
                  <a:moveTo>
                    <a:pt x="2976372" y="0"/>
                  </a:moveTo>
                  <a:lnTo>
                    <a:pt x="0" y="0"/>
                  </a:lnTo>
                  <a:lnTo>
                    <a:pt x="0" y="370332"/>
                  </a:lnTo>
                  <a:lnTo>
                    <a:pt x="2976372" y="370332"/>
                  </a:lnTo>
                  <a:lnTo>
                    <a:pt x="29763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7174992" y="3587496"/>
            <a:ext cx="297688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925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75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 Thibodeau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12-</a:t>
            </a:r>
            <a:r>
              <a:rPr dirty="0" sz="1800" spc="-50">
                <a:latin typeface="Calibri"/>
                <a:cs typeface="Calibri"/>
              </a:rPr>
              <a:t>7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7839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Hyperthyroidism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5588405" y="2162429"/>
            <a:ext cx="539115" cy="1753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9850">
              <a:lnSpc>
                <a:spcPts val="1785"/>
              </a:lnSpc>
            </a:pPr>
            <a:r>
              <a:rPr dirty="0" sz="2000" spc="-25">
                <a:latin typeface="Calibri"/>
                <a:cs typeface="Calibri"/>
              </a:rPr>
              <a:t>se</a:t>
            </a:r>
            <a:endParaRPr sz="2000">
              <a:latin typeface="Calibri"/>
              <a:cs typeface="Calibri"/>
            </a:endParaRPr>
          </a:p>
          <a:p>
            <a:pPr marL="169545">
              <a:lnSpc>
                <a:spcPts val="2160"/>
              </a:lnSpc>
            </a:pPr>
            <a:r>
              <a:rPr dirty="0" sz="2000" spc="-25">
                <a:latin typeface="Calibri"/>
                <a:cs typeface="Calibri"/>
              </a:rPr>
              <a:t>mic</a:t>
            </a:r>
            <a:endParaRPr sz="2000">
              <a:latin typeface="Calibri"/>
              <a:cs typeface="Calibri"/>
            </a:endParaRPr>
          </a:p>
          <a:p>
            <a:pPr>
              <a:lnSpc>
                <a:spcPts val="2280"/>
              </a:lnSpc>
            </a:pPr>
            <a:r>
              <a:rPr dirty="0" sz="2000" spc="-25">
                <a:latin typeface="Calibri"/>
                <a:cs typeface="Calibri"/>
              </a:rPr>
              <a:t>od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00">
              <a:latin typeface="Calibri"/>
              <a:cs typeface="Calibri"/>
            </a:endParaRPr>
          </a:p>
          <a:p>
            <a:pPr marL="87630" marR="1270" indent="30480">
              <a:lnSpc>
                <a:spcPts val="2160"/>
              </a:lnSpc>
              <a:spcBef>
                <a:spcPts val="5"/>
              </a:spcBef>
            </a:pPr>
            <a:r>
              <a:rPr dirty="0" sz="2000" spc="-20">
                <a:latin typeface="Calibri"/>
                <a:cs typeface="Calibri"/>
              </a:rPr>
              <a:t>tion </a:t>
            </a:r>
            <a:r>
              <a:rPr dirty="0" sz="2000" spc="-25">
                <a:latin typeface="Calibri"/>
                <a:cs typeface="Calibri"/>
              </a:rPr>
              <a:t>id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939" y="1811782"/>
            <a:ext cx="4855845" cy="318135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34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Graves</a:t>
            </a:r>
            <a:r>
              <a:rPr dirty="0" u="sng" sz="2000" spc="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disease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most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common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cause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of </a:t>
            </a:r>
            <a:r>
              <a:rPr dirty="0" sz="2000">
                <a:latin typeface="Calibri"/>
                <a:cs typeface="Calibri"/>
              </a:rPr>
              <a:t>hyperthyroidism.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autoimmune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disea </a:t>
            </a:r>
            <a:r>
              <a:rPr dirty="0" sz="2000">
                <a:latin typeface="Calibri"/>
                <a:cs typeface="Calibri"/>
              </a:rPr>
              <a:t>where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body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produces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antibodies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that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mi </a:t>
            </a:r>
            <a:r>
              <a:rPr dirty="0" sz="2000">
                <a:latin typeface="Calibri"/>
                <a:cs typeface="Calibri"/>
              </a:rPr>
              <a:t>TSH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so TH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continuously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released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into </a:t>
            </a:r>
            <a:r>
              <a:rPr dirty="0" sz="2000" spc="-25">
                <a:latin typeface="Calibri"/>
                <a:cs typeface="Calibri"/>
              </a:rPr>
              <a:t>blo </a:t>
            </a:r>
            <a:r>
              <a:rPr dirty="0" sz="2000" spc="-10">
                <a:latin typeface="Calibri"/>
                <a:cs typeface="Calibri"/>
              </a:rPr>
              <a:t>stream</a:t>
            </a:r>
            <a:endParaRPr sz="2000">
              <a:latin typeface="Calibri"/>
              <a:cs typeface="Calibri"/>
            </a:endParaRPr>
          </a:p>
          <a:p>
            <a:pPr algn="just" marL="241300" marR="57785" indent="-228600">
              <a:lnSpc>
                <a:spcPts val="2160"/>
              </a:lnSpc>
              <a:spcBef>
                <a:spcPts val="103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It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triggered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by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smoking,</a:t>
            </a:r>
            <a:r>
              <a:rPr dirty="0" sz="2000" spc="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stress,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radia </a:t>
            </a:r>
            <a:r>
              <a:rPr dirty="0" sz="2000">
                <a:latin typeface="Calibri"/>
                <a:cs typeface="Calibri"/>
              </a:rPr>
              <a:t>to the neck,</a:t>
            </a:r>
            <a:r>
              <a:rPr dirty="0" sz="2000" spc="4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medications and viruses,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thyro neoplasms</a:t>
            </a:r>
            <a:endParaRPr sz="2000">
              <a:latin typeface="Calibri"/>
              <a:cs typeface="Calibri"/>
            </a:endParaRPr>
          </a:p>
          <a:p>
            <a:pPr algn="just" marL="241300" indent="-228600">
              <a:lnSpc>
                <a:spcPct val="100000"/>
              </a:lnSpc>
              <a:spcBef>
                <a:spcPts val="74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Hereditary autoimmune </a:t>
            </a:r>
            <a:r>
              <a:rPr dirty="0" sz="2000" spc="-10">
                <a:latin typeface="Calibri"/>
                <a:cs typeface="Calibri"/>
              </a:rPr>
              <a:t>disease</a:t>
            </a:r>
            <a:endParaRPr sz="2000">
              <a:latin typeface="Calibri"/>
              <a:cs typeface="Calibri"/>
            </a:endParaRPr>
          </a:p>
          <a:p>
            <a:pPr algn="just" marL="241300" indent="-228600">
              <a:lnSpc>
                <a:spcPct val="100000"/>
              </a:lnSpc>
              <a:spcBef>
                <a:spcPts val="75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Diagnosed</a:t>
            </a:r>
            <a:r>
              <a:rPr dirty="0" sz="2000" spc="409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tests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16939" y="5062804"/>
            <a:ext cx="4832985" cy="605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2280"/>
              </a:lnSpc>
              <a:spcBef>
                <a:spcPts val="10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Treated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anti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thyroid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drugs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radiactive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dirty="0" sz="2000">
                <a:latin typeface="Calibri"/>
                <a:cs typeface="Calibri"/>
              </a:rPr>
              <a:t>iodine,</a:t>
            </a:r>
            <a:r>
              <a:rPr dirty="0" sz="2000" spc="4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</a:t>
            </a:r>
            <a:r>
              <a:rPr dirty="0" sz="2000" spc="-10">
                <a:latin typeface="Calibri"/>
                <a:cs typeface="Calibri"/>
              </a:rPr>
              <a:t> surgery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034276" y="5232272"/>
            <a:ext cx="2308860" cy="5156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Grave’s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disease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50">
                <a:latin typeface="Arial"/>
                <a:cs typeface="Arial"/>
              </a:rPr>
              <a:t>-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400">
                <a:latin typeface="Arial"/>
                <a:cs typeface="Arial"/>
              </a:rPr>
              <a:t>demonstrating</a:t>
            </a:r>
            <a:r>
              <a:rPr dirty="0" sz="1400" spc="-9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exophthalmus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36335" y="1473708"/>
            <a:ext cx="3867912" cy="3631691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6384035" y="5887211"/>
            <a:ext cx="345186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3655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65"/>
              </a:spcBef>
            </a:pPr>
            <a:r>
              <a:rPr dirty="0" sz="1800">
                <a:latin typeface="Arial"/>
                <a:cs typeface="Arial"/>
              </a:rPr>
              <a:t>Patton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Thibodeau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fig.</a:t>
            </a:r>
            <a:r>
              <a:rPr dirty="0" sz="1800" spc="-20">
                <a:latin typeface="Arial"/>
                <a:cs typeface="Arial"/>
              </a:rPr>
              <a:t> 12-</a:t>
            </a:r>
            <a:r>
              <a:rPr dirty="0" sz="1800" spc="-50">
                <a:latin typeface="Arial"/>
                <a:cs typeface="Arial"/>
              </a:rPr>
              <a:t>9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6075"/>
            <a:ext cx="539623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Hypothyroidism</a:t>
            </a:r>
            <a:r>
              <a:rPr dirty="0" sz="4400" spc="-50"/>
              <a:t> </a:t>
            </a:r>
            <a:r>
              <a:rPr dirty="0" sz="4400"/>
              <a:t>- </a:t>
            </a:r>
            <a:r>
              <a:rPr dirty="0" sz="4400" spc="-10"/>
              <a:t>adults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5416" y="1327530"/>
            <a:ext cx="9705340" cy="568325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12700" marR="5080">
              <a:lnSpc>
                <a:spcPts val="2110"/>
              </a:lnSpc>
              <a:spcBef>
                <a:spcPts val="210"/>
              </a:spcBef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Today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most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common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cause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Hashimotos’s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disease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(autoimmune thyroiditis)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but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also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caused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diet,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surgery,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by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pituitary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problems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40993" y="4870195"/>
            <a:ext cx="10032365" cy="12363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What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would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under</a:t>
            </a:r>
            <a:r>
              <a:rPr dirty="0" u="heavy" sz="1800" spc="-2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active</a:t>
            </a:r>
            <a:r>
              <a:rPr dirty="0" u="heavy" sz="1800" spc="-3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thyroid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gland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you?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650">
              <a:latin typeface="Arial"/>
              <a:cs typeface="Arial"/>
            </a:endParaRPr>
          </a:p>
          <a:p>
            <a:pPr marL="12700">
              <a:lnSpc>
                <a:spcPts val="2135"/>
              </a:lnSpc>
              <a:tabLst>
                <a:tab pos="5079365" algn="l"/>
              </a:tabLst>
            </a:pPr>
            <a:r>
              <a:rPr dirty="0" sz="1800">
                <a:latin typeface="Arial"/>
                <a:cs typeface="Arial"/>
              </a:rPr>
              <a:t>Slow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down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metabolism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–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fatigue,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cold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sensitivity,</a:t>
            </a:r>
            <a:r>
              <a:rPr dirty="0" sz="1800">
                <a:latin typeface="Arial"/>
                <a:cs typeface="Arial"/>
              </a:rPr>
              <a:t>	weight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gain,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constipation,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myxedema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(non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pitting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</a:pPr>
            <a:r>
              <a:rPr dirty="0" sz="1800">
                <a:latin typeface="Arial"/>
                <a:cs typeface="Arial"/>
              </a:rPr>
              <a:t>edema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face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shin),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dry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flaky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skin,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puffy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face,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hoarseness,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mental</a:t>
            </a:r>
            <a:r>
              <a:rPr dirty="0" sz="1800" spc="-10">
                <a:latin typeface="Arial"/>
                <a:cs typeface="Arial"/>
              </a:rPr>
              <a:t> sluggishness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79904" y="2095500"/>
            <a:ext cx="3546348" cy="2752344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6053328" y="4370832"/>
            <a:ext cx="2976880" cy="36766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70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12-</a:t>
            </a:r>
            <a:r>
              <a:rPr dirty="0" sz="1800" spc="-50">
                <a:latin typeface="Calibri"/>
                <a:cs typeface="Calibri"/>
              </a:rPr>
              <a:t>7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7717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Hypothyroidism</a:t>
            </a:r>
            <a:r>
              <a:rPr dirty="0" sz="4400" spc="-50"/>
              <a:t> </a:t>
            </a:r>
            <a:r>
              <a:rPr dirty="0" sz="4400"/>
              <a:t>can</a:t>
            </a:r>
            <a:r>
              <a:rPr dirty="0" sz="4400" spc="-5"/>
              <a:t> </a:t>
            </a:r>
            <a:r>
              <a:rPr dirty="0" sz="4400"/>
              <a:t>cause</a:t>
            </a:r>
            <a:r>
              <a:rPr dirty="0" sz="4400" spc="-10"/>
              <a:t> goiter…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56076" y="2033016"/>
            <a:ext cx="3950208" cy="424281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4296155" y="6370318"/>
            <a:ext cx="345186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92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75"/>
              </a:spcBef>
            </a:pPr>
            <a:r>
              <a:rPr dirty="0" sz="1800">
                <a:latin typeface="Arial"/>
                <a:cs typeface="Arial"/>
              </a:rPr>
              <a:t>Patton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Thibodeau fig.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30">
                <a:latin typeface="Arial"/>
                <a:cs typeface="Arial"/>
              </a:rPr>
              <a:t>12-</a:t>
            </a:r>
            <a:r>
              <a:rPr dirty="0" sz="1800" spc="-25">
                <a:latin typeface="Arial"/>
                <a:cs typeface="Arial"/>
              </a:rPr>
              <a:t>10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90957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Myxedema…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4402835" y="6012179"/>
            <a:ext cx="352806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70"/>
              </a:spcBef>
            </a:pPr>
            <a:r>
              <a:rPr dirty="0" sz="1800">
                <a:latin typeface="Arial"/>
                <a:cs typeface="Arial"/>
              </a:rPr>
              <a:t>Patton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Thibodeau fig.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12-</a:t>
            </a:r>
            <a:r>
              <a:rPr dirty="0" sz="1800" spc="-35">
                <a:latin typeface="Arial"/>
                <a:cs typeface="Arial"/>
              </a:rPr>
              <a:t>11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79164" y="765048"/>
            <a:ext cx="3938016" cy="497586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8228"/>
            <a:ext cx="217551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10"/>
              <a:t>Cretinism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242136"/>
            <a:ext cx="10321290" cy="31826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 sz="1800" b="0">
                <a:latin typeface="Calibri Light"/>
                <a:cs typeface="Calibri Light"/>
              </a:rPr>
              <a:t>(Congenital</a:t>
            </a:r>
            <a:r>
              <a:rPr dirty="0" sz="1800" spc="5" b="0">
                <a:latin typeface="Calibri Light"/>
                <a:cs typeface="Calibri Light"/>
              </a:rPr>
              <a:t> </a:t>
            </a:r>
            <a:r>
              <a:rPr dirty="0" sz="1800" b="0">
                <a:latin typeface="Calibri Light"/>
                <a:cs typeface="Calibri Light"/>
              </a:rPr>
              <a:t>hypothyroidism- caused</a:t>
            </a:r>
            <a:r>
              <a:rPr dirty="0" sz="1800" spc="5" b="0">
                <a:latin typeface="Calibri Light"/>
                <a:cs typeface="Calibri Light"/>
              </a:rPr>
              <a:t> </a:t>
            </a:r>
            <a:r>
              <a:rPr dirty="0" sz="1800" b="0">
                <a:latin typeface="Calibri Light"/>
                <a:cs typeface="Calibri Light"/>
              </a:rPr>
              <a:t>by</a:t>
            </a:r>
            <a:r>
              <a:rPr dirty="0" sz="1800" spc="-10" b="0">
                <a:latin typeface="Calibri Light"/>
                <a:cs typeface="Calibri Light"/>
              </a:rPr>
              <a:t> </a:t>
            </a:r>
            <a:r>
              <a:rPr dirty="0" sz="1800" b="0">
                <a:latin typeface="Calibri Light"/>
                <a:cs typeface="Calibri Light"/>
              </a:rPr>
              <a:t>low thyroid</a:t>
            </a:r>
            <a:r>
              <a:rPr dirty="0" sz="1800" spc="-5" b="0">
                <a:latin typeface="Calibri Light"/>
                <a:cs typeface="Calibri Light"/>
              </a:rPr>
              <a:t> </a:t>
            </a:r>
            <a:r>
              <a:rPr dirty="0" sz="1800" b="0">
                <a:latin typeface="Calibri Light"/>
                <a:cs typeface="Calibri Light"/>
              </a:rPr>
              <a:t>during</a:t>
            </a:r>
            <a:r>
              <a:rPr dirty="0" sz="1800" spc="15" b="0">
                <a:latin typeface="Calibri Light"/>
                <a:cs typeface="Calibri Light"/>
              </a:rPr>
              <a:t> </a:t>
            </a:r>
            <a:r>
              <a:rPr dirty="0" sz="1800" b="0">
                <a:latin typeface="Calibri Light"/>
                <a:cs typeface="Calibri Light"/>
              </a:rPr>
              <a:t>fetal</a:t>
            </a:r>
            <a:r>
              <a:rPr dirty="0" sz="1800" spc="-5" b="0">
                <a:latin typeface="Calibri Light"/>
                <a:cs typeface="Calibri Light"/>
              </a:rPr>
              <a:t> </a:t>
            </a:r>
            <a:r>
              <a:rPr dirty="0" sz="1800" spc="-10" b="0">
                <a:latin typeface="Calibri Light"/>
                <a:cs typeface="Calibri Light"/>
              </a:rPr>
              <a:t>development)</a:t>
            </a:r>
            <a:endParaRPr sz="18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>
              <a:latin typeface="Calibri Light"/>
              <a:cs typeface="Calibri Light"/>
            </a:endParaRPr>
          </a:p>
          <a:p>
            <a:pPr marL="241300" marR="5080" indent="-228600">
              <a:lnSpc>
                <a:spcPts val="2160"/>
              </a:lnSpc>
              <a:buFont typeface="Wingdings"/>
              <a:buChar char=""/>
              <a:tabLst>
                <a:tab pos="241300" algn="l"/>
              </a:tabLst>
            </a:pPr>
            <a:r>
              <a:rPr dirty="0" sz="2000" b="1">
                <a:latin typeface="Calibri"/>
                <a:cs typeface="Calibri"/>
              </a:rPr>
              <a:t>Short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in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stature;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coarse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features with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protruding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tongue,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broad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flattened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nose,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widely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set</a:t>
            </a:r>
            <a:r>
              <a:rPr dirty="0" sz="2000" spc="-10" b="1">
                <a:latin typeface="Calibri"/>
                <a:cs typeface="Calibri"/>
              </a:rPr>
              <a:t> eyes, </a:t>
            </a:r>
            <a:r>
              <a:rPr dirty="0" sz="2000" spc="-20" b="1">
                <a:latin typeface="Calibri"/>
                <a:cs typeface="Calibri"/>
              </a:rPr>
              <a:t>etc.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3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 b="1">
                <a:latin typeface="Calibri"/>
                <a:cs typeface="Calibri"/>
              </a:rPr>
              <a:t>On</a:t>
            </a:r>
            <a:r>
              <a:rPr dirty="0" sz="2000" spc="-10" b="1">
                <a:latin typeface="Calibri"/>
                <a:cs typeface="Calibri"/>
              </a:rPr>
              <a:t> X-</a:t>
            </a:r>
            <a:r>
              <a:rPr dirty="0" sz="2000" b="1">
                <a:latin typeface="Calibri"/>
                <a:cs typeface="Calibri"/>
              </a:rPr>
              <a:t>ray -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Absence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epiphyseal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plates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on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femur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tibia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6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 b="1">
                <a:latin typeface="Calibri"/>
                <a:cs typeface="Calibri"/>
              </a:rPr>
              <a:t>Increased thickness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 the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skull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 b="1">
                <a:latin typeface="Calibri"/>
                <a:cs typeface="Calibri"/>
              </a:rPr>
              <a:t>Non-aerated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sinuses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6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 b="1">
                <a:latin typeface="Calibri"/>
                <a:cs typeface="Calibri"/>
              </a:rPr>
              <a:t>Delayed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teeth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 b="1">
                <a:latin typeface="Calibri"/>
                <a:cs typeface="Calibri"/>
              </a:rPr>
              <a:t>Must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be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treated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before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3 months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age to avoid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long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term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effects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01776"/>
            <a:ext cx="251142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Adrenal</a:t>
            </a:r>
            <a:r>
              <a:rPr dirty="0" spc="-10"/>
              <a:t> Glands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2388870"/>
            <a:ext cx="5253990" cy="2913380"/>
          </a:xfrm>
          <a:prstGeom prst="rect">
            <a:avLst/>
          </a:prstGeom>
        </p:spPr>
        <p:txBody>
          <a:bodyPr wrap="square" lIns="0" tIns="64769" rIns="0" bIns="0" rtlCol="0" vert="horz">
            <a:spAutoFit/>
          </a:bodyPr>
          <a:lstStyle/>
          <a:p>
            <a:pPr marL="241300" marR="544195" indent="-228600">
              <a:lnSpc>
                <a:spcPct val="80000"/>
              </a:lnSpc>
              <a:spcBef>
                <a:spcPts val="509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1700">
                <a:latin typeface="Calibri"/>
                <a:cs typeface="Calibri"/>
              </a:rPr>
              <a:t>Pyramid</a:t>
            </a:r>
            <a:r>
              <a:rPr dirty="0" sz="1700" spc="-1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shaped</a:t>
            </a:r>
            <a:r>
              <a:rPr dirty="0" sz="1700" spc="-4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glands</a:t>
            </a:r>
            <a:r>
              <a:rPr dirty="0" sz="1700" spc="-4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perched</a:t>
            </a:r>
            <a:r>
              <a:rPr dirty="0" sz="1700" spc="-4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on</a:t>
            </a:r>
            <a:r>
              <a:rPr dirty="0" sz="1700" spc="1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superior</a:t>
            </a:r>
            <a:r>
              <a:rPr dirty="0" sz="1700" spc="-3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end</a:t>
            </a:r>
            <a:r>
              <a:rPr dirty="0" sz="1700" spc="-15">
                <a:latin typeface="Calibri"/>
                <a:cs typeface="Calibri"/>
              </a:rPr>
              <a:t> </a:t>
            </a:r>
            <a:r>
              <a:rPr dirty="0" sz="1700" spc="-25">
                <a:latin typeface="Calibri"/>
                <a:cs typeface="Calibri"/>
              </a:rPr>
              <a:t>of </a:t>
            </a:r>
            <a:r>
              <a:rPr dirty="0" sz="1700">
                <a:latin typeface="Calibri"/>
                <a:cs typeface="Calibri"/>
              </a:rPr>
              <a:t>kidneys.</a:t>
            </a:r>
            <a:r>
              <a:rPr dirty="0" sz="1700" spc="335">
                <a:latin typeface="Calibri"/>
                <a:cs typeface="Calibri"/>
              </a:rPr>
              <a:t> </a:t>
            </a:r>
            <a:r>
              <a:rPr dirty="0" u="sng" sz="17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Visible</a:t>
            </a:r>
            <a:r>
              <a:rPr dirty="0" u="sng" sz="1700" spc="-4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7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sng" sz="1700" spc="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7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CT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7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15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1700">
                <a:latin typeface="Calibri"/>
                <a:cs typeface="Calibri"/>
              </a:rPr>
              <a:t>Often</a:t>
            </a:r>
            <a:r>
              <a:rPr dirty="0" sz="1700" spc="-2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called</a:t>
            </a:r>
            <a:r>
              <a:rPr dirty="0" sz="1700" spc="-2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“suprarenal</a:t>
            </a:r>
            <a:r>
              <a:rPr dirty="0" sz="1700" spc="-25">
                <a:latin typeface="Calibri"/>
                <a:cs typeface="Calibri"/>
              </a:rPr>
              <a:t> </a:t>
            </a:r>
            <a:r>
              <a:rPr dirty="0" sz="1700" spc="-10">
                <a:latin typeface="Calibri"/>
                <a:cs typeface="Calibri"/>
              </a:rPr>
              <a:t>glands”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900">
              <a:latin typeface="Calibri"/>
              <a:cs typeface="Calibri"/>
            </a:endParaRPr>
          </a:p>
          <a:p>
            <a:pPr marL="241300" marR="5080" indent="-228600">
              <a:lnSpc>
                <a:spcPct val="80000"/>
              </a:lnSpc>
              <a:spcBef>
                <a:spcPts val="130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1700">
                <a:latin typeface="Calibri"/>
                <a:cs typeface="Calibri"/>
              </a:rPr>
              <a:t>The</a:t>
            </a:r>
            <a:r>
              <a:rPr dirty="0" sz="1700" spc="-1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adrenal</a:t>
            </a:r>
            <a:r>
              <a:rPr dirty="0" sz="1700" spc="-1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glands</a:t>
            </a:r>
            <a:r>
              <a:rPr dirty="0" sz="1700" spc="-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are</a:t>
            </a:r>
            <a:r>
              <a:rPr dirty="0" sz="1700" spc="-3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like</a:t>
            </a:r>
            <a:r>
              <a:rPr dirty="0" sz="1700" spc="-1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“two</a:t>
            </a:r>
            <a:r>
              <a:rPr dirty="0" sz="1700" spc="-1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glands</a:t>
            </a:r>
            <a:r>
              <a:rPr dirty="0" sz="1700" spc="-4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in</a:t>
            </a:r>
            <a:r>
              <a:rPr dirty="0" sz="1700" spc="-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one”</a:t>
            </a:r>
            <a:r>
              <a:rPr dirty="0" sz="1700" spc="-20">
                <a:latin typeface="Calibri"/>
                <a:cs typeface="Calibri"/>
              </a:rPr>
              <a:t> </a:t>
            </a:r>
            <a:r>
              <a:rPr dirty="0" sz="1700" spc="-10">
                <a:latin typeface="Calibri"/>
                <a:cs typeface="Calibri"/>
              </a:rPr>
              <a:t>because </a:t>
            </a:r>
            <a:r>
              <a:rPr dirty="0" sz="1700">
                <a:latin typeface="Calibri"/>
                <a:cs typeface="Calibri"/>
              </a:rPr>
              <a:t>the</a:t>
            </a:r>
            <a:r>
              <a:rPr dirty="0" sz="1700" spc="-20">
                <a:latin typeface="Calibri"/>
                <a:cs typeface="Calibri"/>
              </a:rPr>
              <a:t> </a:t>
            </a:r>
            <a:r>
              <a:rPr dirty="0" u="sng" sz="17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cortex</a:t>
            </a:r>
            <a:r>
              <a:rPr dirty="0" sz="1700" spc="-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secretes</a:t>
            </a:r>
            <a:r>
              <a:rPr dirty="0" sz="1700" spc="-3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different</a:t>
            </a:r>
            <a:r>
              <a:rPr dirty="0" sz="1700" spc="-2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hormones than</a:t>
            </a:r>
            <a:r>
              <a:rPr dirty="0" sz="1700" spc="-1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the</a:t>
            </a:r>
            <a:r>
              <a:rPr dirty="0" sz="1700" spc="-10">
                <a:latin typeface="Calibri"/>
                <a:cs typeface="Calibri"/>
              </a:rPr>
              <a:t> </a:t>
            </a:r>
            <a:r>
              <a:rPr dirty="0" u="sng" sz="17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medulla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"/>
            </a:pPr>
            <a:endParaRPr sz="1250">
              <a:latin typeface="Calibri"/>
              <a:cs typeface="Calibri"/>
            </a:endParaRPr>
          </a:p>
          <a:p>
            <a:pPr marL="241300" marR="294640" indent="-228600">
              <a:lnSpc>
                <a:spcPct val="80000"/>
              </a:lnSpc>
              <a:buFont typeface="Wingdings"/>
              <a:buChar char=""/>
              <a:tabLst>
                <a:tab pos="241300" algn="l"/>
              </a:tabLst>
            </a:pPr>
            <a:r>
              <a:rPr dirty="0" sz="1700">
                <a:latin typeface="Calibri"/>
                <a:cs typeface="Calibri"/>
              </a:rPr>
              <a:t>All</a:t>
            </a:r>
            <a:r>
              <a:rPr dirty="0" sz="1700" spc="-1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adrenal</a:t>
            </a:r>
            <a:r>
              <a:rPr dirty="0" sz="1700" spc="-2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hormones</a:t>
            </a:r>
            <a:r>
              <a:rPr dirty="0" sz="1700" spc="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help</a:t>
            </a:r>
            <a:r>
              <a:rPr dirty="0" sz="1700" spc="-4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us</a:t>
            </a:r>
            <a:r>
              <a:rPr dirty="0" sz="1700" spc="-2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cope</a:t>
            </a:r>
            <a:r>
              <a:rPr dirty="0" sz="1700" spc="5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with</a:t>
            </a:r>
            <a:r>
              <a:rPr dirty="0" sz="1700" spc="-30">
                <a:latin typeface="Calibri"/>
                <a:cs typeface="Calibri"/>
              </a:rPr>
              <a:t> </a:t>
            </a:r>
            <a:r>
              <a:rPr dirty="0" sz="1700">
                <a:latin typeface="Calibri"/>
                <a:cs typeface="Calibri"/>
              </a:rPr>
              <a:t>stress!</a:t>
            </a:r>
            <a:r>
              <a:rPr dirty="0" sz="1700" spc="-60">
                <a:latin typeface="Calibri"/>
                <a:cs typeface="Calibri"/>
              </a:rPr>
              <a:t> </a:t>
            </a:r>
            <a:r>
              <a:rPr dirty="0" sz="1700" spc="-50">
                <a:latin typeface="Calibri"/>
                <a:cs typeface="Calibri"/>
              </a:rPr>
              <a:t>– </a:t>
            </a:r>
            <a:r>
              <a:rPr dirty="0" sz="1700">
                <a:latin typeface="Calibri"/>
                <a:cs typeface="Calibri"/>
              </a:rPr>
              <a:t>epinephrine,</a:t>
            </a:r>
            <a:r>
              <a:rPr dirty="0" sz="1700" spc="-20">
                <a:latin typeface="Calibri"/>
                <a:cs typeface="Calibri"/>
              </a:rPr>
              <a:t> </a:t>
            </a:r>
            <a:r>
              <a:rPr dirty="0" sz="1700" spc="-10">
                <a:latin typeface="Calibri"/>
                <a:cs typeface="Calibri"/>
              </a:rPr>
              <a:t>norepinephrine, </a:t>
            </a:r>
            <a:r>
              <a:rPr dirty="0" sz="1700">
                <a:latin typeface="Calibri"/>
                <a:cs typeface="Calibri"/>
              </a:rPr>
              <a:t>cortisol</a:t>
            </a:r>
            <a:r>
              <a:rPr dirty="0" sz="1700" spc="-15">
                <a:latin typeface="Calibri"/>
                <a:cs typeface="Calibri"/>
              </a:rPr>
              <a:t> </a:t>
            </a:r>
            <a:r>
              <a:rPr dirty="0" sz="1700" spc="-10">
                <a:latin typeface="Calibri"/>
                <a:cs typeface="Calibri"/>
              </a:rPr>
              <a:t>(glucocorticoid)</a:t>
            </a:r>
            <a:endParaRPr sz="17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3364" y="1988820"/>
            <a:ext cx="3939539" cy="338480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879080" y="5815990"/>
            <a:ext cx="2951480" cy="6318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 marR="30480">
              <a:lnSpc>
                <a:spcPct val="994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Bontrager,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K.L.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Lampignano,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J.P.</a:t>
            </a:r>
            <a:r>
              <a:rPr dirty="0" sz="1000" spc="-10">
                <a:latin typeface="Arial"/>
                <a:cs typeface="Arial"/>
              </a:rPr>
              <a:t> (2010). Textbook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of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radiographic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positioing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and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related </a:t>
            </a:r>
            <a:r>
              <a:rPr dirty="0" sz="1000">
                <a:latin typeface="Arial"/>
                <a:cs typeface="Arial"/>
              </a:rPr>
              <a:t>anatomy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(7</a:t>
            </a:r>
            <a:r>
              <a:rPr dirty="0" baseline="25641" sz="975">
                <a:latin typeface="Arial"/>
                <a:cs typeface="Arial"/>
              </a:rPr>
              <a:t>th</a:t>
            </a:r>
            <a:r>
              <a:rPr dirty="0" baseline="25641" sz="975" spc="82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ed.)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Philadelphia,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PA: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Elsevier</a:t>
            </a:r>
            <a:r>
              <a:rPr dirty="0" sz="1000" spc="-10">
                <a:latin typeface="Arial"/>
                <a:cs typeface="Arial"/>
              </a:rPr>
              <a:t> Mosby, </a:t>
            </a:r>
            <a:r>
              <a:rPr dirty="0" sz="1000">
                <a:latin typeface="Arial"/>
                <a:cs typeface="Arial"/>
              </a:rPr>
              <a:t>page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527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819655" y="1825751"/>
            <a:ext cx="8552815" cy="4351020"/>
            <a:chOff x="1819655" y="1825751"/>
            <a:chExt cx="8552815" cy="4351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19655" y="1825751"/>
              <a:ext cx="8552688" cy="435102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584191" y="5590031"/>
              <a:ext cx="3476625" cy="367665"/>
            </a:xfrm>
            <a:custGeom>
              <a:avLst/>
              <a:gdLst/>
              <a:ahLst/>
              <a:cxnLst/>
              <a:rect l="l" t="t" r="r" b="b"/>
              <a:pathLst>
                <a:path w="3476625" h="367664">
                  <a:moveTo>
                    <a:pt x="3476244" y="0"/>
                  </a:moveTo>
                  <a:lnTo>
                    <a:pt x="0" y="0"/>
                  </a:lnTo>
                  <a:lnTo>
                    <a:pt x="0" y="367284"/>
                  </a:lnTo>
                  <a:lnTo>
                    <a:pt x="3476244" y="367284"/>
                  </a:lnTo>
                  <a:lnTo>
                    <a:pt x="34762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584191" y="5590031"/>
              <a:ext cx="3476625" cy="367665"/>
            </a:xfrm>
            <a:custGeom>
              <a:avLst/>
              <a:gdLst/>
              <a:ahLst/>
              <a:cxnLst/>
              <a:rect l="l" t="t" r="r" b="b"/>
              <a:pathLst>
                <a:path w="3476625" h="367664">
                  <a:moveTo>
                    <a:pt x="0" y="367284"/>
                  </a:moveTo>
                  <a:lnTo>
                    <a:pt x="3476244" y="367284"/>
                  </a:lnTo>
                  <a:lnTo>
                    <a:pt x="3476244" y="0"/>
                  </a:lnTo>
                  <a:lnTo>
                    <a:pt x="0" y="0"/>
                  </a:lnTo>
                  <a:lnTo>
                    <a:pt x="0" y="367284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4663821" y="5611774"/>
            <a:ext cx="30194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 </a:t>
            </a:r>
            <a:r>
              <a:rPr dirty="0" sz="1800" spc="-10">
                <a:latin typeface="Calibri"/>
                <a:cs typeface="Calibri"/>
              </a:rPr>
              <a:t>12-</a:t>
            </a:r>
            <a:r>
              <a:rPr dirty="0" sz="1800" spc="-25">
                <a:latin typeface="Calibri"/>
                <a:cs typeface="Calibri"/>
              </a:rPr>
              <a:t>13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4239" y="1816353"/>
            <a:ext cx="10364470" cy="4340225"/>
          </a:xfrm>
          <a:prstGeom prst="rect">
            <a:avLst/>
          </a:prstGeom>
        </p:spPr>
        <p:txBody>
          <a:bodyPr wrap="square" lIns="0" tIns="40005" rIns="0" bIns="0" rtlCol="0" vert="horz">
            <a:spAutoFit/>
          </a:bodyPr>
          <a:lstStyle/>
          <a:p>
            <a:pPr marL="368300" marR="17780" indent="-343535">
              <a:lnSpc>
                <a:spcPct val="90000"/>
              </a:lnSpc>
              <a:spcBef>
                <a:spcPts val="315"/>
              </a:spcBef>
              <a:buFont typeface="Wingdings"/>
              <a:buChar char=""/>
              <a:tabLst>
                <a:tab pos="368300" algn="l"/>
                <a:tab pos="368935" algn="l"/>
              </a:tabLst>
            </a:pPr>
            <a:r>
              <a:rPr dirty="0" sz="1800">
                <a:latin typeface="Calibri"/>
                <a:cs typeface="Calibri"/>
              </a:rPr>
              <a:t>Inten</a:t>
            </a:r>
            <a:r>
              <a:rPr dirty="0" sz="1800">
                <a:latin typeface="Calibri"/>
                <a:cs typeface="Calibri"/>
              </a:rPr>
              <a:t>sive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exercise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strong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emotions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such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anger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fear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stimulates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4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sympathetic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nervous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system </a:t>
            </a:r>
            <a:r>
              <a:rPr dirty="0" sz="1800">
                <a:latin typeface="Calibri"/>
                <a:cs typeface="Calibri"/>
              </a:rPr>
              <a:t>which causes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adrenal</a:t>
            </a:r>
            <a:r>
              <a:rPr dirty="0" u="sng" sz="1800" spc="-1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medullae</a:t>
            </a:r>
            <a:r>
              <a:rPr dirty="0" sz="1800" spc="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immediately “dump”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epinephrine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(adrenalin)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nor-</a:t>
            </a:r>
            <a:r>
              <a:rPr dirty="0" sz="1800" spc="-10">
                <a:latin typeface="Calibri"/>
                <a:cs typeface="Calibri"/>
              </a:rPr>
              <a:t>epinephrine </a:t>
            </a:r>
            <a:r>
              <a:rPr dirty="0" sz="1800">
                <a:latin typeface="Calibri"/>
                <a:cs typeface="Calibri"/>
              </a:rPr>
              <a:t>into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blood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stream.</a:t>
            </a:r>
            <a:r>
              <a:rPr dirty="0" sz="1800" spc="3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initiates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powerful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“fight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or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flight” mechanism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described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page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277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the </a:t>
            </a:r>
            <a:r>
              <a:rPr dirty="0" sz="1800">
                <a:latin typeface="Calibri"/>
                <a:cs typeface="Calibri"/>
              </a:rPr>
              <a:t>course text:</a:t>
            </a:r>
            <a:r>
              <a:rPr dirty="0" sz="1800" spc="39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 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rapid increase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 blood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pressure,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heart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rate,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blood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sugar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level,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 immediate </a:t>
            </a:r>
            <a:r>
              <a:rPr dirty="0" sz="1800" spc="-10">
                <a:latin typeface="Calibri"/>
                <a:cs typeface="Calibri"/>
              </a:rPr>
              <a:t>diversion</a:t>
            </a:r>
            <a:r>
              <a:rPr dirty="0" sz="1800" spc="50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blood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skeletal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muscles.</a:t>
            </a:r>
            <a:r>
              <a:rPr dirty="0" sz="1800" spc="38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mechanism allows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us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deal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effectively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with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short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term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threat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such </a:t>
            </a:r>
            <a:r>
              <a:rPr dirty="0" sz="1800">
                <a:latin typeface="Calibri"/>
                <a:cs typeface="Calibri"/>
              </a:rPr>
              <a:t>as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swarm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killer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bees.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800">
              <a:latin typeface="Calibri"/>
              <a:cs typeface="Calibri"/>
            </a:endParaRPr>
          </a:p>
          <a:p>
            <a:pPr marL="368300" indent="-343535">
              <a:lnSpc>
                <a:spcPts val="2055"/>
              </a:lnSpc>
              <a:spcBef>
                <a:spcPts val="1535"/>
              </a:spcBef>
              <a:buFont typeface="Wingdings"/>
              <a:buChar char=""/>
              <a:tabLst>
                <a:tab pos="368300" algn="l"/>
                <a:tab pos="368935" algn="l"/>
              </a:tabLst>
            </a:pPr>
            <a:r>
              <a:rPr dirty="0" sz="1800">
                <a:latin typeface="Calibri"/>
                <a:cs typeface="Calibri"/>
              </a:rPr>
              <a:t>When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stimulated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by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ACTH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(adrenocorticotropic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h.)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from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anterior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pituitary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gland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adrenal</a:t>
            </a:r>
            <a:r>
              <a:rPr dirty="0" u="sng" sz="1800" spc="-1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cortex</a:t>
            </a:r>
            <a:endParaRPr sz="1800">
              <a:latin typeface="Calibri"/>
              <a:cs typeface="Calibri"/>
            </a:endParaRPr>
          </a:p>
          <a:p>
            <a:pPr marL="368300">
              <a:lnSpc>
                <a:spcPts val="2055"/>
              </a:lnSpc>
            </a:pPr>
            <a:r>
              <a:rPr dirty="0" sz="1800">
                <a:latin typeface="Calibri"/>
                <a:cs typeface="Calibri"/>
              </a:rPr>
              <a:t>produces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glucocorticoid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u="sng" sz="1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cortisol,</a:t>
            </a:r>
            <a:r>
              <a:rPr dirty="0" u="sng" sz="1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which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has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three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affects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body: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>
              <a:latin typeface="Calibri"/>
              <a:cs typeface="Calibri"/>
            </a:endParaRPr>
          </a:p>
          <a:p>
            <a:pPr lvl="1" marL="825500" indent="-343535">
              <a:lnSpc>
                <a:spcPts val="2050"/>
              </a:lnSpc>
              <a:buAutoNum type="arabicParenR"/>
              <a:tabLst>
                <a:tab pos="825500" algn="l"/>
                <a:tab pos="826135" algn="l"/>
              </a:tabLst>
            </a:pP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balances blood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sugar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blood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pressure,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we can accommodate metabolic stressors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that</a:t>
            </a:r>
            <a:endParaRPr sz="1800">
              <a:latin typeface="Calibri"/>
              <a:cs typeface="Calibri"/>
            </a:endParaRPr>
          </a:p>
          <a:p>
            <a:pPr marL="825500">
              <a:lnSpc>
                <a:spcPts val="2050"/>
              </a:lnSpc>
            </a:pPr>
            <a:r>
              <a:rPr dirty="0" sz="1800">
                <a:latin typeface="Calibri"/>
                <a:cs typeface="Calibri"/>
              </a:rPr>
              <a:t>occur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during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daily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living.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For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eg.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inconvenient scheduling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causes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us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having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late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lunch</a:t>
            </a:r>
            <a:endParaRPr sz="1800">
              <a:latin typeface="Calibri"/>
              <a:cs typeface="Calibri"/>
            </a:endParaRPr>
          </a:p>
          <a:p>
            <a:pPr lvl="1" marL="877569" indent="-394970">
              <a:lnSpc>
                <a:spcPct val="100000"/>
              </a:lnSpc>
              <a:spcBef>
                <a:spcPts val="290"/>
              </a:spcBef>
              <a:buAutoNum type="arabicParenR" startAt="2"/>
              <a:tabLst>
                <a:tab pos="876935" algn="l"/>
                <a:tab pos="877569" algn="l"/>
              </a:tabLst>
            </a:pP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suppresses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immune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system.</a:t>
            </a:r>
            <a:endParaRPr sz="1800">
              <a:latin typeface="Calibri"/>
              <a:cs typeface="Calibri"/>
            </a:endParaRPr>
          </a:p>
          <a:p>
            <a:pPr lvl="1" marL="825500" indent="-343535">
              <a:lnSpc>
                <a:spcPts val="1920"/>
              </a:lnSpc>
              <a:spcBef>
                <a:spcPts val="275"/>
              </a:spcBef>
              <a:buAutoNum type="arabicParenR" startAt="2"/>
              <a:tabLst>
                <a:tab pos="825500" algn="l"/>
                <a:tab pos="826135" algn="l"/>
              </a:tabLst>
            </a:pP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has</a:t>
            </a:r>
            <a:r>
              <a:rPr dirty="0" sz="1800" spc="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</a:t>
            </a:r>
            <a:r>
              <a:rPr dirty="0" sz="1800" spc="4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anti-inflammatory/anti-</a:t>
            </a:r>
            <a:r>
              <a:rPr dirty="0" sz="1800">
                <a:latin typeface="Calibri"/>
                <a:cs typeface="Calibri"/>
              </a:rPr>
              <a:t>allergic</a:t>
            </a:r>
            <a:r>
              <a:rPr dirty="0" sz="1800" spc="7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effect.</a:t>
            </a:r>
            <a:endParaRPr sz="1800">
              <a:latin typeface="Calibri"/>
              <a:cs typeface="Calibri"/>
            </a:endParaRPr>
          </a:p>
          <a:p>
            <a:pPr algn="ctr" marR="105410">
              <a:lnSpc>
                <a:spcPts val="1200"/>
              </a:lnSpc>
            </a:pP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Marieb,</a:t>
            </a:r>
            <a:r>
              <a:rPr dirty="0" sz="1200" spc="-2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Elaine</a:t>
            </a:r>
            <a:r>
              <a:rPr dirty="0" sz="1200" spc="-10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N.</a:t>
            </a:r>
            <a:r>
              <a:rPr dirty="0" sz="1200" spc="-2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and</a:t>
            </a:r>
            <a:r>
              <a:rPr dirty="0" sz="1200" spc="-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Hoehn,</a:t>
            </a:r>
            <a:r>
              <a:rPr dirty="0" sz="1200" spc="-1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K.</a:t>
            </a:r>
            <a:r>
              <a:rPr dirty="0" sz="1200" spc="-10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2013.</a:t>
            </a:r>
            <a:r>
              <a:rPr dirty="0" sz="1200" spc="-1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Human</a:t>
            </a:r>
            <a:r>
              <a:rPr dirty="0" sz="1200" spc="-1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Anatomy and</a:t>
            </a:r>
            <a:r>
              <a:rPr dirty="0" sz="1200" spc="-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Physiology</a:t>
            </a:r>
            <a:r>
              <a:rPr dirty="0" sz="1200" spc="-20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(9</a:t>
            </a:r>
            <a:r>
              <a:rPr dirty="0" baseline="24305" sz="1200" b="0">
                <a:solidFill>
                  <a:srgbClr val="44536A"/>
                </a:solidFill>
                <a:latin typeface="Calibri Light"/>
                <a:cs typeface="Calibri Light"/>
              </a:rPr>
              <a:t>th</a:t>
            </a:r>
            <a:r>
              <a:rPr dirty="0" baseline="24305" sz="1200" spc="120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ed.)</a:t>
            </a:r>
            <a:r>
              <a:rPr dirty="0" sz="1200" spc="-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Glenview</a:t>
            </a:r>
            <a:r>
              <a:rPr dirty="0" sz="1200" spc="-1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Illinois:</a:t>
            </a:r>
            <a:r>
              <a:rPr dirty="0" sz="1200" spc="-1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Pearson</a:t>
            </a:r>
            <a:r>
              <a:rPr dirty="0" sz="1200" spc="-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b="0">
                <a:solidFill>
                  <a:srgbClr val="44536A"/>
                </a:solidFill>
                <a:latin typeface="Calibri Light"/>
                <a:cs typeface="Calibri Light"/>
              </a:rPr>
              <a:t>Education</a:t>
            </a:r>
            <a:r>
              <a:rPr dirty="0" sz="1200" spc="-5" b="0">
                <a:solidFill>
                  <a:srgbClr val="44536A"/>
                </a:solidFill>
                <a:latin typeface="Calibri Light"/>
                <a:cs typeface="Calibri Light"/>
              </a:rPr>
              <a:t> </a:t>
            </a:r>
            <a:r>
              <a:rPr dirty="0" sz="1200" spc="-20" b="0">
                <a:solidFill>
                  <a:srgbClr val="44536A"/>
                </a:solidFill>
                <a:latin typeface="Calibri Light"/>
                <a:cs typeface="Calibri Light"/>
              </a:rPr>
              <a:t>Inc.</a:t>
            </a:r>
            <a:endParaRPr sz="12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52932" y="593216"/>
            <a:ext cx="503555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solidFill>
                  <a:srgbClr val="44536A"/>
                </a:solidFill>
                <a:latin typeface="Arial"/>
                <a:cs typeface="Arial"/>
              </a:rPr>
              <a:t>Adrenal</a:t>
            </a:r>
            <a:r>
              <a:rPr dirty="0" spc="-35" b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b="0">
                <a:solidFill>
                  <a:srgbClr val="44536A"/>
                </a:solidFill>
                <a:latin typeface="Arial"/>
                <a:cs typeface="Arial"/>
              </a:rPr>
              <a:t>Glands</a:t>
            </a:r>
            <a:r>
              <a:rPr dirty="0" spc="-45" b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b="0">
                <a:solidFill>
                  <a:srgbClr val="44536A"/>
                </a:solidFill>
                <a:latin typeface="Arial"/>
                <a:cs typeface="Arial"/>
              </a:rPr>
              <a:t>–</a:t>
            </a:r>
            <a:r>
              <a:rPr dirty="0" spc="-30" b="0">
                <a:solidFill>
                  <a:srgbClr val="44536A"/>
                </a:solidFill>
                <a:latin typeface="Arial"/>
                <a:cs typeface="Arial"/>
              </a:rPr>
              <a:t> </a:t>
            </a:r>
            <a:r>
              <a:rPr dirty="0" spc="-10" b="0">
                <a:solidFill>
                  <a:srgbClr val="44536A"/>
                </a:solidFill>
                <a:latin typeface="Arial"/>
                <a:cs typeface="Arial"/>
              </a:rPr>
              <a:t>continued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8228"/>
            <a:ext cx="647954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Cushing’s</a:t>
            </a:r>
            <a:r>
              <a:rPr dirty="0" sz="4400" spc="-5"/>
              <a:t> </a:t>
            </a:r>
            <a:r>
              <a:rPr dirty="0" sz="4400" spc="-10"/>
              <a:t>Disease/Syndrome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1043432" y="1216227"/>
            <a:ext cx="520763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0">
                <a:latin typeface="Calibri Light"/>
                <a:cs typeface="Calibri Light"/>
              </a:rPr>
              <a:t>(Abnormally</a:t>
            </a:r>
            <a:r>
              <a:rPr dirty="0" sz="2000" spc="-50" b="0">
                <a:latin typeface="Calibri Light"/>
                <a:cs typeface="Calibri Light"/>
              </a:rPr>
              <a:t> </a:t>
            </a:r>
            <a:r>
              <a:rPr dirty="0" sz="2000" b="0">
                <a:latin typeface="Calibri Light"/>
                <a:cs typeface="Calibri Light"/>
              </a:rPr>
              <a:t>high</a:t>
            </a:r>
            <a:r>
              <a:rPr dirty="0" sz="2000" spc="-30" b="0">
                <a:latin typeface="Calibri Light"/>
                <a:cs typeface="Calibri Light"/>
              </a:rPr>
              <a:t> </a:t>
            </a:r>
            <a:r>
              <a:rPr dirty="0" sz="2000" b="0">
                <a:latin typeface="Calibri Light"/>
                <a:cs typeface="Calibri Light"/>
              </a:rPr>
              <a:t>levels</a:t>
            </a:r>
            <a:r>
              <a:rPr dirty="0" sz="2000" spc="-50" b="0">
                <a:latin typeface="Calibri Light"/>
                <a:cs typeface="Calibri Light"/>
              </a:rPr>
              <a:t> </a:t>
            </a:r>
            <a:r>
              <a:rPr dirty="0" sz="2000" b="0">
                <a:latin typeface="Calibri Light"/>
                <a:cs typeface="Calibri Light"/>
              </a:rPr>
              <a:t>of</a:t>
            </a:r>
            <a:r>
              <a:rPr dirty="0" sz="2000" spc="-20" b="0">
                <a:latin typeface="Calibri Light"/>
                <a:cs typeface="Calibri Light"/>
              </a:rPr>
              <a:t> </a:t>
            </a:r>
            <a:r>
              <a:rPr dirty="0" sz="2000" b="0">
                <a:latin typeface="Calibri Light"/>
                <a:cs typeface="Calibri Light"/>
              </a:rPr>
              <a:t>cortisol</a:t>
            </a:r>
            <a:r>
              <a:rPr dirty="0" sz="2000" spc="-50" b="0">
                <a:latin typeface="Calibri Light"/>
                <a:cs typeface="Calibri Light"/>
              </a:rPr>
              <a:t> </a:t>
            </a:r>
            <a:r>
              <a:rPr dirty="0" sz="2000" b="0">
                <a:latin typeface="Calibri Light"/>
                <a:cs typeface="Calibri Light"/>
              </a:rPr>
              <a:t>in</a:t>
            </a:r>
            <a:r>
              <a:rPr dirty="0" sz="2000" spc="-15" b="0">
                <a:latin typeface="Calibri Light"/>
                <a:cs typeface="Calibri Light"/>
              </a:rPr>
              <a:t> </a:t>
            </a:r>
            <a:r>
              <a:rPr dirty="0" sz="2000" b="0">
                <a:latin typeface="Calibri Light"/>
                <a:cs typeface="Calibri Light"/>
              </a:rPr>
              <a:t>blood</a:t>
            </a:r>
            <a:r>
              <a:rPr dirty="0" sz="2000" spc="-50" b="0">
                <a:latin typeface="Calibri Light"/>
                <a:cs typeface="Calibri Light"/>
              </a:rPr>
              <a:t> </a:t>
            </a:r>
            <a:r>
              <a:rPr dirty="0" sz="2000" spc="-10" b="0">
                <a:latin typeface="Calibri Light"/>
                <a:cs typeface="Calibri Light"/>
              </a:rPr>
              <a:t>stream)</a:t>
            </a:r>
            <a:endParaRPr sz="2000">
              <a:latin typeface="Calibri Light"/>
              <a:cs typeface="Calibri Ligh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637792" y="2587878"/>
            <a:ext cx="8067675" cy="264160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12700" marR="473709">
              <a:lnSpc>
                <a:spcPts val="2110"/>
              </a:lnSpc>
              <a:spcBef>
                <a:spcPts val="210"/>
              </a:spcBef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Cushing’s Disease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results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chronic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exposure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excess cortisol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the </a:t>
            </a:r>
            <a:r>
              <a:rPr dirty="0" sz="1800" spc="-10">
                <a:latin typeface="Arial"/>
                <a:cs typeface="Arial"/>
              </a:rPr>
              <a:t>blood.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1850">
              <a:latin typeface="Arial"/>
              <a:cs typeface="Arial"/>
            </a:endParaRPr>
          </a:p>
          <a:p>
            <a:pPr marL="12700" marR="156845">
              <a:lnSpc>
                <a:spcPct val="98900"/>
              </a:lnSpc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Most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common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cause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Cushing’s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Syndrome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long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term,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high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dose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use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cortisol.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pathology,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tumor,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when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body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produces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too</a:t>
            </a:r>
            <a:r>
              <a:rPr dirty="0" sz="1800" spc="-20">
                <a:latin typeface="Arial"/>
                <a:cs typeface="Arial"/>
              </a:rPr>
              <a:t> much </a:t>
            </a:r>
            <a:r>
              <a:rPr dirty="0" sz="1800">
                <a:latin typeface="Arial"/>
                <a:cs typeface="Arial"/>
              </a:rPr>
              <a:t>cortisol.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Tumor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originate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pituitary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gland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adrenal </a:t>
            </a:r>
            <a:r>
              <a:rPr dirty="0" sz="1800" spc="-10">
                <a:latin typeface="Arial"/>
                <a:cs typeface="Arial"/>
              </a:rPr>
              <a:t>gland.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Wingdings"/>
              <a:buChar char=""/>
            </a:pPr>
            <a:endParaRPr sz="2950">
              <a:latin typeface="Arial"/>
              <a:cs typeface="Arial"/>
            </a:endParaRPr>
          </a:p>
          <a:p>
            <a:pPr marL="194945" indent="-182880">
              <a:lnSpc>
                <a:spcPts val="2135"/>
              </a:lnSpc>
              <a:spcBef>
                <a:spcPts val="5"/>
              </a:spcBef>
              <a:buSzPct val="94444"/>
              <a:buFont typeface="Wingdings"/>
              <a:buChar char=""/>
              <a:tabLst>
                <a:tab pos="195580" algn="l"/>
              </a:tabLst>
            </a:pPr>
            <a:r>
              <a:rPr dirty="0" sz="1800">
                <a:latin typeface="Arial"/>
                <a:cs typeface="Arial"/>
              </a:rPr>
              <a:t>Complications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disease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increased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levels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water,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lipids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salt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the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</a:pPr>
            <a:r>
              <a:rPr dirty="0" sz="1800" spc="-10">
                <a:latin typeface="Arial"/>
                <a:cs typeface="Arial"/>
              </a:rPr>
              <a:t>blood.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8228"/>
            <a:ext cx="496379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Cushing’s</a:t>
            </a:r>
            <a:r>
              <a:rPr dirty="0" sz="4400" spc="-10"/>
              <a:t> </a:t>
            </a:r>
            <a:r>
              <a:rPr dirty="0" sz="4400"/>
              <a:t>Syndrome</a:t>
            </a:r>
            <a:r>
              <a:rPr dirty="0" sz="4400" spc="-55"/>
              <a:t> </a:t>
            </a:r>
            <a:r>
              <a:rPr dirty="0" sz="4400" spc="-50"/>
              <a:t>–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1061415" y="1703908"/>
            <a:ext cx="10013315" cy="44215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Classic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signs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symptoms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include:</a:t>
            </a:r>
            <a:endParaRPr sz="2800">
              <a:latin typeface="Arial"/>
              <a:cs typeface="Arial"/>
            </a:endParaRPr>
          </a:p>
          <a:p>
            <a:pPr marL="283845" indent="-271780">
              <a:lnSpc>
                <a:spcPct val="100000"/>
              </a:lnSpc>
              <a:spcBef>
                <a:spcPts val="2450"/>
              </a:spcBef>
              <a:buFont typeface="Wingdings"/>
              <a:buChar char=""/>
              <a:tabLst>
                <a:tab pos="284480" algn="l"/>
              </a:tabLst>
            </a:pPr>
            <a:r>
              <a:rPr dirty="0" sz="2000">
                <a:latin typeface="Arial"/>
                <a:cs typeface="Arial"/>
              </a:rPr>
              <a:t>“moon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face”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“buffalo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hump”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"/>
            </a:pPr>
            <a:endParaRPr sz="2050">
              <a:latin typeface="Arial"/>
              <a:cs typeface="Arial"/>
            </a:endParaRPr>
          </a:p>
          <a:p>
            <a:pPr marL="283845" indent="-271780">
              <a:lnSpc>
                <a:spcPct val="100000"/>
              </a:lnSpc>
              <a:buFont typeface="Wingdings"/>
              <a:buChar char=""/>
              <a:tabLst>
                <a:tab pos="284480" algn="l"/>
              </a:tabLst>
            </a:pPr>
            <a:r>
              <a:rPr dirty="0" sz="2000">
                <a:latin typeface="Arial"/>
                <a:cs typeface="Arial"/>
              </a:rPr>
              <a:t>male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characteristics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050">
              <a:latin typeface="Arial"/>
              <a:cs typeface="Arial"/>
            </a:endParaRPr>
          </a:p>
          <a:p>
            <a:pPr marL="215265" indent="-203200">
              <a:lnSpc>
                <a:spcPct val="100000"/>
              </a:lnSpc>
              <a:buFont typeface="Wingdings"/>
              <a:buChar char=""/>
              <a:tabLst>
                <a:tab pos="215900" algn="l"/>
              </a:tabLst>
            </a:pPr>
            <a:r>
              <a:rPr dirty="0" sz="2000">
                <a:latin typeface="Arial"/>
                <a:cs typeface="Arial"/>
              </a:rPr>
              <a:t>H</a:t>
            </a:r>
            <a:r>
              <a:rPr dirty="0" sz="1200">
                <a:latin typeface="Arial"/>
                <a:cs typeface="Arial"/>
              </a:rPr>
              <a:t>2</a:t>
            </a:r>
            <a:r>
              <a:rPr dirty="0" sz="2000">
                <a:latin typeface="Arial"/>
                <a:cs typeface="Arial"/>
              </a:rPr>
              <a:t>0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salt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retention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050">
              <a:latin typeface="Arial"/>
              <a:cs typeface="Arial"/>
            </a:endParaRPr>
          </a:p>
          <a:p>
            <a:pPr marL="215265" indent="-203200">
              <a:lnSpc>
                <a:spcPct val="100000"/>
              </a:lnSpc>
              <a:buFont typeface="Wingdings"/>
              <a:buChar char=""/>
              <a:tabLst>
                <a:tab pos="215900" algn="l"/>
              </a:tabLst>
            </a:pPr>
            <a:r>
              <a:rPr dirty="0" u="heavy" sz="2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loss</a:t>
            </a:r>
            <a:r>
              <a:rPr dirty="0" u="heavy" sz="2000" spc="-3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bone</a:t>
            </a:r>
            <a:r>
              <a:rPr dirty="0" u="heavy" sz="2000" spc="-2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and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muscle</a:t>
            </a:r>
            <a:r>
              <a:rPr dirty="0" u="heavy" sz="2000" spc="-3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mass</a:t>
            </a:r>
            <a:r>
              <a:rPr dirty="0" sz="2000" spc="-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–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patient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eventually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end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up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bed-</a:t>
            </a:r>
            <a:r>
              <a:rPr dirty="0" sz="2000" spc="-10">
                <a:latin typeface="Arial"/>
                <a:cs typeface="Arial"/>
              </a:rPr>
              <a:t>ridden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"/>
            </a:pPr>
            <a:endParaRPr sz="2050">
              <a:latin typeface="Arial"/>
              <a:cs typeface="Arial"/>
            </a:endParaRPr>
          </a:p>
          <a:p>
            <a:pPr marL="215265" indent="-203200">
              <a:lnSpc>
                <a:spcPct val="100000"/>
              </a:lnSpc>
              <a:buFont typeface="Wingdings"/>
              <a:buChar char=""/>
              <a:tabLst>
                <a:tab pos="215900" algn="l"/>
              </a:tabLst>
            </a:pPr>
            <a:r>
              <a:rPr dirty="0" sz="2000">
                <a:latin typeface="Arial"/>
                <a:cs typeface="Arial"/>
              </a:rPr>
              <a:t>chronic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hyperglycemia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Wingdings"/>
              <a:buChar char=""/>
            </a:pPr>
            <a:endParaRPr sz="2250">
              <a:latin typeface="Arial"/>
              <a:cs typeface="Arial"/>
            </a:endParaRPr>
          </a:p>
          <a:p>
            <a:pPr marL="12700" marR="5080">
              <a:lnSpc>
                <a:spcPts val="2340"/>
              </a:lnSpc>
              <a:buFont typeface="Wingdings"/>
              <a:buChar char=""/>
              <a:tabLst>
                <a:tab pos="215900" algn="l"/>
              </a:tabLst>
            </a:pPr>
            <a:r>
              <a:rPr dirty="0" sz="2000">
                <a:latin typeface="Arial"/>
                <a:cs typeface="Arial"/>
              </a:rPr>
              <a:t>severe</a:t>
            </a:r>
            <a:r>
              <a:rPr dirty="0" sz="2000" spc="-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infections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go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un-</a:t>
            </a:r>
            <a:r>
              <a:rPr dirty="0" sz="2000">
                <a:latin typeface="Arial"/>
                <a:cs typeface="Arial"/>
              </a:rPr>
              <a:t>noticed</a:t>
            </a:r>
            <a:r>
              <a:rPr dirty="0" sz="2000" spc="-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because</a:t>
            </a:r>
            <a:r>
              <a:rPr dirty="0" sz="2000" spc="-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intense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inflammatory</a:t>
            </a:r>
            <a:r>
              <a:rPr dirty="0" sz="2000" spc="-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effects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increased cortisol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930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Treatment</a:t>
            </a:r>
            <a:r>
              <a:rPr dirty="0" sz="4400" spc="-10"/>
              <a:t> </a:t>
            </a:r>
            <a:r>
              <a:rPr dirty="0" sz="4400"/>
              <a:t>after</a:t>
            </a:r>
            <a:r>
              <a:rPr dirty="0" sz="4400" spc="-10"/>
              <a:t> </a:t>
            </a:r>
            <a:r>
              <a:rPr dirty="0" sz="4400"/>
              <a:t>4</a:t>
            </a:r>
            <a:r>
              <a:rPr dirty="0" sz="4400" spc="-25"/>
              <a:t> </a:t>
            </a:r>
            <a:r>
              <a:rPr dirty="0" sz="4400" spc="-10"/>
              <a:t>months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7604" y="1391411"/>
            <a:ext cx="7127748" cy="448208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4303521" y="6043676"/>
            <a:ext cx="3287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"/>
                <a:cs typeface="Arial"/>
              </a:rPr>
              <a:t>Patton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Thibodeau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fig.</a:t>
            </a:r>
            <a:r>
              <a:rPr dirty="0" sz="1800" spc="-20">
                <a:latin typeface="Arial"/>
                <a:cs typeface="Arial"/>
              </a:rPr>
              <a:t> 12-</a:t>
            </a:r>
            <a:r>
              <a:rPr dirty="0" sz="1800" spc="-35">
                <a:latin typeface="Arial"/>
                <a:cs typeface="Arial"/>
              </a:rPr>
              <a:t>15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01776"/>
            <a:ext cx="266827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Pancreatic</a:t>
            </a:r>
            <a:r>
              <a:rPr dirty="0" spc="-15"/>
              <a:t> </a:t>
            </a:r>
            <a:r>
              <a:rPr dirty="0" spc="-10"/>
              <a:t>Islets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1782"/>
            <a:ext cx="10465435" cy="485013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241300" marR="325755" indent="-228600">
              <a:lnSpc>
                <a:spcPts val="2160"/>
              </a:lnSpc>
              <a:spcBef>
                <a:spcPts val="375"/>
              </a:spcBef>
              <a:buFont typeface="Wingdings"/>
              <a:buChar char=""/>
              <a:tabLst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Pancreatic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islets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(Islets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Langerhans)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clusters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two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different types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hormone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producing </a:t>
            </a:r>
            <a:r>
              <a:rPr dirty="0" sz="2000">
                <a:latin typeface="Calibri"/>
                <a:cs typeface="Calibri"/>
              </a:rPr>
              <a:t>cells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that work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against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each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other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 maintain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sugar</a:t>
            </a:r>
            <a:r>
              <a:rPr dirty="0" sz="2000" spc="-10">
                <a:latin typeface="Calibri"/>
                <a:cs typeface="Calibri"/>
              </a:rPr>
              <a:t> levels</a:t>
            </a:r>
            <a:endParaRPr sz="2000">
              <a:latin typeface="Calibri"/>
              <a:cs typeface="Calibri"/>
            </a:endParaRPr>
          </a:p>
          <a:p>
            <a:pPr lvl="1" marL="1384300" indent="-457834">
              <a:lnSpc>
                <a:spcPct val="100000"/>
              </a:lnSpc>
              <a:spcBef>
                <a:spcPts val="229"/>
              </a:spcBef>
              <a:buAutoNum type="alphaUcPeriod"/>
              <a:tabLst>
                <a:tab pos="1384300" algn="l"/>
                <a:tab pos="1384935" algn="l"/>
              </a:tabLst>
            </a:pPr>
            <a:r>
              <a:rPr dirty="0" sz="2000">
                <a:latin typeface="Calibri"/>
                <a:cs typeface="Calibri"/>
              </a:rPr>
              <a:t>Alpha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–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glucagon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(hyperglycemic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hormone)</a:t>
            </a:r>
            <a:endParaRPr sz="2000">
              <a:latin typeface="Calibri"/>
              <a:cs typeface="Calibri"/>
            </a:endParaRPr>
          </a:p>
          <a:p>
            <a:pPr lvl="1" marL="1301115" indent="-374650">
              <a:lnSpc>
                <a:spcPct val="100000"/>
              </a:lnSpc>
              <a:spcBef>
                <a:spcPts val="254"/>
              </a:spcBef>
              <a:buAutoNum type="alphaUcPeriod"/>
              <a:tabLst>
                <a:tab pos="1301115" algn="l"/>
                <a:tab pos="1301750" algn="l"/>
              </a:tabLst>
            </a:pPr>
            <a:r>
              <a:rPr dirty="0" sz="2000">
                <a:latin typeface="Calibri"/>
                <a:cs typeface="Calibri"/>
              </a:rPr>
              <a:t>Beta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 –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insulin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(hypoglycemic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hormone)</a:t>
            </a:r>
            <a:endParaRPr sz="2000">
              <a:latin typeface="Calibri"/>
              <a:cs typeface="Calibri"/>
            </a:endParaRPr>
          </a:p>
          <a:p>
            <a:pPr marL="1166495">
              <a:lnSpc>
                <a:spcPct val="100000"/>
              </a:lnSpc>
              <a:spcBef>
                <a:spcPts val="740"/>
              </a:spcBef>
            </a:pPr>
            <a:r>
              <a:rPr dirty="0" u="heavy" sz="2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Glucagon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00">
              <a:latin typeface="Arial"/>
              <a:cs typeface="Arial"/>
            </a:endParaRPr>
          </a:p>
          <a:p>
            <a:pPr lvl="2" marL="1166495" marR="5080">
              <a:lnSpc>
                <a:spcPct val="98800"/>
              </a:lnSpc>
              <a:buSzPct val="95000"/>
              <a:buFont typeface="Wingdings"/>
              <a:buChar char=""/>
              <a:tabLst>
                <a:tab pos="1370330" algn="l"/>
              </a:tabLst>
            </a:pPr>
            <a:r>
              <a:rPr dirty="0" sz="2000">
                <a:latin typeface="Arial"/>
                <a:cs typeface="Arial"/>
              </a:rPr>
              <a:t>Stimulates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liver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release</a:t>
            </a:r>
            <a:r>
              <a:rPr dirty="0" sz="2000" spc="-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glucose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into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raise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sugar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levels. </a:t>
            </a:r>
            <a:r>
              <a:rPr dirty="0" sz="2000">
                <a:latin typeface="Arial"/>
                <a:cs typeface="Arial"/>
              </a:rPr>
              <a:t>One</a:t>
            </a:r>
            <a:r>
              <a:rPr dirty="0" sz="2000" spc="-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molecule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glucagon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signal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liver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release</a:t>
            </a:r>
            <a:r>
              <a:rPr dirty="0" sz="2000" spc="-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100,000,000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molecules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of </a:t>
            </a:r>
            <a:r>
              <a:rPr dirty="0" sz="2000" spc="-10">
                <a:latin typeface="Arial"/>
                <a:cs typeface="Arial"/>
              </a:rPr>
              <a:t>glucose.</a:t>
            </a:r>
            <a:endParaRPr sz="2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40"/>
              </a:spcBef>
              <a:buFont typeface="Wingdings"/>
              <a:buChar char=""/>
            </a:pPr>
            <a:endParaRPr sz="2050">
              <a:latin typeface="Arial"/>
              <a:cs typeface="Arial"/>
            </a:endParaRPr>
          </a:p>
          <a:p>
            <a:pPr marL="1166495">
              <a:lnSpc>
                <a:spcPct val="100000"/>
              </a:lnSpc>
            </a:pPr>
            <a:r>
              <a:rPr dirty="0" u="heavy" sz="2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Insulin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50">
              <a:latin typeface="Arial"/>
              <a:cs typeface="Arial"/>
            </a:endParaRPr>
          </a:p>
          <a:p>
            <a:pPr lvl="2" marL="1166495" marR="78740">
              <a:lnSpc>
                <a:spcPct val="98800"/>
              </a:lnSpc>
              <a:buSzPct val="95000"/>
              <a:buFont typeface="Wingdings"/>
              <a:buChar char=""/>
              <a:tabLst>
                <a:tab pos="1370330" algn="l"/>
              </a:tabLst>
            </a:pP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Is</a:t>
            </a:r>
            <a:r>
              <a:rPr dirty="0" u="heavy" sz="2000" spc="-3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the</a:t>
            </a:r>
            <a:r>
              <a:rPr dirty="0" u="heavy" sz="2000" spc="-7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only</a:t>
            </a:r>
            <a:r>
              <a:rPr dirty="0" u="heavy" sz="2000" spc="-1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hormone</a:t>
            </a:r>
            <a:r>
              <a:rPr dirty="0" u="heavy" sz="20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that</a:t>
            </a:r>
            <a:r>
              <a:rPr dirty="0" u="heavy" sz="2000" spc="-3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decrease</a:t>
            </a:r>
            <a:r>
              <a:rPr dirty="0" u="heavy" sz="2000" spc="-9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blood</a:t>
            </a:r>
            <a:r>
              <a:rPr dirty="0" u="heavy" sz="2000" spc="-2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sugar</a:t>
            </a:r>
            <a:r>
              <a:rPr dirty="0" u="heavy" sz="2000" spc="-3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levels!</a:t>
            </a:r>
            <a:r>
              <a:rPr dirty="0" u="heavy" sz="2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accelerates</a:t>
            </a:r>
            <a:r>
              <a:rPr dirty="0" sz="2000" spc="-5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movement</a:t>
            </a:r>
            <a:r>
              <a:rPr dirty="0" sz="2000" spc="-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glucose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out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stream</a:t>
            </a:r>
            <a:r>
              <a:rPr dirty="0" sz="2000" spc="-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cells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where</a:t>
            </a:r>
            <a:r>
              <a:rPr dirty="0" sz="2000" spc="-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25">
                <a:latin typeface="Arial"/>
                <a:cs typeface="Arial"/>
              </a:rPr>
              <a:t> be </a:t>
            </a:r>
            <a:r>
              <a:rPr dirty="0" sz="2000" spc="-10">
                <a:latin typeface="Arial"/>
                <a:cs typeface="Arial"/>
              </a:rPr>
              <a:t>metabolized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82823" y="548640"/>
            <a:ext cx="5905500" cy="498195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224528" y="5731764"/>
            <a:ext cx="354076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92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75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12 -</a:t>
            </a:r>
            <a:r>
              <a:rPr dirty="0" sz="1800" spc="-25">
                <a:latin typeface="Calibri"/>
                <a:cs typeface="Calibri"/>
              </a:rPr>
              <a:t>17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51376" y="1053083"/>
            <a:ext cx="4427220" cy="505206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690871" y="6237732"/>
            <a:ext cx="3348354" cy="36766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70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 </a:t>
            </a:r>
            <a:r>
              <a:rPr dirty="0" sz="1800" spc="-10">
                <a:latin typeface="Calibri"/>
                <a:cs typeface="Calibri"/>
              </a:rPr>
              <a:t>12-</a:t>
            </a:r>
            <a:r>
              <a:rPr dirty="0" sz="1800" spc="-50">
                <a:latin typeface="Calibri"/>
                <a:cs typeface="Calibri"/>
              </a:rPr>
              <a:t>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374896" y="346963"/>
            <a:ext cx="373380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="0">
                <a:latin typeface="Arial"/>
                <a:cs typeface="Arial"/>
              </a:rPr>
              <a:t>Beta</a:t>
            </a:r>
            <a:r>
              <a:rPr dirty="0" spc="-15" b="0">
                <a:latin typeface="Arial"/>
                <a:cs typeface="Arial"/>
              </a:rPr>
              <a:t> </a:t>
            </a:r>
            <a:r>
              <a:rPr dirty="0" b="0">
                <a:latin typeface="Arial"/>
                <a:cs typeface="Arial"/>
              </a:rPr>
              <a:t>cells at </a:t>
            </a:r>
            <a:r>
              <a:rPr dirty="0" spc="-10" b="0">
                <a:latin typeface="Arial"/>
                <a:cs typeface="Arial"/>
              </a:rPr>
              <a:t>work….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9497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Diabetus</a:t>
            </a:r>
            <a:r>
              <a:rPr dirty="0" sz="4400" spc="-5"/>
              <a:t> </a:t>
            </a:r>
            <a:r>
              <a:rPr dirty="0" sz="4400" spc="-10"/>
              <a:t>Mellitus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2088260"/>
            <a:ext cx="8423910" cy="2647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100"/>
              </a:spcBef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Low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insulin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levels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leading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excessive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hyperglycemia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1850">
              <a:latin typeface="Arial"/>
              <a:cs typeface="Arial"/>
            </a:endParaRPr>
          </a:p>
          <a:p>
            <a:pPr marL="12700" marR="1671320">
              <a:lnSpc>
                <a:spcPct val="100000"/>
              </a:lnSpc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sugar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cannot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metabolized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energy so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body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starts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digest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fats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leading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ketoacidosis,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heart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nervous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system </a:t>
            </a:r>
            <a:r>
              <a:rPr dirty="0" sz="1800">
                <a:latin typeface="Arial"/>
                <a:cs typeface="Arial"/>
              </a:rPr>
              <a:t>depression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diabetic coma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(Marieb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p.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622)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2900">
              <a:latin typeface="Arial"/>
              <a:cs typeface="Arial"/>
            </a:endParaRPr>
          </a:p>
          <a:p>
            <a:pPr marL="194945" indent="-182245">
              <a:lnSpc>
                <a:spcPct val="100000"/>
              </a:lnSpc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Polyuria,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polydypsia,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polyphagia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"/>
            </a:pPr>
            <a:endParaRPr sz="1850">
              <a:latin typeface="Arial"/>
              <a:cs typeface="Arial"/>
            </a:endParaRPr>
          </a:p>
          <a:p>
            <a:pPr marL="194945" indent="-182245">
              <a:lnSpc>
                <a:spcPct val="100000"/>
              </a:lnSpc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Opposite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problem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hypoglycemia</a:t>
            </a:r>
            <a:r>
              <a:rPr dirty="0" sz="1800" b="1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result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from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insulin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overdose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–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give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sugar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58152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Other</a:t>
            </a:r>
            <a:r>
              <a:rPr dirty="0" sz="4400" spc="-10"/>
              <a:t> complications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07918"/>
            <a:ext cx="9709150" cy="207073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 spc="-10">
                <a:latin typeface="Calibri"/>
                <a:cs typeface="Calibri"/>
              </a:rPr>
              <a:t>Atherosclerosis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–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MI,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stroke,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gangrene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 spc="-10">
                <a:latin typeface="Calibri"/>
                <a:cs typeface="Calibri"/>
              </a:rPr>
              <a:t>Development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infections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(osteomyelitis)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due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poor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circulation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Kidneys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are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always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affected</a:t>
            </a:r>
            <a:r>
              <a:rPr dirty="0" sz="2800" spc="-114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–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kidney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failure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cause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death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Blindness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due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rupture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retinal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blood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vessels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935729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Diabetes</a:t>
            </a:r>
            <a:r>
              <a:rPr dirty="0" sz="4400" spc="-10"/>
              <a:t> Mellitus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1817370" y="1596009"/>
            <a:ext cx="8307705" cy="4709160"/>
          </a:xfrm>
          <a:prstGeom prst="rect">
            <a:avLst/>
          </a:prstGeom>
        </p:spPr>
        <p:txBody>
          <a:bodyPr wrap="square" lIns="0" tIns="34290" rIns="0" bIns="0" rtlCol="0" vert="horz">
            <a:spAutoFit/>
          </a:bodyPr>
          <a:lstStyle/>
          <a:p>
            <a:pPr marL="12700" marR="5080">
              <a:lnSpc>
                <a:spcPts val="3279"/>
              </a:lnSpc>
              <a:spcBef>
                <a:spcPts val="270"/>
              </a:spcBef>
            </a:pPr>
            <a:r>
              <a:rPr dirty="0" sz="2800" b="1">
                <a:latin typeface="Arial"/>
                <a:cs typeface="Arial"/>
              </a:rPr>
              <a:t>Type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=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Juvenile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diabetes</a:t>
            </a:r>
            <a:r>
              <a:rPr dirty="0" sz="2800" spc="-2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-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Genetic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defect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in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insulin production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553210" algn="l"/>
              </a:tabLst>
            </a:pPr>
            <a:r>
              <a:rPr dirty="0" sz="2800" b="1">
                <a:latin typeface="Arial"/>
                <a:cs typeface="Arial"/>
              </a:rPr>
              <a:t>Type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II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50">
                <a:latin typeface="Arial"/>
                <a:cs typeface="Arial"/>
              </a:rPr>
              <a:t>-</a:t>
            </a:r>
            <a:r>
              <a:rPr dirty="0" sz="2800">
                <a:latin typeface="Arial"/>
                <a:cs typeface="Arial"/>
              </a:rPr>
              <a:t>	insulin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resistant</a:t>
            </a:r>
            <a:r>
              <a:rPr dirty="0" sz="2800" spc="-7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diabetes</a:t>
            </a:r>
            <a:endParaRPr sz="2800">
              <a:latin typeface="Arial"/>
              <a:cs typeface="Arial"/>
            </a:endParaRPr>
          </a:p>
          <a:p>
            <a:pPr marL="12700" marR="114300">
              <a:lnSpc>
                <a:spcPct val="99400"/>
              </a:lnSpc>
              <a:spcBef>
                <a:spcPts val="105"/>
              </a:spcBef>
              <a:tabLst>
                <a:tab pos="4103370" algn="l"/>
              </a:tabLst>
            </a:pPr>
            <a:r>
              <a:rPr dirty="0" sz="2800">
                <a:latin typeface="Arial"/>
                <a:cs typeface="Arial"/>
              </a:rPr>
              <a:t>May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be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genetically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predisposed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but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obesity</a:t>
            </a:r>
            <a:r>
              <a:rPr dirty="0" sz="2800" spc="-85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and </a:t>
            </a:r>
            <a:r>
              <a:rPr dirty="0" sz="2800">
                <a:latin typeface="Arial"/>
                <a:cs typeface="Arial"/>
              </a:rPr>
              <a:t>inactivity</a:t>
            </a:r>
            <a:r>
              <a:rPr dirty="0" sz="2800" spc="-8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are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risk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factors.</a:t>
            </a:r>
            <a:r>
              <a:rPr dirty="0" sz="2800">
                <a:latin typeface="Arial"/>
                <a:cs typeface="Arial"/>
              </a:rPr>
              <a:t>	Insulin</a:t>
            </a:r>
            <a:r>
              <a:rPr dirty="0" sz="2800" spc="-8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receptors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on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cells </a:t>
            </a:r>
            <a:r>
              <a:rPr dirty="0" sz="2800">
                <a:latin typeface="Arial"/>
                <a:cs typeface="Arial"/>
              </a:rPr>
              <a:t>are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not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functioning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normally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so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they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do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not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uptake </a:t>
            </a:r>
            <a:r>
              <a:rPr dirty="0" sz="2800">
                <a:latin typeface="Arial"/>
                <a:cs typeface="Arial"/>
              </a:rPr>
              <a:t>glucose</a:t>
            </a:r>
            <a:r>
              <a:rPr dirty="0" sz="2800" spc="-7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as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they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should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when</a:t>
            </a:r>
            <a:r>
              <a:rPr dirty="0" sz="2800" spc="-5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insulin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is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released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 spc="-20">
                <a:latin typeface="Arial"/>
                <a:cs typeface="Arial"/>
              </a:rPr>
              <a:t>into </a:t>
            </a:r>
            <a:r>
              <a:rPr dirty="0" sz="2800">
                <a:latin typeface="Arial"/>
                <a:cs typeface="Arial"/>
              </a:rPr>
              <a:t>the</a:t>
            </a:r>
            <a:r>
              <a:rPr dirty="0" sz="2800" spc="-4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blood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 spc="-10">
                <a:latin typeface="Arial"/>
                <a:cs typeface="Arial"/>
              </a:rPr>
              <a:t>stream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Arial"/>
              <a:cs typeface="Arial"/>
            </a:endParaRPr>
          </a:p>
          <a:p>
            <a:pPr marL="295275" indent="-283210">
              <a:lnSpc>
                <a:spcPct val="100000"/>
              </a:lnSpc>
              <a:buSzPct val="96428"/>
              <a:buFont typeface="Wingdings"/>
              <a:buChar char=""/>
              <a:tabLst>
                <a:tab pos="295910" algn="l"/>
              </a:tabLst>
            </a:pPr>
            <a:r>
              <a:rPr dirty="0" sz="2800">
                <a:latin typeface="Arial"/>
                <a:cs typeface="Arial"/>
              </a:rPr>
              <a:t>Increased</a:t>
            </a:r>
            <a:r>
              <a:rPr dirty="0" sz="2800" spc="-6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risk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of</a:t>
            </a:r>
            <a:r>
              <a:rPr dirty="0" sz="2800" spc="-70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CAD,</a:t>
            </a:r>
            <a:r>
              <a:rPr dirty="0" sz="2800" spc="-5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stroke,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>
                <a:latin typeface="Arial"/>
                <a:cs typeface="Arial"/>
              </a:rPr>
              <a:t>and</a:t>
            </a:r>
            <a:r>
              <a:rPr dirty="0" sz="2800" spc="-65">
                <a:latin typeface="Arial"/>
                <a:cs typeface="Arial"/>
              </a:rPr>
              <a:t> </a:t>
            </a:r>
            <a:r>
              <a:rPr dirty="0" sz="2800" spc="-25">
                <a:latin typeface="Arial"/>
                <a:cs typeface="Arial"/>
              </a:rPr>
              <a:t>DVT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5416" y="517906"/>
            <a:ext cx="394652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Diabetus</a:t>
            </a:r>
            <a:r>
              <a:rPr dirty="0" sz="4400" spc="-5"/>
              <a:t> </a:t>
            </a:r>
            <a:r>
              <a:rPr dirty="0" sz="4400" spc="-10"/>
              <a:t>Mellitus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2232405"/>
            <a:ext cx="8393430" cy="264160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12700" marR="137795">
              <a:lnSpc>
                <a:spcPts val="2110"/>
              </a:lnSpc>
              <a:spcBef>
                <a:spcPts val="210"/>
              </a:spcBef>
              <a:buSzPct val="94444"/>
              <a:buFont typeface="Wingdings"/>
              <a:buChar char=""/>
              <a:tabLst>
                <a:tab pos="194945" algn="l"/>
                <a:tab pos="5947410" algn="l"/>
              </a:tabLst>
            </a:pPr>
            <a:r>
              <a:rPr dirty="0" sz="1800">
                <a:latin typeface="Arial"/>
                <a:cs typeface="Arial"/>
              </a:rPr>
              <a:t>Low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insulin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levels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leading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excessive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hyperglycemia.</a:t>
            </a:r>
            <a:r>
              <a:rPr dirty="0" sz="1800" b="1">
                <a:latin typeface="Arial"/>
                <a:cs typeface="Arial"/>
              </a:rPr>
              <a:t>	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sugar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levels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can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3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more times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normal </a:t>
            </a:r>
            <a:r>
              <a:rPr dirty="0" sz="1800" spc="-10">
                <a:latin typeface="Arial"/>
                <a:cs typeface="Arial"/>
              </a:rPr>
              <a:t>amount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"/>
            </a:pPr>
            <a:endParaRPr sz="1800">
              <a:latin typeface="Arial"/>
              <a:cs typeface="Arial"/>
            </a:endParaRPr>
          </a:p>
          <a:p>
            <a:pPr marL="194945" indent="-182245">
              <a:lnSpc>
                <a:spcPct val="100000"/>
              </a:lnSpc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sugar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cannot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metabolized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energy,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body </a:t>
            </a:r>
            <a:r>
              <a:rPr dirty="0" sz="1800" spc="-10">
                <a:latin typeface="Arial"/>
                <a:cs typeface="Arial"/>
              </a:rPr>
              <a:t>starts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  <a:spcBef>
                <a:spcPts val="45"/>
              </a:spcBef>
            </a:pP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convert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fat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glucose,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which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releases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“keto-acids”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into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stream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causing</a:t>
            </a:r>
            <a:endParaRPr sz="1800">
              <a:latin typeface="Arial"/>
              <a:cs typeface="Arial"/>
            </a:endParaRPr>
          </a:p>
          <a:p>
            <a:pPr marL="12700" marR="1447800">
              <a:lnSpc>
                <a:spcPts val="2160"/>
              </a:lnSpc>
              <a:spcBef>
                <a:spcPts val="50"/>
              </a:spcBef>
            </a:pP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ketoacidosis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(low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PH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=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acidic),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heart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nervous</a:t>
            </a:r>
            <a:r>
              <a:rPr dirty="0" sz="1800" spc="-10">
                <a:latin typeface="Arial"/>
                <a:cs typeface="Arial"/>
              </a:rPr>
              <a:t> system </a:t>
            </a:r>
            <a:r>
              <a:rPr dirty="0" sz="1800">
                <a:latin typeface="Arial"/>
                <a:cs typeface="Arial"/>
              </a:rPr>
              <a:t>depression,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potentially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diabetic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coma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(Marieb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p.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622)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Arial"/>
              <a:cs typeface="Arial"/>
            </a:endParaRPr>
          </a:p>
          <a:p>
            <a:pPr marL="194945" indent="-182245">
              <a:lnSpc>
                <a:spcPct val="100000"/>
              </a:lnSpc>
              <a:buSzPct val="94444"/>
              <a:buFont typeface="Wingdings"/>
              <a:buChar char=""/>
              <a:tabLst>
                <a:tab pos="194945" algn="l"/>
              </a:tabLst>
            </a:pPr>
            <a:r>
              <a:rPr dirty="0" sz="1800">
                <a:latin typeface="Arial"/>
                <a:cs typeface="Arial"/>
              </a:rPr>
              <a:t>Can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diagnosed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with</a:t>
            </a:r>
            <a:r>
              <a:rPr dirty="0" sz="1800" spc="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tests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905636"/>
            <a:ext cx="1999614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0">
                <a:latin typeface="Calibri Light"/>
                <a:cs typeface="Calibri Light"/>
              </a:rPr>
              <a:t>Patton</a:t>
            </a:r>
            <a:r>
              <a:rPr dirty="0" sz="1200" spc="5" b="0">
                <a:latin typeface="Calibri Light"/>
                <a:cs typeface="Calibri Light"/>
              </a:rPr>
              <a:t> </a:t>
            </a:r>
            <a:r>
              <a:rPr dirty="0" sz="1200" b="0">
                <a:latin typeface="Calibri Light"/>
                <a:cs typeface="Calibri Light"/>
              </a:rPr>
              <a:t>and</a:t>
            </a:r>
            <a:r>
              <a:rPr dirty="0" sz="1200" spc="-5" b="0">
                <a:latin typeface="Calibri Light"/>
                <a:cs typeface="Calibri Light"/>
              </a:rPr>
              <a:t> </a:t>
            </a:r>
            <a:r>
              <a:rPr dirty="0" sz="1200" b="0">
                <a:latin typeface="Calibri Light"/>
                <a:cs typeface="Calibri Light"/>
              </a:rPr>
              <a:t>Thibodeau fig.</a:t>
            </a:r>
            <a:r>
              <a:rPr dirty="0" sz="1200" spc="-15" b="0">
                <a:latin typeface="Calibri Light"/>
                <a:cs typeface="Calibri Light"/>
              </a:rPr>
              <a:t> </a:t>
            </a:r>
            <a:r>
              <a:rPr dirty="0" sz="1200" b="0">
                <a:latin typeface="Calibri Light"/>
                <a:cs typeface="Calibri Light"/>
              </a:rPr>
              <a:t>12-</a:t>
            </a:r>
            <a:r>
              <a:rPr dirty="0" sz="1200" spc="-25" b="0">
                <a:latin typeface="Calibri Light"/>
                <a:cs typeface="Calibri Light"/>
              </a:rPr>
              <a:t>18</a:t>
            </a:r>
            <a:endParaRPr sz="12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5303" y="239268"/>
            <a:ext cx="5474208" cy="5998463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58152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Other</a:t>
            </a:r>
            <a:r>
              <a:rPr dirty="0" sz="4400" spc="-10"/>
              <a:t> complications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11593"/>
            <a:ext cx="9561830" cy="4062095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dirty="0" u="sng" sz="24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Bad</a:t>
            </a:r>
            <a:r>
              <a:rPr dirty="0" u="sng" sz="24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news</a:t>
            </a:r>
            <a:r>
              <a:rPr dirty="0" sz="2400" spc="-10"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marL="120014" indent="-107950">
              <a:lnSpc>
                <a:spcPct val="100000"/>
              </a:lnSpc>
              <a:spcBef>
                <a:spcPts val="720"/>
              </a:spcBef>
              <a:buSzPct val="95833"/>
              <a:buFont typeface="Arial"/>
              <a:buChar char="•"/>
              <a:tabLst>
                <a:tab pos="120650" algn="l"/>
              </a:tabLst>
            </a:pPr>
            <a:r>
              <a:rPr dirty="0" sz="2400">
                <a:latin typeface="Calibri"/>
                <a:cs typeface="Calibri"/>
              </a:rPr>
              <a:t>Atherosclerosis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–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MI,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stroke,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gangrene</a:t>
            </a:r>
            <a:endParaRPr sz="2400">
              <a:latin typeface="Calibri"/>
              <a:cs typeface="Calibri"/>
            </a:endParaRPr>
          </a:p>
          <a:p>
            <a:pPr marL="120014" indent="-107950">
              <a:lnSpc>
                <a:spcPct val="100000"/>
              </a:lnSpc>
              <a:spcBef>
                <a:spcPts val="710"/>
              </a:spcBef>
              <a:buSzPct val="95833"/>
              <a:buFont typeface="Arial"/>
              <a:buChar char="•"/>
              <a:tabLst>
                <a:tab pos="120650" algn="l"/>
              </a:tabLst>
            </a:pPr>
            <a:r>
              <a:rPr dirty="0" sz="2400">
                <a:latin typeface="Calibri"/>
                <a:cs typeface="Calibri"/>
              </a:rPr>
              <a:t>Development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infections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(osteomyelitis)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due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poor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circulation</a:t>
            </a:r>
            <a:endParaRPr sz="2400">
              <a:latin typeface="Calibri"/>
              <a:cs typeface="Calibri"/>
            </a:endParaRPr>
          </a:p>
          <a:p>
            <a:pPr marL="120014" indent="-107950">
              <a:lnSpc>
                <a:spcPct val="100000"/>
              </a:lnSpc>
              <a:spcBef>
                <a:spcPts val="710"/>
              </a:spcBef>
              <a:buSzPct val="95833"/>
              <a:buFont typeface="Arial"/>
              <a:buChar char="•"/>
              <a:tabLst>
                <a:tab pos="120650" algn="l"/>
              </a:tabLst>
            </a:pPr>
            <a:r>
              <a:rPr dirty="0" sz="2400">
                <a:latin typeface="Calibri"/>
                <a:cs typeface="Calibri"/>
              </a:rPr>
              <a:t>Kidneys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always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affected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– kidney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failure often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cause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death</a:t>
            </a:r>
            <a:endParaRPr sz="2400">
              <a:latin typeface="Calibri"/>
              <a:cs typeface="Calibri"/>
            </a:endParaRPr>
          </a:p>
          <a:p>
            <a:pPr marL="120014" indent="-107950">
              <a:lnSpc>
                <a:spcPct val="100000"/>
              </a:lnSpc>
              <a:spcBef>
                <a:spcPts val="720"/>
              </a:spcBef>
              <a:buSzPct val="95833"/>
              <a:buFont typeface="Arial"/>
              <a:buChar char="•"/>
              <a:tabLst>
                <a:tab pos="120650" algn="l"/>
              </a:tabLst>
            </a:pPr>
            <a:r>
              <a:rPr dirty="0" sz="2400">
                <a:latin typeface="Calibri"/>
                <a:cs typeface="Calibri"/>
              </a:rPr>
              <a:t>Blindness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due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rupture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retinal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blood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vessels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38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u="sng" sz="24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Good</a:t>
            </a:r>
            <a:r>
              <a:rPr dirty="0" u="sng" sz="24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4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news:</a:t>
            </a:r>
            <a:endParaRPr sz="2400">
              <a:latin typeface="Calibri"/>
              <a:cs typeface="Calibri"/>
            </a:endParaRPr>
          </a:p>
          <a:p>
            <a:pPr marL="120014" indent="-107950">
              <a:lnSpc>
                <a:spcPts val="2735"/>
              </a:lnSpc>
              <a:spcBef>
                <a:spcPts val="720"/>
              </a:spcBef>
              <a:buSzPct val="95833"/>
              <a:buFont typeface="Arial"/>
              <a:buChar char="•"/>
              <a:tabLst>
                <a:tab pos="120650" algn="l"/>
              </a:tabLst>
            </a:pPr>
            <a:r>
              <a:rPr dirty="0" sz="2400">
                <a:latin typeface="Calibri"/>
                <a:cs typeface="Calibri"/>
              </a:rPr>
              <a:t>All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forms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diabetes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treated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exercise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therapy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because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aerobic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</a:pPr>
            <a:r>
              <a:rPr dirty="0" sz="2400">
                <a:latin typeface="Calibri"/>
                <a:cs typeface="Calibri"/>
              </a:rPr>
              <a:t>training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increases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number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efficacy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insulin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receptors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target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cells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793493"/>
            <a:ext cx="9519285" cy="19881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dirty="0" u="sng" sz="2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Insuli</a:t>
            </a:r>
            <a:r>
              <a:rPr dirty="0" u="sng" sz="2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</a:t>
            </a:r>
            <a:r>
              <a:rPr dirty="0" u="sng" sz="2800" spc="-6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overdose: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00">
              <a:latin typeface="Calibri"/>
              <a:cs typeface="Calibri"/>
            </a:endParaRPr>
          </a:p>
          <a:p>
            <a:pPr marL="241300" marR="5080">
              <a:lnSpc>
                <a:spcPts val="3020"/>
              </a:lnSpc>
              <a:spcBef>
                <a:spcPts val="5"/>
              </a:spcBef>
              <a:tabLst>
                <a:tab pos="2511425" algn="l"/>
              </a:tabLst>
            </a:pPr>
            <a:r>
              <a:rPr dirty="0" sz="2800">
                <a:latin typeface="Calibri"/>
                <a:cs typeface="Calibri"/>
              </a:rPr>
              <a:t>If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too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much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insulin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released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into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blood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stream,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too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much </a:t>
            </a:r>
            <a:r>
              <a:rPr dirty="0" sz="2800">
                <a:latin typeface="Calibri"/>
                <a:cs typeface="Calibri"/>
              </a:rPr>
              <a:t>glucose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will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taken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up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cells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person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will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become </a:t>
            </a:r>
            <a:r>
              <a:rPr dirty="0" u="sng" sz="2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hypoglycemic</a:t>
            </a:r>
            <a:r>
              <a:rPr dirty="0" sz="2800" spc="-10">
                <a:latin typeface="Calibri"/>
                <a:cs typeface="Calibri"/>
              </a:rPr>
              <a:t>.</a:t>
            </a:r>
            <a:r>
              <a:rPr dirty="0" sz="2800">
                <a:latin typeface="Calibri"/>
                <a:cs typeface="Calibri"/>
              </a:rPr>
              <a:t>	In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this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case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person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needs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given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sugar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71" y="22070"/>
            <a:ext cx="665564" cy="71265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2025-07-10T18:02:29Z</dcterms:created>
  <dcterms:modified xsi:type="dcterms:W3CDTF">2025-07-10T18:02:29Z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2025-07-10T00:00:00Z</vt:filetime>
  </property>
  <property fmtid="{D5CDD505-2E9C-101B-9397-08002B2CF9AE}" pid="3" name="LastSaved">
    <vt:filetime>2025-07-10T00:00:00Z</vt:filetime>
  </property>
</Properties>
</file>