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9"/>
  </p:notesMasterIdLst>
  <p:sldIdLst>
    <p:sldId id="256" r:id="rId5"/>
    <p:sldId id="266" r:id="rId6"/>
    <p:sldId id="437" r:id="rId7"/>
    <p:sldId id="290" r:id="rId8"/>
    <p:sldId id="297" r:id="rId9"/>
    <p:sldId id="429" r:id="rId10"/>
    <p:sldId id="439" r:id="rId11"/>
    <p:sldId id="440" r:id="rId12"/>
    <p:sldId id="441" r:id="rId13"/>
    <p:sldId id="442" r:id="rId14"/>
    <p:sldId id="443" r:id="rId15"/>
    <p:sldId id="444" r:id="rId16"/>
    <p:sldId id="445" r:id="rId17"/>
    <p:sldId id="43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8" d="100"/>
          <a:sy n="78" d="100"/>
        </p:scale>
        <p:origin x="878" y="3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truththeory.com/2016/11/25/medical-breakthrough-scientists-developed-new-way-stop-ageing/"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citizentruth.org/facial-recognition-china/" TargetMode="External"/><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medlineplus.gov/ency/article/002351.htm"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medlineplus.gov/ency/article/003684.htm" TargetMode="External"/><Relationship Id="rId2" Type="http://schemas.openxmlformats.org/officeDocument/2006/relationships/hyperlink" Target="https://medlineplus.gov/ency/article/002380.htm" TargetMode="External"/><Relationship Id="rId1" Type="http://schemas.openxmlformats.org/officeDocument/2006/relationships/slideLayout" Target="../slideLayouts/slideLayout2.xml"/><Relationship Id="rId5" Type="http://schemas.openxmlformats.org/officeDocument/2006/relationships/hyperlink" Target="https://medlineplus.gov/ency/article/003444.htm" TargetMode="External"/><Relationship Id="rId4" Type="http://schemas.openxmlformats.org/officeDocument/2006/relationships/hyperlink" Target="https://medlineplus.gov/ency/article/002257.htm"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medlineplus.gov/ency/article/002219.htm" TargetMode="External"/><Relationship Id="rId2" Type="http://schemas.openxmlformats.org/officeDocument/2006/relationships/hyperlink" Target="https://medlineplus.gov/ency/article/003482.htm" TargetMode="External"/><Relationship Id="rId1" Type="http://schemas.openxmlformats.org/officeDocument/2006/relationships/slideLayout" Target="../slideLayouts/slideLayout2.xml"/><Relationship Id="rId5" Type="http://schemas.openxmlformats.org/officeDocument/2006/relationships/hyperlink" Target="https://medlineplus.gov/ency/article/002350.htm" TargetMode="External"/><Relationship Id="rId4" Type="http://schemas.openxmlformats.org/officeDocument/2006/relationships/hyperlink" Target="https://medlineplus.gov/ency/article/003704.htm"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medlineplus.gov/ency/article/000894.htm" TargetMode="External"/><Relationship Id="rId2" Type="http://schemas.openxmlformats.org/officeDocument/2006/relationships/hyperlink" Target="https://medlineplus.gov/ency/article/003707.ht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medlineplus.gov/ency/article/003698.htm" TargetMode="External"/><Relationship Id="rId2" Type="http://schemas.openxmlformats.org/officeDocument/2006/relationships/hyperlink" Target="https://medlineplus.gov/ency/article/003706.htm"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medlineplus.gov/ency/article/003517.htm" TargetMode="External"/><Relationship Id="rId2" Type="http://schemas.openxmlformats.org/officeDocument/2006/relationships/hyperlink" Target="https://medlineplus.gov/ency/article/003687.ht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medlineplus.gov/ency/article/003690.htm" TargetMode="External"/><Relationship Id="rId2" Type="http://schemas.openxmlformats.org/officeDocument/2006/relationships/hyperlink" Target="https://medlineplus.gov/ency/article/003561.ht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165260" y="2940671"/>
            <a:ext cx="7956659" cy="1938992"/>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Understanding the Controlled Epidermal Wound for Skin Rejuvenation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7961" y="530862"/>
            <a:ext cx="6558766"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latin typeface="Futura PT Demi" panose="020B0702020204020303" pitchFamily="34" charset="0"/>
              </a:rPr>
              <a:t>OUR JOURNEY TODAY </a:t>
            </a:r>
          </a:p>
        </p:txBody>
      </p:sp>
      <p:pic>
        <p:nvPicPr>
          <p:cNvPr id="5" name="Picture 4">
            <a:extLst>
              <a:ext uri="{FF2B5EF4-FFF2-40B4-BE49-F238E27FC236}">
                <a16:creationId xmlns:a16="http://schemas.microsoft.com/office/drawing/2014/main" id="{A6FD886C-070D-DA9D-B3BE-85EE9E664912}"/>
              </a:ext>
            </a:extLst>
          </p:cNvPr>
          <p:cNvPicPr>
            <a:picLocks noChangeAspect="1"/>
          </p:cNvPicPr>
          <p:nvPr/>
        </p:nvPicPr>
        <p:blipFill>
          <a:blip r:embed="rId2"/>
          <a:stretch>
            <a:fillRect/>
          </a:stretch>
        </p:blipFill>
        <p:spPr>
          <a:xfrm>
            <a:off x="3040807" y="1342417"/>
            <a:ext cx="5470994" cy="4805962"/>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lowchart: Document 10">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0"/>
            <a:ext cx="3248025" cy="3400426"/>
          </a:xfrm>
          <a:prstGeom prst="flowChartDocument">
            <a:avLst/>
          </a:prstGeom>
          <a:solidFill>
            <a:srgbClr val="233E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BF2388A-4417-6265-1A6B-86091BDD4CEC}"/>
              </a:ext>
            </a:extLst>
          </p:cNvPr>
          <p:cNvSpPr txBox="1"/>
          <p:nvPr/>
        </p:nvSpPr>
        <p:spPr>
          <a:xfrm>
            <a:off x="838200" y="171162"/>
            <a:ext cx="2840182" cy="237114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b="1" kern="1200">
                <a:solidFill>
                  <a:srgbClr val="FFFFFF"/>
                </a:solidFill>
                <a:latin typeface="+mj-lt"/>
                <a:ea typeface="+mj-ea"/>
                <a:cs typeface="+mj-cs"/>
              </a:rPr>
              <a:t>How Skin Heals During the Ages </a:t>
            </a:r>
          </a:p>
        </p:txBody>
      </p:sp>
      <p:pic>
        <p:nvPicPr>
          <p:cNvPr id="6" name="Picture 5">
            <a:extLst>
              <a:ext uri="{FF2B5EF4-FFF2-40B4-BE49-F238E27FC236}">
                <a16:creationId xmlns:a16="http://schemas.microsoft.com/office/drawing/2014/main" id="{37EB8E54-D217-BD43-1741-B338CA0223D5}"/>
              </a:ext>
            </a:extLst>
          </p:cNvPr>
          <p:cNvPicPr>
            <a:picLocks noChangeAspect="1"/>
          </p:cNvPicPr>
          <p:nvPr/>
        </p:nvPicPr>
        <p:blipFill>
          <a:blip r:embed="rId2"/>
          <a:stretch>
            <a:fillRect/>
          </a:stretch>
        </p:blipFill>
        <p:spPr>
          <a:xfrm>
            <a:off x="4416598" y="1614790"/>
            <a:ext cx="5719385" cy="4604105"/>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574967-7FC3-77CC-0F46-1CAED4933E58}"/>
              </a:ext>
            </a:extLst>
          </p:cNvPr>
          <p:cNvSpPr>
            <a:spLocks noGrp="1"/>
          </p:cNvSpPr>
          <p:nvPr>
            <p:ph idx="1"/>
          </p:nvPr>
        </p:nvSpPr>
        <p:spPr>
          <a:xfrm>
            <a:off x="838200" y="3664153"/>
            <a:ext cx="10515600" cy="2532366"/>
          </a:xfrm>
        </p:spPr>
        <p:txBody>
          <a:bodyPr>
            <a:normAutofit fontScale="92500" lnSpcReduction="10000"/>
          </a:bodyPr>
          <a:lstStyle/>
          <a:p>
            <a:r>
              <a:rPr lang="en-US" b="0" i="0" dirty="0">
                <a:solidFill>
                  <a:srgbClr val="1D2228"/>
                </a:solidFill>
                <a:effectLst/>
              </a:rPr>
              <a:t>During your early 20s</a:t>
            </a:r>
          </a:p>
          <a:p>
            <a:r>
              <a:rPr lang="en-US" dirty="0">
                <a:solidFill>
                  <a:srgbClr val="1D2228"/>
                </a:solidFill>
              </a:rPr>
              <a:t>Y</a:t>
            </a:r>
            <a:r>
              <a:rPr lang="en-US" b="0" i="0" dirty="0">
                <a:solidFill>
                  <a:srgbClr val="1D2228"/>
                </a:solidFill>
                <a:effectLst/>
              </a:rPr>
              <a:t>our skin’s health and appearance is smooth and tight, cells regenerate every 28 days, wounds heal fast and have less down time</a:t>
            </a:r>
          </a:p>
          <a:p>
            <a:r>
              <a:rPr lang="en-US" dirty="0">
                <a:solidFill>
                  <a:srgbClr val="1D2228"/>
                </a:solidFill>
              </a:rPr>
              <a:t>During your 30 and 40’s skin will renew every 28 to 48 days </a:t>
            </a:r>
          </a:p>
          <a:p>
            <a:r>
              <a:rPr lang="en-US" b="0" i="0" dirty="0">
                <a:solidFill>
                  <a:srgbClr val="1D2228"/>
                </a:solidFill>
                <a:effectLst/>
              </a:rPr>
              <a:t>After 50’s </a:t>
            </a:r>
            <a:r>
              <a:rPr lang="en-US" dirty="0">
                <a:solidFill>
                  <a:srgbClr val="1D2228"/>
                </a:solidFill>
              </a:rPr>
              <a:t>skin cells will renew every 84 days </a:t>
            </a:r>
          </a:p>
          <a:p>
            <a:pPr marL="0" indent="0">
              <a:buNone/>
            </a:pPr>
            <a:r>
              <a:rPr lang="en-US" b="0" i="0" dirty="0">
                <a:solidFill>
                  <a:srgbClr val="1D2228"/>
                </a:solidFill>
                <a:effectLst/>
                <a:latin typeface="YahooSans VF"/>
              </a:rPr>
              <a:t> </a:t>
            </a:r>
            <a:endParaRPr lang="en-US" dirty="0"/>
          </a:p>
        </p:txBody>
      </p:sp>
      <p:pic>
        <p:nvPicPr>
          <p:cNvPr id="10" name="Picture 9" descr="A picture containing indoor, person, wall, posing&#10;&#10;Description automatically generated">
            <a:extLst>
              <a:ext uri="{FF2B5EF4-FFF2-40B4-BE49-F238E27FC236}">
                <a16:creationId xmlns:a16="http://schemas.microsoft.com/office/drawing/2014/main" id="{8C80CED4-CE13-A419-0633-342575BB156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23003" y="661481"/>
            <a:ext cx="3954289" cy="308434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44F90CAB-B622-C17F-0AA9-E3B8823CDDCF}"/>
              </a:ext>
            </a:extLst>
          </p:cNvPr>
          <p:cNvSpPr txBox="1"/>
          <p:nvPr/>
        </p:nvSpPr>
        <p:spPr>
          <a:xfrm>
            <a:off x="482534" y="2582895"/>
            <a:ext cx="4514850" cy="1077218"/>
          </a:xfrm>
          <a:prstGeom prst="rect">
            <a:avLst/>
          </a:prstGeom>
          <a:noFill/>
        </p:spPr>
        <p:txBody>
          <a:bodyPr wrap="square" rtlCol="0">
            <a:spAutoFit/>
          </a:bodyPr>
          <a:lstStyle/>
          <a:p>
            <a:r>
              <a:rPr lang="en-US" sz="3200" b="1" dirty="0">
                <a:solidFill>
                  <a:schemeClr val="bg1"/>
                </a:solidFill>
              </a:rPr>
              <a:t>Why are this facts  important ?</a:t>
            </a:r>
          </a:p>
        </p:txBody>
      </p:sp>
      <p:sp>
        <p:nvSpPr>
          <p:cNvPr id="4" name="TextBox 3">
            <a:extLst>
              <a:ext uri="{FF2B5EF4-FFF2-40B4-BE49-F238E27FC236}">
                <a16:creationId xmlns:a16="http://schemas.microsoft.com/office/drawing/2014/main" id="{27439465-80C2-EDD8-4923-D9A42899791C}"/>
              </a:ext>
            </a:extLst>
          </p:cNvPr>
          <p:cNvSpPr txBox="1"/>
          <p:nvPr/>
        </p:nvSpPr>
        <p:spPr>
          <a:xfrm>
            <a:off x="6096000" y="1880276"/>
            <a:ext cx="4997384" cy="3323987"/>
          </a:xfrm>
          <a:prstGeom prst="rect">
            <a:avLst/>
          </a:prstGeom>
          <a:noFill/>
        </p:spPr>
        <p:txBody>
          <a:bodyPr wrap="square" rtlCol="0">
            <a:spAutoFit/>
          </a:bodyPr>
          <a:lstStyle/>
          <a:p>
            <a:pPr marL="342900" indent="-342900">
              <a:buFont typeface="Arial" panose="020B0604020202020204" pitchFamily="34" charset="0"/>
              <a:buChar char="•"/>
            </a:pPr>
            <a:r>
              <a:rPr lang="en-US" sz="2400" b="1" dirty="0"/>
              <a:t>The Medical Esthetics Field works will many advanced devices</a:t>
            </a:r>
          </a:p>
          <a:p>
            <a:pPr marL="342900" indent="-342900">
              <a:buFont typeface="Arial" panose="020B0604020202020204" pitchFamily="34" charset="0"/>
              <a:buChar char="•"/>
            </a:pPr>
            <a:r>
              <a:rPr lang="en-US" sz="2400" b="1" dirty="0"/>
              <a:t>This devices produce a controlled wound on the Epidermis and slight on the Dermis.</a:t>
            </a:r>
          </a:p>
          <a:p>
            <a:pPr marL="342900" indent="-342900">
              <a:buFont typeface="Arial" panose="020B0604020202020204" pitchFamily="34" charset="0"/>
              <a:buChar char="•"/>
            </a:pPr>
            <a:r>
              <a:rPr lang="en-US" sz="2400" b="1" dirty="0"/>
              <a:t>This controlled wounds are meant to trigger the skin to renew and produce new skin tissue</a:t>
            </a:r>
          </a:p>
          <a:p>
            <a:endParaRPr lang="en-US" dirty="0"/>
          </a:p>
        </p:txBody>
      </p:sp>
    </p:spTree>
    <p:extLst>
      <p:ext uri="{BB962C8B-B14F-4D97-AF65-F5344CB8AC3E}">
        <p14:creationId xmlns:p14="http://schemas.microsoft.com/office/powerpoint/2010/main" val="3217236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52086D-B69A-8645-48DF-B8FFF64605CE}"/>
              </a:ext>
            </a:extLst>
          </p:cNvPr>
          <p:cNvSpPr txBox="1"/>
          <p:nvPr/>
        </p:nvSpPr>
        <p:spPr>
          <a:xfrm>
            <a:off x="1651053" y="3221156"/>
            <a:ext cx="7725991" cy="2677656"/>
          </a:xfrm>
          <a:prstGeom prst="rect">
            <a:avLst/>
          </a:prstGeom>
          <a:noFill/>
        </p:spPr>
        <p:txBody>
          <a:bodyPr wrap="square" rtlCol="0">
            <a:spAutoFit/>
          </a:bodyPr>
          <a:lstStyle/>
          <a:p>
            <a:r>
              <a:rPr lang="en-US" sz="2800" b="1" dirty="0"/>
              <a:t>Part of being a skilled esthetician is knowing how the process of healing works with each applied therapy</a:t>
            </a:r>
          </a:p>
          <a:p>
            <a:pPr marL="457200" indent="-457200">
              <a:buFont typeface="Arial" panose="020B0604020202020204" pitchFamily="34" charset="0"/>
              <a:buChar char="•"/>
            </a:pPr>
            <a:r>
              <a:rPr lang="en-US" sz="2800" b="1" dirty="0"/>
              <a:t>How and when to book follow up appointments </a:t>
            </a:r>
          </a:p>
          <a:p>
            <a:pPr marL="457200" indent="-457200">
              <a:buFont typeface="Arial" panose="020B0604020202020204" pitchFamily="34" charset="0"/>
              <a:buChar char="•"/>
            </a:pPr>
            <a:r>
              <a:rPr lang="en-US" sz="2800" b="1" dirty="0"/>
              <a:t>How to manage complications after procedures </a:t>
            </a:r>
          </a:p>
          <a:p>
            <a:pPr marL="457200" indent="-457200">
              <a:buFont typeface="Arial" panose="020B0604020202020204" pitchFamily="34" charset="0"/>
              <a:buChar char="•"/>
            </a:pPr>
            <a:r>
              <a:rPr lang="en-US" sz="2800" b="1" dirty="0"/>
              <a:t>How to manage client expectations </a:t>
            </a:r>
          </a:p>
        </p:txBody>
      </p:sp>
      <p:pic>
        <p:nvPicPr>
          <p:cNvPr id="4" name="Picture 3" descr="A picture containing clothing, hairpiece&#10;&#10;Description automatically generated">
            <a:extLst>
              <a:ext uri="{FF2B5EF4-FFF2-40B4-BE49-F238E27FC236}">
                <a16:creationId xmlns:a16="http://schemas.microsoft.com/office/drawing/2014/main" id="{8F94E512-E059-5117-23C4-DC3E3765B7C7}"/>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95788" y="787940"/>
            <a:ext cx="2908548" cy="1948065"/>
          </a:xfrm>
          <a:prstGeom prst="rect">
            <a:avLst/>
          </a:prstGeom>
        </p:spPr>
      </p:pic>
    </p:spTree>
    <p:extLst>
      <p:ext uri="{BB962C8B-B14F-4D97-AF65-F5344CB8AC3E}">
        <p14:creationId xmlns:p14="http://schemas.microsoft.com/office/powerpoint/2010/main" val="2715707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B8B051F-C2B9-3A2B-C927-2344988E5094}"/>
              </a:ext>
            </a:extLst>
          </p:cNvPr>
          <p:cNvSpPr>
            <a:spLocks noGrp="1"/>
          </p:cNvSpPr>
          <p:nvPr>
            <p:ph type="title"/>
          </p:nvPr>
        </p:nvSpPr>
        <p:spPr/>
        <p:txBody>
          <a:bodyPr/>
          <a:lstStyle/>
          <a:p>
            <a:r>
              <a:rPr lang="en-US" dirty="0"/>
              <a:t>How Hormones Affect the Skin</a:t>
            </a:r>
          </a:p>
        </p:txBody>
      </p:sp>
      <p:sp>
        <p:nvSpPr>
          <p:cNvPr id="3" name="Content Placeholder 2">
            <a:extLst>
              <a:ext uri="{FF2B5EF4-FFF2-40B4-BE49-F238E27FC236}">
                <a16:creationId xmlns:a16="http://schemas.microsoft.com/office/drawing/2014/main" id="{780E231F-11FF-D93D-99BE-37A5B277474A}"/>
              </a:ext>
            </a:extLst>
          </p:cNvPr>
          <p:cNvSpPr>
            <a:spLocks noGrp="1"/>
          </p:cNvSpPr>
          <p:nvPr>
            <p:ph idx="1"/>
          </p:nvPr>
        </p:nvSpPr>
        <p:spPr/>
        <p:txBody>
          <a:bodyPr>
            <a:normAutofit fontScale="85000" lnSpcReduction="20000"/>
          </a:bodyPr>
          <a:lstStyle/>
          <a:p>
            <a:r>
              <a:rPr lang="en-US" dirty="0"/>
              <a:t>The </a:t>
            </a:r>
            <a:r>
              <a:rPr lang="en-US" dirty="0">
                <a:hlinkClick r:id="rId2"/>
              </a:rPr>
              <a:t>endocrine</a:t>
            </a:r>
            <a:r>
              <a:rPr lang="en-US" dirty="0"/>
              <a:t> system is made up of organs and tissues that produce hormones. Hormones are natural chemicals produced in one location, released into the bloodstream, and then used by other target organs and systems.</a:t>
            </a:r>
          </a:p>
          <a:p>
            <a:r>
              <a:rPr lang="en-US" dirty="0"/>
              <a:t>Hormones control the target organs. Some organ systems have their own internal control systems along with, or instead of, hormones.</a:t>
            </a:r>
          </a:p>
          <a:p>
            <a:r>
              <a:rPr lang="en-US" dirty="0"/>
              <a:t>As we age, changes naturally occur in the way body systems are controlled. Some target tissues become less sensitive to their controlling hormone. The amount of hormones produced may also change.</a:t>
            </a:r>
          </a:p>
          <a:p>
            <a:r>
              <a:rPr lang="en-US" dirty="0"/>
              <a:t>Blood levels of some hormones increase, some decrease, and some are unchanged. Hormones are also broken down (metabolized) more slowly.</a:t>
            </a:r>
          </a:p>
          <a:p>
            <a:r>
              <a:rPr lang="en-US" dirty="0"/>
              <a:t>Many of the organs that produce hormones are controlled by other hormones. Aging also changes this process. For example, an endocrine tissue may produce less of its hormone than it did at a younger age, or it may produce the same amount at a slower rate.</a:t>
            </a:r>
          </a:p>
          <a:p>
            <a:endParaRPr lang="en-US" dirty="0"/>
          </a:p>
        </p:txBody>
      </p:sp>
    </p:spTree>
    <p:extLst>
      <p:ext uri="{BB962C8B-B14F-4D97-AF65-F5344CB8AC3E}">
        <p14:creationId xmlns:p14="http://schemas.microsoft.com/office/powerpoint/2010/main" val="838528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AEE2870-AC79-803A-7368-FE4370E3537F}"/>
              </a:ext>
            </a:extLst>
          </p:cNvPr>
          <p:cNvSpPr>
            <a:spLocks noGrp="1"/>
          </p:cNvSpPr>
          <p:nvPr>
            <p:ph type="title"/>
          </p:nvPr>
        </p:nvSpPr>
        <p:spPr/>
        <p:txBody>
          <a:bodyPr/>
          <a:lstStyle/>
          <a:p>
            <a:r>
              <a:rPr lang="en-US" dirty="0"/>
              <a:t>Aging Changes</a:t>
            </a:r>
          </a:p>
        </p:txBody>
      </p:sp>
      <p:sp>
        <p:nvSpPr>
          <p:cNvPr id="3" name="Content Placeholder 2">
            <a:extLst>
              <a:ext uri="{FF2B5EF4-FFF2-40B4-BE49-F238E27FC236}">
                <a16:creationId xmlns:a16="http://schemas.microsoft.com/office/drawing/2014/main" id="{AB79AD3B-6EED-ABEB-3FC9-B1C25CF492D8}"/>
              </a:ext>
            </a:extLst>
          </p:cNvPr>
          <p:cNvSpPr>
            <a:spLocks noGrp="1"/>
          </p:cNvSpPr>
          <p:nvPr>
            <p:ph idx="1"/>
          </p:nvPr>
        </p:nvSpPr>
        <p:spPr/>
        <p:txBody>
          <a:bodyPr>
            <a:normAutofit fontScale="70000" lnSpcReduction="20000"/>
          </a:bodyPr>
          <a:lstStyle/>
          <a:p>
            <a:r>
              <a:rPr lang="en-US" dirty="0"/>
              <a:t>The </a:t>
            </a:r>
            <a:r>
              <a:rPr lang="en-US" dirty="0">
                <a:hlinkClick r:id="rId2">
                  <a:extLst>
                    <a:ext uri="{A12FA001-AC4F-418D-AE19-62706E023703}">
                      <ahyp:hlinkClr xmlns:ahyp="http://schemas.microsoft.com/office/drawing/2018/hyperlinkcolor" val="tx"/>
                    </a:ext>
                  </a:extLst>
                </a:hlinkClick>
              </a:rPr>
              <a:t>hypothalamus</a:t>
            </a:r>
            <a:r>
              <a:rPr lang="en-US" dirty="0"/>
              <a:t> is located in the brain. It produces hormones that control the other structures in the endocrine system, including the pituitary gland. The amount of these regulating hormones stays about the same, but the response by the endocrine organs can change as we age.</a:t>
            </a:r>
          </a:p>
          <a:p>
            <a:r>
              <a:rPr lang="en-US" dirty="0"/>
              <a:t>The pituitary gland is located just below (anterior pituitary) or in (posterior pituitary) the brain. This gland reaches its maximum size in middle age and then gradually becomes smaller. It has two parts:</a:t>
            </a:r>
          </a:p>
          <a:p>
            <a:r>
              <a:rPr lang="en-US" dirty="0"/>
              <a:t>The back (posterior) part stores hormones produced in the hypothalamus.</a:t>
            </a:r>
          </a:p>
          <a:p>
            <a:r>
              <a:rPr lang="en-US" dirty="0"/>
              <a:t>The front (anterior) part produces hormones that affect growth, the thyroid gland (</a:t>
            </a:r>
            <a:r>
              <a:rPr lang="en-US" dirty="0">
                <a:hlinkClick r:id="rId3">
                  <a:extLst>
                    <a:ext uri="{A12FA001-AC4F-418D-AE19-62706E023703}">
                      <ahyp:hlinkClr xmlns:ahyp="http://schemas.microsoft.com/office/drawing/2018/hyperlinkcolor" val="tx"/>
                    </a:ext>
                  </a:extLst>
                </a:hlinkClick>
              </a:rPr>
              <a:t>TSH</a:t>
            </a:r>
            <a:r>
              <a:rPr lang="en-US" dirty="0"/>
              <a:t>), adrenal cortex, ovaries, testes, and breasts.</a:t>
            </a:r>
          </a:p>
          <a:p>
            <a:r>
              <a:rPr lang="en-US" dirty="0"/>
              <a:t>The thyroid gland is located in the neck. It produces hormones that help control </a:t>
            </a:r>
            <a:r>
              <a:rPr lang="en-US" dirty="0">
                <a:hlinkClick r:id="rId4">
                  <a:extLst>
                    <a:ext uri="{A12FA001-AC4F-418D-AE19-62706E023703}">
                      <ahyp:hlinkClr xmlns:ahyp="http://schemas.microsoft.com/office/drawing/2018/hyperlinkcolor" val="tx"/>
                    </a:ext>
                  </a:extLst>
                </a:hlinkClick>
              </a:rPr>
              <a:t>metabolism</a:t>
            </a:r>
            <a:r>
              <a:rPr lang="en-US" dirty="0"/>
              <a:t>. With aging, the thyroid may become lumpy (nodular). Metabolism slows over time, beginning at around age 20. Because thyroid hormones are produced and broken down (metabolized) at the same rate, </a:t>
            </a:r>
            <a:r>
              <a:rPr lang="en-US" dirty="0">
                <a:hlinkClick r:id="rId5">
                  <a:extLst>
                    <a:ext uri="{A12FA001-AC4F-418D-AE19-62706E023703}">
                      <ahyp:hlinkClr xmlns:ahyp="http://schemas.microsoft.com/office/drawing/2018/hyperlinkcolor" val="tx"/>
                    </a:ext>
                  </a:extLst>
                </a:hlinkClick>
              </a:rPr>
              <a:t>thyroid function tests</a:t>
            </a:r>
            <a:r>
              <a:rPr lang="en-US" dirty="0"/>
              <a:t> are most often still normal. In some people, thyroid hormone levels may rise, leading to an increased risk of death from cardiovascular disease.</a:t>
            </a:r>
          </a:p>
          <a:p>
            <a:endParaRPr lang="en-US" dirty="0"/>
          </a:p>
        </p:txBody>
      </p:sp>
    </p:spTree>
    <p:extLst>
      <p:ext uri="{BB962C8B-B14F-4D97-AF65-F5344CB8AC3E}">
        <p14:creationId xmlns:p14="http://schemas.microsoft.com/office/powerpoint/2010/main" val="2963004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905908A-9525-3D27-E6DF-9C96AE66568F}"/>
              </a:ext>
            </a:extLst>
          </p:cNvPr>
          <p:cNvSpPr>
            <a:spLocks noGrp="1"/>
          </p:cNvSpPr>
          <p:nvPr>
            <p:ph idx="1"/>
          </p:nvPr>
        </p:nvSpPr>
        <p:spPr/>
        <p:txBody>
          <a:bodyPr>
            <a:normAutofit lnSpcReduction="10000"/>
          </a:bodyPr>
          <a:lstStyle/>
          <a:p>
            <a:r>
              <a:rPr lang="en-US" dirty="0"/>
              <a:t>The average </a:t>
            </a:r>
            <a:r>
              <a:rPr lang="en-US" dirty="0">
                <a:hlinkClick r:id="rId2"/>
              </a:rPr>
              <a:t>fasting glucose</a:t>
            </a:r>
            <a:r>
              <a:rPr lang="en-US" dirty="0"/>
              <a:t> level rises 6 to 14 milligrams per deciliter (mg/dL) every 10 years after age 50 as the cells become less sensitive to the effects of insulin. Once the level reaches 126 mg/dL or higher, the person is considered to have diabetes.</a:t>
            </a:r>
          </a:p>
          <a:p>
            <a:r>
              <a:rPr lang="en-US" dirty="0"/>
              <a:t>The </a:t>
            </a:r>
            <a:r>
              <a:rPr lang="en-US" dirty="0">
                <a:hlinkClick r:id="rId3"/>
              </a:rPr>
              <a:t>adrenal glands</a:t>
            </a:r>
            <a:r>
              <a:rPr lang="en-US" dirty="0"/>
              <a:t> are located just above the kidneys. The adrenal cortex, the surface layer, produces the hormones </a:t>
            </a:r>
            <a:r>
              <a:rPr lang="en-US" dirty="0">
                <a:hlinkClick r:id="rId4"/>
              </a:rPr>
              <a:t>aldosterone</a:t>
            </a:r>
            <a:r>
              <a:rPr lang="en-US" dirty="0"/>
              <a:t>, cortisol, and dehydroepiandrosterone.</a:t>
            </a:r>
          </a:p>
          <a:p>
            <a:r>
              <a:rPr lang="en-US" dirty="0"/>
              <a:t>Aldosterone regulates fluid and </a:t>
            </a:r>
            <a:r>
              <a:rPr lang="en-US" dirty="0">
                <a:hlinkClick r:id="rId5"/>
              </a:rPr>
              <a:t>electrolyte</a:t>
            </a:r>
            <a:r>
              <a:rPr lang="en-US" dirty="0"/>
              <a:t> balance.</a:t>
            </a:r>
          </a:p>
          <a:p>
            <a:r>
              <a:rPr lang="en-US" dirty="0"/>
              <a:t>Cortisol is the "stress response" hormone. It affects the breakdown of glucose, protein, and fat, and it has anti-inflammatory and anti-allergy effects.</a:t>
            </a:r>
          </a:p>
          <a:p>
            <a:endParaRPr lang="en-US" dirty="0"/>
          </a:p>
        </p:txBody>
      </p:sp>
    </p:spTree>
    <p:extLst>
      <p:ext uri="{BB962C8B-B14F-4D97-AF65-F5344CB8AC3E}">
        <p14:creationId xmlns:p14="http://schemas.microsoft.com/office/powerpoint/2010/main" val="2010590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EC086-0BB1-3570-8C58-BA9B78B2FF4A}"/>
              </a:ext>
            </a:extLst>
          </p:cNvPr>
          <p:cNvSpPr>
            <a:spLocks noGrp="1"/>
          </p:cNvSpPr>
          <p:nvPr>
            <p:ph idx="1"/>
          </p:nvPr>
        </p:nvSpPr>
        <p:spPr/>
        <p:txBody>
          <a:bodyPr>
            <a:normAutofit fontScale="92500" lnSpcReduction="20000"/>
          </a:bodyPr>
          <a:lstStyle/>
          <a:p>
            <a:endParaRPr lang="en-US" dirty="0"/>
          </a:p>
          <a:p>
            <a:r>
              <a:rPr lang="en-US" dirty="0"/>
              <a:t>Aldosterone release decreases with age. This decrease can contribute to lightheadedness and a drop in blood pressure with sudden position changes (orthostatic hypotension). Cortisol release also decreases with aging, but the blood level of this hormone stays about the same. Dehydroepiandrosterone levels also drop. The effects of this drop on the body are not clear.</a:t>
            </a:r>
          </a:p>
          <a:p>
            <a:r>
              <a:rPr lang="en-US" dirty="0"/>
              <a:t>The ovaries and testes have two functions. They produce the reproductive cells (ova and sperm). They also produce the sex hormones that control secondary sex characteristics, such as breasts and facial hair.</a:t>
            </a:r>
          </a:p>
          <a:p>
            <a:r>
              <a:rPr lang="en-US" dirty="0"/>
              <a:t>With aging, men often have a lower level of </a:t>
            </a:r>
            <a:r>
              <a:rPr lang="en-US" dirty="0">
                <a:hlinkClick r:id="rId2"/>
              </a:rPr>
              <a:t>testosterone</a:t>
            </a:r>
            <a:r>
              <a:rPr lang="en-US" dirty="0"/>
              <a:t>.</a:t>
            </a:r>
          </a:p>
          <a:p>
            <a:r>
              <a:rPr lang="en-US" dirty="0"/>
              <a:t>Women have lower levels of estradiol and other estrogen hormones after </a:t>
            </a:r>
            <a:r>
              <a:rPr lang="en-US" dirty="0">
                <a:hlinkClick r:id="rId3"/>
              </a:rPr>
              <a:t>menopause</a:t>
            </a:r>
            <a:r>
              <a:rPr lang="en-US" dirty="0"/>
              <a:t>.</a:t>
            </a:r>
          </a:p>
          <a:p>
            <a:endParaRPr lang="en-US" dirty="0"/>
          </a:p>
        </p:txBody>
      </p:sp>
    </p:spTree>
    <p:extLst>
      <p:ext uri="{BB962C8B-B14F-4D97-AF65-F5344CB8AC3E}">
        <p14:creationId xmlns:p14="http://schemas.microsoft.com/office/powerpoint/2010/main" val="27585309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45CA589-545B-4849-DD72-512F795409C8}"/>
              </a:ext>
            </a:extLst>
          </p:cNvPr>
          <p:cNvSpPr>
            <a:spLocks noGrp="1"/>
          </p:cNvSpPr>
          <p:nvPr>
            <p:ph type="title"/>
          </p:nvPr>
        </p:nvSpPr>
        <p:spPr/>
        <p:txBody>
          <a:bodyPr/>
          <a:lstStyle/>
          <a:p>
            <a:r>
              <a:rPr lang="en-US" dirty="0"/>
              <a:t>Effect Of Changes</a:t>
            </a:r>
            <a:br>
              <a:rPr lang="en-US" dirty="0"/>
            </a:br>
            <a:endParaRPr lang="en-US" dirty="0"/>
          </a:p>
        </p:txBody>
      </p:sp>
      <p:sp>
        <p:nvSpPr>
          <p:cNvPr id="3" name="Content Placeholder 2">
            <a:extLst>
              <a:ext uri="{FF2B5EF4-FFF2-40B4-BE49-F238E27FC236}">
                <a16:creationId xmlns:a16="http://schemas.microsoft.com/office/drawing/2014/main" id="{2062F306-C538-C3E1-D758-FADCC3F365AE}"/>
              </a:ext>
            </a:extLst>
          </p:cNvPr>
          <p:cNvSpPr>
            <a:spLocks noGrp="1"/>
          </p:cNvSpPr>
          <p:nvPr>
            <p:ph idx="1"/>
          </p:nvPr>
        </p:nvSpPr>
        <p:spPr/>
        <p:txBody>
          <a:bodyPr/>
          <a:lstStyle/>
          <a:p>
            <a:r>
              <a:rPr lang="en-US" dirty="0"/>
              <a:t>Overall, some hormones decrease, some do not change, and some increase with age. Hormones that usually decrease include:</a:t>
            </a:r>
          </a:p>
          <a:p>
            <a:r>
              <a:rPr lang="en-US" dirty="0"/>
              <a:t>Aldosterone</a:t>
            </a:r>
          </a:p>
          <a:p>
            <a:r>
              <a:rPr lang="en-US" dirty="0"/>
              <a:t>Calcitonin</a:t>
            </a:r>
          </a:p>
          <a:p>
            <a:r>
              <a:rPr lang="en-US" dirty="0">
                <a:hlinkClick r:id="rId2"/>
              </a:rPr>
              <a:t>Growth hormone</a:t>
            </a:r>
            <a:endParaRPr lang="en-US" dirty="0"/>
          </a:p>
          <a:p>
            <a:r>
              <a:rPr lang="en-US" dirty="0">
                <a:hlinkClick r:id="rId3"/>
              </a:rPr>
              <a:t>Renin</a:t>
            </a:r>
            <a:endParaRPr lang="en-US" dirty="0"/>
          </a:p>
          <a:p>
            <a:r>
              <a:rPr lang="en-US" dirty="0"/>
              <a:t>In women, estro</a:t>
            </a:r>
          </a:p>
          <a:p>
            <a:endParaRPr lang="en-US" dirty="0"/>
          </a:p>
        </p:txBody>
      </p:sp>
    </p:spTree>
    <p:extLst>
      <p:ext uri="{BB962C8B-B14F-4D97-AF65-F5344CB8AC3E}">
        <p14:creationId xmlns:p14="http://schemas.microsoft.com/office/powerpoint/2010/main" val="3558271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5C0312-FC9C-AD6A-6635-9110A3187EDF}"/>
              </a:ext>
            </a:extLst>
          </p:cNvPr>
          <p:cNvSpPr>
            <a:spLocks noGrp="1"/>
          </p:cNvSpPr>
          <p:nvPr>
            <p:ph idx="1"/>
          </p:nvPr>
        </p:nvSpPr>
        <p:spPr/>
        <p:txBody>
          <a:bodyPr/>
          <a:lstStyle/>
          <a:p>
            <a:r>
              <a:rPr lang="en-US" dirty="0"/>
              <a:t>Hormones that most often remain unchanged or only slightly decrease include:</a:t>
            </a:r>
          </a:p>
          <a:p>
            <a:r>
              <a:rPr lang="en-US" dirty="0"/>
              <a:t>Cortisol</a:t>
            </a:r>
          </a:p>
          <a:p>
            <a:r>
              <a:rPr lang="en-US" dirty="0"/>
              <a:t>Epinephrine</a:t>
            </a:r>
          </a:p>
          <a:p>
            <a:r>
              <a:rPr lang="en-US" dirty="0"/>
              <a:t>Insulin</a:t>
            </a:r>
          </a:p>
          <a:p>
            <a:r>
              <a:rPr lang="en-US" dirty="0"/>
              <a:t>Thyroid hormones </a:t>
            </a:r>
            <a:r>
              <a:rPr lang="en-US" dirty="0">
                <a:hlinkClick r:id="rId2"/>
              </a:rPr>
              <a:t>T3</a:t>
            </a:r>
            <a:r>
              <a:rPr lang="en-US" dirty="0"/>
              <a:t> and </a:t>
            </a:r>
            <a:r>
              <a:rPr lang="en-US" dirty="0">
                <a:hlinkClick r:id="rId3"/>
              </a:rPr>
              <a:t>T4</a:t>
            </a:r>
            <a:endParaRPr lang="en-US" dirty="0"/>
          </a:p>
          <a:p>
            <a:endParaRPr lang="en-US" dirty="0"/>
          </a:p>
        </p:txBody>
      </p:sp>
    </p:spTree>
    <p:extLst>
      <p:ext uri="{BB962C8B-B14F-4D97-AF65-F5344CB8AC3E}">
        <p14:creationId xmlns:p14="http://schemas.microsoft.com/office/powerpoint/2010/main" val="18066761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B3D104-928D-7C6C-799A-3817EE82EFFB}"/>
              </a:ext>
            </a:extLst>
          </p:cNvPr>
          <p:cNvSpPr>
            <a:spLocks noGrp="1"/>
          </p:cNvSpPr>
          <p:nvPr>
            <p:ph idx="1"/>
          </p:nvPr>
        </p:nvSpPr>
        <p:spPr/>
        <p:txBody>
          <a:bodyPr/>
          <a:lstStyle/>
          <a:p>
            <a:r>
              <a:rPr lang="en-US" dirty="0"/>
              <a:t>Hormones that may increase include:</a:t>
            </a:r>
          </a:p>
          <a:p>
            <a:r>
              <a:rPr lang="en-US" dirty="0"/>
              <a:t>Follicle-stimulating hormone (FSH)</a:t>
            </a:r>
          </a:p>
          <a:p>
            <a:r>
              <a:rPr lang="en-US" dirty="0"/>
              <a:t>Luteinizing hormone (LH)</a:t>
            </a:r>
          </a:p>
          <a:p>
            <a:r>
              <a:rPr lang="en-US" dirty="0">
                <a:hlinkClick r:id="rId2"/>
              </a:rPr>
              <a:t>Norepinephrine</a:t>
            </a:r>
            <a:endParaRPr lang="en-US" dirty="0"/>
          </a:p>
          <a:p>
            <a:r>
              <a:rPr lang="en-US" dirty="0">
                <a:hlinkClick r:id="rId3"/>
              </a:rPr>
              <a:t>Parathyroid hormone</a:t>
            </a:r>
            <a:endParaRPr lang="en-US" dirty="0"/>
          </a:p>
          <a:p>
            <a:endParaRPr lang="en-US" dirty="0"/>
          </a:p>
        </p:txBody>
      </p:sp>
    </p:spTree>
    <p:extLst>
      <p:ext uri="{BB962C8B-B14F-4D97-AF65-F5344CB8AC3E}">
        <p14:creationId xmlns:p14="http://schemas.microsoft.com/office/powerpoint/2010/main" val="11173653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6806</TotalTime>
  <Words>867</Words>
  <Application>Microsoft Office PowerPoint</Application>
  <PresentationFormat>Widescreen</PresentationFormat>
  <Paragraphs>55</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Futura PT Book</vt:lpstr>
      <vt:lpstr>Futura PT Demi</vt:lpstr>
      <vt:lpstr>YahooSans VF</vt:lpstr>
      <vt:lpstr>Office Theme</vt:lpstr>
      <vt:lpstr>PowerPoint Presentation</vt:lpstr>
      <vt:lpstr>PowerPoint Presentation</vt:lpstr>
      <vt:lpstr>PowerPoint Presentation</vt:lpstr>
      <vt:lpstr>PowerPoint Presentation</vt:lpstr>
      <vt:lpstr>PowerPoint Presentation</vt:lpstr>
      <vt:lpstr>PowerPoint Presentation</vt:lpstr>
      <vt:lpstr>How Hormones Affect the Skin</vt:lpstr>
      <vt:lpstr>Aging Changes</vt:lpstr>
      <vt:lpstr>PowerPoint Presentation</vt:lpstr>
      <vt:lpstr>PowerPoint Presentation</vt:lpstr>
      <vt:lpstr>Effect Of Changes </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2023-04-11T23:00:10Z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