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4"/>
    <p:sldMasterId id="2147483684" r:id="rId5"/>
  </p:sldMasterIdLst>
  <p:notesMasterIdLst>
    <p:notesMasterId r:id="rId40"/>
  </p:notesMasterIdLst>
  <p:handoutMasterIdLst>
    <p:handoutMasterId r:id="rId41"/>
  </p:handoutMasterIdLst>
  <p:sldIdLst>
    <p:sldId id="269" r:id="rId6"/>
    <p:sldId id="285" r:id="rId7"/>
    <p:sldId id="295" r:id="rId8"/>
    <p:sldId id="287" r:id="rId9"/>
    <p:sldId id="303" r:id="rId10"/>
    <p:sldId id="316" r:id="rId11"/>
    <p:sldId id="294" r:id="rId12"/>
    <p:sldId id="288" r:id="rId13"/>
    <p:sldId id="291" r:id="rId14"/>
    <p:sldId id="292" r:id="rId15"/>
    <p:sldId id="304" r:id="rId16"/>
    <p:sldId id="307" r:id="rId17"/>
    <p:sldId id="297" r:id="rId18"/>
    <p:sldId id="314" r:id="rId19"/>
    <p:sldId id="302" r:id="rId20"/>
    <p:sldId id="308" r:id="rId21"/>
    <p:sldId id="310" r:id="rId22"/>
    <p:sldId id="311" r:id="rId23"/>
    <p:sldId id="312" r:id="rId24"/>
    <p:sldId id="317" r:id="rId25"/>
    <p:sldId id="298" r:id="rId26"/>
    <p:sldId id="299" r:id="rId27"/>
    <p:sldId id="300" r:id="rId28"/>
    <p:sldId id="320" r:id="rId29"/>
    <p:sldId id="321" r:id="rId30"/>
    <p:sldId id="322" r:id="rId31"/>
    <p:sldId id="330" r:id="rId32"/>
    <p:sldId id="323" r:id="rId33"/>
    <p:sldId id="324" r:id="rId34"/>
    <p:sldId id="326" r:id="rId35"/>
    <p:sldId id="325" r:id="rId36"/>
    <p:sldId id="329" r:id="rId37"/>
    <p:sldId id="331" r:id="rId38"/>
    <p:sldId id="279" r:id="rId39"/>
  </p:sldIdLst>
  <p:sldSz cx="12192000" cy="6858000"/>
  <p:notesSz cx="7023100" cy="93091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269"/>
          </p14:sldIdLst>
        </p14:section>
        <p14:section name="Untitled Section" id="{BAB5FE1B-4910-480F-9285-3B3D14DFD513}">
          <p14:sldIdLst>
            <p14:sldId id="285"/>
            <p14:sldId id="295"/>
            <p14:sldId id="287"/>
            <p14:sldId id="303"/>
            <p14:sldId id="316"/>
            <p14:sldId id="294"/>
            <p14:sldId id="288"/>
            <p14:sldId id="291"/>
            <p14:sldId id="292"/>
            <p14:sldId id="304"/>
            <p14:sldId id="307"/>
            <p14:sldId id="297"/>
            <p14:sldId id="314"/>
            <p14:sldId id="302"/>
            <p14:sldId id="308"/>
            <p14:sldId id="310"/>
            <p14:sldId id="311"/>
            <p14:sldId id="312"/>
            <p14:sldId id="317"/>
            <p14:sldId id="298"/>
            <p14:sldId id="299"/>
            <p14:sldId id="300"/>
            <p14:sldId id="320"/>
            <p14:sldId id="321"/>
            <p14:sldId id="322"/>
            <p14:sldId id="330"/>
            <p14:sldId id="323"/>
            <p14:sldId id="324"/>
            <p14:sldId id="326"/>
            <p14:sldId id="325"/>
            <p14:sldId id="329"/>
            <p14:sldId id="331"/>
            <p14:sldId id="279"/>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122AF0-0689-4205-A248-9E226137D659}" v="22" dt="2024-09-16T01:08:31.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14" autoAdjust="0"/>
    <p:restoredTop sz="84120" autoAdjust="0"/>
  </p:normalViewPr>
  <p:slideViewPr>
    <p:cSldViewPr snapToGrid="0">
      <p:cViewPr varScale="1">
        <p:scale>
          <a:sx n="94" d="100"/>
          <a:sy n="94" d="100"/>
        </p:scale>
        <p:origin x="1182" y="8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gs" Target="tags/tag1.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2/6/2025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2/6/2025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3F1AA2EC-018E-495A-975D-CC074962699C}" type="slidenum">
              <a:rPr lang="en-US" smtClean="0"/>
              <a:pPr/>
              <a:t>1</a:t>
            </a:fld>
            <a:endParaRPr lang="en-US"/>
          </a:p>
        </p:txBody>
      </p:sp>
    </p:spTree>
    <p:extLst>
      <p:ext uri="{BB962C8B-B14F-4D97-AF65-F5344CB8AC3E}">
        <p14:creationId xmlns:p14="http://schemas.microsoft.com/office/powerpoint/2010/main" val="905603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endParaRPr lang="en-US" sz="3200" b="0" dirty="0"/>
          </a:p>
        </p:txBody>
      </p:sp>
      <p:sp>
        <p:nvSpPr>
          <p:cNvPr id="4" name="Slide Number Placeholder 3"/>
          <p:cNvSpPr>
            <a:spLocks noGrp="1"/>
          </p:cNvSpPr>
          <p:nvPr>
            <p:ph type="sldNum" sz="quarter" idx="10"/>
          </p:nvPr>
        </p:nvSpPr>
        <p:spPr/>
        <p:txBody>
          <a:bodyPr/>
          <a:lstStyle/>
          <a:p>
            <a:fld id="{81BABAA4-36B7-40AA-9F86-9FB5A435A2D0}" type="slidenum">
              <a:rPr lang="en-US" smtClean="0"/>
              <a:pPr/>
              <a:t>14</a:t>
            </a:fld>
            <a:endParaRPr lang="en-US"/>
          </a:p>
        </p:txBody>
      </p:sp>
    </p:spTree>
    <p:extLst>
      <p:ext uri="{BB962C8B-B14F-4D97-AF65-F5344CB8AC3E}">
        <p14:creationId xmlns:p14="http://schemas.microsoft.com/office/powerpoint/2010/main" val="110895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3F1AA2EC-018E-495A-975D-CC074962699C}" type="slidenum">
              <a:rPr lang="en-US" smtClean="0"/>
              <a:pPr/>
              <a:t>34</a:t>
            </a:fld>
            <a:endParaRPr lang="en-US"/>
          </a:p>
        </p:txBody>
      </p:sp>
    </p:spTree>
    <p:extLst>
      <p:ext uri="{BB962C8B-B14F-4D97-AF65-F5344CB8AC3E}">
        <p14:creationId xmlns:p14="http://schemas.microsoft.com/office/powerpoint/2010/main" val="1549006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
        <p:nvSpPr>
          <p:cNvPr id="9" name="TextBox 8">
            <a:extLst>
              <a:ext uri="{FF2B5EF4-FFF2-40B4-BE49-F238E27FC236}">
                <a16:creationId xmlns:a16="http://schemas.microsoft.com/office/drawing/2014/main" id="{16F6CEE6-04FD-4562-BD46-1D408EDE73D0}"/>
              </a:ext>
            </a:extLst>
          </p:cNvPr>
          <p:cNvSpPr txBox="1"/>
          <p:nvPr/>
        </p:nvSpPr>
        <p:spPr>
          <a:xfrm>
            <a:off x="4631239" y="4915594"/>
            <a:ext cx="7244944" cy="830997"/>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2400" dirty="0">
                <a:solidFill>
                  <a:schemeClr val="bg1"/>
                </a:solidFill>
                <a:latin typeface="+mn-lt"/>
              </a:rPr>
              <a:t>MRT Program</a:t>
            </a:r>
          </a:p>
          <a:p>
            <a:r>
              <a:rPr lang="en-CA" sz="2400" dirty="0">
                <a:solidFill>
                  <a:schemeClr val="bg1"/>
                </a:solidFill>
                <a:latin typeface="+mn-lt"/>
              </a:rPr>
              <a:t>Anderson College</a:t>
            </a:r>
          </a:p>
        </p:txBody>
      </p:sp>
    </p:spTree>
    <p:extLst>
      <p:ext uri="{BB962C8B-B14F-4D97-AF65-F5344CB8AC3E}">
        <p14:creationId xmlns:p14="http://schemas.microsoft.com/office/powerpoint/2010/main" val="641442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hasCustomPrompt="1"/>
          </p:nvPr>
        </p:nvSpPr>
        <p:spPr/>
        <p:txBody>
          <a:bodyPr/>
          <a:lstStyle>
            <a:lvl1pPr>
              <a:defRPr baseline="0">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ECD679F3-9E2C-4F27-B6E9-3AB29BFAD772}" type="datetimeFigureOut">
              <a:rPr lang="en-US" smtClean="0"/>
              <a:pPr/>
              <a:t>2/6/2025</a:t>
            </a:fld>
            <a:endParaRPr lang="en-US"/>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0ED3FA5A-6358-4B62-815B-BC46CFA80360}" type="slidenum">
              <a:rPr lang="en-US" smtClean="0"/>
              <a:pPr/>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4" y="510365"/>
            <a:ext cx="495477" cy="776177"/>
          </a:xfrm>
          <a:prstGeom prst="rect">
            <a:avLst/>
          </a:prstGeom>
        </p:spPr>
      </p:pic>
    </p:spTree>
    <p:extLst>
      <p:ext uri="{BB962C8B-B14F-4D97-AF65-F5344CB8AC3E}">
        <p14:creationId xmlns:p14="http://schemas.microsoft.com/office/powerpoint/2010/main" val="2824948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0801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hasCustomPrompt="1"/>
          </p:nvPr>
        </p:nvSpPr>
        <p:spPr/>
        <p:txBody>
          <a:bodyPr/>
          <a:lstStyle>
            <a:lvl1pPr>
              <a:defRPr>
                <a:solidFill>
                  <a:srgbClr val="A21D22"/>
                </a:solidFill>
                <a:latin typeface="+mn-lt"/>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dirty="0"/>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3966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7"/>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7610310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50598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4" y="510365"/>
            <a:ext cx="495477" cy="776177"/>
          </a:xfrm>
          <a:prstGeom prst="rect">
            <a:avLst/>
          </a:prstGeom>
        </p:spPr>
      </p:pic>
    </p:spTree>
    <p:extLst>
      <p:ext uri="{BB962C8B-B14F-4D97-AF65-F5344CB8AC3E}">
        <p14:creationId xmlns:p14="http://schemas.microsoft.com/office/powerpoint/2010/main" val="2303552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28851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900260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65022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54312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39693" y="1320800"/>
            <a:ext cx="5804225" cy="2980352"/>
          </a:xfrm>
          <a:prstGeom prst="rect">
            <a:avLst/>
          </a:prstGeom>
        </p:spPr>
        <p:txBody>
          <a:bodyPr/>
          <a:lstStyle>
            <a:lvl1pPr algn="l">
              <a:defRPr sz="6000" baseline="0">
                <a:solidFill>
                  <a:schemeClr val="tx1"/>
                </a:solidFill>
                <a:latin typeface="Impact" pitchFamily="34" charset="0"/>
              </a:defRPr>
            </a:lvl1pPr>
          </a:lstStyle>
          <a:p>
            <a:endParaRPr lang="en-CA" noProof="0" dirty="0"/>
          </a:p>
        </p:txBody>
      </p:sp>
      <p:sp>
        <p:nvSpPr>
          <p:cNvPr id="11" name="Text Placeholder 10"/>
          <p:cNvSpPr>
            <a:spLocks noGrp="1"/>
          </p:cNvSpPr>
          <p:nvPr>
            <p:ph type="body" sz="quarter" idx="10" hasCustomPrompt="1"/>
          </p:nvPr>
        </p:nvSpPr>
        <p:spPr>
          <a:xfrm>
            <a:off x="5939693" y="4401024"/>
            <a:ext cx="5804225" cy="675789"/>
          </a:xfrm>
          <a:prstGeom prst="rect">
            <a:avLst/>
          </a:prstGeom>
        </p:spPr>
        <p:txBody>
          <a:bodyPr vert="horz"/>
          <a:lstStyle>
            <a:lvl1pPr marL="0" algn="l" defTabSz="914400" rtl="0" eaLnBrk="1" latinLnBrk="0" hangingPunct="1">
              <a:spcBef>
                <a:spcPct val="50000"/>
              </a:spcBef>
              <a:defRPr lang="en-US" sz="1400" b="1" kern="1200" baseline="0" dirty="0">
                <a:solidFill>
                  <a:srgbClr val="005EB8"/>
                </a:solidFill>
                <a:latin typeface="Arial" pitchFamily="34" charset="0"/>
                <a:ea typeface="+mn-ea"/>
                <a:cs typeface="Arial" pitchFamily="34" charset="0"/>
              </a:defRPr>
            </a:lvl1pPr>
          </a:lstStyle>
          <a:p>
            <a:pPr lvl="0"/>
            <a:r>
              <a:rPr lang="en-US" dirty="0"/>
              <a:t>Presentation Subtitle</a:t>
            </a:r>
          </a:p>
        </p:txBody>
      </p:sp>
    </p:spTree>
  </p:cSld>
  <p:clrMapOvr>
    <a:masterClrMapping/>
  </p:clrMapOvr>
  <p:extLst>
    <p:ext uri="{DCECCB84-F9BA-43D5-87BE-67443E8EF086}">
      <p15:sldGuideLst xmlns:p15="http://schemas.microsoft.com/office/powerpoint/2012/main">
        <p15:guide id="1" orient="horz" pos="936"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p:spTree>
      <p:nvGrpSpPr>
        <p:cNvPr id="1" name=""/>
        <p:cNvGrpSpPr/>
        <p:nvPr/>
      </p:nvGrpSpPr>
      <p:grpSpPr>
        <a:xfrm>
          <a:off x="0" y="0"/>
          <a:ext cx="0" cy="0"/>
          <a:chOff x="0" y="0"/>
          <a:chExt cx="0" cy="0"/>
        </a:xfrm>
      </p:grpSpPr>
      <p:sp>
        <p:nvSpPr>
          <p:cNvPr id="3" name="Title 1"/>
          <p:cNvSpPr>
            <a:spLocks noGrp="1"/>
          </p:cNvSpPr>
          <p:nvPr>
            <p:ph type="ctrTitle"/>
          </p:nvPr>
        </p:nvSpPr>
        <p:spPr>
          <a:xfrm>
            <a:off x="823803" y="154483"/>
            <a:ext cx="8929797" cy="627860"/>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Tree>
    <p:extLst>
      <p:ext uri="{BB962C8B-B14F-4D97-AF65-F5344CB8AC3E}">
        <p14:creationId xmlns:p14="http://schemas.microsoft.com/office/powerpoint/2010/main" val="267400980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numbered">
    <p:spTree>
      <p:nvGrpSpPr>
        <p:cNvPr id="1" name=""/>
        <p:cNvGrpSpPr/>
        <p:nvPr/>
      </p:nvGrpSpPr>
      <p:grpSpPr>
        <a:xfrm>
          <a:off x="0" y="0"/>
          <a:ext cx="0" cy="0"/>
          <a:chOff x="0" y="0"/>
          <a:chExt cx="0" cy="0"/>
        </a:xfrm>
      </p:grpSpPr>
      <p:sp>
        <p:nvSpPr>
          <p:cNvPr id="8" name="Content Placeholder 7"/>
          <p:cNvSpPr>
            <a:spLocks noGrp="1"/>
          </p:cNvSpPr>
          <p:nvPr>
            <p:ph sz="quarter" idx="10"/>
          </p:nvPr>
        </p:nvSpPr>
        <p:spPr>
          <a:xfrm>
            <a:off x="846668" y="1248508"/>
            <a:ext cx="10454217" cy="4967260"/>
          </a:xfrm>
          <a:prstGeom prst="rect">
            <a:avLst/>
          </a:prstGeom>
        </p:spPr>
        <p:txBody>
          <a:bodyPr vert="horz"/>
          <a:lstStyle>
            <a:lvl1pPr marL="342900" indent="-342900">
              <a:buFont typeface="+mj-lt"/>
              <a:buAutoNum type="arabicPeriod"/>
              <a:defRPr baseline="0">
                <a:solidFill>
                  <a:schemeClr val="tx2"/>
                </a:solidFill>
              </a:defRPr>
            </a:lvl1pPr>
            <a:lvl2pPr marL="685800" indent="-342900">
              <a:buFont typeface="+mj-lt"/>
              <a:buAutoNum type="alphaLcParenR"/>
              <a:defRPr sz="2400"/>
            </a:lvl2pPr>
            <a:lvl3pPr marL="914400" indent="-228600">
              <a:buFont typeface="+mj-lt"/>
              <a:buAutoNum type="romanLcPeriod"/>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3" name="Title 1"/>
          <p:cNvSpPr>
            <a:spLocks noGrp="1"/>
          </p:cNvSpPr>
          <p:nvPr>
            <p:ph type="ctrTitle"/>
          </p:nvPr>
        </p:nvSpPr>
        <p:spPr>
          <a:xfrm>
            <a:off x="821128" y="157877"/>
            <a:ext cx="8932472" cy="682387"/>
          </a:xfrm>
          <a:prstGeom prst="rect">
            <a:avLst/>
          </a:prstGeom>
        </p:spPr>
        <p:txBody>
          <a:bodyPr/>
          <a:lstStyle>
            <a:lvl1pPr algn="l">
              <a:defRPr sz="3000" b="1" i="0" baseline="0">
                <a:solidFill>
                  <a:schemeClr val="tx2"/>
                </a:solidFill>
                <a:latin typeface="Arial"/>
              </a:defRPr>
            </a:lvl1pPr>
          </a:lstStyle>
          <a:p>
            <a:endParaRPr lang="en-CA" noProof="0" dirty="0"/>
          </a:p>
        </p:txBody>
      </p:sp>
    </p:spTree>
    <p:extLst>
      <p:ext uri="{BB962C8B-B14F-4D97-AF65-F5344CB8AC3E}">
        <p14:creationId xmlns:p14="http://schemas.microsoft.com/office/powerpoint/2010/main" val="296262697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512"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Large image">
    <p:spTree>
      <p:nvGrpSpPr>
        <p:cNvPr id="1" name=""/>
        <p:cNvGrpSpPr/>
        <p:nvPr/>
      </p:nvGrpSpPr>
      <p:grpSpPr>
        <a:xfrm>
          <a:off x="0" y="0"/>
          <a:ext cx="0" cy="0"/>
          <a:chOff x="0" y="0"/>
          <a:chExt cx="0" cy="0"/>
        </a:xfrm>
      </p:grpSpPr>
      <p:sp>
        <p:nvSpPr>
          <p:cNvPr id="3" name="Title 1"/>
          <p:cNvSpPr>
            <a:spLocks noGrp="1"/>
          </p:cNvSpPr>
          <p:nvPr>
            <p:ph type="ctrTitle"/>
          </p:nvPr>
        </p:nvSpPr>
        <p:spPr>
          <a:xfrm>
            <a:off x="819936" y="155769"/>
            <a:ext cx="8933664" cy="675703"/>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5" name="Picture Placeholder 4"/>
          <p:cNvSpPr>
            <a:spLocks noGrp="1"/>
          </p:cNvSpPr>
          <p:nvPr>
            <p:ph type="pic" sz="quarter" idx="10" hasCustomPrompt="1"/>
          </p:nvPr>
        </p:nvSpPr>
        <p:spPr>
          <a:xfrm>
            <a:off x="843843" y="1239716"/>
            <a:ext cx="10457040" cy="4868750"/>
          </a:xfrm>
          <a:prstGeom prst="rect">
            <a:avLst/>
          </a:prstGeom>
        </p:spPr>
        <p:txBody>
          <a:bodyPr vert="horz"/>
          <a:lstStyle>
            <a:lvl1pPr>
              <a:defRPr baseline="0"/>
            </a:lvl1pPr>
          </a:lstStyle>
          <a:p>
            <a:r>
              <a:rPr lang="en-CA" noProof="0" dirty="0"/>
              <a:t>Insert image here.</a:t>
            </a:r>
          </a:p>
        </p:txBody>
      </p:sp>
      <p:sp>
        <p:nvSpPr>
          <p:cNvPr id="6" name="Text Placeholder 10"/>
          <p:cNvSpPr>
            <a:spLocks noGrp="1"/>
          </p:cNvSpPr>
          <p:nvPr>
            <p:ph type="body" sz="quarter" idx="11" hasCustomPrompt="1"/>
          </p:nvPr>
        </p:nvSpPr>
        <p:spPr>
          <a:xfrm>
            <a:off x="5407512" y="6133275"/>
            <a:ext cx="5995595" cy="28571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686758168"/>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Large text / content / image">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54657"/>
            <a:ext cx="8933203" cy="685607"/>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8" name="Content Placeholder 7"/>
          <p:cNvSpPr>
            <a:spLocks noGrp="1"/>
          </p:cNvSpPr>
          <p:nvPr>
            <p:ph sz="quarter" idx="10"/>
          </p:nvPr>
        </p:nvSpPr>
        <p:spPr>
          <a:xfrm>
            <a:off x="846668" y="1248509"/>
            <a:ext cx="10454217" cy="2517157"/>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a:p>
            <a:pPr lvl="2"/>
            <a:endParaRPr lang="en-US" noProof="0" dirty="0"/>
          </a:p>
        </p:txBody>
      </p:sp>
      <p:sp>
        <p:nvSpPr>
          <p:cNvPr id="4" name="Picture Placeholder 4"/>
          <p:cNvSpPr>
            <a:spLocks noGrp="1"/>
          </p:cNvSpPr>
          <p:nvPr>
            <p:ph type="pic" sz="quarter" idx="11" hasCustomPrompt="1"/>
          </p:nvPr>
        </p:nvSpPr>
        <p:spPr>
          <a:xfrm>
            <a:off x="843843" y="3852567"/>
            <a:ext cx="10457040" cy="2255898"/>
          </a:xfrm>
          <a:prstGeom prst="rect">
            <a:avLst/>
          </a:prstGeom>
        </p:spPr>
        <p:txBody>
          <a:bodyPr vert="horz"/>
          <a:lstStyle>
            <a:lvl1pPr>
              <a:defRPr baseline="0"/>
            </a:lvl1pPr>
          </a:lstStyle>
          <a:p>
            <a:r>
              <a:rPr lang="en-CA" noProof="0" dirty="0"/>
              <a:t>Insert image here.</a:t>
            </a:r>
          </a:p>
        </p:txBody>
      </p:sp>
      <p:sp>
        <p:nvSpPr>
          <p:cNvPr id="5" name="Text Placeholder 10"/>
          <p:cNvSpPr>
            <a:spLocks noGrp="1"/>
          </p:cNvSpPr>
          <p:nvPr>
            <p:ph type="body" sz="quarter" idx="12" hasCustomPrompt="1"/>
          </p:nvPr>
        </p:nvSpPr>
        <p:spPr>
          <a:xfrm>
            <a:off x="5407512" y="6126049"/>
            <a:ext cx="5995595" cy="257166"/>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955310471"/>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Image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7" y="160030"/>
            <a:ext cx="8933203" cy="647852"/>
          </a:xfrm>
          <a:prstGeom prst="rect">
            <a:avLst/>
          </a:prstGeom>
        </p:spPr>
        <p:txBody>
          <a:bodyPr/>
          <a:lstStyle>
            <a:lvl1pPr algn="l">
              <a:defRPr sz="3000" b="1" i="0" baseline="0">
                <a:solidFill>
                  <a:schemeClr val="tx1"/>
                </a:solidFill>
                <a:latin typeface="Arial"/>
              </a:defRPr>
            </a:lvl1pPr>
          </a:lstStyle>
          <a:p>
            <a:endParaRPr lang="en-CA" noProof="0" dirty="0"/>
          </a:p>
        </p:txBody>
      </p:sp>
      <p:sp>
        <p:nvSpPr>
          <p:cNvPr id="4" name="Picture Placeholder 4"/>
          <p:cNvSpPr>
            <a:spLocks noGrp="1"/>
          </p:cNvSpPr>
          <p:nvPr>
            <p:ph type="pic" sz="quarter" idx="10" hasCustomPrompt="1"/>
          </p:nvPr>
        </p:nvSpPr>
        <p:spPr>
          <a:xfrm>
            <a:off x="6807200" y="1248508"/>
            <a:ext cx="4493683" cy="4689714"/>
          </a:xfrm>
          <a:prstGeom prst="rect">
            <a:avLst/>
          </a:prstGeom>
        </p:spPr>
        <p:txBody>
          <a:bodyPr vert="horz"/>
          <a:lstStyle>
            <a:lvl1pPr marL="0" indent="0">
              <a:buFont typeface="Arial" panose="020B0604020202020204" pitchFamily="34" charset="0"/>
              <a:buNone/>
              <a:defRPr baseline="0">
                <a:solidFill>
                  <a:schemeClr val="accent3"/>
                </a:solidFill>
              </a:defRPr>
            </a:lvl1pPr>
            <a:lvl2pPr marL="685800" indent="-342900">
              <a:defRPr/>
            </a:lvl2pPr>
            <a:lvl3pPr marL="914400" indent="-228600">
              <a:buFont typeface="Wingdings" panose="05000000000000000000" pitchFamily="2" charset="2"/>
              <a:buChar char="§"/>
              <a:defRPr sz="2000"/>
            </a:lvl3pPr>
            <a:lvl4pPr marL="1143000" indent="-228600">
              <a:defRPr sz="1800"/>
            </a:lvl4pPr>
            <a:lvl5pPr marL="1371600" indent="-228600">
              <a:defRPr sz="1600"/>
            </a:lvl5pPr>
          </a:lstStyle>
          <a:p>
            <a:r>
              <a:rPr lang="en-CA" noProof="0" dirty="0"/>
              <a:t>Insert image here.</a:t>
            </a:r>
          </a:p>
        </p:txBody>
      </p:sp>
      <p:sp>
        <p:nvSpPr>
          <p:cNvPr id="6" name="Content Placeholder 7"/>
          <p:cNvSpPr>
            <a:spLocks noGrp="1"/>
          </p:cNvSpPr>
          <p:nvPr>
            <p:ph sz="quarter" idx="12"/>
          </p:nvPr>
        </p:nvSpPr>
        <p:spPr>
          <a:xfrm>
            <a:off x="846669" y="1248508"/>
            <a:ext cx="5604932" cy="5076988"/>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8" name="Text Placeholder 10"/>
          <p:cNvSpPr>
            <a:spLocks noGrp="1"/>
          </p:cNvSpPr>
          <p:nvPr>
            <p:ph type="body" sz="quarter" idx="11" hasCustomPrompt="1"/>
          </p:nvPr>
        </p:nvSpPr>
        <p:spPr>
          <a:xfrm>
            <a:off x="6806493" y="5938221"/>
            <a:ext cx="4653987" cy="384318"/>
          </a:xfrm>
          <a:prstGeom prst="rect">
            <a:avLst/>
          </a:prstGeom>
        </p:spPr>
        <p:txBody>
          <a:bodyPr vert="horz"/>
          <a:lstStyle>
            <a:lvl1pPr marL="0" algn="r" defTabSz="914400" rtl="0" eaLnBrk="1" latinLnBrk="0" hangingPunct="1">
              <a:spcBef>
                <a:spcPct val="50000"/>
              </a:spcBef>
              <a:defRPr lang="en-US" sz="1000" b="0" kern="1200" baseline="0" dirty="0">
                <a:solidFill>
                  <a:schemeClr val="tx1">
                    <a:lumMod val="65000"/>
                    <a:lumOff val="35000"/>
                  </a:schemeClr>
                </a:solidFill>
                <a:latin typeface="Arial" pitchFamily="34" charset="0"/>
                <a:ea typeface="+mn-ea"/>
                <a:cs typeface="Arial" pitchFamily="34" charset="0"/>
              </a:defRPr>
            </a:lvl1pPr>
          </a:lstStyle>
          <a:p>
            <a:pPr lvl="0"/>
            <a:r>
              <a:rPr lang="en-US" dirty="0"/>
              <a:t>Source: Include image source here</a:t>
            </a:r>
          </a:p>
        </p:txBody>
      </p:sp>
    </p:spTree>
    <p:extLst>
      <p:ext uri="{BB962C8B-B14F-4D97-AF65-F5344CB8AC3E}">
        <p14:creationId xmlns:p14="http://schemas.microsoft.com/office/powerpoint/2010/main" val="3356846997"/>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Text / Text split">
    <p:spTree>
      <p:nvGrpSpPr>
        <p:cNvPr id="1" name=""/>
        <p:cNvGrpSpPr/>
        <p:nvPr/>
      </p:nvGrpSpPr>
      <p:grpSpPr>
        <a:xfrm>
          <a:off x="0" y="0"/>
          <a:ext cx="0" cy="0"/>
          <a:chOff x="0" y="0"/>
          <a:chExt cx="0" cy="0"/>
        </a:xfrm>
      </p:grpSpPr>
      <p:sp>
        <p:nvSpPr>
          <p:cNvPr id="3" name="Title 1"/>
          <p:cNvSpPr>
            <a:spLocks noGrp="1"/>
          </p:cNvSpPr>
          <p:nvPr>
            <p:ph type="ctrTitle"/>
          </p:nvPr>
        </p:nvSpPr>
        <p:spPr>
          <a:xfrm>
            <a:off x="820398" y="155149"/>
            <a:ext cx="8944925" cy="685114"/>
          </a:xfrm>
          <a:prstGeom prst="rect">
            <a:avLst/>
          </a:prstGeom>
        </p:spPr>
        <p:txBody>
          <a:bodyPr/>
          <a:lstStyle>
            <a:lvl1pPr algn="l">
              <a:defRPr sz="3000" b="1" i="0" baseline="0">
                <a:solidFill>
                  <a:schemeClr val="tx2"/>
                </a:solidFill>
                <a:latin typeface="Arial"/>
              </a:defRPr>
            </a:lvl1pPr>
          </a:lstStyle>
          <a:p>
            <a:endParaRPr lang="en-CA" noProof="0" dirty="0"/>
          </a:p>
        </p:txBody>
      </p:sp>
      <p:sp>
        <p:nvSpPr>
          <p:cNvPr id="10" name="Content Placeholder 3"/>
          <p:cNvSpPr>
            <a:spLocks noGrp="1"/>
          </p:cNvSpPr>
          <p:nvPr>
            <p:ph sz="half" idx="2"/>
          </p:nvPr>
        </p:nvSpPr>
        <p:spPr>
          <a:xfrm>
            <a:off x="6260123" y="1239716"/>
            <a:ext cx="5055000" cy="5085781"/>
          </a:xfrm>
          <a:prstGeom prst="rect">
            <a:avLst/>
          </a:prstGeom>
        </p:spPr>
        <p:txBody>
          <a:bodyPr/>
          <a:lstStyle>
            <a:lvl1pPr marL="342900" indent="-342900">
              <a:buFont typeface="Arial" panose="020B0604020202020204" pitchFamily="34" charset="0"/>
              <a:buChar char="•"/>
              <a:defRPr sz="2800">
                <a:solidFill>
                  <a:schemeClr val="tx2"/>
                </a:solidFill>
              </a:defRPr>
            </a:lvl1pPr>
            <a:lvl2pPr marL="685800" indent="-342900">
              <a:buFont typeface="Arial" panose="020B0604020202020204" pitchFamily="34" charset="0"/>
              <a:buChar char="◦"/>
              <a:defRPr sz="2400" b="0"/>
            </a:lvl2pPr>
            <a:lvl3pPr marL="914400" indent="-228600">
              <a:buFont typeface="Wingdings" panose="05000000000000000000" pitchFamily="2" charset="2"/>
              <a:buChar char="§"/>
              <a:defRPr sz="2000" b="0"/>
            </a:lvl3pPr>
            <a:lvl4pPr marL="1143000" indent="-228600">
              <a:defRPr sz="1800" b="0"/>
            </a:lvl4pPr>
            <a:lvl5pPr marL="1371600" indent="-228600">
              <a:defRPr sz="1600" b="0"/>
            </a:lvl5pPr>
            <a:lvl6pPr>
              <a:defRPr sz="1800"/>
            </a:lvl6pPr>
            <a:lvl7pPr>
              <a:defRPr sz="1800"/>
            </a:lvl7pPr>
            <a:lvl8pPr>
              <a:defRPr sz="1800"/>
            </a:lvl8pPr>
            <a:lvl9pPr>
              <a:defRPr sz="1800"/>
            </a:lvl9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CA" noProof="0" dirty="0"/>
          </a:p>
        </p:txBody>
      </p:sp>
      <p:sp>
        <p:nvSpPr>
          <p:cNvPr id="11" name="Content Placeholder 7"/>
          <p:cNvSpPr>
            <a:spLocks noGrp="1"/>
          </p:cNvSpPr>
          <p:nvPr>
            <p:ph sz="quarter" idx="12"/>
          </p:nvPr>
        </p:nvSpPr>
        <p:spPr>
          <a:xfrm>
            <a:off x="846669" y="1239716"/>
            <a:ext cx="5108655" cy="5085781"/>
          </a:xfrm>
          <a:prstGeom prst="rect">
            <a:avLst/>
          </a:prstGeom>
        </p:spPr>
        <p:txBody>
          <a:bodyPr vert="horz"/>
          <a:lstStyle>
            <a:lvl1pPr marL="342900" indent="-342900">
              <a:buFont typeface="Arial" panose="020B0604020202020204" pitchFamily="34" charset="0"/>
              <a:buChar char="•"/>
              <a:defRPr baseline="0">
                <a:solidFill>
                  <a:schemeClr val="tx2"/>
                </a:solidFill>
              </a:defRPr>
            </a:lvl1pPr>
            <a:lvl2pPr marL="685800" indent="-342900">
              <a:buFont typeface="Arial" panose="020B0604020202020204" pitchFamily="34" charset="0"/>
              <a:buChar char="◦"/>
              <a:defRPr sz="2400"/>
            </a:lvl2pPr>
            <a:lvl3pPr marL="914400" indent="-228600">
              <a:buFont typeface="Wingdings" panose="05000000000000000000" pitchFamily="2" charset="2"/>
              <a:buChar char="§"/>
              <a:defRPr sz="2000"/>
            </a:lvl3pPr>
            <a:lvl4pPr marL="1143000" indent="-228600">
              <a:defRPr sz="1800"/>
            </a:lvl4pPr>
            <a:lvl5pPr marL="1371600" indent="-228600">
              <a:tabLst/>
              <a:defRPr sz="1600"/>
            </a:lvl5pPr>
          </a:lstStyle>
          <a:p>
            <a:pPr lvl="0"/>
            <a:r>
              <a:rPr lang="en-US" noProof="0" dirty="0"/>
              <a:t>Click to edit Master text styles</a:t>
            </a:r>
          </a:p>
          <a:p>
            <a:pPr lvl="1"/>
            <a:r>
              <a:rPr lang="en-US" sz="2400" noProof="0" dirty="0"/>
              <a:t>Second level</a:t>
            </a:r>
          </a:p>
          <a:p>
            <a:pPr lvl="2"/>
            <a:r>
              <a:rPr lang="en-US" sz="2000" noProof="0" dirty="0"/>
              <a:t>Third level</a:t>
            </a:r>
            <a:endParaRPr lang="en-US" noProof="0" dirty="0"/>
          </a:p>
          <a:p>
            <a:pPr lvl="3"/>
            <a:r>
              <a:rPr lang="en-US" noProof="0" dirty="0"/>
              <a:t>Fourth level</a:t>
            </a:r>
          </a:p>
          <a:p>
            <a:pPr lvl="4"/>
            <a:r>
              <a:rPr lang="en-US" noProof="0" dirty="0"/>
              <a:t>Fifth level</a:t>
            </a:r>
            <a:endParaRPr lang="en-CA" noProof="0" dirty="0"/>
          </a:p>
          <a:p>
            <a:pPr lvl="0"/>
            <a:endParaRPr lang="en-CA" noProof="0" dirty="0"/>
          </a:p>
        </p:txBody>
      </p:sp>
      <p:sp>
        <p:nvSpPr>
          <p:cNvPr id="6" name="Rectangle 2"/>
          <p:cNvSpPr>
            <a:spLocks noChangeArrowheads="1"/>
          </p:cNvSpPr>
          <p:nvPr userDrawn="1"/>
        </p:nvSpPr>
        <p:spPr bwMode="auto">
          <a:xfrm>
            <a:off x="0" y="807883"/>
            <a:ext cx="12192000" cy="32381"/>
          </a:xfrm>
          <a:prstGeom prst="rect">
            <a:avLst/>
          </a:prstGeom>
          <a:solidFill>
            <a:srgbClr val="005EB8"/>
          </a:solidFill>
          <a:ln>
            <a:noFill/>
          </a:ln>
        </p:spPr>
        <p:txBody>
          <a:bodyPr vert="horz" wrap="square" lIns="91440" tIns="45720" rIns="91440" bIns="45720" numCol="1" anchor="t" anchorCtr="0" compatLnSpc="1">
            <a:prstTxWarp prst="textNoShape">
              <a:avLst/>
            </a:prstTxWarp>
          </a:bodyPr>
          <a:lstStyle/>
          <a:p>
            <a:endParaRPr lang="en-US" sz="1800"/>
          </a:p>
        </p:txBody>
      </p:sp>
    </p:spTree>
    <p:extLst>
      <p:ext uri="{BB962C8B-B14F-4D97-AF65-F5344CB8AC3E}">
        <p14:creationId xmlns:p14="http://schemas.microsoft.com/office/powerpoint/2010/main" val="3031005330"/>
      </p:ext>
    </p:extLst>
  </p:cSld>
  <p:clrMapOvr>
    <a:masterClrMapping/>
  </p:clrMapOvr>
  <p:extLst>
    <p:ext uri="{DCECCB84-F9BA-43D5-87BE-67443E8EF086}">
      <p15:sldGuideLst xmlns:p15="http://schemas.microsoft.com/office/powerpoint/2012/main">
        <p15:guide id="1" orient="horz" pos="864" userDrawn="1">
          <p15:clr>
            <a:srgbClr val="FBAE40"/>
          </p15:clr>
        </p15:guide>
        <p15:guide id="2"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528487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838703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CA"/>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298495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790582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2025-02-06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2893267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2025-02-06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287300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2025-02-06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501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94491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CA"/>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2025-02-06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06438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596398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2025-02-06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7247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3C4745C-428B-4B0B-8F6A-602D577E8B0B}" type="datetimeFigureOut">
              <a:rPr lang="en-CA" smtClean="0"/>
              <a:pPr/>
              <a:t>2025-02-06</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59AB439-DE0E-4579-95AC-E350C482DFC4}" type="slidenum">
              <a:rPr lang="en-CA" smtClean="0"/>
              <a:pPr/>
              <a:t>‹#›</a:t>
            </a:fld>
            <a:endParaRPr lang="en-CA"/>
          </a:p>
        </p:txBody>
      </p:sp>
      <p:sp>
        <p:nvSpPr>
          <p:cNvPr id="7" name="Rectangle 4">
            <a:extLst>
              <a:ext uri="{FF2B5EF4-FFF2-40B4-BE49-F238E27FC236}">
                <a16:creationId xmlns:a16="http://schemas.microsoft.com/office/drawing/2014/main" id="{D731AAF1-AA2F-6870-20D6-BA2C48E75D7A}"/>
              </a:ext>
            </a:extLst>
          </p:cNvPr>
          <p:cNvSpPr>
            <a:spLocks noChangeArrowheads="1"/>
          </p:cNvSpPr>
          <p:nvPr/>
        </p:nvSpPr>
        <p:spPr bwMode="auto">
          <a:xfrm>
            <a:off x="1" y="90101"/>
            <a:ext cx="138564" cy="27699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endParaRPr lang="en-US" sz="1350"/>
          </a:p>
        </p:txBody>
      </p:sp>
      <p:sp>
        <p:nvSpPr>
          <p:cNvPr id="8" name="Rectangle 5">
            <a:extLst>
              <a:ext uri="{FF2B5EF4-FFF2-40B4-BE49-F238E27FC236}">
                <a16:creationId xmlns:a16="http://schemas.microsoft.com/office/drawing/2014/main" id="{5B350F5A-C862-41BB-DF52-28173542BFBC}"/>
              </a:ext>
            </a:extLst>
          </p:cNvPr>
          <p:cNvSpPr>
            <a:spLocks noChangeArrowheads="1"/>
          </p:cNvSpPr>
          <p:nvPr/>
        </p:nvSpPr>
        <p:spPr bwMode="auto">
          <a:xfrm>
            <a:off x="0" y="353327"/>
            <a:ext cx="170560" cy="20774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685800" rtl="0" eaLnBrk="0" fontAlgn="base" latinLnBrk="0" hangingPunct="0">
              <a:lnSpc>
                <a:spcPct val="100000"/>
              </a:lnSpc>
              <a:spcBef>
                <a:spcPct val="0"/>
              </a:spcBef>
              <a:spcAft>
                <a:spcPct val="0"/>
              </a:spcAft>
              <a:buClrTx/>
              <a:buSzTx/>
              <a:buFontTx/>
              <a:buNone/>
              <a:tabLst>
                <a:tab pos="1590675" algn="r"/>
                <a:tab pos="2228850" algn="ctr"/>
                <a:tab pos="4457700" algn="r"/>
              </a:tabLst>
            </a:pPr>
            <a:r>
              <a:rPr kumimoji="0" lang="en-US" altLang="en-US" sz="9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350" b="0" i="0" u="none" strike="noStrike" cap="none" normalizeH="0" baseline="0">
              <a:ln>
                <a:noFill/>
              </a:ln>
              <a:solidFill>
                <a:schemeClr val="tx1"/>
              </a:solidFill>
              <a:effectLst/>
              <a:latin typeface="Arial" panose="020B0604020202020204" pitchFamily="34" charset="0"/>
            </a:endParaRPr>
          </a:p>
        </p:txBody>
      </p:sp>
      <p:sp>
        <p:nvSpPr>
          <p:cNvPr id="12" name="Rectangle 4">
            <a:extLst>
              <a:ext uri="{FF2B5EF4-FFF2-40B4-BE49-F238E27FC236}">
                <a16:creationId xmlns:a16="http://schemas.microsoft.com/office/drawing/2014/main" id="{CD540F66-1466-0D15-1FCA-364AB41C88E4}"/>
              </a:ext>
            </a:extLst>
          </p:cNvPr>
          <p:cNvSpPr>
            <a:spLocks noChangeArrowheads="1"/>
          </p:cNvSpPr>
          <p:nvPr userDrawn="1"/>
        </p:nvSpPr>
        <p:spPr bwMode="auto">
          <a:xfrm>
            <a:off x="1" y="43934"/>
            <a:ext cx="184731" cy="3693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800"/>
          </a:p>
        </p:txBody>
      </p:sp>
      <p:sp>
        <p:nvSpPr>
          <p:cNvPr id="13" name="Rectangle 5">
            <a:extLst>
              <a:ext uri="{FF2B5EF4-FFF2-40B4-BE49-F238E27FC236}">
                <a16:creationId xmlns:a16="http://schemas.microsoft.com/office/drawing/2014/main" id="{A8BED974-7FC0-2360-2DAA-44CF210E6E63}"/>
              </a:ext>
            </a:extLst>
          </p:cNvPr>
          <p:cNvSpPr>
            <a:spLocks noChangeArrowheads="1"/>
          </p:cNvSpPr>
          <p:nvPr userDrawn="1"/>
        </p:nvSpPr>
        <p:spPr bwMode="auto">
          <a:xfrm>
            <a:off x="0" y="318702"/>
            <a:ext cx="227948" cy="2769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1pPr>
            <a:lvl2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2pPr>
            <a:lvl3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3pPr>
            <a:lvl4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4pPr>
            <a:lvl5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5pPr>
            <a:lvl6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6pPr>
            <a:lvl7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7pPr>
            <a:lvl8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8pPr>
            <a:lvl9pPr eaLnBrk="0" fontAlgn="base" hangingPunct="0">
              <a:spcBef>
                <a:spcPct val="0"/>
              </a:spcBef>
              <a:spcAft>
                <a:spcPct val="0"/>
              </a:spcAft>
              <a:tabLst>
                <a:tab pos="2120900" algn="r"/>
                <a:tab pos="2971800" algn="ctr"/>
                <a:tab pos="5943600"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120900" algn="r"/>
                <a:tab pos="2971800" algn="ctr"/>
                <a:tab pos="5943600" algn="r"/>
              </a:tabLst>
            </a:pPr>
            <a:r>
              <a:rPr kumimoji="0" lang="en-US" altLang="en-US" sz="1200" b="0" i="0" u="none" strike="noStrike" cap="none" normalizeH="0" baseline="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31052741"/>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49" r:id="rId12"/>
    <p:sldLayoutId id="2147483650" r:id="rId13"/>
    <p:sldLayoutId id="2147483653" r:id="rId14"/>
    <p:sldLayoutId id="2147483651" r:id="rId15"/>
    <p:sldLayoutId id="2147483656" r:id="rId16"/>
    <p:sldLayoutId id="2147483652" r:id="rId17"/>
    <p:sldLayoutId id="2147483654"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C3C8D2C-1948-4B85-A0A3-8D17DBB6F9B6}" type="datetimeFigureOut">
              <a:rPr lang="en-CA" smtClean="0"/>
              <a:t>2025-02-06</a:t>
            </a:fld>
            <a:endParaRPr lang="en-CA"/>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413763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p:cNvSpPr>
            <a:spLocks noGrp="1"/>
          </p:cNvSpPr>
          <p:nvPr>
            <p:ph type="ctrTitle"/>
          </p:nvPr>
        </p:nvSpPr>
        <p:spPr>
          <a:xfrm>
            <a:off x="4615570" y="2529909"/>
            <a:ext cx="6398327" cy="1798181"/>
          </a:xfrm>
        </p:spPr>
        <p:txBody>
          <a:bodyPr>
            <a:normAutofit fontScale="90000"/>
          </a:bodyPr>
          <a:lstStyle/>
          <a:p>
            <a:pPr algn="l"/>
            <a:r>
              <a:rPr lang="en-US" sz="3600" dirty="0"/>
              <a:t>APPH 226: </a:t>
            </a:r>
            <a:br>
              <a:rPr lang="en-US" sz="4800" b="1" dirty="0"/>
            </a:br>
            <a:r>
              <a:rPr lang="en-US" sz="4800" b="1" dirty="0"/>
              <a:t>Scatter Reduction and Beam Restriction  </a:t>
            </a:r>
          </a:p>
        </p:txBody>
      </p:sp>
      <p:sp>
        <p:nvSpPr>
          <p:cNvPr id="10" name="Text Placeholder 9"/>
          <p:cNvSpPr>
            <a:spLocks noGrp="1"/>
          </p:cNvSpPr>
          <p:nvPr>
            <p:ph type="subTitle" idx="1"/>
          </p:nvPr>
        </p:nvSpPr>
        <p:spPr>
          <a:xfrm>
            <a:off x="4787757" y="4513025"/>
            <a:ext cx="3164440" cy="439118"/>
          </a:xfrm>
        </p:spPr>
        <p:txBody>
          <a:bodyPr>
            <a:normAutofit fontScale="85000" lnSpcReduction="10000"/>
          </a:bodyPr>
          <a:lstStyle/>
          <a:p>
            <a:r>
              <a:rPr lang="en-US" sz="2800" dirty="0"/>
              <a:t>Objectives:  1.5, 2.3, 5.4</a:t>
            </a:r>
          </a:p>
        </p:txBody>
      </p:sp>
    </p:spTree>
    <p:extLst>
      <p:ext uri="{BB962C8B-B14F-4D97-AF65-F5344CB8AC3E}">
        <p14:creationId xmlns:p14="http://schemas.microsoft.com/office/powerpoint/2010/main" val="3650231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Beam Restrictors</a:t>
            </a:r>
          </a:p>
        </p:txBody>
      </p:sp>
      <p:sp>
        <p:nvSpPr>
          <p:cNvPr id="3" name="Content Placeholder 2"/>
          <p:cNvSpPr>
            <a:spLocks noGrp="1"/>
          </p:cNvSpPr>
          <p:nvPr>
            <p:ph idx="1"/>
          </p:nvPr>
        </p:nvSpPr>
        <p:spPr/>
        <p:txBody>
          <a:bodyPr>
            <a:normAutofit/>
          </a:bodyPr>
          <a:lstStyle/>
          <a:p>
            <a:r>
              <a:rPr lang="en-CA" sz="2800" dirty="0"/>
              <a:t>Device that attaches to the x-ray tube housing to regulate the size and shape of the x-ray beam.</a:t>
            </a:r>
          </a:p>
          <a:p>
            <a:r>
              <a:rPr lang="en-CA" sz="2800" dirty="0"/>
              <a:t>Designed to control and minimize scatter by limiting the x-ray field size to only the anatomic structures of interest.</a:t>
            </a:r>
          </a:p>
        </p:txBody>
      </p:sp>
    </p:spTree>
    <p:extLst>
      <p:ext uri="{BB962C8B-B14F-4D97-AF65-F5344CB8AC3E}">
        <p14:creationId xmlns:p14="http://schemas.microsoft.com/office/powerpoint/2010/main" val="2360661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Purpose of Beam Restriction</a:t>
            </a:r>
          </a:p>
        </p:txBody>
      </p:sp>
      <p:sp>
        <p:nvSpPr>
          <p:cNvPr id="3" name="Content Placeholder 2"/>
          <p:cNvSpPr>
            <a:spLocks noGrp="1"/>
          </p:cNvSpPr>
          <p:nvPr>
            <p:ph idx="1"/>
          </p:nvPr>
        </p:nvSpPr>
        <p:spPr/>
        <p:txBody>
          <a:bodyPr>
            <a:normAutofit/>
          </a:bodyPr>
          <a:lstStyle/>
          <a:p>
            <a:r>
              <a:rPr lang="en-US" sz="3600" dirty="0"/>
              <a:t>Benefits of restricting the beam</a:t>
            </a:r>
          </a:p>
          <a:p>
            <a:pPr lvl="1"/>
            <a:r>
              <a:rPr lang="en-US" sz="3200" dirty="0"/>
              <a:t>Limiting patient exposure</a:t>
            </a:r>
          </a:p>
          <a:p>
            <a:pPr lvl="2"/>
            <a:r>
              <a:rPr lang="en-US" sz="2800" dirty="0"/>
              <a:t>Large field size is not always needed</a:t>
            </a:r>
          </a:p>
          <a:p>
            <a:pPr lvl="2"/>
            <a:r>
              <a:rPr lang="en-US" sz="2800" dirty="0"/>
              <a:t>Unnecessary skin dose</a:t>
            </a:r>
          </a:p>
          <a:p>
            <a:pPr lvl="1"/>
            <a:endParaRPr lang="en-US" sz="3200" dirty="0"/>
          </a:p>
          <a:p>
            <a:pPr lvl="1"/>
            <a:r>
              <a:rPr lang="en-US" sz="3200" dirty="0"/>
              <a:t>Reducing scatter produced within patient</a:t>
            </a:r>
          </a:p>
          <a:p>
            <a:pPr lvl="2"/>
            <a:r>
              <a:rPr lang="en-US" sz="2800" dirty="0"/>
              <a:t>Increasing contrast on the image</a:t>
            </a:r>
          </a:p>
          <a:p>
            <a:pPr lvl="2"/>
            <a:r>
              <a:rPr lang="en-US" sz="2800" dirty="0"/>
              <a:t>Improved image quality</a:t>
            </a:r>
          </a:p>
          <a:p>
            <a:endParaRPr lang="en-US" sz="2400" dirty="0"/>
          </a:p>
        </p:txBody>
      </p:sp>
    </p:spTree>
    <p:extLst>
      <p:ext uri="{BB962C8B-B14F-4D97-AF65-F5344CB8AC3E}">
        <p14:creationId xmlns:p14="http://schemas.microsoft.com/office/powerpoint/2010/main" val="3192794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Field Size and Collimation</a:t>
            </a:r>
          </a:p>
        </p:txBody>
      </p:sp>
      <p:sp>
        <p:nvSpPr>
          <p:cNvPr id="3" name="Content Placeholder 2"/>
          <p:cNvSpPr>
            <a:spLocks noGrp="1"/>
          </p:cNvSpPr>
          <p:nvPr>
            <p:ph idx="1"/>
          </p:nvPr>
        </p:nvSpPr>
        <p:spPr/>
        <p:txBody>
          <a:bodyPr>
            <a:normAutofit/>
          </a:bodyPr>
          <a:lstStyle/>
          <a:p>
            <a:r>
              <a:rPr lang="en-US" sz="3200" dirty="0"/>
              <a:t> Field size and collimation are synonymous </a:t>
            </a:r>
          </a:p>
          <a:p>
            <a:r>
              <a:rPr lang="en-US" sz="3200" dirty="0"/>
              <a:t>Note the different ways to describe the same thing:</a:t>
            </a:r>
          </a:p>
          <a:p>
            <a:pPr lvl="1"/>
            <a:r>
              <a:rPr lang="en-US" sz="2800" dirty="0"/>
              <a:t>Increase collimation</a:t>
            </a:r>
          </a:p>
          <a:p>
            <a:pPr lvl="1"/>
            <a:r>
              <a:rPr lang="en-US" sz="2800" dirty="0"/>
              <a:t>“Cone in”</a:t>
            </a:r>
          </a:p>
          <a:p>
            <a:pPr lvl="1"/>
            <a:r>
              <a:rPr lang="en-US" sz="2800" dirty="0"/>
              <a:t>Decrease field size</a:t>
            </a:r>
          </a:p>
          <a:p>
            <a:r>
              <a:rPr lang="en-US" sz="3200" dirty="0"/>
              <a:t>And…</a:t>
            </a:r>
          </a:p>
          <a:p>
            <a:pPr lvl="1"/>
            <a:r>
              <a:rPr lang="en-US" sz="2800" dirty="0"/>
              <a:t>Decrease collimation</a:t>
            </a:r>
          </a:p>
          <a:p>
            <a:pPr lvl="1"/>
            <a:r>
              <a:rPr lang="en-US" sz="2800" dirty="0"/>
              <a:t>“Cone out”</a:t>
            </a:r>
          </a:p>
          <a:p>
            <a:pPr lvl="1"/>
            <a:r>
              <a:rPr lang="en-US" sz="2800" dirty="0"/>
              <a:t>Increase field size</a:t>
            </a:r>
          </a:p>
        </p:txBody>
      </p:sp>
    </p:spTree>
    <p:extLst>
      <p:ext uri="{BB962C8B-B14F-4D97-AF65-F5344CB8AC3E}">
        <p14:creationId xmlns:p14="http://schemas.microsoft.com/office/powerpoint/2010/main" val="3323240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Off-Focus Radiation</a:t>
            </a:r>
          </a:p>
        </p:txBody>
      </p:sp>
      <p:sp>
        <p:nvSpPr>
          <p:cNvPr id="3" name="Content Placeholder 2"/>
          <p:cNvSpPr>
            <a:spLocks noGrp="1"/>
          </p:cNvSpPr>
          <p:nvPr>
            <p:ph idx="1"/>
          </p:nvPr>
        </p:nvSpPr>
        <p:spPr/>
        <p:txBody>
          <a:bodyPr>
            <a:normAutofit fontScale="92500" lnSpcReduction="10000"/>
          </a:bodyPr>
          <a:lstStyle/>
          <a:p>
            <a:r>
              <a:rPr lang="en-US" sz="3200" dirty="0"/>
              <a:t>Ideally, all filament electrons will strike the anode at the focal spot</a:t>
            </a:r>
          </a:p>
          <a:p>
            <a:r>
              <a:rPr lang="en-US" sz="3200" dirty="0"/>
              <a:t>But some electrons can stray, and interact on other areas of the anode</a:t>
            </a:r>
          </a:p>
          <a:p>
            <a:pPr lvl="1"/>
            <a:r>
              <a:rPr lang="en-US" sz="2800" dirty="0"/>
              <a:t>This creates x-rays called ‘off focus radiation’</a:t>
            </a:r>
          </a:p>
          <a:p>
            <a:pPr lvl="1"/>
            <a:r>
              <a:rPr lang="en-US" sz="2800" dirty="0"/>
              <a:t>This type of radiation is not ideal, increases image blur, which is not ideal for image quality</a:t>
            </a:r>
          </a:p>
          <a:p>
            <a:pPr lvl="2"/>
            <a:r>
              <a:rPr lang="en-US" sz="2000" dirty="0"/>
              <a:t>Can also image </a:t>
            </a:r>
            <a:r>
              <a:rPr lang="en-US" sz="2000" dirty="0" err="1"/>
              <a:t>pt</a:t>
            </a:r>
            <a:r>
              <a:rPr lang="en-US" sz="2000" dirty="0"/>
              <a:t> tissue that was meant to be excluded (i.e. ears on a skull image)</a:t>
            </a:r>
          </a:p>
          <a:p>
            <a:pPr lvl="1"/>
            <a:r>
              <a:rPr lang="en-US" sz="2800" dirty="0"/>
              <a:t>‘fuzzy edge’ of image – image blur/penumbra </a:t>
            </a:r>
          </a:p>
          <a:p>
            <a:pPr lvl="2"/>
            <a:r>
              <a:rPr lang="en-US" sz="2000" dirty="0"/>
              <a:t>“zone of </a:t>
            </a:r>
            <a:r>
              <a:rPr lang="en-US" sz="2000" dirty="0" err="1"/>
              <a:t>unsharpness</a:t>
            </a:r>
            <a:r>
              <a:rPr lang="en-US" sz="2000" dirty="0"/>
              <a:t>”</a:t>
            </a:r>
          </a:p>
          <a:p>
            <a:pPr lvl="2"/>
            <a:r>
              <a:rPr lang="en-US" sz="2000" dirty="0"/>
              <a:t>Like the blurry edge of a shadow</a:t>
            </a:r>
          </a:p>
          <a:p>
            <a:pPr lvl="1"/>
            <a:r>
              <a:rPr lang="en-US" sz="2800" dirty="0"/>
              <a:t>The variable aperture collimator is designed to reduce off focus radiation</a:t>
            </a:r>
          </a:p>
        </p:txBody>
      </p:sp>
    </p:spTree>
    <p:extLst>
      <p:ext uri="{BB962C8B-B14F-4D97-AF65-F5344CB8AC3E}">
        <p14:creationId xmlns:p14="http://schemas.microsoft.com/office/powerpoint/2010/main" val="2784263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Image Blur/Penumbra</a:t>
            </a:r>
          </a:p>
        </p:txBody>
      </p:sp>
      <p:sp>
        <p:nvSpPr>
          <p:cNvPr id="3" name="Content Placeholder 2">
            <a:extLst>
              <a:ext uri="{FF2B5EF4-FFF2-40B4-BE49-F238E27FC236}">
                <a16:creationId xmlns:a16="http://schemas.microsoft.com/office/drawing/2014/main" id="{E71BE923-50DF-8D2B-F29B-A5166CC959E1}"/>
              </a:ext>
            </a:extLst>
          </p:cNvPr>
          <p:cNvSpPr>
            <a:spLocks noGrp="1"/>
          </p:cNvSpPr>
          <p:nvPr>
            <p:ph idx="1"/>
          </p:nvPr>
        </p:nvSpPr>
        <p:spPr/>
        <p:txBody>
          <a:bodyPr/>
          <a:lstStyle/>
          <a:p>
            <a:r>
              <a:rPr lang="en-CA" sz="2800" dirty="0"/>
              <a:t>Image blur/Penumbra and off-focus radiation are  reduced as the beam restrictor distance is increased from the tube port.</a:t>
            </a:r>
          </a:p>
          <a:p>
            <a:endParaRPr lang="en-CA" dirty="0"/>
          </a:p>
        </p:txBody>
      </p:sp>
    </p:spTree>
    <p:extLst>
      <p:ext uri="{BB962C8B-B14F-4D97-AF65-F5344CB8AC3E}">
        <p14:creationId xmlns:p14="http://schemas.microsoft.com/office/powerpoint/2010/main" val="3238661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Beam Restrictors</a:t>
            </a:r>
          </a:p>
        </p:txBody>
      </p:sp>
      <p:sp>
        <p:nvSpPr>
          <p:cNvPr id="3" name="Content Placeholder 2"/>
          <p:cNvSpPr>
            <a:spLocks noGrp="1"/>
          </p:cNvSpPr>
          <p:nvPr>
            <p:ph idx="1"/>
          </p:nvPr>
        </p:nvSpPr>
        <p:spPr/>
        <p:txBody>
          <a:bodyPr/>
          <a:lstStyle/>
          <a:p>
            <a:r>
              <a:rPr lang="en-US" sz="3600" dirty="0"/>
              <a:t>Three types</a:t>
            </a:r>
          </a:p>
          <a:p>
            <a:pPr lvl="1"/>
            <a:r>
              <a:rPr lang="en-US" sz="3200" dirty="0"/>
              <a:t>Aperture Diaphragm</a:t>
            </a:r>
          </a:p>
          <a:p>
            <a:pPr lvl="1"/>
            <a:r>
              <a:rPr lang="en-US" sz="3200" dirty="0"/>
              <a:t>Cones/Cylinders</a:t>
            </a:r>
          </a:p>
          <a:p>
            <a:pPr lvl="1"/>
            <a:r>
              <a:rPr lang="en-US" sz="3200" dirty="0"/>
              <a:t>Variable Aperture Collimator</a:t>
            </a:r>
          </a:p>
        </p:txBody>
      </p:sp>
    </p:spTree>
    <p:extLst>
      <p:ext uri="{BB962C8B-B14F-4D97-AF65-F5344CB8AC3E}">
        <p14:creationId xmlns:p14="http://schemas.microsoft.com/office/powerpoint/2010/main" val="3562033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Aperture Diaphragm</a:t>
            </a:r>
          </a:p>
        </p:txBody>
      </p:sp>
      <p:sp>
        <p:nvSpPr>
          <p:cNvPr id="3" name="Content Placeholder 2"/>
          <p:cNvSpPr>
            <a:spLocks noGrp="1"/>
          </p:cNvSpPr>
          <p:nvPr>
            <p:ph idx="1"/>
          </p:nvPr>
        </p:nvSpPr>
        <p:spPr/>
        <p:txBody>
          <a:bodyPr>
            <a:normAutofit fontScale="92500" lnSpcReduction="10000"/>
          </a:bodyPr>
          <a:lstStyle/>
          <a:p>
            <a:r>
              <a:rPr lang="en-US" sz="3200" dirty="0"/>
              <a:t>Simplest</a:t>
            </a:r>
          </a:p>
          <a:p>
            <a:r>
              <a:rPr lang="en-US" sz="3200" dirty="0"/>
              <a:t>Flat piece of lead or lead lined material that fits onto the x-ray tube head</a:t>
            </a:r>
          </a:p>
          <a:p>
            <a:r>
              <a:rPr lang="en-US" sz="3200" dirty="0"/>
              <a:t>Commercially made or ‘homemade’</a:t>
            </a:r>
          </a:p>
          <a:p>
            <a:r>
              <a:rPr lang="en-US" sz="3200" dirty="0"/>
              <a:t>Opening is usually just less than the size of the IR used</a:t>
            </a:r>
          </a:p>
          <a:p>
            <a:r>
              <a:rPr lang="en-US" sz="3200" dirty="0"/>
              <a:t>Field size controlled by:</a:t>
            </a:r>
          </a:p>
          <a:p>
            <a:pPr lvl="1"/>
            <a:r>
              <a:rPr lang="en-US" sz="2800" dirty="0"/>
              <a:t>Size of the opening</a:t>
            </a:r>
          </a:p>
          <a:p>
            <a:pPr lvl="1"/>
            <a:r>
              <a:rPr lang="en-US" sz="2800" dirty="0"/>
              <a:t>Shape of the opening</a:t>
            </a:r>
          </a:p>
          <a:p>
            <a:pPr lvl="2"/>
            <a:r>
              <a:rPr lang="en-US" sz="2000" dirty="0"/>
              <a:t>Can be circular, square or rectangular</a:t>
            </a:r>
          </a:p>
          <a:p>
            <a:pPr lvl="1"/>
            <a:r>
              <a:rPr lang="en-US" sz="2800" dirty="0"/>
              <a:t>SID</a:t>
            </a:r>
          </a:p>
        </p:txBody>
      </p:sp>
    </p:spTree>
    <p:extLst>
      <p:ext uri="{BB962C8B-B14F-4D97-AF65-F5344CB8AC3E}">
        <p14:creationId xmlns:p14="http://schemas.microsoft.com/office/powerpoint/2010/main" val="2602940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Aperture Diaphragm</a:t>
            </a:r>
          </a:p>
        </p:txBody>
      </p:sp>
      <p:sp>
        <p:nvSpPr>
          <p:cNvPr id="4" name="Content Placeholder 3"/>
          <p:cNvSpPr>
            <a:spLocks noGrp="1"/>
          </p:cNvSpPr>
          <p:nvPr>
            <p:ph idx="1"/>
          </p:nvPr>
        </p:nvSpPr>
        <p:spPr>
          <a:xfrm>
            <a:off x="6417733" y="1832770"/>
            <a:ext cx="4802188" cy="4351338"/>
          </a:xfrm>
        </p:spPr>
        <p:txBody>
          <a:bodyPr>
            <a:normAutofit/>
          </a:bodyPr>
          <a:lstStyle/>
          <a:p>
            <a:pPr marL="0" indent="0" algn="ctr">
              <a:buNone/>
            </a:pPr>
            <a:r>
              <a:rPr lang="en-US" sz="2800" b="1" u="sng" dirty="0"/>
              <a:t>Disadvantages</a:t>
            </a:r>
          </a:p>
          <a:p>
            <a:endParaRPr lang="en-US" sz="2800" dirty="0"/>
          </a:p>
          <a:p>
            <a:r>
              <a:rPr lang="en-US" sz="2800" dirty="0"/>
              <a:t>Need multiple diaphragms to achieve different field sizes</a:t>
            </a:r>
          </a:p>
          <a:p>
            <a:r>
              <a:rPr lang="en-US" sz="2800" dirty="0"/>
              <a:t>Larger area of </a:t>
            </a:r>
            <a:r>
              <a:rPr lang="en-US" sz="2800" dirty="0" err="1"/>
              <a:t>unsharpness</a:t>
            </a:r>
            <a:r>
              <a:rPr lang="en-US" sz="2800" dirty="0"/>
              <a:t> around image</a:t>
            </a:r>
          </a:p>
          <a:p>
            <a:pPr lvl="1"/>
            <a:r>
              <a:rPr lang="en-US" sz="2400" dirty="0"/>
              <a:t>Due to diaphragm being located closer to the focal spot</a:t>
            </a:r>
          </a:p>
          <a:p>
            <a:pPr marL="0" indent="0">
              <a:buNone/>
            </a:pPr>
            <a:endParaRPr lang="en-US" sz="2800" dirty="0"/>
          </a:p>
        </p:txBody>
      </p:sp>
      <p:sp>
        <p:nvSpPr>
          <p:cNvPr id="5" name="Content Placeholder 4"/>
          <p:cNvSpPr>
            <a:spLocks noGrp="1"/>
          </p:cNvSpPr>
          <p:nvPr>
            <p:ph sz="quarter" idx="4294967295"/>
          </p:nvPr>
        </p:nvSpPr>
        <p:spPr>
          <a:xfrm>
            <a:off x="0" y="1833563"/>
            <a:ext cx="5108575" cy="5086350"/>
          </a:xfrm>
        </p:spPr>
        <p:txBody>
          <a:bodyPr>
            <a:normAutofit/>
          </a:bodyPr>
          <a:lstStyle/>
          <a:p>
            <a:pPr marL="0" indent="0" algn="ctr">
              <a:buNone/>
            </a:pPr>
            <a:r>
              <a:rPr lang="en-US" sz="2800" b="1" u="sng" dirty="0"/>
              <a:t>Advantages</a:t>
            </a:r>
          </a:p>
          <a:p>
            <a:endParaRPr lang="en-US" sz="2800" dirty="0"/>
          </a:p>
          <a:p>
            <a:r>
              <a:rPr lang="en-US" sz="2800" dirty="0"/>
              <a:t>Inexpensive</a:t>
            </a:r>
          </a:p>
          <a:p>
            <a:r>
              <a:rPr lang="en-US" sz="2800" dirty="0"/>
              <a:t>Easy to use</a:t>
            </a:r>
          </a:p>
          <a:p>
            <a:endParaRPr lang="en-US" sz="2800" dirty="0"/>
          </a:p>
        </p:txBody>
      </p:sp>
    </p:spTree>
    <p:extLst>
      <p:ext uri="{BB962C8B-B14F-4D97-AF65-F5344CB8AC3E}">
        <p14:creationId xmlns:p14="http://schemas.microsoft.com/office/powerpoint/2010/main" val="1966720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Cones and Cylinders</a:t>
            </a:r>
          </a:p>
        </p:txBody>
      </p:sp>
      <p:sp>
        <p:nvSpPr>
          <p:cNvPr id="3" name="Content Placeholder 2"/>
          <p:cNvSpPr>
            <a:spLocks noGrp="1"/>
          </p:cNvSpPr>
          <p:nvPr>
            <p:ph idx="1"/>
          </p:nvPr>
        </p:nvSpPr>
        <p:spPr/>
        <p:txBody>
          <a:bodyPr>
            <a:normAutofit/>
          </a:bodyPr>
          <a:lstStyle/>
          <a:p>
            <a:r>
              <a:rPr lang="en-US" sz="2800" dirty="0"/>
              <a:t>Modified aperture diaphragm</a:t>
            </a:r>
          </a:p>
          <a:p>
            <a:r>
              <a:rPr lang="en-US" sz="2800" dirty="0"/>
              <a:t>Extension cone or cylinder attached to an aperture diaphragm</a:t>
            </a:r>
          </a:p>
          <a:p>
            <a:r>
              <a:rPr lang="en-US" sz="2800" dirty="0"/>
              <a:t>Field size determined by the size and position of the distal end</a:t>
            </a:r>
          </a:p>
          <a:p>
            <a:r>
              <a:rPr lang="en-US" sz="2800" dirty="0"/>
              <a:t>Usually circular</a:t>
            </a:r>
          </a:p>
          <a:p>
            <a:r>
              <a:rPr lang="en-US" sz="2800" dirty="0"/>
              <a:t>Presently used only in special circumstances</a:t>
            </a:r>
          </a:p>
        </p:txBody>
      </p:sp>
    </p:spTree>
    <p:extLst>
      <p:ext uri="{BB962C8B-B14F-4D97-AF65-F5344CB8AC3E}">
        <p14:creationId xmlns:p14="http://schemas.microsoft.com/office/powerpoint/2010/main" val="3864758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Cones </a:t>
            </a:r>
          </a:p>
        </p:txBody>
      </p:sp>
      <p:sp>
        <p:nvSpPr>
          <p:cNvPr id="3" name="Content Placeholder 2"/>
          <p:cNvSpPr>
            <a:spLocks noGrp="1"/>
          </p:cNvSpPr>
          <p:nvPr>
            <p:ph idx="1"/>
          </p:nvPr>
        </p:nvSpPr>
        <p:spPr/>
        <p:txBody>
          <a:bodyPr>
            <a:normAutofit/>
          </a:bodyPr>
          <a:lstStyle/>
          <a:p>
            <a:r>
              <a:rPr lang="en-CA" sz="2800" dirty="0"/>
              <a:t>Cone has a flared extension – upper diameter smaller than lower diameter.</a:t>
            </a:r>
          </a:p>
          <a:p>
            <a:endParaRPr lang="en-US" sz="2800" dirty="0"/>
          </a:p>
        </p:txBody>
      </p:sp>
    </p:spTree>
    <p:extLst>
      <p:ext uri="{BB962C8B-B14F-4D97-AF65-F5344CB8AC3E}">
        <p14:creationId xmlns:p14="http://schemas.microsoft.com/office/powerpoint/2010/main" val="1646042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Cylinders</a:t>
            </a:r>
          </a:p>
        </p:txBody>
      </p:sp>
      <p:sp>
        <p:nvSpPr>
          <p:cNvPr id="3" name="Content Placeholder 2"/>
          <p:cNvSpPr>
            <a:spLocks noGrp="1"/>
          </p:cNvSpPr>
          <p:nvPr>
            <p:ph idx="1"/>
          </p:nvPr>
        </p:nvSpPr>
        <p:spPr/>
        <p:txBody>
          <a:bodyPr>
            <a:normAutofit/>
          </a:bodyPr>
          <a:lstStyle/>
          <a:p>
            <a:r>
              <a:rPr lang="en-US" sz="2800" dirty="0"/>
              <a:t>Cylinders have no flaring, same diameter from top to bottom</a:t>
            </a:r>
          </a:p>
          <a:p>
            <a:pPr marL="0" indent="0">
              <a:buNone/>
            </a:pPr>
            <a:endParaRPr lang="en-US" sz="2800" dirty="0"/>
          </a:p>
        </p:txBody>
      </p:sp>
    </p:spTree>
    <p:extLst>
      <p:ext uri="{BB962C8B-B14F-4D97-AF65-F5344CB8AC3E}">
        <p14:creationId xmlns:p14="http://schemas.microsoft.com/office/powerpoint/2010/main" val="4162220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Cones and Cylinders</a:t>
            </a:r>
          </a:p>
        </p:txBody>
      </p:sp>
      <p:sp>
        <p:nvSpPr>
          <p:cNvPr id="4" name="Content Placeholder 3"/>
          <p:cNvSpPr>
            <a:spLocks noGrp="1"/>
          </p:cNvSpPr>
          <p:nvPr>
            <p:ph idx="1"/>
          </p:nvPr>
        </p:nvSpPr>
        <p:spPr>
          <a:xfrm>
            <a:off x="6096000" y="1825625"/>
            <a:ext cx="5257800" cy="4351338"/>
          </a:xfrm>
        </p:spPr>
        <p:txBody>
          <a:bodyPr>
            <a:normAutofit/>
          </a:bodyPr>
          <a:lstStyle/>
          <a:p>
            <a:pPr marL="0" indent="0" algn="ctr">
              <a:buNone/>
            </a:pPr>
            <a:r>
              <a:rPr lang="en-US" sz="2400" u="sng" dirty="0"/>
              <a:t>Disadvantages</a:t>
            </a:r>
          </a:p>
          <a:p>
            <a:r>
              <a:rPr lang="en-US" sz="2800" dirty="0"/>
              <a:t>Fixed field size</a:t>
            </a:r>
          </a:p>
          <a:p>
            <a:r>
              <a:rPr lang="en-US" sz="2800" dirty="0"/>
              <a:t>Shape of field is round</a:t>
            </a:r>
          </a:p>
          <a:p>
            <a:r>
              <a:rPr lang="en-US" sz="2800" dirty="0"/>
              <a:t>Alignment is critical between x-ray source, cone and IR</a:t>
            </a:r>
          </a:p>
          <a:p>
            <a:r>
              <a:rPr lang="en-US" sz="2800" dirty="0"/>
              <a:t>Cones-if angle of flange is greater than angle of divergence of primary beam, not effective at restricting primary beam</a:t>
            </a:r>
          </a:p>
        </p:txBody>
      </p:sp>
      <p:sp>
        <p:nvSpPr>
          <p:cNvPr id="5" name="Content Placeholder 4"/>
          <p:cNvSpPr>
            <a:spLocks noGrp="1"/>
          </p:cNvSpPr>
          <p:nvPr>
            <p:ph sz="quarter" idx="4294967295"/>
          </p:nvPr>
        </p:nvSpPr>
        <p:spPr>
          <a:xfrm>
            <a:off x="0" y="1825625"/>
            <a:ext cx="3832225" cy="5086350"/>
          </a:xfrm>
        </p:spPr>
        <p:txBody>
          <a:bodyPr>
            <a:normAutofit/>
          </a:bodyPr>
          <a:lstStyle/>
          <a:p>
            <a:pPr marL="0" indent="0" algn="ctr">
              <a:buNone/>
            </a:pPr>
            <a:r>
              <a:rPr lang="en-US" sz="2800" u="sng" dirty="0"/>
              <a:t>Advantages</a:t>
            </a:r>
          </a:p>
          <a:p>
            <a:pPr lvl="1">
              <a:lnSpc>
                <a:spcPct val="90000"/>
              </a:lnSpc>
            </a:pPr>
            <a:endParaRPr lang="en-CA" sz="2400" dirty="0"/>
          </a:p>
          <a:p>
            <a:pPr lvl="1">
              <a:lnSpc>
                <a:spcPct val="90000"/>
              </a:lnSpc>
            </a:pPr>
            <a:r>
              <a:rPr lang="en-CA" sz="2400" dirty="0"/>
              <a:t>Inexpensive</a:t>
            </a:r>
          </a:p>
          <a:p>
            <a:pPr lvl="1">
              <a:lnSpc>
                <a:spcPct val="90000"/>
              </a:lnSpc>
            </a:pPr>
            <a:r>
              <a:rPr lang="en-CA" sz="2400" dirty="0"/>
              <a:t>Easy to use</a:t>
            </a:r>
          </a:p>
          <a:p>
            <a:pPr lvl="1">
              <a:lnSpc>
                <a:spcPct val="90000"/>
              </a:lnSpc>
            </a:pPr>
            <a:r>
              <a:rPr lang="en-CA" sz="2400" dirty="0"/>
              <a:t>Helps decrease penumbra around image (cylinder slightly more effective than cone)</a:t>
            </a:r>
          </a:p>
        </p:txBody>
      </p:sp>
    </p:spTree>
    <p:extLst>
      <p:ext uri="{BB962C8B-B14F-4D97-AF65-F5344CB8AC3E}">
        <p14:creationId xmlns:p14="http://schemas.microsoft.com/office/powerpoint/2010/main" val="2620017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CA" sz="5400" dirty="0"/>
              <a:t>Image blur/Penumbra</a:t>
            </a:r>
            <a:endParaRPr lang="en-US" sz="5400" dirty="0"/>
          </a:p>
        </p:txBody>
      </p:sp>
      <p:sp>
        <p:nvSpPr>
          <p:cNvPr id="2" name="Rectangle 1"/>
          <p:cNvSpPr/>
          <p:nvPr/>
        </p:nvSpPr>
        <p:spPr>
          <a:xfrm>
            <a:off x="2613498" y="1905506"/>
            <a:ext cx="6965004" cy="4031873"/>
          </a:xfrm>
          <a:prstGeom prst="rect">
            <a:avLst/>
          </a:prstGeom>
        </p:spPr>
        <p:txBody>
          <a:bodyPr wrap="square">
            <a:spAutoFit/>
          </a:bodyPr>
          <a:lstStyle/>
          <a:p>
            <a:r>
              <a:rPr lang="en-US" sz="3200" dirty="0"/>
              <a:t>As the distance of the beam restrictor increases from the port the more the image blur/penumbra is reduced </a:t>
            </a:r>
          </a:p>
          <a:p>
            <a:r>
              <a:rPr lang="en-US" sz="3200" dirty="0"/>
              <a:t>- cylinder is more effective at reducing image blur because it restricts the beam for a greater distance.</a:t>
            </a:r>
          </a:p>
        </p:txBody>
      </p:sp>
    </p:spTree>
    <p:extLst>
      <p:ext uri="{BB962C8B-B14F-4D97-AF65-F5344CB8AC3E}">
        <p14:creationId xmlns:p14="http://schemas.microsoft.com/office/powerpoint/2010/main" val="1115565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Variable Aperture Collimator</a:t>
            </a:r>
          </a:p>
        </p:txBody>
      </p:sp>
      <p:sp>
        <p:nvSpPr>
          <p:cNvPr id="3" name="Content Placeholder 2"/>
          <p:cNvSpPr>
            <a:spLocks noGrp="1"/>
          </p:cNvSpPr>
          <p:nvPr>
            <p:ph idx="1"/>
          </p:nvPr>
        </p:nvSpPr>
        <p:spPr/>
        <p:txBody>
          <a:bodyPr>
            <a:normAutofit/>
          </a:bodyPr>
          <a:lstStyle/>
          <a:p>
            <a:r>
              <a:rPr lang="en-US" sz="2800" dirty="0"/>
              <a:t>Best and most commonly used beam restrictor</a:t>
            </a:r>
          </a:p>
          <a:p>
            <a:r>
              <a:rPr lang="en-US" sz="2800" dirty="0"/>
              <a:t>All modern general x-ray units utilize this system</a:t>
            </a:r>
          </a:p>
          <a:p>
            <a:r>
              <a:rPr lang="en-US" sz="2800" dirty="0"/>
              <a:t>Allows the most variation and flexibility in field size adjustments</a:t>
            </a:r>
          </a:p>
          <a:p>
            <a:endParaRPr lang="en-US" sz="2800" dirty="0"/>
          </a:p>
        </p:txBody>
      </p:sp>
    </p:spTree>
    <p:extLst>
      <p:ext uri="{BB962C8B-B14F-4D97-AF65-F5344CB8AC3E}">
        <p14:creationId xmlns:p14="http://schemas.microsoft.com/office/powerpoint/2010/main" val="4187120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Variable Aperture Collimator</a:t>
            </a:r>
          </a:p>
        </p:txBody>
      </p:sp>
      <p:sp>
        <p:nvSpPr>
          <p:cNvPr id="3" name="Content Placeholder 2"/>
          <p:cNvSpPr>
            <a:spLocks noGrp="1"/>
          </p:cNvSpPr>
          <p:nvPr>
            <p:ph idx="1"/>
          </p:nvPr>
        </p:nvSpPr>
        <p:spPr/>
        <p:txBody>
          <a:bodyPr/>
          <a:lstStyle/>
          <a:p>
            <a:r>
              <a:rPr lang="en-US" sz="3600" dirty="0"/>
              <a:t>Two sets of shutters</a:t>
            </a:r>
          </a:p>
          <a:p>
            <a:pPr lvl="1"/>
            <a:r>
              <a:rPr lang="en-US" sz="3200" dirty="0"/>
              <a:t>First stage - Entrance shutters</a:t>
            </a:r>
          </a:p>
          <a:p>
            <a:pPr lvl="2"/>
            <a:r>
              <a:rPr lang="en-US" sz="2800" dirty="0"/>
              <a:t>Located right under the tube window</a:t>
            </a:r>
          </a:p>
          <a:p>
            <a:pPr lvl="2"/>
            <a:r>
              <a:rPr lang="en-US" sz="2800" dirty="0"/>
              <a:t>Limits the x-ray beam like an aperture diaphragm</a:t>
            </a:r>
          </a:p>
          <a:p>
            <a:pPr lvl="2"/>
            <a:r>
              <a:rPr lang="en-US" sz="2800" dirty="0"/>
              <a:t>Multiple collimator blades, on top of the collimator box</a:t>
            </a:r>
          </a:p>
          <a:p>
            <a:pPr lvl="2"/>
            <a:r>
              <a:rPr lang="en-US" sz="2800" dirty="0"/>
              <a:t>Purpose – to control off focus radiation</a:t>
            </a:r>
          </a:p>
        </p:txBody>
      </p:sp>
    </p:spTree>
    <p:extLst>
      <p:ext uri="{BB962C8B-B14F-4D97-AF65-F5344CB8AC3E}">
        <p14:creationId xmlns:p14="http://schemas.microsoft.com/office/powerpoint/2010/main" val="15801986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Variable Aperture Collimator</a:t>
            </a:r>
          </a:p>
        </p:txBody>
      </p:sp>
      <p:sp>
        <p:nvSpPr>
          <p:cNvPr id="3" name="Content Placeholder 2"/>
          <p:cNvSpPr>
            <a:spLocks noGrp="1"/>
          </p:cNvSpPr>
          <p:nvPr>
            <p:ph idx="1"/>
          </p:nvPr>
        </p:nvSpPr>
        <p:spPr/>
        <p:txBody>
          <a:bodyPr/>
          <a:lstStyle/>
          <a:p>
            <a:pPr lvl="1"/>
            <a:r>
              <a:rPr lang="en-US" sz="3200" dirty="0"/>
              <a:t>Second stage shutters</a:t>
            </a:r>
          </a:p>
          <a:p>
            <a:pPr lvl="2"/>
            <a:r>
              <a:rPr lang="en-US" sz="2800" dirty="0"/>
              <a:t>Located 3-7 inches below the tube</a:t>
            </a:r>
          </a:p>
          <a:p>
            <a:pPr lvl="2"/>
            <a:r>
              <a:rPr lang="en-US" sz="2800" dirty="0"/>
              <a:t>Longitudinal and lateral blades</a:t>
            </a:r>
          </a:p>
          <a:p>
            <a:pPr lvl="2"/>
            <a:r>
              <a:rPr lang="en-US" sz="2800" dirty="0"/>
              <a:t>Work in pairs that are independently controlled</a:t>
            </a:r>
          </a:p>
          <a:p>
            <a:pPr lvl="3"/>
            <a:r>
              <a:rPr lang="en-US" sz="2400" dirty="0"/>
              <a:t>Allows for a variety of sizes</a:t>
            </a:r>
          </a:p>
          <a:p>
            <a:pPr lvl="2"/>
            <a:r>
              <a:rPr lang="en-US" sz="2800" dirty="0"/>
              <a:t>Usually made of lead at least 3 mm thick</a:t>
            </a:r>
          </a:p>
          <a:p>
            <a:endParaRPr lang="en-US" dirty="0"/>
          </a:p>
        </p:txBody>
      </p:sp>
    </p:spTree>
    <p:extLst>
      <p:ext uri="{BB962C8B-B14F-4D97-AF65-F5344CB8AC3E}">
        <p14:creationId xmlns:p14="http://schemas.microsoft.com/office/powerpoint/2010/main" val="115206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Variable Aperture Collimator</a:t>
            </a:r>
          </a:p>
        </p:txBody>
      </p:sp>
      <p:sp>
        <p:nvSpPr>
          <p:cNvPr id="3" name="Content Placeholder 2"/>
          <p:cNvSpPr>
            <a:spLocks noGrp="1"/>
          </p:cNvSpPr>
          <p:nvPr>
            <p:ph idx="1"/>
          </p:nvPr>
        </p:nvSpPr>
        <p:spPr/>
        <p:txBody>
          <a:bodyPr>
            <a:normAutofit/>
          </a:bodyPr>
          <a:lstStyle/>
          <a:p>
            <a:r>
              <a:rPr lang="en-US" sz="2800" dirty="0"/>
              <a:t>Equipped with a light source and a mirror</a:t>
            </a:r>
          </a:p>
          <a:p>
            <a:r>
              <a:rPr lang="en-US" sz="2800" dirty="0"/>
              <a:t>Light is intended to be an accurate representation of where the primary x-ray beam will be projected during procedure</a:t>
            </a:r>
          </a:p>
          <a:p>
            <a:r>
              <a:rPr lang="en-US" sz="2800" dirty="0"/>
              <a:t>Mirror and light must be adjusted so that the projected light field coincides with the x-ray beam</a:t>
            </a:r>
          </a:p>
        </p:txBody>
      </p:sp>
    </p:spTree>
    <p:extLst>
      <p:ext uri="{BB962C8B-B14F-4D97-AF65-F5344CB8AC3E}">
        <p14:creationId xmlns:p14="http://schemas.microsoft.com/office/powerpoint/2010/main" val="21193887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Variable Aperture Collimator</a:t>
            </a:r>
          </a:p>
        </p:txBody>
      </p:sp>
      <p:sp>
        <p:nvSpPr>
          <p:cNvPr id="5" name="Content Placeholder 4"/>
          <p:cNvSpPr>
            <a:spLocks noGrp="1"/>
          </p:cNvSpPr>
          <p:nvPr>
            <p:ph idx="1"/>
          </p:nvPr>
        </p:nvSpPr>
        <p:spPr/>
        <p:txBody>
          <a:bodyPr/>
          <a:lstStyle/>
          <a:p>
            <a:r>
              <a:rPr lang="en-US" sz="3200" dirty="0"/>
              <a:t>Collimator has a calibrated scale on the front to indicate field size</a:t>
            </a:r>
          </a:p>
          <a:p>
            <a:r>
              <a:rPr lang="en-US" sz="3200" dirty="0"/>
              <a:t>Misalignment of the mirror can cause  anatomical structures to be cut off of the image</a:t>
            </a:r>
          </a:p>
          <a:p>
            <a:pPr lvl="1"/>
            <a:r>
              <a:rPr lang="en-US" sz="2800" dirty="0"/>
              <a:t>Evaluated regularly with quality control program</a:t>
            </a:r>
          </a:p>
          <a:p>
            <a:pPr lvl="1"/>
            <a:r>
              <a:rPr lang="en-US" sz="2800" dirty="0"/>
              <a:t>Alignment of the light field and radiation field must be within acceptable limits</a:t>
            </a:r>
          </a:p>
          <a:p>
            <a:endParaRPr lang="en-US" dirty="0"/>
          </a:p>
        </p:txBody>
      </p:sp>
    </p:spTree>
    <p:extLst>
      <p:ext uri="{BB962C8B-B14F-4D97-AF65-F5344CB8AC3E}">
        <p14:creationId xmlns:p14="http://schemas.microsoft.com/office/powerpoint/2010/main" val="1559457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Alignment test – 9 penny</a:t>
            </a:r>
          </a:p>
        </p:txBody>
      </p:sp>
      <p:sp>
        <p:nvSpPr>
          <p:cNvPr id="3" name="Content Placeholder 2"/>
          <p:cNvSpPr>
            <a:spLocks noGrp="1"/>
          </p:cNvSpPr>
          <p:nvPr>
            <p:ph idx="1"/>
          </p:nvPr>
        </p:nvSpPr>
        <p:spPr/>
        <p:txBody>
          <a:bodyPr>
            <a:normAutofit/>
          </a:bodyPr>
          <a:lstStyle/>
          <a:p>
            <a:r>
              <a:rPr lang="en-US" sz="2800" dirty="0"/>
              <a:t>Any tech can perform this if they are concerned about the alignment of the light field and radiation field </a:t>
            </a:r>
          </a:p>
        </p:txBody>
      </p:sp>
      <p:sp>
        <p:nvSpPr>
          <p:cNvPr id="4" name="Rectangle 3"/>
          <p:cNvSpPr/>
          <p:nvPr/>
        </p:nvSpPr>
        <p:spPr>
          <a:xfrm>
            <a:off x="4880042" y="3229583"/>
            <a:ext cx="1819073" cy="26070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lowchart: Connector 4"/>
          <p:cNvSpPr/>
          <p:nvPr/>
        </p:nvSpPr>
        <p:spPr>
          <a:xfrm>
            <a:off x="5643663" y="3236066"/>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Connector 5"/>
          <p:cNvSpPr/>
          <p:nvPr/>
        </p:nvSpPr>
        <p:spPr>
          <a:xfrm>
            <a:off x="5643663" y="2911811"/>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Connector 6"/>
          <p:cNvSpPr/>
          <p:nvPr/>
        </p:nvSpPr>
        <p:spPr>
          <a:xfrm>
            <a:off x="6399364" y="4377446"/>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Connector 7"/>
          <p:cNvSpPr/>
          <p:nvPr/>
        </p:nvSpPr>
        <p:spPr>
          <a:xfrm>
            <a:off x="6710649" y="4377446"/>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4579922" y="4377445"/>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Connector 9"/>
          <p:cNvSpPr/>
          <p:nvPr/>
        </p:nvSpPr>
        <p:spPr>
          <a:xfrm>
            <a:off x="4893013" y="4377444"/>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p:cNvSpPr/>
          <p:nvPr/>
        </p:nvSpPr>
        <p:spPr>
          <a:xfrm>
            <a:off x="5643663" y="5525311"/>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Connector 11"/>
          <p:cNvSpPr/>
          <p:nvPr/>
        </p:nvSpPr>
        <p:spPr>
          <a:xfrm>
            <a:off x="5637179" y="5859294"/>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Connector 12"/>
          <p:cNvSpPr/>
          <p:nvPr/>
        </p:nvSpPr>
        <p:spPr>
          <a:xfrm>
            <a:off x="6079332" y="5119991"/>
            <a:ext cx="291829" cy="311285"/>
          </a:xfrm>
          <a:prstGeom prst="flowChartConnector">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5876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Positive Beam Limitation (PBL)</a:t>
            </a:r>
          </a:p>
        </p:txBody>
      </p:sp>
      <p:sp>
        <p:nvSpPr>
          <p:cNvPr id="3" name="Content Placeholder 2"/>
          <p:cNvSpPr>
            <a:spLocks noGrp="1"/>
          </p:cNvSpPr>
          <p:nvPr>
            <p:ph idx="1"/>
          </p:nvPr>
        </p:nvSpPr>
        <p:spPr/>
        <p:txBody>
          <a:bodyPr>
            <a:normAutofit/>
          </a:bodyPr>
          <a:lstStyle/>
          <a:p>
            <a:r>
              <a:rPr lang="en-US" sz="2800" dirty="0"/>
              <a:t>“Automatic Collimation”</a:t>
            </a:r>
          </a:p>
          <a:p>
            <a:r>
              <a:rPr lang="en-US" sz="2800" dirty="0"/>
              <a:t>When an IR is placed in the Bucky tray, automatic collimators mechanically adjust the size and shape of the radiation field to match that of the IR</a:t>
            </a:r>
          </a:p>
          <a:p>
            <a:r>
              <a:rPr lang="en-US" sz="2800" dirty="0"/>
              <a:t>A way of protecting patients from overexposure, but does not replace manual collimation by technologist</a:t>
            </a:r>
          </a:p>
          <a:p>
            <a:r>
              <a:rPr lang="en-US" sz="2800" dirty="0"/>
              <a:t>Purpose is to ensure the field size does not exceed that of the image receptor</a:t>
            </a:r>
          </a:p>
        </p:txBody>
      </p:sp>
    </p:spTree>
    <p:extLst>
      <p:ext uri="{BB962C8B-B14F-4D97-AF65-F5344CB8AC3E}">
        <p14:creationId xmlns:p14="http://schemas.microsoft.com/office/powerpoint/2010/main" val="1990290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Positive Beam Limitation (PBL)</a:t>
            </a:r>
          </a:p>
        </p:txBody>
      </p:sp>
      <p:sp>
        <p:nvSpPr>
          <p:cNvPr id="3" name="Content Placeholder 2"/>
          <p:cNvSpPr>
            <a:spLocks noGrp="1"/>
          </p:cNvSpPr>
          <p:nvPr>
            <p:ph idx="1"/>
          </p:nvPr>
        </p:nvSpPr>
        <p:spPr/>
        <p:txBody>
          <a:bodyPr>
            <a:normAutofit/>
          </a:bodyPr>
          <a:lstStyle/>
          <a:p>
            <a:r>
              <a:rPr lang="en-US" sz="2800" dirty="0"/>
              <a:t>Still exists  in digital detector system</a:t>
            </a:r>
          </a:p>
          <a:p>
            <a:r>
              <a:rPr lang="en-US" sz="2800" dirty="0"/>
              <a:t>Can be built into the APR, so when an exam is selected, the field size will automatically change</a:t>
            </a:r>
          </a:p>
          <a:p>
            <a:r>
              <a:rPr lang="en-US" sz="2800" dirty="0"/>
              <a:t>Can be over-ridden </a:t>
            </a:r>
          </a:p>
          <a:p>
            <a:r>
              <a:rPr lang="en-US" sz="2800" dirty="0"/>
              <a:t>Crucial for technologists to collimate appropriately to the area of interest, and always limited to the size of the IR</a:t>
            </a:r>
          </a:p>
        </p:txBody>
      </p:sp>
    </p:spTree>
    <p:extLst>
      <p:ext uri="{BB962C8B-B14F-4D97-AF65-F5344CB8AC3E}">
        <p14:creationId xmlns:p14="http://schemas.microsoft.com/office/powerpoint/2010/main" val="3417178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Safety Code 35</a:t>
            </a:r>
          </a:p>
        </p:txBody>
      </p:sp>
      <p:sp>
        <p:nvSpPr>
          <p:cNvPr id="3" name="Content Placeholder 2"/>
          <p:cNvSpPr>
            <a:spLocks noGrp="1"/>
          </p:cNvSpPr>
          <p:nvPr>
            <p:ph idx="1"/>
          </p:nvPr>
        </p:nvSpPr>
        <p:spPr/>
        <p:txBody>
          <a:bodyPr/>
          <a:lstStyle/>
          <a:p>
            <a:r>
              <a:rPr lang="en-CA" sz="3600" dirty="0"/>
              <a:t>States that:</a:t>
            </a:r>
          </a:p>
          <a:p>
            <a:pPr marL="0" indent="0">
              <a:buNone/>
            </a:pPr>
            <a:r>
              <a:rPr lang="en-CA" sz="3600" dirty="0"/>
              <a:t>“It is not sufficient to merely collimate to limit the beam to the size of the image receptor. Care should be taken to further restrict the beam to the region of the patient’s body that is of diagnostic interest.” </a:t>
            </a:r>
          </a:p>
          <a:p>
            <a:r>
              <a:rPr lang="en-US" sz="2000" dirty="0"/>
              <a:t>Safety Code 35  Section A 3.4 </a:t>
            </a:r>
            <a:r>
              <a:rPr lang="en-US" sz="2000" dirty="0" err="1"/>
              <a:t>pg</a:t>
            </a:r>
            <a:r>
              <a:rPr lang="en-US" sz="2000" dirty="0"/>
              <a:t> 15</a:t>
            </a:r>
          </a:p>
          <a:p>
            <a:endParaRPr lang="en-US" dirty="0"/>
          </a:p>
        </p:txBody>
      </p:sp>
    </p:spTree>
    <p:extLst>
      <p:ext uri="{BB962C8B-B14F-4D97-AF65-F5344CB8AC3E}">
        <p14:creationId xmlns:p14="http://schemas.microsoft.com/office/powerpoint/2010/main" val="170148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Compton Scatter Interaction </a:t>
            </a:r>
          </a:p>
        </p:txBody>
      </p:sp>
      <p:sp>
        <p:nvSpPr>
          <p:cNvPr id="3" name="Content Placeholder 2"/>
          <p:cNvSpPr>
            <a:spLocks noGrp="1"/>
          </p:cNvSpPr>
          <p:nvPr>
            <p:ph idx="1"/>
          </p:nvPr>
        </p:nvSpPr>
        <p:spPr/>
        <p:txBody>
          <a:bodyPr>
            <a:normAutofit/>
          </a:bodyPr>
          <a:lstStyle/>
          <a:p>
            <a:r>
              <a:rPr lang="en-US" sz="2800" dirty="0"/>
              <a:t>Scatter is produced during a Compton Interaction</a:t>
            </a:r>
          </a:p>
          <a:p>
            <a:r>
              <a:rPr lang="en-US" sz="2800" dirty="0"/>
              <a:t>Scattered photons are not a part of the useful beam</a:t>
            </a:r>
          </a:p>
          <a:p>
            <a:r>
              <a:rPr lang="en-US" sz="2800" dirty="0"/>
              <a:t>Scatter decreases the quality of the image by adding a density over the entire image that isn’t related to the anatomy</a:t>
            </a:r>
          </a:p>
          <a:p>
            <a:pPr lvl="1"/>
            <a:r>
              <a:rPr lang="en-US" sz="2800" dirty="0"/>
              <a:t>Image fog</a:t>
            </a:r>
          </a:p>
          <a:p>
            <a:pPr lvl="1"/>
            <a:r>
              <a:rPr lang="en-US" sz="2800" dirty="0"/>
              <a:t>No useful information</a:t>
            </a:r>
          </a:p>
        </p:txBody>
      </p:sp>
    </p:spTree>
    <p:extLst>
      <p:ext uri="{BB962C8B-B14F-4D97-AF65-F5344CB8AC3E}">
        <p14:creationId xmlns:p14="http://schemas.microsoft.com/office/powerpoint/2010/main" val="39512514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Scatter and Image Quality</a:t>
            </a:r>
          </a:p>
        </p:txBody>
      </p:sp>
      <p:sp>
        <p:nvSpPr>
          <p:cNvPr id="3" name="Content Placeholder 2"/>
          <p:cNvSpPr>
            <a:spLocks noGrp="1"/>
          </p:cNvSpPr>
          <p:nvPr>
            <p:ph idx="1"/>
          </p:nvPr>
        </p:nvSpPr>
        <p:spPr/>
        <p:txBody>
          <a:bodyPr/>
          <a:lstStyle/>
          <a:p>
            <a:r>
              <a:rPr lang="en-US" sz="3200" dirty="0"/>
              <a:t>As scatter reaching the image increases, the image loses contrast and appears grey and dull</a:t>
            </a:r>
          </a:p>
          <a:p>
            <a:r>
              <a:rPr lang="en-US" sz="3200" dirty="0"/>
              <a:t>Only way to improve the image quality is to prevent the scatter photons from reaching the image</a:t>
            </a:r>
          </a:p>
          <a:p>
            <a:pPr lvl="1"/>
            <a:r>
              <a:rPr lang="en-US" sz="2800" dirty="0"/>
              <a:t>There are factors within the technologist’s control that can help with this</a:t>
            </a:r>
          </a:p>
        </p:txBody>
      </p:sp>
    </p:spTree>
    <p:extLst>
      <p:ext uri="{BB962C8B-B14F-4D97-AF65-F5344CB8AC3E}">
        <p14:creationId xmlns:p14="http://schemas.microsoft.com/office/powerpoint/2010/main" val="1601631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Methods of Reduction</a:t>
            </a:r>
          </a:p>
        </p:txBody>
      </p:sp>
      <p:sp>
        <p:nvSpPr>
          <p:cNvPr id="3" name="Content Placeholder 2"/>
          <p:cNvSpPr>
            <a:spLocks noGrp="1"/>
          </p:cNvSpPr>
          <p:nvPr>
            <p:ph idx="1"/>
          </p:nvPr>
        </p:nvSpPr>
        <p:spPr/>
        <p:txBody>
          <a:bodyPr/>
          <a:lstStyle/>
          <a:p>
            <a:r>
              <a:rPr lang="en-US" sz="3600" dirty="0"/>
              <a:t>Three primary factors that can influence the intensity of the scatter reaching the image</a:t>
            </a:r>
          </a:p>
          <a:p>
            <a:pPr lvl="1"/>
            <a:r>
              <a:rPr lang="en-US" sz="3200" dirty="0" err="1"/>
              <a:t>kVp</a:t>
            </a:r>
            <a:endParaRPr lang="en-US" sz="3200" dirty="0"/>
          </a:p>
          <a:p>
            <a:pPr lvl="1"/>
            <a:r>
              <a:rPr lang="en-US" sz="3200" dirty="0"/>
              <a:t>Field size</a:t>
            </a:r>
          </a:p>
          <a:p>
            <a:pPr lvl="1"/>
            <a:r>
              <a:rPr lang="en-US" sz="3200" dirty="0"/>
              <a:t>Patient body part thickness</a:t>
            </a:r>
          </a:p>
        </p:txBody>
      </p:sp>
    </p:spTree>
    <p:extLst>
      <p:ext uri="{BB962C8B-B14F-4D97-AF65-F5344CB8AC3E}">
        <p14:creationId xmlns:p14="http://schemas.microsoft.com/office/powerpoint/2010/main" val="16802894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err="1"/>
              <a:t>kVp</a:t>
            </a:r>
            <a:r>
              <a:rPr lang="en-US" sz="4400" dirty="0"/>
              <a:t> and Scatter - Review</a:t>
            </a:r>
          </a:p>
        </p:txBody>
      </p:sp>
      <p:sp>
        <p:nvSpPr>
          <p:cNvPr id="3" name="Content Placeholder 2"/>
          <p:cNvSpPr>
            <a:spLocks noGrp="1"/>
          </p:cNvSpPr>
          <p:nvPr>
            <p:ph idx="1"/>
          </p:nvPr>
        </p:nvSpPr>
        <p:spPr>
          <a:xfrm>
            <a:off x="1072376" y="2327430"/>
            <a:ext cx="10515600" cy="4351338"/>
          </a:xfrm>
        </p:spPr>
        <p:txBody>
          <a:bodyPr/>
          <a:lstStyle/>
          <a:p>
            <a:r>
              <a:rPr lang="en-US" sz="3200" dirty="0" err="1"/>
              <a:t>kVp</a:t>
            </a:r>
            <a:r>
              <a:rPr lang="en-US" sz="3200" dirty="0"/>
              <a:t> controls the energy level of the x-ray photons</a:t>
            </a:r>
          </a:p>
          <a:p>
            <a:r>
              <a:rPr lang="en-US" sz="3200" dirty="0"/>
              <a:t>When </a:t>
            </a:r>
            <a:r>
              <a:rPr lang="en-US" sz="3200" dirty="0" err="1"/>
              <a:t>kVp</a:t>
            </a:r>
            <a:r>
              <a:rPr lang="en-US" sz="3200" dirty="0"/>
              <a:t> is increased, the energy level is increased – this affects the interactions occurring</a:t>
            </a:r>
          </a:p>
          <a:p>
            <a:pPr lvl="2"/>
            <a:endParaRPr lang="en-US" u="sng" dirty="0"/>
          </a:p>
        </p:txBody>
      </p:sp>
    </p:spTree>
    <p:extLst>
      <p:ext uri="{BB962C8B-B14F-4D97-AF65-F5344CB8AC3E}">
        <p14:creationId xmlns:p14="http://schemas.microsoft.com/office/powerpoint/2010/main" val="30923698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Beam Restriction</a:t>
            </a:r>
          </a:p>
        </p:txBody>
      </p:sp>
      <p:sp>
        <p:nvSpPr>
          <p:cNvPr id="3" name="Content Placeholder 2"/>
          <p:cNvSpPr>
            <a:spLocks noGrp="1"/>
          </p:cNvSpPr>
          <p:nvPr>
            <p:ph idx="1"/>
          </p:nvPr>
        </p:nvSpPr>
        <p:spPr/>
        <p:txBody>
          <a:bodyPr/>
          <a:lstStyle/>
          <a:p>
            <a:r>
              <a:rPr lang="en-US" sz="3600" dirty="0"/>
              <a:t>As the x-ray beam is restricted through collimation, the amount of tissue being irradiated is decreased</a:t>
            </a:r>
          </a:p>
          <a:p>
            <a:pPr lvl="1"/>
            <a:r>
              <a:rPr lang="en-US" sz="3200" dirty="0"/>
              <a:t>Results in:</a:t>
            </a:r>
          </a:p>
          <a:p>
            <a:pPr lvl="2"/>
            <a:r>
              <a:rPr lang="en-US" sz="2800" dirty="0"/>
              <a:t>Improved image quality </a:t>
            </a:r>
            <a:endParaRPr lang="en-US" sz="2600" dirty="0"/>
          </a:p>
          <a:p>
            <a:pPr lvl="2"/>
            <a:r>
              <a:rPr lang="en-US" sz="2800" dirty="0"/>
              <a:t>Reduced patient dose</a:t>
            </a:r>
          </a:p>
        </p:txBody>
      </p:sp>
    </p:spTree>
    <p:extLst>
      <p:ext uri="{BB962C8B-B14F-4D97-AF65-F5344CB8AC3E}">
        <p14:creationId xmlns:p14="http://schemas.microsoft.com/office/powerpoint/2010/main" val="47970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Beam Restriction</a:t>
            </a:r>
          </a:p>
        </p:txBody>
      </p:sp>
      <p:sp>
        <p:nvSpPr>
          <p:cNvPr id="3" name="Content Placeholder 2"/>
          <p:cNvSpPr>
            <a:spLocks noGrp="1"/>
          </p:cNvSpPr>
          <p:nvPr>
            <p:ph idx="1"/>
          </p:nvPr>
        </p:nvSpPr>
        <p:spPr/>
        <p:txBody>
          <a:bodyPr/>
          <a:lstStyle/>
          <a:p>
            <a:r>
              <a:rPr lang="en-US" sz="3200" dirty="0"/>
              <a:t>As the field size is decreased, less scatter radiation is produced within the patient</a:t>
            </a:r>
          </a:p>
          <a:p>
            <a:r>
              <a:rPr lang="en-US" sz="3200" dirty="0"/>
              <a:t>Less patient anatomy is being irradiated, so fewer Compton interactions are occurring</a:t>
            </a:r>
          </a:p>
          <a:p>
            <a:pPr lvl="1"/>
            <a:r>
              <a:rPr lang="en-US" sz="2800" dirty="0"/>
              <a:t>Less scatter reaches the IR</a:t>
            </a:r>
          </a:p>
          <a:p>
            <a:r>
              <a:rPr lang="en-US" sz="3200" dirty="0"/>
              <a:t>“More matter, more scatter”</a:t>
            </a:r>
          </a:p>
        </p:txBody>
      </p:sp>
    </p:spTree>
    <p:extLst>
      <p:ext uri="{BB962C8B-B14F-4D97-AF65-F5344CB8AC3E}">
        <p14:creationId xmlns:p14="http://schemas.microsoft.com/office/powerpoint/2010/main" val="2646537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Field Size and Density</a:t>
            </a:r>
          </a:p>
        </p:txBody>
      </p:sp>
      <p:sp>
        <p:nvSpPr>
          <p:cNvPr id="3" name="Content Placeholder 2"/>
          <p:cNvSpPr>
            <a:spLocks noGrp="1"/>
          </p:cNvSpPr>
          <p:nvPr>
            <p:ph idx="1"/>
          </p:nvPr>
        </p:nvSpPr>
        <p:spPr/>
        <p:txBody>
          <a:bodyPr/>
          <a:lstStyle/>
          <a:p>
            <a:r>
              <a:rPr lang="en-US" sz="3200" dirty="0"/>
              <a:t>When the field size is decreased, what is happening to the density on the image?</a:t>
            </a:r>
          </a:p>
          <a:p>
            <a:pPr lvl="1"/>
            <a:r>
              <a:rPr lang="en-US" sz="2800" dirty="0"/>
              <a:t>Decreasing because…</a:t>
            </a:r>
          </a:p>
          <a:p>
            <a:pPr lvl="2"/>
            <a:r>
              <a:rPr lang="en-US" sz="2400" dirty="0"/>
              <a:t>Fewer photons reaching IR</a:t>
            </a:r>
          </a:p>
          <a:p>
            <a:pPr lvl="2"/>
            <a:r>
              <a:rPr lang="en-US" sz="2400" dirty="0"/>
              <a:t>Scatter, although not useful, contributes to the density of the image</a:t>
            </a:r>
          </a:p>
          <a:p>
            <a:pPr lvl="2"/>
            <a:r>
              <a:rPr lang="en-US" sz="2400" dirty="0"/>
              <a:t>When collimating, some of the photons have been removed due to the field size – remember, the beam is not ‘squeezed’ when it is collimated</a:t>
            </a:r>
          </a:p>
        </p:txBody>
      </p:sp>
    </p:spTree>
    <p:extLst>
      <p:ext uri="{BB962C8B-B14F-4D97-AF65-F5344CB8AC3E}">
        <p14:creationId xmlns:p14="http://schemas.microsoft.com/office/powerpoint/2010/main" val="386175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Compensating for Collimation</a:t>
            </a:r>
          </a:p>
        </p:txBody>
      </p:sp>
      <p:sp>
        <p:nvSpPr>
          <p:cNvPr id="3" name="Content Placeholder 2"/>
          <p:cNvSpPr>
            <a:spLocks noGrp="1"/>
          </p:cNvSpPr>
          <p:nvPr>
            <p:ph idx="1"/>
          </p:nvPr>
        </p:nvSpPr>
        <p:spPr/>
        <p:txBody>
          <a:bodyPr>
            <a:normAutofit/>
          </a:bodyPr>
          <a:lstStyle/>
          <a:p>
            <a:r>
              <a:rPr lang="en-US" sz="2800" dirty="0"/>
              <a:t>Increase in collimation affects the number of x-rays reaching the IR to produce the latent image</a:t>
            </a:r>
          </a:p>
          <a:p>
            <a:r>
              <a:rPr lang="en-US" sz="2800" dirty="0"/>
              <a:t>Smaller field size means fewer photons hitting patient, which results in less scatter being produced</a:t>
            </a:r>
          </a:p>
          <a:p>
            <a:r>
              <a:rPr lang="en-US" sz="2800" dirty="0"/>
              <a:t>Therefore, exposure factors should be increased when collimation is increased</a:t>
            </a:r>
          </a:p>
        </p:txBody>
      </p:sp>
    </p:spTree>
    <p:extLst>
      <p:ext uri="{BB962C8B-B14F-4D97-AF65-F5344CB8AC3E}">
        <p14:creationId xmlns:p14="http://schemas.microsoft.com/office/powerpoint/2010/main" val="453055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Which exposure factor?</a:t>
            </a:r>
          </a:p>
        </p:txBody>
      </p:sp>
      <p:sp>
        <p:nvSpPr>
          <p:cNvPr id="3" name="Content Placeholder 2"/>
          <p:cNvSpPr>
            <a:spLocks noGrp="1"/>
          </p:cNvSpPr>
          <p:nvPr>
            <p:ph idx="1"/>
          </p:nvPr>
        </p:nvSpPr>
        <p:spPr/>
        <p:txBody>
          <a:bodyPr>
            <a:normAutofit/>
          </a:bodyPr>
          <a:lstStyle/>
          <a:p>
            <a:r>
              <a:rPr lang="en-US" sz="3200" dirty="0" err="1"/>
              <a:t>kVp</a:t>
            </a:r>
            <a:r>
              <a:rPr lang="en-US" sz="3200" dirty="0"/>
              <a:t> is typically not increased</a:t>
            </a:r>
          </a:p>
          <a:p>
            <a:pPr lvl="1"/>
            <a:r>
              <a:rPr lang="en-US" sz="2800" dirty="0"/>
              <a:t>Will increase the proportion of scatter interactions in the patient, therefore decreasing the image contrast</a:t>
            </a:r>
          </a:p>
          <a:p>
            <a:pPr marL="342900" lvl="1" indent="0">
              <a:buNone/>
            </a:pPr>
            <a:endParaRPr lang="en-US" sz="2800" dirty="0"/>
          </a:p>
          <a:p>
            <a:r>
              <a:rPr lang="en-US" sz="3200" dirty="0" err="1"/>
              <a:t>mAs</a:t>
            </a:r>
            <a:r>
              <a:rPr lang="en-US" sz="3200" dirty="0"/>
              <a:t> should be altered to maintain the exposure</a:t>
            </a:r>
          </a:p>
          <a:p>
            <a:pPr lvl="1"/>
            <a:r>
              <a:rPr lang="en-US" sz="2800" dirty="0"/>
              <a:t>Will only affect density of image</a:t>
            </a:r>
          </a:p>
        </p:txBody>
      </p:sp>
    </p:spTree>
    <p:extLst>
      <p:ext uri="{BB962C8B-B14F-4D97-AF65-F5344CB8AC3E}">
        <p14:creationId xmlns:p14="http://schemas.microsoft.com/office/powerpoint/2010/main" val="183186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Patient Thickness </a:t>
            </a:r>
          </a:p>
        </p:txBody>
      </p:sp>
      <p:sp>
        <p:nvSpPr>
          <p:cNvPr id="3" name="Content Placeholder 2"/>
          <p:cNvSpPr>
            <a:spLocks noGrp="1"/>
          </p:cNvSpPr>
          <p:nvPr>
            <p:ph idx="1"/>
          </p:nvPr>
        </p:nvSpPr>
        <p:spPr/>
        <p:txBody>
          <a:bodyPr/>
          <a:lstStyle/>
          <a:p>
            <a:r>
              <a:rPr lang="en-US" sz="3200" dirty="0"/>
              <a:t>The thicker the body part is, the more scatter radiation is produced</a:t>
            </a:r>
          </a:p>
          <a:p>
            <a:r>
              <a:rPr lang="en-US" sz="3200" dirty="0"/>
              <a:t>Cannot control patient thickness, but technologists can manage it by using proper technical factors and utilizing devices such as compression paddles</a:t>
            </a:r>
          </a:p>
          <a:p>
            <a:pPr lvl="1"/>
            <a:r>
              <a:rPr lang="en-US" sz="2800" dirty="0"/>
              <a:t>Also modifications in positioning can be helpful</a:t>
            </a:r>
          </a:p>
          <a:p>
            <a:pPr lvl="2"/>
            <a:r>
              <a:rPr lang="en-US" sz="2400" dirty="0"/>
              <a:t>PA vs AP abdomen</a:t>
            </a:r>
          </a:p>
        </p:txBody>
      </p:sp>
    </p:spTree>
    <p:extLst>
      <p:ext uri="{BB962C8B-B14F-4D97-AF65-F5344CB8AC3E}">
        <p14:creationId xmlns:p14="http://schemas.microsoft.com/office/powerpoint/2010/main" val="2891246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a:t>Readings</a:t>
            </a:r>
          </a:p>
        </p:txBody>
      </p:sp>
      <p:sp>
        <p:nvSpPr>
          <p:cNvPr id="3" name="Content Placeholder 2"/>
          <p:cNvSpPr>
            <a:spLocks noGrp="1"/>
          </p:cNvSpPr>
          <p:nvPr>
            <p:ph idx="1"/>
          </p:nvPr>
        </p:nvSpPr>
        <p:spPr/>
        <p:txBody>
          <a:bodyPr>
            <a:normAutofit/>
          </a:bodyPr>
          <a:lstStyle/>
          <a:p>
            <a:pPr marL="0" indent="0">
              <a:buNone/>
            </a:pPr>
            <a:r>
              <a:rPr lang="en-US" sz="2800" dirty="0" err="1"/>
              <a:t>Bushong</a:t>
            </a:r>
            <a:r>
              <a:rPr lang="en-US" sz="2800" dirty="0"/>
              <a:t> : Radiologic Science for Technologists 11</a:t>
            </a:r>
            <a:r>
              <a:rPr lang="en-US" sz="2800" baseline="30000" dirty="0"/>
              <a:t>th</a:t>
            </a:r>
            <a:r>
              <a:rPr lang="en-US" sz="2800" dirty="0"/>
              <a:t> Edition</a:t>
            </a:r>
          </a:p>
          <a:p>
            <a:pPr marL="0" indent="0">
              <a:buNone/>
            </a:pPr>
            <a:endParaRPr lang="en-US" sz="2800" dirty="0"/>
          </a:p>
          <a:p>
            <a:pPr marL="457200" indent="-457200">
              <a:buFont typeface="Arial" panose="020B0604020202020204" pitchFamily="34" charset="0"/>
              <a:buChar char="•"/>
            </a:pPr>
            <a:r>
              <a:rPr lang="en-US" sz="2800" dirty="0" err="1"/>
              <a:t>Pg</a:t>
            </a:r>
            <a:r>
              <a:rPr lang="en-US" sz="2800" dirty="0"/>
              <a:t> 116 (Off Focus Radiation)</a:t>
            </a:r>
          </a:p>
          <a:p>
            <a:pPr marL="457200" indent="-457200">
              <a:buFont typeface="Arial" panose="020B0604020202020204" pitchFamily="34" charset="0"/>
              <a:buChar char="•"/>
            </a:pPr>
            <a:r>
              <a:rPr lang="en-US" sz="2800" dirty="0" err="1"/>
              <a:t>Pg</a:t>
            </a:r>
            <a:r>
              <a:rPr lang="en-US" sz="2800" dirty="0"/>
              <a:t> 187- 190 (Stop before “Control of Scatter Radiation”)</a:t>
            </a:r>
          </a:p>
          <a:p>
            <a:pPr marL="457200" indent="-457200">
              <a:buFont typeface="Arial" panose="020B0604020202020204" pitchFamily="34" charset="0"/>
              <a:buChar char="•"/>
            </a:pPr>
            <a:r>
              <a:rPr lang="en-US" sz="2800" dirty="0" err="1"/>
              <a:t>Pg</a:t>
            </a:r>
            <a:r>
              <a:rPr lang="en-US" sz="2800" dirty="0"/>
              <a:t> 191-194 (Start at “Beam Restrictors”, and stop before “Radiographic Grids”)</a:t>
            </a:r>
          </a:p>
        </p:txBody>
      </p:sp>
    </p:spTree>
    <p:extLst>
      <p:ext uri="{BB962C8B-B14F-4D97-AF65-F5344CB8AC3E}">
        <p14:creationId xmlns:p14="http://schemas.microsoft.com/office/powerpoint/2010/main" val="36953424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Anderson M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ed Font">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derson MRT" id="{F99F4232-7B69-4F25-BBF6-77D0241BB894}" vid="{BAAB4B47-E4A7-4362-993E-D4F184A6C1E1}"/>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D4A1312-C026-4745-8865-9D770E2B074E}">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2.xml><?xml version="1.0" encoding="utf-8"?>
<ds:datastoreItem xmlns:ds="http://schemas.openxmlformats.org/officeDocument/2006/customXml" ds:itemID="{D429FE95-88AF-44F9-AE54-289E6089BC28}">
  <ds:schemaRefs>
    <ds:schemaRef ds:uri="http://schemas.microsoft.com/sharepoint/v3/contenttype/forms"/>
  </ds:schemaRefs>
</ds:datastoreItem>
</file>

<file path=customXml/itemProps3.xml><?xml version="1.0" encoding="utf-8"?>
<ds:datastoreItem xmlns:ds="http://schemas.openxmlformats.org/officeDocument/2006/customXml" ds:itemID="{EE7965AF-F696-4B87-8977-C4C9D284FA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MRT</Template>
  <TotalTime>7118</TotalTime>
  <Words>1415</Words>
  <Application>Microsoft Office PowerPoint</Application>
  <PresentationFormat>Widescreen</PresentationFormat>
  <Paragraphs>186</Paragraphs>
  <Slides>34</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Arial</vt:lpstr>
      <vt:lpstr>Calibri</vt:lpstr>
      <vt:lpstr>Calibri Light</vt:lpstr>
      <vt:lpstr>Futura PT Book</vt:lpstr>
      <vt:lpstr>Futura PT Demi</vt:lpstr>
      <vt:lpstr>Impact</vt:lpstr>
      <vt:lpstr>Wingdings</vt:lpstr>
      <vt:lpstr>Anderson MRT</vt:lpstr>
      <vt:lpstr>Custom Design</vt:lpstr>
      <vt:lpstr>APPH 226:  Scatter Reduction and Beam Restriction  </vt:lpstr>
      <vt:lpstr>Beam Restrictors</vt:lpstr>
      <vt:lpstr>Purpose of Beam Restriction</vt:lpstr>
      <vt:lpstr>Field Size and Collimation</vt:lpstr>
      <vt:lpstr>Off-Focus Radiation</vt:lpstr>
      <vt:lpstr>Image Blur/Penumbra</vt:lpstr>
      <vt:lpstr>Beam Restrictors</vt:lpstr>
      <vt:lpstr>Aperture Diaphragm</vt:lpstr>
      <vt:lpstr>Aperture Diaphragm</vt:lpstr>
      <vt:lpstr>Cones and Cylinders</vt:lpstr>
      <vt:lpstr>Cones </vt:lpstr>
      <vt:lpstr>Cylinders</vt:lpstr>
      <vt:lpstr>Cones and Cylinders</vt:lpstr>
      <vt:lpstr>Image blur/Penumbra</vt:lpstr>
      <vt:lpstr>Variable Aperture Collimator</vt:lpstr>
      <vt:lpstr>Variable Aperture Collimator</vt:lpstr>
      <vt:lpstr>Variable Aperture Collimator</vt:lpstr>
      <vt:lpstr>Variable Aperture Collimator</vt:lpstr>
      <vt:lpstr>Variable Aperture Collimator</vt:lpstr>
      <vt:lpstr>Alignment test – 9 penny</vt:lpstr>
      <vt:lpstr>Positive Beam Limitation (PBL)</vt:lpstr>
      <vt:lpstr>Positive Beam Limitation (PBL)</vt:lpstr>
      <vt:lpstr>Safety Code 35</vt:lpstr>
      <vt:lpstr>Compton Scatter Interaction </vt:lpstr>
      <vt:lpstr>Scatter and Image Quality</vt:lpstr>
      <vt:lpstr>Methods of Reduction</vt:lpstr>
      <vt:lpstr>kVp and Scatter - Review</vt:lpstr>
      <vt:lpstr>Beam Restriction</vt:lpstr>
      <vt:lpstr>Beam Restriction</vt:lpstr>
      <vt:lpstr>Field Size and Density</vt:lpstr>
      <vt:lpstr>Compensating for Collimation</vt:lpstr>
      <vt:lpstr>Which exposure factor?</vt:lpstr>
      <vt:lpstr>Patient Thickness </vt:lpstr>
      <vt:lpstr>Readings</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ctheng</dc:creator>
  <cp:lastModifiedBy>Ailsa Trottier | Anderson College | Head Office</cp:lastModifiedBy>
  <cp:revision>358</cp:revision>
  <cp:lastPrinted>2024-03-14T15:00:43Z</cp:lastPrinted>
  <dcterms:created xsi:type="dcterms:W3CDTF">2009-04-06T17:04:40Z</dcterms:created>
  <dcterms:modified xsi:type="dcterms:W3CDTF">2025-02-06T15:34:15Z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