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907" r:id="rId5"/>
    <p:sldMasterId id="2147483924" r:id="rId6"/>
  </p:sldMasterIdLst>
  <p:notesMasterIdLst>
    <p:notesMasterId r:id="rId61"/>
  </p:notesMasterIdLst>
  <p:sldIdLst>
    <p:sldId id="256" r:id="rId7"/>
    <p:sldId id="2942" r:id="rId8"/>
    <p:sldId id="2943" r:id="rId9"/>
    <p:sldId id="2938" r:id="rId10"/>
    <p:sldId id="2945" r:id="rId11"/>
    <p:sldId id="2946" r:id="rId12"/>
    <p:sldId id="3023" r:id="rId13"/>
    <p:sldId id="3024" r:id="rId14"/>
    <p:sldId id="3017" r:id="rId15"/>
    <p:sldId id="2966" r:id="rId16"/>
    <p:sldId id="2953" r:id="rId17"/>
    <p:sldId id="3013" r:id="rId18"/>
    <p:sldId id="436" r:id="rId19"/>
    <p:sldId id="3019" r:id="rId20"/>
    <p:sldId id="2957" r:id="rId21"/>
    <p:sldId id="3012" r:id="rId22"/>
    <p:sldId id="3005" r:id="rId23"/>
    <p:sldId id="2961" r:id="rId24"/>
    <p:sldId id="2962" r:id="rId25"/>
    <p:sldId id="2963" r:id="rId26"/>
    <p:sldId id="2968" r:id="rId27"/>
    <p:sldId id="2970" r:id="rId28"/>
    <p:sldId id="3029" r:id="rId29"/>
    <p:sldId id="2971" r:id="rId30"/>
    <p:sldId id="2937" r:id="rId31"/>
    <p:sldId id="2973" r:id="rId32"/>
    <p:sldId id="3003" r:id="rId33"/>
    <p:sldId id="2976" r:id="rId34"/>
    <p:sldId id="2977" r:id="rId35"/>
    <p:sldId id="3030" r:id="rId36"/>
    <p:sldId id="2868" r:id="rId37"/>
    <p:sldId id="2980" r:id="rId38"/>
    <p:sldId id="297" r:id="rId39"/>
    <p:sldId id="3031" r:id="rId40"/>
    <p:sldId id="2983" r:id="rId41"/>
    <p:sldId id="2984" r:id="rId42"/>
    <p:sldId id="2985" r:id="rId43"/>
    <p:sldId id="2986" r:id="rId44"/>
    <p:sldId id="3032" r:id="rId45"/>
    <p:sldId id="2988" r:id="rId46"/>
    <p:sldId id="2989" r:id="rId47"/>
    <p:sldId id="3020" r:id="rId48"/>
    <p:sldId id="2991" r:id="rId49"/>
    <p:sldId id="2992" r:id="rId50"/>
    <p:sldId id="3033" r:id="rId51"/>
    <p:sldId id="3010" r:id="rId52"/>
    <p:sldId id="3009" r:id="rId53"/>
    <p:sldId id="2995" r:id="rId54"/>
    <p:sldId id="2996" r:id="rId55"/>
    <p:sldId id="2997" r:id="rId56"/>
    <p:sldId id="3025" r:id="rId57"/>
    <p:sldId id="3026" r:id="rId58"/>
    <p:sldId id="3027" r:id="rId59"/>
    <p:sldId id="3028"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8BC8"/>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0"/>
              </a:spcBef>
              <a:defRPr/>
            </a:pPr>
            <a:r>
              <a:rPr lang="en-US" sz="1200" b="1" dirty="0">
                <a:latin typeface="Arial" pitchFamily="34" charset="0"/>
                <a:cs typeface="Arial" pitchFamily="34" charset="0"/>
              </a:rPr>
              <a:t>WHY STUDY CHEMISTRY AND</a:t>
            </a:r>
            <a:r>
              <a:rPr lang="en-US" sz="1200" b="1" baseline="0" dirty="0">
                <a:latin typeface="Arial" panose="020B0604020202020204" pitchFamily="34" charset="0"/>
                <a:cs typeface="Arial" pitchFamily="34" charset="0"/>
              </a:rPr>
              <a:t> CHEMICAL SAFETY</a:t>
            </a:r>
            <a:r>
              <a:rPr lang="en-US" sz="1200" b="1" dirty="0">
                <a:latin typeface="Arial" pitchFamily="34" charset="0"/>
                <a:cs typeface="Arial" pitchFamily="34" charset="0"/>
              </a:rPr>
              <a:t>?</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Without an understanding of basic chemistry, you would not be able to use professional products effectively and safely.</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Every product used in beauty and wellness services contains some type of chemical.</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With an understanding of chemistry, you will be able to troubleshoot and solve common problems you may encounter with chemical services.</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It is important to know and follow the procedures for handling chemicals used in the salon, spa, and barbershop by reading labels and following manufacturers’ instructions to keep you and your clients safe.</a:t>
            </a:r>
          </a:p>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2</a:t>
            </a:fld>
            <a:endParaRPr lang="en-US" dirty="0"/>
          </a:p>
        </p:txBody>
      </p:sp>
    </p:spTree>
    <p:extLst>
      <p:ext uri="{BB962C8B-B14F-4D97-AF65-F5344CB8AC3E}">
        <p14:creationId xmlns:p14="http://schemas.microsoft.com/office/powerpoint/2010/main" val="2921251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2880" indent="-182880">
              <a:buFont typeface="Arial" panose="020B0604020202020204" pitchFamily="34" charset="0"/>
              <a:buChar char="•"/>
              <a:defRPr/>
            </a:pPr>
            <a:r>
              <a:rPr lang="en-US" dirty="0">
                <a:latin typeface="Arial" pitchFamily="34" charset="0"/>
                <a:cs typeface="Arial" pitchFamily="34" charset="0"/>
              </a:rPr>
              <a:t>Chemistry, along with chemicals and chemical changes, makes life on earth possible. </a:t>
            </a:r>
          </a:p>
          <a:p>
            <a:pPr marL="182880" indent="-182880">
              <a:buFont typeface="Arial" panose="020B0604020202020204" pitchFamily="34" charset="0"/>
              <a:buChar char="•"/>
              <a:defRPr/>
            </a:pPr>
            <a:r>
              <a:rPr lang="en-US" dirty="0">
                <a:latin typeface="Arial" pitchFamily="34" charset="0"/>
                <a:cs typeface="Arial" pitchFamily="34" charset="0"/>
              </a:rPr>
              <a:t>The daily functioning of our bodies is based on chemical reactions, and our very hair, skin and nails are made of</a:t>
            </a:r>
            <a:r>
              <a:rPr lang="en-US" baseline="0" dirty="0">
                <a:latin typeface="Arial" pitchFamily="34" charset="0"/>
                <a:cs typeface="Arial" pitchFamily="34" charset="0"/>
              </a:rPr>
              <a:t> </a:t>
            </a:r>
            <a:r>
              <a:rPr lang="en-US" dirty="0">
                <a:latin typeface="Arial" pitchFamily="34" charset="0"/>
                <a:cs typeface="Arial" pitchFamily="34" charset="0"/>
              </a:rPr>
              <a:t>chemicals. </a:t>
            </a:r>
          </a:p>
          <a:p>
            <a:pPr marL="182880" indent="-182880">
              <a:buFont typeface="Arial" panose="020B0604020202020204" pitchFamily="34" charset="0"/>
              <a:buChar char="•"/>
              <a:defRPr/>
            </a:pPr>
            <a:r>
              <a:rPr lang="en-US" dirty="0">
                <a:latin typeface="Arial" pitchFamily="34" charset="0"/>
                <a:cs typeface="Arial" pitchFamily="34" charset="0"/>
              </a:rPr>
              <a:t>Creams, lotions, masks, and makeup–whether they come from natural sources like plant extracts or from ingredients manufactured in a laboratory–are made from chemicals. </a:t>
            </a:r>
          </a:p>
          <a:p>
            <a:pPr marL="182880" indent="-182880">
              <a:buFont typeface="Arial" panose="020B0604020202020204" pitchFamily="34" charset="0"/>
              <a:buChar char="•"/>
              <a:defRPr/>
            </a:pPr>
            <a:r>
              <a:rPr lang="en-US" dirty="0">
                <a:latin typeface="Arial" pitchFamily="34" charset="0"/>
                <a:cs typeface="Arial" pitchFamily="34" charset="0"/>
              </a:rPr>
              <a:t>The effects of cosmetics and beauty products are based in how the body reacts to chemicals. </a:t>
            </a:r>
          </a:p>
          <a:p>
            <a:pPr marL="182880" indent="-182880">
              <a:buFont typeface="Arial" panose="020B0604020202020204" pitchFamily="34" charset="0"/>
              <a:buChar char="•"/>
              <a:defRPr/>
            </a:pPr>
            <a:r>
              <a:rPr lang="en-US" dirty="0">
                <a:latin typeface="Arial" pitchFamily="34" charset="0"/>
                <a:cs typeface="Arial" pitchFamily="34" charset="0"/>
              </a:rPr>
              <a:t>Beauty professionals must have a basic knowledge of chemistry to understand how different chemicals affect the hair, nails, or skin, and to be able to choose the correct products for each client’s particular needs.</a:t>
            </a:r>
          </a:p>
        </p:txBody>
      </p:sp>
      <p:sp>
        <p:nvSpPr>
          <p:cNvPr id="4" name="Slide Number Placeholder 3"/>
          <p:cNvSpPr>
            <a:spLocks noGrp="1"/>
          </p:cNvSpPr>
          <p:nvPr>
            <p:ph type="sldNum" sz="quarter" idx="10"/>
          </p:nvPr>
        </p:nvSpPr>
        <p:spPr/>
        <p:txBody>
          <a:bodyPr/>
          <a:lstStyle/>
          <a:p>
            <a:fld id="{006BE02D-20C0-F840-AFAC-BEA99C74FDC2}" type="slidenum">
              <a:rPr lang="en-US" smtClean="0"/>
              <a:pPr/>
              <a:t>4</a:t>
            </a:fld>
            <a:endParaRPr lang="en-US" dirty="0"/>
          </a:p>
        </p:txBody>
      </p:sp>
    </p:spTree>
    <p:extLst>
      <p:ext uri="{BB962C8B-B14F-4D97-AF65-F5344CB8AC3E}">
        <p14:creationId xmlns:p14="http://schemas.microsoft.com/office/powerpoint/2010/main" val="3882245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Divide students into small groups. Ask them to discuss and record everything they did between waking up this morning and arriving for school, beginning with the alarm clock going off. After they have completed their list, have them indicate which tasks used chemistry. For example: brushed teeth—chemistry (in the water and toothpaste); took shower—chemistry (water, soap, shampoo, conditioner, etc.). After they have finished their group assignment, conduct a discussion about how nearly every aspect of the first two hours of their day was affected by chemistry.</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a:t>
            </a:fld>
            <a:endParaRPr lang="en-US" dirty="0"/>
          </a:p>
        </p:txBody>
      </p:sp>
    </p:spTree>
    <p:extLst>
      <p:ext uri="{BB962C8B-B14F-4D97-AF65-F5344CB8AC3E}">
        <p14:creationId xmlns:p14="http://schemas.microsoft.com/office/powerpoint/2010/main" val="3994760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8096" indent="-198096">
              <a:buFontTx/>
              <a:buChar char="•"/>
              <a:defRPr/>
            </a:pPr>
            <a:r>
              <a:rPr lang="en-US" b="1" dirty="0">
                <a:latin typeface="Arial" pitchFamily="34" charset="0"/>
                <a:cs typeface="Arial" pitchFamily="34" charset="0"/>
              </a:rPr>
              <a:t>Chemistry</a:t>
            </a:r>
            <a:r>
              <a:rPr lang="en-US" dirty="0">
                <a:latin typeface="Arial" pitchFamily="34" charset="0"/>
                <a:cs typeface="Arial" pitchFamily="34" charset="0"/>
              </a:rPr>
              <a:t> is the science that deals with the composition, structures, and proper-ties of matter and how matter changes under different conditions. </a:t>
            </a:r>
          </a:p>
          <a:p>
            <a:pPr marL="198096" indent="-198096">
              <a:buFontTx/>
              <a:buChar char="•"/>
              <a:defRPr/>
            </a:pPr>
            <a:r>
              <a:rPr lang="en-US" b="1" dirty="0">
                <a:latin typeface="Arial" pitchFamily="34" charset="0"/>
                <a:cs typeface="Arial" pitchFamily="34" charset="0"/>
              </a:rPr>
              <a:t>Matter</a:t>
            </a:r>
            <a:r>
              <a:rPr lang="en-US" dirty="0">
                <a:latin typeface="Arial" pitchFamily="34" charset="0"/>
                <a:cs typeface="Arial" pitchFamily="34" charset="0"/>
              </a:rPr>
              <a:t> is any substance that occupies space and has mass (weight)</a:t>
            </a:r>
          </a:p>
          <a:p>
            <a:pPr marL="198096" indent="-198096">
              <a:buFontTx/>
              <a:buChar char="•"/>
              <a:defRPr/>
            </a:pPr>
            <a:r>
              <a:rPr lang="en-US" dirty="0">
                <a:latin typeface="Arial" pitchFamily="34" charset="0"/>
                <a:cs typeface="Arial" pitchFamily="34" charset="0"/>
              </a:rPr>
              <a:t>Since matter is made from chemicals, everything made out of matter is a </a:t>
            </a:r>
            <a:r>
              <a:rPr lang="en-US" b="1" dirty="0">
                <a:latin typeface="Arial" pitchFamily="34" charset="0"/>
                <a:cs typeface="Arial" pitchFamily="34" charset="0"/>
              </a:rPr>
              <a:t>chemical</a:t>
            </a:r>
            <a:r>
              <a:rPr lang="en-US" dirty="0">
                <a:latin typeface="Arial" pitchFamily="34" charset="0"/>
                <a:cs typeface="Arial" pitchFamily="34" charset="0"/>
              </a:rPr>
              <a:t>.</a:t>
            </a:r>
          </a:p>
          <a:p>
            <a:pPr marL="198096" indent="-198096">
              <a:buFontTx/>
              <a:buChar char="•"/>
              <a:defRPr/>
            </a:pPr>
            <a:r>
              <a:rPr lang="en-US" dirty="0">
                <a:latin typeface="Arial" pitchFamily="34" charset="0"/>
                <a:cs typeface="Arial" pitchFamily="34" charset="0"/>
              </a:rPr>
              <a:t>Everything known to exist in the universe is made up of either matter or energy. There are no exceptions.</a:t>
            </a:r>
          </a:p>
          <a:p>
            <a:pPr marL="198096" indent="-198096" defTabSz="914400" fontAlgn="base">
              <a:spcBef>
                <a:spcPct val="30000"/>
              </a:spcBef>
              <a:spcAft>
                <a:spcPct val="0"/>
              </a:spcAft>
              <a:buFontTx/>
              <a:buChar char="•"/>
              <a:defRPr/>
            </a:pPr>
            <a:r>
              <a:rPr lang="en-US" b="1" dirty="0">
                <a:latin typeface="Arial" pitchFamily="34" charset="0"/>
                <a:cs typeface="Arial" pitchFamily="34" charset="0"/>
              </a:rPr>
              <a:t>Energy</a:t>
            </a:r>
            <a:r>
              <a:rPr lang="en-US" dirty="0">
                <a:latin typeface="Arial" pitchFamily="34" charset="0"/>
                <a:cs typeface="Arial" pitchFamily="34" charset="0"/>
              </a:rPr>
              <a:t> does not occupy space or have mass.</a:t>
            </a:r>
          </a:p>
          <a:p>
            <a:endParaRPr lang="en-US" dirty="0"/>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6</a:t>
            </a:fld>
            <a:endParaRPr lang="en-US" dirty="0"/>
          </a:p>
        </p:txBody>
      </p:sp>
    </p:spTree>
    <p:extLst>
      <p:ext uri="{BB962C8B-B14F-4D97-AF65-F5344CB8AC3E}">
        <p14:creationId xmlns:p14="http://schemas.microsoft.com/office/powerpoint/2010/main" val="2528573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8096" indent="-198096">
              <a:buFontTx/>
              <a:buChar char="•"/>
              <a:defRPr/>
            </a:pPr>
            <a:r>
              <a:rPr lang="en-US" dirty="0">
                <a:latin typeface="Arial" pitchFamily="34" charset="0"/>
                <a:cs typeface="Arial" pitchFamily="34" charset="0"/>
              </a:rPr>
              <a:t>An </a:t>
            </a:r>
            <a:r>
              <a:rPr lang="en-US" b="1" dirty="0">
                <a:latin typeface="Arial" pitchFamily="34" charset="0"/>
                <a:cs typeface="Arial" pitchFamily="34" charset="0"/>
              </a:rPr>
              <a:t>element</a:t>
            </a:r>
            <a:r>
              <a:rPr lang="en-US" dirty="0">
                <a:latin typeface="Arial" pitchFamily="34" charset="0"/>
                <a:cs typeface="Arial" pitchFamily="34" charset="0"/>
              </a:rPr>
              <a:t> is the simplest form of chemical matter. </a:t>
            </a:r>
          </a:p>
          <a:p>
            <a:pPr marL="198096" indent="-198096">
              <a:buFontTx/>
              <a:buChar char="•"/>
              <a:defRPr/>
            </a:pPr>
            <a:r>
              <a:rPr lang="en-US" dirty="0">
                <a:latin typeface="Arial" pitchFamily="34" charset="0"/>
                <a:cs typeface="Arial" pitchFamily="34" charset="0"/>
              </a:rPr>
              <a:t>It cannot be broken down into a simpler substance without a loss of identity. </a:t>
            </a:r>
          </a:p>
          <a:p>
            <a:pPr marL="198096" indent="-198096">
              <a:buFontTx/>
              <a:buChar char="•"/>
              <a:defRPr/>
            </a:pPr>
            <a:r>
              <a:rPr lang="en-US" dirty="0">
                <a:latin typeface="Arial" pitchFamily="34" charset="0"/>
                <a:cs typeface="Arial" pitchFamily="34" charset="0"/>
              </a:rPr>
              <a:t>All matter in the universe is made up of these elements and they have their own distinct physical and chemical properties.</a:t>
            </a:r>
          </a:p>
          <a:p>
            <a:pPr marL="198096" indent="-198096">
              <a:buFontTx/>
              <a:buChar char="•"/>
              <a:defRPr/>
            </a:pPr>
            <a:r>
              <a:rPr lang="en-US" dirty="0">
                <a:latin typeface="Arial" pitchFamily="34" charset="0"/>
                <a:cs typeface="Arial" pitchFamily="34" charset="0"/>
              </a:rPr>
              <a:t>Each element is identified by a letter symbol, such as </a:t>
            </a:r>
            <a:r>
              <a:rPr lang="en-US" i="1" dirty="0">
                <a:latin typeface="Arial" pitchFamily="34" charset="0"/>
                <a:cs typeface="Arial" pitchFamily="34" charset="0"/>
              </a:rPr>
              <a:t>O</a:t>
            </a:r>
            <a:r>
              <a:rPr lang="en-US" dirty="0">
                <a:latin typeface="Arial" pitchFamily="34" charset="0"/>
                <a:cs typeface="Arial" pitchFamily="34" charset="0"/>
              </a:rPr>
              <a:t> for oxygen, </a:t>
            </a:r>
            <a:r>
              <a:rPr lang="en-US" i="1" dirty="0">
                <a:latin typeface="Arial" pitchFamily="34" charset="0"/>
                <a:cs typeface="Arial" pitchFamily="34" charset="0"/>
              </a:rPr>
              <a:t>C</a:t>
            </a:r>
            <a:r>
              <a:rPr lang="en-US" dirty="0">
                <a:latin typeface="Arial" pitchFamily="34" charset="0"/>
                <a:cs typeface="Arial" pitchFamily="34" charset="0"/>
              </a:rPr>
              <a:t> for carbon, </a:t>
            </a:r>
            <a:r>
              <a:rPr lang="en-US" i="1" dirty="0">
                <a:latin typeface="Arial" pitchFamily="34" charset="0"/>
                <a:cs typeface="Arial" pitchFamily="34" charset="0"/>
              </a:rPr>
              <a:t>H</a:t>
            </a:r>
            <a:r>
              <a:rPr lang="en-US" dirty="0">
                <a:latin typeface="Arial" pitchFamily="34" charset="0"/>
                <a:cs typeface="Arial" pitchFamily="34" charset="0"/>
              </a:rPr>
              <a:t> for hydrogen, </a:t>
            </a:r>
            <a:r>
              <a:rPr lang="en-US" i="1" dirty="0">
                <a:latin typeface="Arial" pitchFamily="34" charset="0"/>
                <a:cs typeface="Arial" pitchFamily="34" charset="0"/>
              </a:rPr>
              <a:t>N</a:t>
            </a:r>
            <a:r>
              <a:rPr lang="en-US" dirty="0">
                <a:latin typeface="Arial" pitchFamily="34" charset="0"/>
                <a:cs typeface="Arial" pitchFamily="34" charset="0"/>
              </a:rPr>
              <a:t> for nitrogen, and </a:t>
            </a:r>
            <a:r>
              <a:rPr lang="en-US" i="1" dirty="0">
                <a:latin typeface="Arial" pitchFamily="34" charset="0"/>
                <a:cs typeface="Arial" pitchFamily="34" charset="0"/>
              </a:rPr>
              <a:t>S</a:t>
            </a:r>
            <a:r>
              <a:rPr lang="en-US" dirty="0">
                <a:latin typeface="Arial" pitchFamily="34" charset="0"/>
                <a:cs typeface="Arial" pitchFamily="34" charset="0"/>
              </a:rPr>
              <a:t> for sulfur.</a:t>
            </a:r>
          </a:p>
          <a:p>
            <a:pPr marL="198096" indent="-198096">
              <a:buFontTx/>
              <a:buChar char="•"/>
              <a:defRPr/>
            </a:pPr>
            <a:r>
              <a:rPr lang="en-US" dirty="0">
                <a:latin typeface="Arial" pitchFamily="34" charset="0"/>
                <a:cs typeface="Arial" pitchFamily="34" charset="0"/>
              </a:rPr>
              <a:t>Composed of a single part or unit. </a:t>
            </a:r>
          </a:p>
          <a:p>
            <a:pPr marL="198096" indent="-198096">
              <a:buFontTx/>
              <a:buChar char="•"/>
              <a:defRPr/>
            </a:pPr>
            <a:r>
              <a:rPr lang="en-US" dirty="0">
                <a:latin typeface="Arial" pitchFamily="34" charset="0"/>
                <a:cs typeface="Arial" pitchFamily="34" charset="0"/>
              </a:rPr>
              <a:t>Cannot be reduced to a simpler substance without loss of identity. </a:t>
            </a:r>
          </a:p>
          <a:p>
            <a:pPr marL="198096" indent="-198096">
              <a:buFontTx/>
              <a:buChar char="•"/>
              <a:defRPr/>
            </a:pPr>
            <a:r>
              <a:rPr lang="en-US" dirty="0">
                <a:latin typeface="Arial" pitchFamily="34" charset="0"/>
                <a:cs typeface="Arial" pitchFamily="34" charset="0"/>
              </a:rPr>
              <a:t>118 known elements, 98 naturally occurring. </a:t>
            </a:r>
          </a:p>
        </p:txBody>
      </p:sp>
      <p:sp>
        <p:nvSpPr>
          <p:cNvPr id="4" name="Slide Number Placeholder 3"/>
          <p:cNvSpPr>
            <a:spLocks noGrp="1"/>
          </p:cNvSpPr>
          <p:nvPr>
            <p:ph type="sldNum" sz="quarter" idx="5"/>
          </p:nvPr>
        </p:nvSpPr>
        <p:spPr/>
        <p:txBody>
          <a:bodyPr/>
          <a:lstStyle/>
          <a:p>
            <a:fld id="{006BE02D-20C0-F840-AFAC-BEA99C74FDC2}" type="slidenum">
              <a:rPr lang="en-US" smtClean="0"/>
              <a:pPr/>
              <a:t>7</a:t>
            </a:fld>
            <a:endParaRPr lang="en-US" dirty="0"/>
          </a:p>
        </p:txBody>
      </p:sp>
    </p:spTree>
    <p:extLst>
      <p:ext uri="{BB962C8B-B14F-4D97-AF65-F5344CB8AC3E}">
        <p14:creationId xmlns:p14="http://schemas.microsoft.com/office/powerpoint/2010/main" val="764144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8096" indent="-198096" eaLnBrk="1" hangingPunct="1">
              <a:buFontTx/>
              <a:buChar char="•"/>
              <a:defRPr/>
            </a:pPr>
            <a:r>
              <a:rPr lang="en-US" dirty="0">
                <a:latin typeface="Arial" pitchFamily="34" charset="0"/>
                <a:cs typeface="Arial" pitchFamily="34" charset="0"/>
              </a:rPr>
              <a:t>The basic unit of matter, with a nucleus at the center surrounded by negatively charged </a:t>
            </a:r>
            <a:r>
              <a:rPr lang="en-US" b="1" dirty="0">
                <a:latin typeface="Arial" pitchFamily="34" charset="0"/>
                <a:cs typeface="Arial" pitchFamily="34" charset="0"/>
              </a:rPr>
              <a:t>electrons </a:t>
            </a:r>
            <a:r>
              <a:rPr lang="en-US" dirty="0">
                <a:latin typeface="Arial" pitchFamily="34" charset="0"/>
                <a:cs typeface="Arial" pitchFamily="34" charset="0"/>
              </a:rPr>
              <a:t>that move around the nucleus in orbits. </a:t>
            </a:r>
          </a:p>
          <a:p>
            <a:pPr marL="198096" indent="-198096" eaLnBrk="1" hangingPunct="1">
              <a:buFontTx/>
              <a:buChar char="•"/>
              <a:defRPr/>
            </a:pPr>
            <a:r>
              <a:rPr lang="en-US" dirty="0">
                <a:latin typeface="Arial" pitchFamily="34" charset="0"/>
                <a:cs typeface="Arial" pitchFamily="34" charset="0"/>
              </a:rPr>
              <a:t>The nucleus consists of </a:t>
            </a:r>
            <a:r>
              <a:rPr lang="en-US" b="1" dirty="0">
                <a:latin typeface="Arial" pitchFamily="34" charset="0"/>
                <a:cs typeface="Arial" pitchFamily="34" charset="0"/>
              </a:rPr>
              <a:t>protons </a:t>
            </a:r>
            <a:r>
              <a:rPr lang="en-US" dirty="0">
                <a:latin typeface="Arial" pitchFamily="34" charset="0"/>
                <a:cs typeface="Arial" pitchFamily="34" charset="0"/>
              </a:rPr>
              <a:t>(subatomic particles with a positive charge) and </a:t>
            </a:r>
            <a:r>
              <a:rPr lang="en-US" b="1" dirty="0">
                <a:latin typeface="Arial" pitchFamily="34" charset="0"/>
                <a:cs typeface="Arial" pitchFamily="34" charset="0"/>
              </a:rPr>
              <a:t>neutrons</a:t>
            </a:r>
            <a:r>
              <a:rPr lang="en-US" dirty="0">
                <a:latin typeface="Arial" pitchFamily="34" charset="0"/>
                <a:cs typeface="Arial" pitchFamily="34" charset="0"/>
              </a:rPr>
              <a:t> (subatomic particles with no charge), and the number of protons determines the element.</a:t>
            </a:r>
          </a:p>
          <a:p>
            <a:pPr marL="198096" indent="-198096" eaLnBrk="1" hangingPunct="1">
              <a:buFontTx/>
              <a:buChar char="•"/>
              <a:defRPr/>
            </a:pPr>
            <a:r>
              <a:rPr lang="en-US" dirty="0">
                <a:latin typeface="Arial" pitchFamily="34" charset="0"/>
                <a:cs typeface="Arial" pitchFamily="34" charset="0"/>
              </a:rPr>
              <a:t>Atoms cannot be divided into simpler substances by ordinary chemical means.</a:t>
            </a:r>
          </a:p>
        </p:txBody>
      </p:sp>
      <p:sp>
        <p:nvSpPr>
          <p:cNvPr id="4" name="Slide Number Placeholder 3"/>
          <p:cNvSpPr>
            <a:spLocks noGrp="1"/>
          </p:cNvSpPr>
          <p:nvPr>
            <p:ph type="sldNum" sz="quarter" idx="5"/>
          </p:nvPr>
        </p:nvSpPr>
        <p:spPr/>
        <p:txBody>
          <a:bodyPr/>
          <a:lstStyle/>
          <a:p>
            <a:fld id="{006BE02D-20C0-F840-AFAC-BEA99C74FDC2}" type="slidenum">
              <a:rPr lang="en-US" smtClean="0"/>
              <a:pPr/>
              <a:t>8</a:t>
            </a:fld>
            <a:endParaRPr lang="en-US" dirty="0"/>
          </a:p>
        </p:txBody>
      </p:sp>
    </p:spTree>
    <p:extLst>
      <p:ext uri="{BB962C8B-B14F-4D97-AF65-F5344CB8AC3E}">
        <p14:creationId xmlns:p14="http://schemas.microsoft.com/office/powerpoint/2010/main" val="1031633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Molecules</a:t>
            </a:r>
          </a:p>
          <a:p>
            <a:pPr marL="198096" indent="-198096" eaLnBrk="1" hangingPunct="1">
              <a:buFontTx/>
              <a:buChar char="•"/>
              <a:defRPr/>
            </a:pPr>
            <a:r>
              <a:rPr lang="en-US" dirty="0">
                <a:latin typeface="Arial" pitchFamily="34" charset="0"/>
                <a:cs typeface="Arial" pitchFamily="34" charset="0"/>
              </a:rPr>
              <a:t>A chemical combination of two or more atoms in definite (fixed) proportions. For example, water is made from hydrogen and oxygen.</a:t>
            </a:r>
          </a:p>
          <a:p>
            <a:pPr eaLnBrk="1" hangingPunct="1">
              <a:defRPr/>
            </a:pPr>
            <a:r>
              <a:rPr lang="en-US" b="1" dirty="0">
                <a:latin typeface="Arial" pitchFamily="34" charset="0"/>
                <a:cs typeface="Arial" pitchFamily="34" charset="0"/>
              </a:rPr>
              <a:t>Elemental molecule</a:t>
            </a:r>
          </a:p>
          <a:p>
            <a:pPr marL="198096" indent="-198096" eaLnBrk="1" hangingPunct="1">
              <a:buFontTx/>
              <a:buChar char="•"/>
              <a:defRPr/>
            </a:pPr>
            <a:r>
              <a:rPr lang="en-US" dirty="0">
                <a:latin typeface="Arial" pitchFamily="34" charset="0"/>
                <a:cs typeface="Arial" pitchFamily="34" charset="0"/>
              </a:rPr>
              <a:t>A chemical combination of atoms of the same element, in fixed proportions; the air we breathe is an elemental molecule: O</a:t>
            </a:r>
            <a:r>
              <a:rPr lang="en-US" baseline="-25000" dirty="0">
                <a:latin typeface="Arial" pitchFamily="34" charset="0"/>
                <a:cs typeface="Arial" pitchFamily="34" charset="0"/>
              </a:rPr>
              <a:t>2</a:t>
            </a:r>
            <a:r>
              <a:rPr lang="en-US" dirty="0">
                <a:latin typeface="Arial" pitchFamily="34" charset="0"/>
                <a:cs typeface="Arial" pitchFamily="34" charset="0"/>
              </a:rPr>
              <a:t>. The ozone in the atmosphere is an elemental molecule: O</a:t>
            </a:r>
            <a:r>
              <a:rPr lang="en-US" baseline="-25000" dirty="0">
                <a:latin typeface="Arial" pitchFamily="34" charset="0"/>
                <a:cs typeface="Arial" pitchFamily="34" charset="0"/>
              </a:rPr>
              <a:t>3</a:t>
            </a:r>
            <a:r>
              <a:rPr lang="en-US" dirty="0">
                <a:latin typeface="Arial" pitchFamily="34" charset="0"/>
                <a:cs typeface="Arial" pitchFamily="34" charset="0"/>
              </a:rPr>
              <a:t>. </a:t>
            </a:r>
          </a:p>
          <a:p>
            <a:pPr eaLnBrk="1" hangingPunct="1">
              <a:defRPr/>
            </a:pPr>
            <a:r>
              <a:rPr lang="en-US" b="1" dirty="0">
                <a:latin typeface="Arial" pitchFamily="34" charset="0"/>
                <a:cs typeface="Arial" pitchFamily="34" charset="0"/>
              </a:rPr>
              <a:t>Compound molecule</a:t>
            </a:r>
          </a:p>
          <a:p>
            <a:pPr marL="198096" indent="-198096" eaLnBrk="1" hangingPunct="1">
              <a:buFontTx/>
              <a:buChar char="•"/>
              <a:defRPr/>
            </a:pPr>
            <a:r>
              <a:rPr lang="en-US" dirty="0">
                <a:latin typeface="Arial" pitchFamily="34" charset="0"/>
                <a:cs typeface="Arial" pitchFamily="34" charset="0"/>
              </a:rPr>
              <a:t>These are chemical compounds of two or more atoms of different elements, in fixed proportions. Sodium chloride (NaCl), or common table salt, is a compound molecule that contains one atom of sodium (Na) and one atom of chlorine (Cl).</a:t>
            </a:r>
          </a:p>
        </p:txBody>
      </p:sp>
      <p:sp>
        <p:nvSpPr>
          <p:cNvPr id="4" name="Slide Number Placeholder 3"/>
          <p:cNvSpPr>
            <a:spLocks noGrp="1"/>
          </p:cNvSpPr>
          <p:nvPr>
            <p:ph type="sldNum" sz="quarter" idx="5"/>
          </p:nvPr>
        </p:nvSpPr>
        <p:spPr/>
        <p:txBody>
          <a:bodyPr/>
          <a:lstStyle/>
          <a:p>
            <a:fld id="{006BE02D-20C0-F840-AFAC-BEA99C74FDC2}" type="slidenum">
              <a:rPr lang="en-US" smtClean="0"/>
              <a:pPr/>
              <a:t>9</a:t>
            </a:fld>
            <a:endParaRPr lang="en-US" dirty="0"/>
          </a:p>
        </p:txBody>
      </p:sp>
    </p:spTree>
    <p:extLst>
      <p:ext uri="{BB962C8B-B14F-4D97-AF65-F5344CB8AC3E}">
        <p14:creationId xmlns:p14="http://schemas.microsoft.com/office/powerpoint/2010/main" val="404703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Physical and chemical changes</a:t>
            </a:r>
          </a:p>
          <a:p>
            <a:pPr marL="198096" indent="-198096" eaLnBrk="1" hangingPunct="1">
              <a:buFontTx/>
              <a:buChar char="•"/>
              <a:defRPr/>
            </a:pPr>
            <a:r>
              <a:rPr lang="en-US" dirty="0">
                <a:latin typeface="Arial" pitchFamily="34" charset="0"/>
                <a:cs typeface="Arial" pitchFamily="34" charset="0"/>
              </a:rPr>
              <a:t>Matter can be changed in two different ways. Physical forces cause physical changes and chemical reactions cause chemical changes. </a:t>
            </a:r>
          </a:p>
          <a:p>
            <a:pPr marL="198096" indent="-198096" eaLnBrk="1" hangingPunct="1">
              <a:buFontTx/>
              <a:buChar char="•"/>
              <a:defRPr/>
            </a:pPr>
            <a:r>
              <a:rPr lang="en-US" dirty="0">
                <a:latin typeface="Arial" pitchFamily="34" charset="0"/>
                <a:cs typeface="Arial" pitchFamily="34" charset="0"/>
              </a:rPr>
              <a:t>A </a:t>
            </a:r>
            <a:r>
              <a:rPr lang="en-US" b="1" dirty="0">
                <a:latin typeface="Arial" pitchFamily="34" charset="0"/>
                <a:cs typeface="Arial" pitchFamily="34" charset="0"/>
              </a:rPr>
              <a:t>physical change</a:t>
            </a:r>
            <a:r>
              <a:rPr lang="en-US" dirty="0">
                <a:latin typeface="Arial" pitchFamily="34" charset="0"/>
                <a:cs typeface="Arial" pitchFamily="34" charset="0"/>
              </a:rPr>
              <a:t> changes the form without forming a new substance.</a:t>
            </a:r>
          </a:p>
          <a:p>
            <a:pPr marL="198096" indent="-198096" eaLnBrk="1" hangingPunct="1">
              <a:buFontTx/>
              <a:buChar char="•"/>
              <a:defRPr/>
            </a:pPr>
            <a:r>
              <a:rPr lang="en-US" dirty="0">
                <a:latin typeface="Arial" pitchFamily="34" charset="0"/>
                <a:cs typeface="Arial" pitchFamily="34" charset="0"/>
              </a:rPr>
              <a:t>Example: solid ice melts and becomes water—there are no new chemicals, just a different form.</a:t>
            </a:r>
          </a:p>
          <a:p>
            <a:pPr marL="198096" indent="-198096" eaLnBrk="1" hangingPunct="1">
              <a:buFontTx/>
              <a:buChar char="•"/>
              <a:defRPr/>
            </a:pPr>
            <a:r>
              <a:rPr lang="en-US" dirty="0">
                <a:latin typeface="Arial" pitchFamily="34" charset="0"/>
                <a:cs typeface="Arial" pitchFamily="34" charset="0"/>
              </a:rPr>
              <a:t>A </a:t>
            </a:r>
            <a:r>
              <a:rPr lang="en-US" b="1" dirty="0">
                <a:latin typeface="Arial" pitchFamily="34" charset="0"/>
                <a:cs typeface="Arial" pitchFamily="34" charset="0"/>
              </a:rPr>
              <a:t>chemical change</a:t>
            </a:r>
            <a:r>
              <a:rPr lang="en-US" dirty="0">
                <a:latin typeface="Arial" pitchFamily="34" charset="0"/>
                <a:cs typeface="Arial" pitchFamily="34" charset="0"/>
              </a:rPr>
              <a:t> is a change in a substance’s chemical composition. A chemical change creates new substances with different properties.</a:t>
            </a:r>
          </a:p>
          <a:p>
            <a:pPr marL="198096" indent="-198096" eaLnBrk="1" hangingPunct="1">
              <a:buFontTx/>
              <a:buChar char="•"/>
              <a:defRPr/>
            </a:pPr>
            <a:r>
              <a:rPr lang="en-US" dirty="0">
                <a:latin typeface="Arial" pitchFamily="34" charset="0"/>
                <a:cs typeface="Arial" pitchFamily="34" charset="0"/>
              </a:rPr>
              <a:t>Examples: iron to rust; wood into ashes; the oxidation of </a:t>
            </a:r>
            <a:r>
              <a:rPr lang="en-US" dirty="0" err="1">
                <a:latin typeface="Arial" pitchFamily="34" charset="0"/>
                <a:cs typeface="Arial" pitchFamily="34" charset="0"/>
              </a:rPr>
              <a:t>haircolor</a:t>
            </a:r>
            <a:r>
              <a:rPr lang="en-US" dirty="0">
                <a:latin typeface="Arial" pitchFamily="34" charset="0"/>
                <a:cs typeface="Arial" pitchFamily="34" charset="0"/>
              </a:rPr>
              <a:t>; or the polymerization of artificial nail enhancements.</a:t>
            </a:r>
          </a:p>
        </p:txBody>
      </p:sp>
      <p:sp>
        <p:nvSpPr>
          <p:cNvPr id="4" name="Slide Number Placeholder 3"/>
          <p:cNvSpPr>
            <a:spLocks noGrp="1"/>
          </p:cNvSpPr>
          <p:nvPr>
            <p:ph type="sldNum" sz="quarter" idx="5"/>
          </p:nvPr>
        </p:nvSpPr>
        <p:spPr/>
        <p:txBody>
          <a:bodyPr/>
          <a:lstStyle/>
          <a:p>
            <a:fld id="{006BE02D-20C0-F840-AFAC-BEA99C74FDC2}" type="slidenum">
              <a:rPr lang="en-US" smtClean="0"/>
              <a:pPr/>
              <a:t>10</a:t>
            </a:fld>
            <a:endParaRPr lang="en-US" dirty="0"/>
          </a:p>
        </p:txBody>
      </p:sp>
    </p:spTree>
    <p:extLst>
      <p:ext uri="{BB962C8B-B14F-4D97-AF65-F5344CB8AC3E}">
        <p14:creationId xmlns:p14="http://schemas.microsoft.com/office/powerpoint/2010/main" val="941380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latin typeface="Arial" charset="0"/>
                <a:cs typeface="Arial" charset="0"/>
              </a:rPr>
              <a:t>Physical properties</a:t>
            </a:r>
          </a:p>
          <a:p>
            <a:pPr marL="198096" indent="-198096">
              <a:buFontTx/>
              <a:buChar char="•"/>
              <a:defRPr/>
            </a:pPr>
            <a:r>
              <a:rPr lang="en-US" dirty="0">
                <a:latin typeface="Arial" pitchFamily="34" charset="0"/>
                <a:cs typeface="Arial" pitchFamily="34" charset="0"/>
              </a:rPr>
              <a:t>Are characteristics that can be determined without a chemical reaction and that do not involve a chemical change in the substance. </a:t>
            </a:r>
          </a:p>
          <a:p>
            <a:pPr marL="198096" indent="-198096">
              <a:buFontTx/>
              <a:buChar char="•"/>
              <a:defRPr/>
            </a:pPr>
            <a:r>
              <a:rPr lang="en-US" dirty="0">
                <a:latin typeface="Arial" pitchFamily="34" charset="0"/>
                <a:cs typeface="Arial" pitchFamily="34" charset="0"/>
              </a:rPr>
              <a:t>Include color, solubility, odor, density, melting point, boiling point, hardness, and glossiness.</a:t>
            </a:r>
          </a:p>
          <a:p>
            <a:pPr>
              <a:defRPr/>
            </a:pPr>
            <a:r>
              <a:rPr lang="en-US" b="1" dirty="0">
                <a:latin typeface="Arial" charset="0"/>
                <a:cs typeface="Arial" charset="0"/>
              </a:rPr>
              <a:t>Chemical</a:t>
            </a:r>
            <a:r>
              <a:rPr lang="en-US" dirty="0">
                <a:latin typeface="Arial" charset="0"/>
                <a:cs typeface="Arial" charset="0"/>
              </a:rPr>
              <a:t> </a:t>
            </a:r>
            <a:r>
              <a:rPr lang="en-US" b="1" dirty="0">
                <a:latin typeface="Arial" charset="0"/>
                <a:cs typeface="Arial" charset="0"/>
              </a:rPr>
              <a:t>properties</a:t>
            </a:r>
            <a:endParaRPr lang="en-US" b="1" dirty="0">
              <a:latin typeface="Arial" pitchFamily="34" charset="0"/>
              <a:cs typeface="Arial" pitchFamily="34" charset="0"/>
            </a:endParaRPr>
          </a:p>
          <a:p>
            <a:pPr marL="198096" indent="-198096">
              <a:buFontTx/>
              <a:buChar char="•"/>
              <a:defRPr/>
            </a:pPr>
            <a:r>
              <a:rPr lang="en-US" dirty="0">
                <a:latin typeface="Arial" pitchFamily="34" charset="0"/>
                <a:cs typeface="Arial" pitchFamily="34" charset="0"/>
              </a:rPr>
              <a:t>Are characteristics that can be determined only by a chemical reaction and a chemical change in the substance. </a:t>
            </a:r>
          </a:p>
          <a:p>
            <a:pPr marL="198096" indent="-198096">
              <a:buFontTx/>
              <a:buChar char="•"/>
              <a:defRPr/>
            </a:pPr>
            <a:r>
              <a:rPr lang="en-US" dirty="0">
                <a:latin typeface="Arial" pitchFamily="34" charset="0"/>
                <a:cs typeface="Arial" pitchFamily="34" charset="0"/>
              </a:rPr>
              <a:t>Examples include the ability of iron to rust, wood to burn, or hair to change color through the use of </a:t>
            </a:r>
            <a:r>
              <a:rPr lang="en-US" dirty="0" err="1">
                <a:latin typeface="Arial" pitchFamily="34" charset="0"/>
                <a:cs typeface="Arial" pitchFamily="34" charset="0"/>
              </a:rPr>
              <a:t>haircolor</a:t>
            </a:r>
            <a:r>
              <a:rPr lang="en-US" dirty="0">
                <a:latin typeface="Arial" pitchFamily="34" charset="0"/>
                <a:cs typeface="Arial" pitchFamily="34" charset="0"/>
              </a:rPr>
              <a:t> and hydrogen peroxide.</a:t>
            </a:r>
          </a:p>
        </p:txBody>
      </p:sp>
      <p:sp>
        <p:nvSpPr>
          <p:cNvPr id="4" name="Slide Number Placeholder 3"/>
          <p:cNvSpPr>
            <a:spLocks noGrp="1"/>
          </p:cNvSpPr>
          <p:nvPr>
            <p:ph type="sldNum" sz="quarter" idx="5"/>
          </p:nvPr>
        </p:nvSpPr>
        <p:spPr/>
        <p:txBody>
          <a:bodyPr/>
          <a:lstStyle/>
          <a:p>
            <a:fld id="{006BE02D-20C0-F840-AFAC-BEA99C74FDC2}" type="slidenum">
              <a:rPr lang="en-US" smtClean="0"/>
              <a:pPr/>
              <a:t>11</a:t>
            </a:fld>
            <a:endParaRPr lang="en-US" dirty="0"/>
          </a:p>
        </p:txBody>
      </p:sp>
    </p:spTree>
    <p:extLst>
      <p:ext uri="{BB962C8B-B14F-4D97-AF65-F5344CB8AC3E}">
        <p14:creationId xmlns:p14="http://schemas.microsoft.com/office/powerpoint/2010/main" val="3482137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latin typeface="Arial" pitchFamily="34" charset="0"/>
                <a:cs typeface="Arial" pitchFamily="34" charset="0"/>
              </a:rPr>
              <a:t>Pure substances</a:t>
            </a:r>
          </a:p>
          <a:p>
            <a:pPr marL="198096" indent="-198096">
              <a:buFontTx/>
              <a:buChar char="•"/>
              <a:defRPr/>
            </a:pPr>
            <a:r>
              <a:rPr lang="en-US" dirty="0">
                <a:latin typeface="Arial" pitchFamily="34" charset="0"/>
                <a:cs typeface="Arial" pitchFamily="34" charset="0"/>
              </a:rPr>
              <a:t>A chemical combination of matter in definite (fixed) proportions. </a:t>
            </a:r>
          </a:p>
          <a:p>
            <a:pPr marL="198096" indent="-198096">
              <a:buFontTx/>
              <a:buChar char="•"/>
              <a:defRPr/>
            </a:pPr>
            <a:r>
              <a:rPr lang="en-US" dirty="0">
                <a:latin typeface="Arial" pitchFamily="34" charset="0"/>
                <a:cs typeface="Arial" pitchFamily="34" charset="0"/>
              </a:rPr>
              <a:t>Pure substances have unique properties. </a:t>
            </a:r>
          </a:p>
          <a:p>
            <a:pPr marL="198096" indent="-198096">
              <a:buFontTx/>
              <a:buChar char="•"/>
              <a:defRPr/>
            </a:pPr>
            <a:r>
              <a:rPr lang="en-US" dirty="0">
                <a:latin typeface="Arial" pitchFamily="34" charset="0"/>
                <a:cs typeface="Arial" pitchFamily="34" charset="0"/>
              </a:rPr>
              <a:t>Water and salt are examples of pure substances, with atoms in set proportion: 2 hydrogen atoms per oxygen atom (H2O) and 1 sodium atom per chlorine atom (NaCl), respectively.</a:t>
            </a:r>
          </a:p>
          <a:p>
            <a:pPr>
              <a:defRPr/>
            </a:pPr>
            <a:r>
              <a:rPr lang="en-US" b="1" dirty="0">
                <a:latin typeface="Arial" pitchFamily="34" charset="0"/>
                <a:cs typeface="Arial" pitchFamily="34" charset="0"/>
              </a:rPr>
              <a:t>Physical mixtures</a:t>
            </a:r>
          </a:p>
          <a:p>
            <a:pPr marL="198096" indent="-198096">
              <a:buFontTx/>
              <a:buChar char="•"/>
              <a:defRPr/>
            </a:pPr>
            <a:r>
              <a:rPr lang="en-US" dirty="0">
                <a:latin typeface="Arial" pitchFamily="34" charset="0"/>
                <a:cs typeface="Arial" pitchFamily="34" charset="0"/>
              </a:rPr>
              <a:t>Physical combination of matter in any proportion.</a:t>
            </a:r>
          </a:p>
          <a:p>
            <a:pPr marL="198096" indent="-198096">
              <a:buFontTx/>
              <a:buChar char="•"/>
              <a:defRPr/>
            </a:pPr>
            <a:r>
              <a:rPr lang="en-US" dirty="0">
                <a:latin typeface="Arial" pitchFamily="34" charset="0"/>
                <a:cs typeface="Arial" pitchFamily="34" charset="0"/>
              </a:rPr>
              <a:t>The properties of a physical mixture are the combined properties of the substances in the mixture. </a:t>
            </a:r>
          </a:p>
          <a:p>
            <a:pPr marL="198096" indent="-198096">
              <a:buFontTx/>
              <a:buChar char="•"/>
              <a:defRPr/>
            </a:pPr>
            <a:r>
              <a:rPr lang="en-US" dirty="0">
                <a:latin typeface="Arial" pitchFamily="34" charset="0"/>
                <a:cs typeface="Arial" pitchFamily="34" charset="0"/>
              </a:rPr>
              <a:t>Salt water is a physical mixture of salt and water in any proportion.</a:t>
            </a:r>
          </a:p>
          <a:p>
            <a:pPr>
              <a:defRPr/>
            </a:pPr>
            <a:r>
              <a:rPr lang="en-US" b="1" dirty="0">
                <a:latin typeface="Arial" pitchFamily="34" charset="0"/>
                <a:cs typeface="Arial" pitchFamily="34" charset="0"/>
              </a:rPr>
              <a:t>Pure substances</a:t>
            </a:r>
          </a:p>
          <a:p>
            <a:pPr marL="198096" indent="-198096">
              <a:buFontTx/>
              <a:buChar char="•"/>
              <a:defRPr/>
            </a:pPr>
            <a:r>
              <a:rPr lang="en-US" dirty="0">
                <a:latin typeface="Arial" pitchFamily="34" charset="0"/>
                <a:cs typeface="Arial" pitchFamily="34" charset="0"/>
              </a:rPr>
              <a:t>A chemical combination of matter in definite (fixed) proportions. </a:t>
            </a:r>
          </a:p>
          <a:p>
            <a:pPr marL="198096" indent="-198096">
              <a:buFontTx/>
              <a:buChar char="•"/>
              <a:defRPr/>
            </a:pPr>
            <a:r>
              <a:rPr lang="en-US" dirty="0">
                <a:latin typeface="Arial" pitchFamily="34" charset="0"/>
                <a:cs typeface="Arial" pitchFamily="34" charset="0"/>
              </a:rPr>
              <a:t>Pure substances have unique properties. </a:t>
            </a:r>
          </a:p>
          <a:p>
            <a:pPr marL="198096" indent="-198096">
              <a:buFontTx/>
              <a:buChar char="•"/>
              <a:defRPr/>
            </a:pPr>
            <a:r>
              <a:rPr lang="en-US" dirty="0">
                <a:latin typeface="Arial" pitchFamily="34" charset="0"/>
                <a:cs typeface="Arial" pitchFamily="34" charset="0"/>
              </a:rPr>
              <a:t>Water and salt are examples of pure substances, with atoms in set proportion: 2 hydrogen atoms per oxygen atom (H2O) and 1 sodium atom per chlorine atom (NaCl), respectively.</a:t>
            </a:r>
          </a:p>
          <a:p>
            <a:pPr>
              <a:defRPr/>
            </a:pPr>
            <a:r>
              <a:rPr lang="en-US" b="1" dirty="0">
                <a:latin typeface="Arial" pitchFamily="34" charset="0"/>
                <a:cs typeface="Arial" pitchFamily="34" charset="0"/>
              </a:rPr>
              <a:t>Physical mixtures</a:t>
            </a:r>
          </a:p>
          <a:p>
            <a:pPr marL="198096" indent="-198096">
              <a:buFontTx/>
              <a:buChar char="•"/>
              <a:defRPr/>
            </a:pPr>
            <a:r>
              <a:rPr lang="en-US" dirty="0">
                <a:latin typeface="Arial" pitchFamily="34" charset="0"/>
                <a:cs typeface="Arial" pitchFamily="34" charset="0"/>
              </a:rPr>
              <a:t>Physical combination of matter in any proportion.</a:t>
            </a:r>
          </a:p>
          <a:p>
            <a:pPr marL="198096" indent="-198096">
              <a:buFontTx/>
              <a:buChar char="•"/>
              <a:defRPr/>
            </a:pPr>
            <a:r>
              <a:rPr lang="en-US" dirty="0">
                <a:latin typeface="Arial" pitchFamily="34" charset="0"/>
                <a:cs typeface="Arial" pitchFamily="34" charset="0"/>
              </a:rPr>
              <a:t>The properties of a physical mixture are the combined properties of the substances in the mixture. </a:t>
            </a:r>
          </a:p>
          <a:p>
            <a:pPr marL="198096" indent="-198096">
              <a:buFontTx/>
              <a:buChar char="•"/>
              <a:defRPr/>
            </a:pPr>
            <a:r>
              <a:rPr lang="en-US" dirty="0">
                <a:latin typeface="Arial" pitchFamily="34" charset="0"/>
                <a:cs typeface="Arial" pitchFamily="34" charset="0"/>
              </a:rPr>
              <a:t>Salt water is a physical mixture of salt and water in any proportion.</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12</a:t>
            </a:fld>
            <a:endParaRPr lang="en-US" dirty="0"/>
          </a:p>
        </p:txBody>
      </p:sp>
    </p:spTree>
    <p:extLst>
      <p:ext uri="{BB962C8B-B14F-4D97-AF65-F5344CB8AC3E}">
        <p14:creationId xmlns:p14="http://schemas.microsoft.com/office/powerpoint/2010/main" val="11629581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latin typeface="Arial" pitchFamily="34" charset="0"/>
                <a:cs typeface="Arial" pitchFamily="34" charset="0"/>
              </a:rPr>
              <a:t>SOLUTIONS, SUSPENSIONS, AND EMULSIONS</a:t>
            </a:r>
          </a:p>
          <a:p>
            <a:pPr>
              <a:defRPr/>
            </a:pPr>
            <a:r>
              <a:rPr lang="en-US" dirty="0">
                <a:latin typeface="Arial" pitchFamily="34" charset="0"/>
                <a:cs typeface="Arial" pitchFamily="34" charset="0"/>
              </a:rPr>
              <a:t>Solutions, suspensions, and emulsions are all physical mixtures.</a:t>
            </a:r>
          </a:p>
          <a:p>
            <a:pPr marL="198096" indent="-198096">
              <a:buFontTx/>
              <a:buChar char="•"/>
              <a:defRPr/>
            </a:pPr>
            <a:r>
              <a:rPr lang="en-US" b="1" dirty="0">
                <a:latin typeface="Arial" pitchFamily="34" charset="0"/>
                <a:cs typeface="Arial" pitchFamily="34" charset="0"/>
              </a:rPr>
              <a:t>Solution:</a:t>
            </a:r>
            <a:r>
              <a:rPr lang="en-US" dirty="0">
                <a:latin typeface="Arial" pitchFamily="34" charset="0"/>
                <a:cs typeface="Arial" pitchFamily="34" charset="0"/>
              </a:rPr>
              <a:t> A stable, uniform physical mixture of two or more substances in a solvent. </a:t>
            </a:r>
          </a:p>
          <a:p>
            <a:pPr marL="198096" indent="-198096">
              <a:buFontTx/>
              <a:buChar char="•"/>
              <a:defRPr/>
            </a:pPr>
            <a:r>
              <a:rPr lang="en-US" b="1" dirty="0">
                <a:latin typeface="Arial" pitchFamily="34" charset="0"/>
                <a:cs typeface="Arial" pitchFamily="34" charset="0"/>
              </a:rPr>
              <a:t>Solute: </a:t>
            </a:r>
            <a:r>
              <a:rPr lang="en-US" dirty="0">
                <a:latin typeface="Arial" pitchFamily="34" charset="0"/>
                <a:cs typeface="Arial" pitchFamily="34" charset="0"/>
              </a:rPr>
              <a:t>The dissolved substance in a solution.</a:t>
            </a:r>
          </a:p>
          <a:p>
            <a:pPr marL="198096" indent="-198096">
              <a:buFontTx/>
              <a:buChar char="•"/>
              <a:defRPr/>
            </a:pPr>
            <a:r>
              <a:rPr lang="en-US" b="1" dirty="0">
                <a:latin typeface="Arial" pitchFamily="34" charset="0"/>
                <a:cs typeface="Arial" pitchFamily="34" charset="0"/>
              </a:rPr>
              <a:t>Solvent:</a:t>
            </a:r>
            <a:r>
              <a:rPr lang="en-US" dirty="0">
                <a:latin typeface="Arial" pitchFamily="34" charset="0"/>
                <a:cs typeface="Arial" pitchFamily="34" charset="0"/>
              </a:rPr>
              <a:t> The substance, usually liquid, which dissolves another substance to form a solution, with no change in chemical composition. For example, when sugar is dissolved in hot water, the sugar (a solid) is the solute and the water (liquid) is the solvent. Water is the universal solvent.</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3487519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Have students perform the hairstyling spray activity found in the textbook. Put an ounce of clear hairstyling spray into a cup. Cover it loosely with a paper towel and set it aside for a week. What happens when the liquid evaporates? What does the residue look like? Touch and feel the residue. In chemistry terms, what is this residue? When styling compounds or polymers are dissolved in alcohol/water mixture, is it a physical or chemical change?</a:t>
            </a:r>
          </a:p>
        </p:txBody>
      </p:sp>
      <p:sp>
        <p:nvSpPr>
          <p:cNvPr id="4" name="Slide Number Placeholder 3"/>
          <p:cNvSpPr>
            <a:spLocks noGrp="1"/>
          </p:cNvSpPr>
          <p:nvPr>
            <p:ph type="sldNum" sz="quarter" idx="5"/>
          </p:nvPr>
        </p:nvSpPr>
        <p:spPr/>
        <p:txBody>
          <a:bodyPr/>
          <a:lstStyle/>
          <a:p>
            <a:fld id="{006BE02D-20C0-F840-AFAC-BEA99C74FDC2}" type="slidenum">
              <a:rPr lang="en-US" smtClean="0"/>
              <a:pPr/>
              <a:t>15</a:t>
            </a:fld>
            <a:endParaRPr lang="en-US" dirty="0"/>
          </a:p>
        </p:txBody>
      </p:sp>
    </p:spTree>
    <p:extLst>
      <p:ext uri="{BB962C8B-B14F-4D97-AF65-F5344CB8AC3E}">
        <p14:creationId xmlns:p14="http://schemas.microsoft.com/office/powerpoint/2010/main" val="489820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r>
              <a:rPr lang="en-US" b="1" dirty="0">
                <a:latin typeface="Arial" pitchFamily="34" charset="0"/>
                <a:cs typeface="Arial" pitchFamily="34" charset="0"/>
              </a:rPr>
              <a:t>SOLUTIONS AND SUSPENSIONS</a:t>
            </a:r>
            <a:endParaRPr lang="en-US" b="1" i="1" dirty="0">
              <a:latin typeface="Arial" pitchFamily="34" charset="0"/>
              <a:cs typeface="Arial" pitchFamily="34" charset="0"/>
            </a:endParaRPr>
          </a:p>
          <a:p>
            <a:pPr marL="198096" indent="-198096" eaLnBrk="1" hangingPunct="1">
              <a:buFontTx/>
              <a:buChar char="•"/>
              <a:defRPr/>
            </a:pPr>
            <a:r>
              <a:rPr lang="en-US" b="1" dirty="0">
                <a:latin typeface="Arial" pitchFamily="34" charset="0"/>
                <a:cs typeface="Arial" pitchFamily="34" charset="0"/>
              </a:rPr>
              <a:t>Miscible liquids:</a:t>
            </a:r>
            <a:r>
              <a:rPr lang="en-US" dirty="0">
                <a:latin typeface="Arial" pitchFamily="34" charset="0"/>
                <a:cs typeface="Arial" pitchFamily="34" charset="0"/>
              </a:rPr>
              <a:t> Are mutually soluble, meaning that they can be mixed together to form solutions. Water and alcohol are examples of miscible liquids as in a nail polish remover. When these substances are mixed together, they will stay mixed, forming a solution.</a:t>
            </a:r>
          </a:p>
          <a:p>
            <a:pPr marL="198096" indent="-198096" eaLnBrk="1" hangingPunct="1">
              <a:buFontTx/>
              <a:buChar char="•"/>
              <a:defRPr/>
            </a:pPr>
            <a:r>
              <a:rPr lang="en-US" b="1" dirty="0">
                <a:latin typeface="Arial" pitchFamily="34" charset="0"/>
                <a:cs typeface="Arial" pitchFamily="34" charset="0"/>
              </a:rPr>
              <a:t>Immiscible liquids:</a:t>
            </a:r>
            <a:r>
              <a:rPr lang="en-US" dirty="0">
                <a:latin typeface="Arial" pitchFamily="34" charset="0"/>
                <a:cs typeface="Arial" pitchFamily="34" charset="0"/>
              </a:rPr>
              <a:t> Not capable of being mixed to form stable solutions (for example, oil and water).</a:t>
            </a:r>
          </a:p>
          <a:p>
            <a:pPr marL="198096" indent="-198096" eaLnBrk="1" hangingPunct="1">
              <a:buFontTx/>
              <a:buChar char="•"/>
              <a:defRPr/>
            </a:pPr>
            <a:r>
              <a:rPr lang="en-US" b="1" dirty="0">
                <a:latin typeface="Arial" pitchFamily="34" charset="0"/>
                <a:cs typeface="Arial" pitchFamily="34" charset="0"/>
              </a:rPr>
              <a:t>Suspension:</a:t>
            </a:r>
            <a:r>
              <a:rPr lang="en-US" dirty="0">
                <a:latin typeface="Arial" pitchFamily="34" charset="0"/>
                <a:cs typeface="Arial" pitchFamily="34" charset="0"/>
              </a:rPr>
              <a:t> Are unstable physical mixtures of undissolved particles in a liquid.</a:t>
            </a:r>
          </a:p>
          <a:p>
            <a:pPr marL="0" indent="0" eaLnBrk="1" hangingPunct="1">
              <a:buFontTx/>
              <a:buNone/>
              <a:defRPr/>
            </a:pPr>
            <a:endParaRPr lang="en-US" dirty="0">
              <a:latin typeface="Arial" pitchFamily="34" charset="0"/>
              <a:cs typeface="Arial" pitchFamily="34" charset="0"/>
            </a:endParaRPr>
          </a:p>
          <a:p>
            <a:pPr eaLnBrk="1" hangingPunct="1">
              <a:spcBef>
                <a:spcPct val="0"/>
              </a:spcBef>
              <a:defRPr/>
            </a:pPr>
            <a:r>
              <a:rPr lang="en-US" b="1" dirty="0">
                <a:latin typeface="Arial" pitchFamily="34" charset="0"/>
                <a:cs typeface="Arial" pitchFamily="34" charset="0"/>
              </a:rPr>
              <a:t>EMULSIONS AND EMULSIFIERS</a:t>
            </a:r>
            <a:endParaRPr lang="en-US" b="1" i="1" dirty="0">
              <a:latin typeface="Arial" pitchFamily="34" charset="0"/>
              <a:cs typeface="Arial" pitchFamily="34" charset="0"/>
            </a:endParaRPr>
          </a:p>
          <a:p>
            <a:pPr marL="198096" indent="-198096" eaLnBrk="1" hangingPunct="1">
              <a:buFontTx/>
              <a:buChar char="•"/>
              <a:defRPr/>
            </a:pPr>
            <a:r>
              <a:rPr lang="en-US" b="1" dirty="0">
                <a:latin typeface="Arial" pitchFamily="34" charset="0"/>
                <a:cs typeface="Arial" pitchFamily="34" charset="0"/>
              </a:rPr>
              <a:t>Emulsion:</a:t>
            </a:r>
            <a:r>
              <a:rPr lang="en-US" dirty="0">
                <a:latin typeface="Arial" pitchFamily="34" charset="0"/>
                <a:cs typeface="Arial" pitchFamily="34" charset="0"/>
              </a:rPr>
              <a:t> An unstable physical mixture of two or more immiscible substances (substances that normally will not stay mixed) plus a special ingredient called an emulsifier.</a:t>
            </a:r>
          </a:p>
          <a:p>
            <a:pPr marL="198096" indent="-198096" eaLnBrk="1" hangingPunct="1">
              <a:buFontTx/>
              <a:buChar char="•"/>
              <a:defRPr/>
            </a:pPr>
            <a:r>
              <a:rPr lang="en-US" b="1" dirty="0">
                <a:latin typeface="Arial" pitchFamily="34" charset="0"/>
                <a:cs typeface="Arial" pitchFamily="34" charset="0"/>
              </a:rPr>
              <a:t>Emulsifier:</a:t>
            </a:r>
            <a:r>
              <a:rPr lang="en-US" dirty="0">
                <a:latin typeface="Arial" pitchFamily="34" charset="0"/>
                <a:cs typeface="Arial" pitchFamily="34" charset="0"/>
              </a:rPr>
              <a:t> An ingredient that brings two normally incompatible materials together and binds them into a uniform and fairly stable mixture. Emulsions are considered to be a special type of suspension because they can separate, but the separation usually happens very slowly over a long period of time.</a:t>
            </a:r>
          </a:p>
          <a:p>
            <a:pPr marL="198096" indent="-198096" eaLnBrk="1" hangingPunct="1">
              <a:buFontTx/>
              <a:buChar char="•"/>
              <a:defRPr/>
            </a:pPr>
            <a:endParaRPr lang="en-US" dirty="0">
              <a:latin typeface="Arial" pitchFamily="34" charset="0"/>
              <a:cs typeface="Arial" pitchFamily="34" charset="0"/>
            </a:endParaRPr>
          </a:p>
        </p:txBody>
      </p:sp>
      <p:sp>
        <p:nvSpPr>
          <p:cNvPr id="4" name="Slide Number Placeholder 3"/>
          <p:cNvSpPr>
            <a:spLocks noGrp="1"/>
          </p:cNvSpPr>
          <p:nvPr>
            <p:ph type="sldNum" sz="quarter" idx="5"/>
          </p:nvPr>
        </p:nvSpPr>
        <p:spPr/>
        <p:txBody>
          <a:bodyPr/>
          <a:lstStyle/>
          <a:p>
            <a:fld id="{006BE02D-20C0-F840-AFAC-BEA99C74FDC2}" type="slidenum">
              <a:rPr lang="en-US" smtClean="0"/>
              <a:pPr/>
              <a:t>16</a:t>
            </a:fld>
            <a:endParaRPr lang="en-US" dirty="0"/>
          </a:p>
        </p:txBody>
      </p:sp>
    </p:spTree>
    <p:extLst>
      <p:ext uri="{BB962C8B-B14F-4D97-AF65-F5344CB8AC3E}">
        <p14:creationId xmlns:p14="http://schemas.microsoft.com/office/powerpoint/2010/main" val="3256104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Surfactants:</a:t>
            </a:r>
            <a:r>
              <a:rPr lang="en-US" dirty="0">
                <a:latin typeface="Arial" pitchFamily="34" charset="0"/>
                <a:cs typeface="Arial" pitchFamily="34" charset="0"/>
              </a:rPr>
              <a:t> Substances that allow oil and water to mix, or emulsify. They are one type of emulsifier. The term </a:t>
            </a:r>
            <a:r>
              <a:rPr lang="en-US" i="1" dirty="0">
                <a:latin typeface="Arial" pitchFamily="34" charset="0"/>
                <a:cs typeface="Arial" pitchFamily="34" charset="0"/>
              </a:rPr>
              <a:t>surfactant</a:t>
            </a:r>
            <a:r>
              <a:rPr lang="en-US" dirty="0">
                <a:latin typeface="Arial" pitchFamily="34" charset="0"/>
                <a:cs typeface="Arial" pitchFamily="34" charset="0"/>
              </a:rPr>
              <a:t> is a contraction for surface active agents—substances that allow oil and water to mix, or emulsify.</a:t>
            </a:r>
          </a:p>
          <a:p>
            <a:pPr marL="198096" indent="-198096" eaLnBrk="1" hangingPunct="1">
              <a:buFontTx/>
              <a:buChar char="•"/>
              <a:defRPr/>
            </a:pPr>
            <a:r>
              <a:rPr lang="en-US" b="0" dirty="0">
                <a:latin typeface="Arial" pitchFamily="34" charset="0"/>
                <a:cs typeface="Arial" pitchFamily="34" charset="0"/>
              </a:rPr>
              <a:t>Head: </a:t>
            </a:r>
            <a:r>
              <a:rPr lang="en-US" b="1" dirty="0">
                <a:latin typeface="Arial" pitchFamily="34" charset="0"/>
                <a:cs typeface="Arial" pitchFamily="34" charset="0"/>
              </a:rPr>
              <a:t>Hydrophilic</a:t>
            </a:r>
            <a:r>
              <a:rPr lang="en-US" dirty="0">
                <a:latin typeface="Arial" pitchFamily="34" charset="0"/>
                <a:cs typeface="Arial" pitchFamily="34" charset="0"/>
              </a:rPr>
              <a:t>, or water-loving, and dissolves in water.</a:t>
            </a:r>
          </a:p>
          <a:p>
            <a:pPr marL="198096" indent="-198096" eaLnBrk="1" hangingPunct="1">
              <a:buFontTx/>
              <a:buChar char="•"/>
              <a:defRPr/>
            </a:pPr>
            <a:r>
              <a:rPr lang="en-US" b="0" dirty="0">
                <a:latin typeface="Arial" pitchFamily="34" charset="0"/>
                <a:cs typeface="Arial" pitchFamily="34" charset="0"/>
              </a:rPr>
              <a:t>Tail: </a:t>
            </a:r>
            <a:r>
              <a:rPr lang="en-US" b="1" dirty="0">
                <a:latin typeface="Arial" pitchFamily="34" charset="0"/>
                <a:cs typeface="Arial" pitchFamily="34" charset="0"/>
              </a:rPr>
              <a:t>Lipophilic</a:t>
            </a:r>
            <a:r>
              <a:rPr lang="en-US" dirty="0">
                <a:latin typeface="Arial" pitchFamily="34" charset="0"/>
                <a:cs typeface="Arial" pitchFamily="34" charset="0"/>
              </a:rPr>
              <a:t>, or oil-loving, and dissolves in oil.</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17</a:t>
            </a:fld>
            <a:endParaRPr lang="en-US" dirty="0"/>
          </a:p>
        </p:txBody>
      </p:sp>
    </p:spTree>
    <p:extLst>
      <p:ext uri="{BB962C8B-B14F-4D97-AF65-F5344CB8AC3E}">
        <p14:creationId xmlns:p14="http://schemas.microsoft.com/office/powerpoint/2010/main" val="3356338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buFontTx/>
              <a:buNone/>
              <a:defRPr/>
            </a:pPr>
            <a:r>
              <a:rPr lang="en-US" b="1" dirty="0">
                <a:latin typeface="Arial" pitchFamily="34" charset="0"/>
                <a:cs typeface="Arial" pitchFamily="34" charset="0"/>
              </a:rPr>
              <a:t>Oil-in-water (O/W) Emulsion </a:t>
            </a:r>
            <a:endParaRPr lang="en-US" dirty="0">
              <a:latin typeface="Arial" pitchFamily="34" charset="0"/>
              <a:cs typeface="Arial" pitchFamily="34" charset="0"/>
            </a:endParaRPr>
          </a:p>
          <a:p>
            <a:pPr marL="198096" indent="-198096" eaLnBrk="1" hangingPunct="1">
              <a:buFontTx/>
              <a:buChar char="•"/>
              <a:defRPr/>
            </a:pPr>
            <a:r>
              <a:rPr lang="en-US" dirty="0">
                <a:latin typeface="Arial" pitchFamily="34" charset="0"/>
                <a:cs typeface="Arial" pitchFamily="34" charset="0"/>
              </a:rPr>
              <a:t>Oil droplets are emulsified in water. The droplets of oil are surrounded by surfactant molecules, with their lipophilic tails pointing in and their hydrophilic heads pointing out. Tiny oil droplets form the internal portion of each O/W emulsion because the oil is completely surrounded by water.</a:t>
            </a:r>
          </a:p>
          <a:p>
            <a:pPr marL="198096" lvl="0" indent="-198096" eaLnBrk="1" hangingPunct="1">
              <a:buFontTx/>
              <a:buChar char="•"/>
              <a:defRPr/>
            </a:pPr>
            <a:r>
              <a:rPr lang="en-US" dirty="0">
                <a:latin typeface="Arial" pitchFamily="34" charset="0"/>
                <a:cs typeface="Arial" pitchFamily="34" charset="0"/>
              </a:rPr>
              <a:t>Do not feel as greasy as water-in-oil emulsions because the oil is hidden and water forms the external portion of the emulsion. </a:t>
            </a:r>
          </a:p>
          <a:p>
            <a:pPr marL="198096" lvl="0" indent="-198096" eaLnBrk="1" hangingPunct="1">
              <a:buFontTx/>
              <a:buChar char="•"/>
              <a:defRPr/>
            </a:pPr>
            <a:r>
              <a:rPr lang="en-US" dirty="0">
                <a:latin typeface="Arial" pitchFamily="34" charset="0"/>
                <a:cs typeface="Arial" pitchFamily="34" charset="0"/>
              </a:rPr>
              <a:t>Salons, spas, and barbershops use primarily O/W emulsions.</a:t>
            </a:r>
          </a:p>
          <a:p>
            <a:pPr marL="0" indent="0" eaLnBrk="1" hangingPunct="1">
              <a:buFontTx/>
              <a:buNone/>
              <a:defRPr/>
            </a:pPr>
            <a:r>
              <a:rPr lang="en-US" b="1" dirty="0">
                <a:latin typeface="Arial" pitchFamily="34" charset="0"/>
                <a:cs typeface="Arial" pitchFamily="34" charset="0"/>
              </a:rPr>
              <a:t>Water-in-oil (W/O) Emulsion</a:t>
            </a:r>
          </a:p>
          <a:p>
            <a:pPr marL="198096" indent="-198096" eaLnBrk="1" hangingPunct="1">
              <a:buFontTx/>
              <a:buChar char="•"/>
              <a:defRPr/>
            </a:pPr>
            <a:r>
              <a:rPr lang="en-US" dirty="0">
                <a:latin typeface="Arial" pitchFamily="34" charset="0"/>
                <a:cs typeface="Arial" pitchFamily="34" charset="0"/>
              </a:rPr>
              <a:t>Water droplets are emulsified in oil. The droplets of water are surrounded by surfactants, with their hydrophilic heads pointing in and their lipophilic tails pointing out. Tiny droplets of water form the internal portion of a W/O emulsion because the water is completely surrounded by oil.</a:t>
            </a:r>
          </a:p>
          <a:p>
            <a:pPr marL="171291" lvl="0" indent="-171425">
              <a:buFont typeface="Arial" panose="020B0604020202020204" pitchFamily="34" charset="0"/>
              <a:buChar char="•"/>
            </a:pPr>
            <a:r>
              <a:rPr lang="en-US" b="0" dirty="0">
                <a:latin typeface="Arial" panose="020B0604020202020204" pitchFamily="34" charset="0"/>
                <a:cs typeface="Arial" panose="020B0604020202020204" pitchFamily="34" charset="0"/>
              </a:rPr>
              <a:t>Feel greasier than oil-in-water emulsions because the water is hidden and oil forms the external portion of the emulsion.</a:t>
            </a:r>
          </a:p>
          <a:p>
            <a:pPr marL="171291" lvl="0" indent="-171425">
              <a:buFont typeface="Arial" panose="020B0604020202020204" pitchFamily="34" charset="0"/>
              <a:buChar char="•"/>
            </a:pPr>
            <a:r>
              <a:rPr lang="en-US" b="0" dirty="0">
                <a:latin typeface="Arial" panose="020B0604020202020204" pitchFamily="34" charset="0"/>
                <a:cs typeface="Arial" panose="020B0604020202020204" pitchFamily="34" charset="0"/>
              </a:rPr>
              <a:t>Styling creams, cold creams, suntan lotions, and foot balms are examples. </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18</a:t>
            </a:fld>
            <a:endParaRPr lang="en-US" dirty="0"/>
          </a:p>
        </p:txBody>
      </p:sp>
    </p:spTree>
    <p:extLst>
      <p:ext uri="{BB962C8B-B14F-4D97-AF65-F5344CB8AC3E}">
        <p14:creationId xmlns:p14="http://schemas.microsoft.com/office/powerpoint/2010/main" val="1840736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kern="1200" dirty="0">
                <a:solidFill>
                  <a:schemeClr val="tx1"/>
                </a:solidFill>
                <a:effectLst/>
                <a:latin typeface="Arial" panose="020B0604020202020204" pitchFamily="34" charset="0"/>
                <a:cs typeface="Arial" panose="020B0604020202020204" pitchFamily="34" charset="0"/>
              </a:rPr>
              <a:t>Have students perform the oil and water activity found in the textbook. Pour some water into a glass and add a little cooking oil (or other oil). What happens? Stir the water briskly with a spoon and observe for a minute or two. What does the oil do?</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19</a:t>
            </a:fld>
            <a:endParaRPr lang="en-US" dirty="0"/>
          </a:p>
        </p:txBody>
      </p:sp>
    </p:spTree>
    <p:extLst>
      <p:ext uri="{BB962C8B-B14F-4D97-AF65-F5344CB8AC3E}">
        <p14:creationId xmlns:p14="http://schemas.microsoft.com/office/powerpoint/2010/main" val="3353105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8096" indent="-198096" eaLnBrk="1" hangingPunct="1">
              <a:buFontTx/>
              <a:buChar char="•"/>
              <a:defRPr/>
            </a:pPr>
            <a:r>
              <a:rPr lang="en-US" b="0" dirty="0">
                <a:latin typeface="Arial" pitchFamily="34" charset="0"/>
                <a:cs typeface="Arial" pitchFamily="34" charset="0"/>
              </a:rPr>
              <a:t>Ointments</a:t>
            </a:r>
            <a:r>
              <a:rPr lang="en-US" dirty="0">
                <a:latin typeface="Arial" pitchFamily="34" charset="0"/>
                <a:cs typeface="Arial" pitchFamily="34" charset="0"/>
              </a:rPr>
              <a:t>, pastes, pomades, and styling waxes are semisolid mixtures made with any combination of petrolatum (petroleum jelly), oil, and wax.</a:t>
            </a:r>
          </a:p>
          <a:p>
            <a:pPr marL="198096" indent="-198096" eaLnBrk="1" hangingPunct="1">
              <a:buFontTx/>
              <a:buChar char="•"/>
              <a:defRPr/>
            </a:pPr>
            <a:r>
              <a:rPr lang="en-US" b="0" dirty="0">
                <a:latin typeface="Arial" pitchFamily="34" charset="0"/>
                <a:cs typeface="Arial" pitchFamily="34" charset="0"/>
              </a:rPr>
              <a:t>Powders</a:t>
            </a:r>
            <a:r>
              <a:rPr lang="en-US" b="0" baseline="0" dirty="0">
                <a:latin typeface="Arial" pitchFamily="34" charset="0"/>
                <a:cs typeface="Arial" pitchFamily="34" charset="0"/>
              </a:rPr>
              <a:t> are p</a:t>
            </a:r>
            <a:r>
              <a:rPr lang="en-US" dirty="0">
                <a:latin typeface="Arial" pitchFamily="34" charset="0"/>
                <a:cs typeface="Arial" pitchFamily="34" charset="0"/>
              </a:rPr>
              <a:t>hysical mixtures of one or more types of solids. Off-the-scalp, powdered hair lighteners are physical mixtures. These mixtures may separate during shipping and storage and should be thoroughly mixed by shaking the container before each use. </a:t>
            </a:r>
          </a:p>
        </p:txBody>
      </p:sp>
      <p:sp>
        <p:nvSpPr>
          <p:cNvPr id="4" name="Slide Number Placeholder 3"/>
          <p:cNvSpPr>
            <a:spLocks noGrp="1"/>
          </p:cNvSpPr>
          <p:nvPr>
            <p:ph type="sldNum" sz="quarter" idx="5"/>
          </p:nvPr>
        </p:nvSpPr>
        <p:spPr/>
        <p:txBody>
          <a:bodyPr/>
          <a:lstStyle/>
          <a:p>
            <a:fld id="{006BE02D-20C0-F840-AFAC-BEA99C74FDC2}" type="slidenum">
              <a:rPr lang="en-US" smtClean="0"/>
              <a:pPr/>
              <a:t>20</a:t>
            </a:fld>
            <a:endParaRPr lang="en-US" dirty="0"/>
          </a:p>
        </p:txBody>
      </p:sp>
    </p:spTree>
    <p:extLst>
      <p:ext uri="{BB962C8B-B14F-4D97-AF65-F5344CB8AC3E}">
        <p14:creationId xmlns:p14="http://schemas.microsoft.com/office/powerpoint/2010/main" val="4221944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defRPr/>
            </a:pPr>
            <a:r>
              <a:rPr lang="en-US" b="1" dirty="0">
                <a:latin typeface="Arial" pitchFamily="34" charset="0"/>
                <a:cs typeface="Arial" pitchFamily="34" charset="0"/>
              </a:rPr>
              <a:t>Volatile alcohols</a:t>
            </a:r>
            <a:r>
              <a:rPr lang="en-US" dirty="0">
                <a:latin typeface="Arial" pitchFamily="34" charset="0"/>
                <a:cs typeface="Arial" pitchFamily="34" charset="0"/>
              </a:rPr>
              <a:t> </a:t>
            </a:r>
          </a:p>
          <a:p>
            <a:pPr marL="171450" indent="-171450" eaLnBrk="1" hangingPunct="1">
              <a:lnSpc>
                <a:spcPct val="90000"/>
              </a:lnSpc>
              <a:buFont typeface="Arial" panose="020B0604020202020204" pitchFamily="34" charset="0"/>
              <a:buChar char="•"/>
              <a:defRPr/>
            </a:pPr>
            <a:r>
              <a:rPr lang="en-US" dirty="0">
                <a:latin typeface="Arial" pitchFamily="34" charset="0"/>
                <a:cs typeface="Arial" pitchFamily="34" charset="0"/>
              </a:rPr>
              <a:t>Evaporate easily; examples are isopropyl alcohol (rubbing alcohol) and ethyl alcohol (hair spray and alcoholic beverages). 	</a:t>
            </a:r>
          </a:p>
          <a:p>
            <a:pPr eaLnBrk="1" hangingPunct="1">
              <a:lnSpc>
                <a:spcPct val="90000"/>
              </a:lnSpc>
              <a:defRPr/>
            </a:pPr>
            <a:r>
              <a:rPr lang="en-US" b="1" kern="1200" dirty="0">
                <a:solidFill>
                  <a:schemeClr val="tx1"/>
                </a:solidFill>
                <a:latin typeface="Arial" pitchFamily="34" charset="0"/>
                <a:ea typeface="+mn-ea"/>
                <a:cs typeface="Arial" pitchFamily="34" charset="0"/>
              </a:rPr>
              <a:t>Alkanolamines </a:t>
            </a:r>
          </a:p>
          <a:p>
            <a:pPr marL="171450" indent="-171450" eaLnBrk="1" hangingPunct="1">
              <a:lnSpc>
                <a:spcPct val="90000"/>
              </a:lnSpc>
              <a:buFont typeface="Arial" panose="020B0604020202020204" pitchFamily="34" charset="0"/>
              <a:buChar char="•"/>
              <a:defRPr/>
            </a:pPr>
            <a:r>
              <a:rPr lang="en-US" b="0" kern="1200" dirty="0">
                <a:solidFill>
                  <a:schemeClr val="tx1"/>
                </a:solidFill>
                <a:latin typeface="Arial" pitchFamily="34" charset="0"/>
                <a:ea typeface="+mn-ea"/>
                <a:cs typeface="Arial" pitchFamily="34" charset="0"/>
              </a:rPr>
              <a:t>Alkaline substances</a:t>
            </a:r>
            <a:r>
              <a:rPr lang="en-US" dirty="0">
                <a:latin typeface="Arial" pitchFamily="34" charset="0"/>
                <a:cs typeface="Arial" pitchFamily="34" charset="0"/>
              </a:rPr>
              <a:t> used to neutralize acids or raise the pH of many hair products. Often used in place of ammonia.</a:t>
            </a:r>
          </a:p>
          <a:p>
            <a:pPr eaLnBrk="1" hangingPunct="1">
              <a:lnSpc>
                <a:spcPct val="90000"/>
              </a:lnSpc>
              <a:defRPr/>
            </a:pPr>
            <a:r>
              <a:rPr lang="en-US" b="1" dirty="0">
                <a:latin typeface="Arial" pitchFamily="34" charset="0"/>
                <a:cs typeface="Arial" pitchFamily="34" charset="0"/>
              </a:rPr>
              <a:t>Ammonia</a:t>
            </a:r>
          </a:p>
          <a:p>
            <a:pPr marL="198096" indent="-198096" eaLnBrk="1" hangingPunct="1">
              <a:lnSpc>
                <a:spcPct val="90000"/>
              </a:lnSpc>
              <a:spcBef>
                <a:spcPct val="0"/>
              </a:spcBef>
              <a:buFontTx/>
              <a:buChar char="•"/>
              <a:defRPr/>
            </a:pPr>
            <a:r>
              <a:rPr lang="en-US" dirty="0">
                <a:latin typeface="Arial" pitchFamily="34" charset="0"/>
                <a:cs typeface="Arial" pitchFamily="34" charset="0"/>
              </a:rPr>
              <a:t>Colorless with a pungent odor</a:t>
            </a:r>
          </a:p>
          <a:p>
            <a:pPr marL="198096" indent="-198096" eaLnBrk="1" hangingPunct="1">
              <a:lnSpc>
                <a:spcPct val="90000"/>
              </a:lnSpc>
              <a:spcBef>
                <a:spcPct val="0"/>
              </a:spcBef>
              <a:buFontTx/>
              <a:buChar char="•"/>
              <a:defRPr/>
            </a:pPr>
            <a:r>
              <a:rPr lang="en-US" dirty="0">
                <a:latin typeface="Arial" pitchFamily="34" charset="0"/>
                <a:cs typeface="Arial" pitchFamily="34" charset="0"/>
              </a:rPr>
              <a:t>Composed of nitrogen and hydrogen; in a water solution, it is called ammonia water.</a:t>
            </a:r>
          </a:p>
          <a:p>
            <a:pPr marL="198096" indent="-198096" eaLnBrk="1" hangingPunct="1">
              <a:lnSpc>
                <a:spcPct val="90000"/>
              </a:lnSpc>
              <a:spcBef>
                <a:spcPct val="0"/>
              </a:spcBef>
              <a:buFontTx/>
              <a:buChar char="•"/>
              <a:defRPr/>
            </a:pPr>
            <a:r>
              <a:rPr lang="en-US" dirty="0">
                <a:latin typeface="Arial" pitchFamily="34" charset="0"/>
                <a:cs typeface="Arial" pitchFamily="34" charset="0"/>
              </a:rPr>
              <a:t>Used to raise the pH (potential hydrogen) in permanent waving, haircoloring, and lightening substances. Raising the pH softens and swells the cuticle, allowing solution to penetrate the hair shaft.</a:t>
            </a:r>
          </a:p>
          <a:p>
            <a:pPr eaLnBrk="1" hangingPunct="1">
              <a:lnSpc>
                <a:spcPct val="90000"/>
              </a:lnSpc>
              <a:defRPr/>
            </a:pPr>
            <a:r>
              <a:rPr lang="en-US" b="1" kern="1200" dirty="0">
                <a:solidFill>
                  <a:schemeClr val="tx1"/>
                </a:solidFill>
                <a:latin typeface="Arial" pitchFamily="34" charset="0"/>
                <a:ea typeface="+mn-ea"/>
                <a:cs typeface="Arial" pitchFamily="34" charset="0"/>
              </a:rPr>
              <a:t>Glycerin</a:t>
            </a:r>
            <a:endParaRPr lang="en-US" b="1" dirty="0">
              <a:latin typeface="Arial" pitchFamily="34" charset="0"/>
              <a:cs typeface="Arial" pitchFamily="34" charset="0"/>
            </a:endParaRPr>
          </a:p>
          <a:p>
            <a:pPr marL="198096" indent="-198096" eaLnBrk="1" hangingPunct="1">
              <a:lnSpc>
                <a:spcPct val="90000"/>
              </a:lnSpc>
              <a:spcBef>
                <a:spcPct val="0"/>
              </a:spcBef>
              <a:buFontTx/>
              <a:buChar char="•"/>
              <a:defRPr/>
            </a:pPr>
            <a:r>
              <a:rPr lang="en-US" dirty="0">
                <a:latin typeface="Arial" pitchFamily="34" charset="0"/>
                <a:cs typeface="Arial" pitchFamily="34" charset="0"/>
              </a:rPr>
              <a:t>Sweet, colorless, oily substance; used as a solvent and moisturizer.</a:t>
            </a:r>
          </a:p>
          <a:p>
            <a:r>
              <a:rPr lang="en-US" b="1" kern="1200" dirty="0">
                <a:solidFill>
                  <a:schemeClr val="tx1"/>
                </a:solidFill>
                <a:latin typeface="Arial" pitchFamily="34" charset="0"/>
                <a:ea typeface="+mn-ea"/>
                <a:cs typeface="Arial" pitchFamily="34" charset="0"/>
              </a:rPr>
              <a:t>Silicone</a:t>
            </a:r>
            <a:endParaRPr lang="en-US" b="0" kern="1200" dirty="0">
              <a:solidFill>
                <a:schemeClr val="tx1"/>
              </a:solidFill>
              <a:latin typeface="Arial" pitchFamily="34" charset="0"/>
              <a:ea typeface="+mn-ea"/>
              <a:cs typeface="Arial" pitchFamily="34" charset="0"/>
            </a:endParaRPr>
          </a:p>
          <a:p>
            <a:pPr marL="171450" indent="-171450">
              <a:buFont typeface="Arial" panose="020B0604020202020204" pitchFamily="34" charset="0"/>
              <a:buChar char="•"/>
            </a:pPr>
            <a:r>
              <a:rPr lang="en-US" b="0" kern="1200" dirty="0">
                <a:solidFill>
                  <a:schemeClr val="tx1"/>
                </a:solidFill>
                <a:latin typeface="Arial" pitchFamily="34" charset="0"/>
                <a:ea typeface="+mn-ea"/>
                <a:cs typeface="Arial" pitchFamily="34" charset="0"/>
              </a:rPr>
              <a:t>Special type of oil used in hair conditioners, water-resistant lubricants for the skin, and </a:t>
            </a:r>
            <a:r>
              <a:rPr lang="en-US" kern="1200" dirty="0">
                <a:solidFill>
                  <a:schemeClr val="tx1"/>
                </a:solidFill>
                <a:latin typeface="Arial" pitchFamily="34" charset="0"/>
                <a:ea typeface="+mn-ea"/>
                <a:cs typeface="Arial" pitchFamily="34" charset="0"/>
              </a:rPr>
              <a:t>nail polish dryers. </a:t>
            </a:r>
            <a:r>
              <a:rPr lang="en-US" kern="1200" baseline="0" dirty="0">
                <a:solidFill>
                  <a:schemeClr val="tx1"/>
                </a:solidFill>
                <a:latin typeface="Arial" pitchFamily="34" charset="0"/>
                <a:ea typeface="+mn-ea"/>
                <a:cs typeface="Arial" pitchFamily="34" charset="0"/>
              </a:rPr>
              <a:t>They are less greasy than many other oils and can impart a silky, smooth feel to skin and give shine to hair.</a:t>
            </a:r>
            <a:endParaRPr lang="en-US" b="1" dirty="0">
              <a:latin typeface="Arial" pitchFamily="34" charset="0"/>
              <a:cs typeface="Arial" pitchFamily="34" charset="0"/>
            </a:endParaRPr>
          </a:p>
          <a:p>
            <a:r>
              <a:rPr lang="en-US" b="1" kern="1200" dirty="0">
                <a:solidFill>
                  <a:schemeClr val="tx1"/>
                </a:solidFill>
                <a:latin typeface="Arial" pitchFamily="34" charset="0"/>
                <a:ea typeface="+mn-ea"/>
                <a:cs typeface="Arial" pitchFamily="34" charset="0"/>
              </a:rPr>
              <a:t>Volatile organic compounds</a:t>
            </a:r>
          </a:p>
          <a:p>
            <a:pPr marL="171450" indent="-171450">
              <a:buFont typeface="Arial" panose="020B0604020202020204" pitchFamily="34" charset="0"/>
              <a:buChar char="•"/>
            </a:pPr>
            <a:r>
              <a:rPr lang="en-US" b="0" kern="1200" dirty="0">
                <a:solidFill>
                  <a:schemeClr val="tx1"/>
                </a:solidFill>
                <a:latin typeface="Arial" pitchFamily="34" charset="0"/>
                <a:ea typeface="+mn-ea"/>
                <a:cs typeface="Arial" pitchFamily="34" charset="0"/>
              </a:rPr>
              <a:t>Compounds</a:t>
            </a:r>
            <a:r>
              <a:rPr lang="en-US" b="1" kern="1200" dirty="0">
                <a:solidFill>
                  <a:schemeClr val="tx1"/>
                </a:solidFill>
                <a:latin typeface="Arial" pitchFamily="34" charset="0"/>
                <a:ea typeface="+mn-ea"/>
                <a:cs typeface="Arial" pitchFamily="34" charset="0"/>
              </a:rPr>
              <a:t> </a:t>
            </a:r>
            <a:r>
              <a:rPr lang="en-US" b="0" kern="1200" dirty="0">
                <a:solidFill>
                  <a:schemeClr val="tx1"/>
                </a:solidFill>
                <a:latin typeface="Arial" pitchFamily="34" charset="0"/>
                <a:ea typeface="+mn-ea"/>
                <a:cs typeface="Arial" pitchFamily="34" charset="0"/>
              </a:rPr>
              <a:t>that contain carbon (organic) and evaporate very easily </a:t>
            </a:r>
            <a:r>
              <a:rPr lang="en-US" kern="1200" dirty="0">
                <a:solidFill>
                  <a:schemeClr val="tx1"/>
                </a:solidFill>
                <a:latin typeface="Arial" pitchFamily="34" charset="0"/>
                <a:ea typeface="+mn-ea"/>
                <a:cs typeface="Arial" pitchFamily="34" charset="0"/>
              </a:rPr>
              <a:t>(volatile</a:t>
            </a:r>
            <a:r>
              <a:rPr lang="en-US" i="0" kern="1200" dirty="0">
                <a:solidFill>
                  <a:schemeClr val="tx1"/>
                </a:solidFill>
                <a:latin typeface="Arial" pitchFamily="34" charset="0"/>
                <a:ea typeface="+mn-ea"/>
                <a:cs typeface="Arial" pitchFamily="34" charset="0"/>
              </a:rPr>
              <a:t>).</a:t>
            </a:r>
            <a:r>
              <a:rPr lang="en-US" b="1" i="0" kern="1200" baseline="0" dirty="0">
                <a:solidFill>
                  <a:schemeClr val="tx1"/>
                </a:solidFill>
                <a:latin typeface="Arial" pitchFamily="34" charset="0"/>
                <a:ea typeface="+mn-ea"/>
                <a:cs typeface="Arial" pitchFamily="34" charset="0"/>
              </a:rPr>
              <a:t> </a:t>
            </a:r>
            <a:r>
              <a:rPr lang="en-US" dirty="0">
                <a:latin typeface="Arial" pitchFamily="34" charset="0"/>
                <a:cs typeface="Arial" pitchFamily="34" charset="0"/>
              </a:rPr>
              <a:t>The most common VOC used in hair sprays is ethyl alcohol.</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21</a:t>
            </a:fld>
            <a:endParaRPr lang="en-US" dirty="0"/>
          </a:p>
        </p:txBody>
      </p:sp>
    </p:spTree>
    <p:extLst>
      <p:ext uri="{BB962C8B-B14F-4D97-AF65-F5344CB8AC3E}">
        <p14:creationId xmlns:p14="http://schemas.microsoft.com/office/powerpoint/2010/main" val="1060594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2853" indent="-182853" eaLnBrk="1" hangingPunct="1">
              <a:buFont typeface="Arial" pitchFamily="34" charset="0"/>
              <a:buChar char="•"/>
              <a:defRPr/>
            </a:pPr>
            <a:r>
              <a:rPr lang="en-US" b="1" kern="1200" dirty="0">
                <a:solidFill>
                  <a:schemeClr val="tx1"/>
                </a:solidFill>
                <a:effectLst/>
                <a:latin typeface="Arial" panose="020B0604020202020204" pitchFamily="34" charset="0"/>
                <a:cs typeface="Arial" panose="020B0604020202020204" pitchFamily="34" charset="0"/>
              </a:rPr>
              <a:t>Overexposure </a:t>
            </a:r>
            <a:r>
              <a:rPr lang="en-US" kern="1200" dirty="0">
                <a:solidFill>
                  <a:schemeClr val="tx1"/>
                </a:solidFill>
                <a:effectLst/>
                <a:latin typeface="Arial" panose="020B0604020202020204" pitchFamily="34" charset="0"/>
                <a:cs typeface="Arial" panose="020B0604020202020204" pitchFamily="34" charset="0"/>
              </a:rPr>
              <a:t>refers to how prolonged, repeated, or long-term exposure to certain product ingredients can cause sensitivity in some people.</a:t>
            </a:r>
          </a:p>
          <a:p>
            <a:pPr marL="182853" indent="-182853" eaLnBrk="1" hangingPunct="1">
              <a:buFont typeface="Arial" pitchFamily="34" charset="0"/>
              <a:buChar char="•"/>
              <a:defRPr/>
            </a:pPr>
            <a:r>
              <a:rPr lang="en-US" kern="1200" dirty="0">
                <a:solidFill>
                  <a:schemeClr val="tx1"/>
                </a:solidFill>
                <a:effectLst/>
                <a:latin typeface="Arial" panose="020B0604020202020204" pitchFamily="34" charset="0"/>
                <a:cs typeface="Arial" panose="020B0604020202020204" pitchFamily="34" charset="0"/>
              </a:rPr>
              <a:t>The </a:t>
            </a:r>
            <a:r>
              <a:rPr lang="en-US" b="1" i="0" kern="1200" dirty="0">
                <a:solidFill>
                  <a:schemeClr val="tx1"/>
                </a:solidFill>
                <a:effectLst/>
                <a:latin typeface="Arial" panose="020B0604020202020204" pitchFamily="34" charset="0"/>
                <a:cs typeface="Arial" panose="020B0604020202020204" pitchFamily="34" charset="0"/>
              </a:rPr>
              <a:t>overexposure principle </a:t>
            </a:r>
            <a:r>
              <a:rPr lang="en-US" kern="1200" dirty="0">
                <a:solidFill>
                  <a:schemeClr val="tx1"/>
                </a:solidFill>
                <a:effectLst/>
                <a:latin typeface="Arial" panose="020B0604020202020204" pitchFamily="34" charset="0"/>
                <a:cs typeface="Arial" panose="020B0604020202020204" pitchFamily="34" charset="0"/>
              </a:rPr>
              <a:t>is used to describe how overexposure determines toxicity–it is the dose of a substance that determines whether it will have a negative, poisonous effect on the body.</a:t>
            </a:r>
          </a:p>
          <a:p>
            <a:pPr marL="182853" indent="-182853" eaLnBrk="1" hangingPunct="1">
              <a:buFont typeface="Arial" pitchFamily="34" charset="0"/>
              <a:buChar char="•"/>
              <a:defRPr/>
            </a:pPr>
            <a:r>
              <a:rPr lang="en-US" altLang="en-US" kern="1200" dirty="0">
                <a:solidFill>
                  <a:schemeClr val="tx1"/>
                </a:solidFill>
                <a:effectLst/>
                <a:latin typeface="Arial" panose="020B0604020202020204" pitchFamily="34" charset="0"/>
                <a:cs typeface="Arial" panose="020B0604020202020204" pitchFamily="34" charset="0"/>
              </a:rPr>
              <a:t>Examples: Salt water is toxic to drink, yet the</a:t>
            </a:r>
            <a:r>
              <a:rPr lang="en-US" altLang="en-US" kern="1200" baseline="0" dirty="0">
                <a:solidFill>
                  <a:schemeClr val="tx1"/>
                </a:solidFill>
                <a:effectLst/>
                <a:latin typeface="Arial" panose="020B0604020202020204" pitchFamily="34" charset="0"/>
                <a:cs typeface="Arial" panose="020B0604020202020204" pitchFamily="34" charset="0"/>
              </a:rPr>
              <a:t> ocean is safe to swim in. Rubbing alcohol is toxic if ingested, but is a safe and valuable cleansing tool when used properly.</a:t>
            </a:r>
          </a:p>
          <a:p>
            <a:pPr marL="182853" indent="-182853" eaLnBrk="1" hangingPunct="1">
              <a:buFont typeface="Arial" pitchFamily="34" charset="0"/>
              <a:buChar char="•"/>
              <a:defRPr/>
            </a:pPr>
            <a:r>
              <a:rPr lang="en-US" altLang="en-US" kern="1200" baseline="0" dirty="0">
                <a:solidFill>
                  <a:schemeClr val="tx1"/>
                </a:solidFill>
                <a:effectLst/>
                <a:latin typeface="Arial" panose="020B0604020202020204" pitchFamily="34" charset="0"/>
                <a:cs typeface="Arial" panose="020B0604020202020204" pitchFamily="34" charset="0"/>
              </a:rPr>
              <a:t>Be sure to review manufacturer’s SDS for important safety instructions.</a:t>
            </a:r>
            <a:endParaRPr lang="en-US" alt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22</a:t>
            </a:fld>
            <a:endParaRPr lang="en-US" dirty="0"/>
          </a:p>
        </p:txBody>
      </p:sp>
    </p:spTree>
    <p:extLst>
      <p:ext uri="{BB962C8B-B14F-4D97-AF65-F5344CB8AC3E}">
        <p14:creationId xmlns:p14="http://schemas.microsoft.com/office/powerpoint/2010/main" val="1923734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8096" indent="-198096" eaLnBrk="1" hangingPunct="1">
              <a:buFontTx/>
              <a:buChar char="•"/>
              <a:defRPr/>
            </a:pPr>
            <a:r>
              <a:rPr lang="en-US" b="0" dirty="0">
                <a:latin typeface="Arial" pitchFamily="34" charset="0"/>
                <a:cs typeface="Arial" pitchFamily="34" charset="0"/>
              </a:rPr>
              <a:t>Potential</a:t>
            </a:r>
            <a:r>
              <a:rPr lang="en-US" b="0" baseline="0" dirty="0">
                <a:latin typeface="Arial" pitchFamily="34" charset="0"/>
                <a:cs typeface="Arial" pitchFamily="34" charset="0"/>
              </a:rPr>
              <a:t> hydrogen is abbreviated </a:t>
            </a:r>
            <a:r>
              <a:rPr lang="en-US" b="1" dirty="0">
                <a:latin typeface="Arial" pitchFamily="34" charset="0"/>
                <a:cs typeface="Arial" pitchFamily="34" charset="0"/>
              </a:rPr>
              <a:t>pH</a:t>
            </a:r>
            <a:r>
              <a:rPr lang="en-US" b="0" dirty="0">
                <a:latin typeface="Arial" pitchFamily="34" charset="0"/>
                <a:cs typeface="Arial" pitchFamily="34" charset="0"/>
              </a:rPr>
              <a:t>,</a:t>
            </a:r>
            <a:r>
              <a:rPr lang="en-US" b="0" baseline="0" dirty="0">
                <a:latin typeface="Arial" pitchFamily="34" charset="0"/>
                <a:cs typeface="Arial" pitchFamily="34" charset="0"/>
              </a:rPr>
              <a:t> and </a:t>
            </a:r>
            <a:r>
              <a:rPr lang="en-US" b="0" dirty="0">
                <a:latin typeface="Arial" pitchFamily="34" charset="0"/>
                <a:cs typeface="Arial" pitchFamily="34" charset="0"/>
              </a:rPr>
              <a:t>is written with a small p (which represents a quantity) and a capital H (which represents the hydrogen ion).</a:t>
            </a:r>
            <a:endParaRPr lang="en-US" b="1" dirty="0">
              <a:latin typeface="Arial" pitchFamily="34" charset="0"/>
              <a:cs typeface="Arial" pitchFamily="34" charset="0"/>
            </a:endParaRPr>
          </a:p>
          <a:p>
            <a:pPr marL="198096" indent="-198096" eaLnBrk="1" hangingPunct="1">
              <a:buFontTx/>
              <a:buChar char="•"/>
              <a:defRPr/>
            </a:pPr>
            <a:r>
              <a:rPr lang="en-US" dirty="0">
                <a:latin typeface="Arial" pitchFamily="34" charset="0"/>
                <a:cs typeface="Arial" pitchFamily="34" charset="0"/>
              </a:rPr>
              <a:t>An </a:t>
            </a:r>
            <a:r>
              <a:rPr lang="en-US" b="1" dirty="0">
                <a:latin typeface="Arial" pitchFamily="34" charset="0"/>
                <a:cs typeface="Arial" pitchFamily="34" charset="0"/>
              </a:rPr>
              <a:t>ion </a:t>
            </a:r>
            <a:r>
              <a:rPr lang="en-US" b="0" dirty="0">
                <a:latin typeface="Arial" pitchFamily="34" charset="0"/>
                <a:cs typeface="Arial" pitchFamily="34" charset="0"/>
              </a:rPr>
              <a:t>is an </a:t>
            </a:r>
            <a:r>
              <a:rPr lang="en-US" dirty="0">
                <a:latin typeface="Arial" pitchFamily="34" charset="0"/>
                <a:cs typeface="Arial" pitchFamily="34" charset="0"/>
              </a:rPr>
              <a:t>atom or molecule that carries an electrical charge.</a:t>
            </a:r>
          </a:p>
          <a:p>
            <a:pPr marL="198096" indent="-198096" eaLnBrk="1" hangingPunct="1">
              <a:buFontTx/>
              <a:buChar char="•"/>
              <a:defRPr/>
            </a:pPr>
            <a:r>
              <a:rPr lang="en-US" b="1" dirty="0">
                <a:latin typeface="Arial" pitchFamily="34" charset="0"/>
                <a:cs typeface="Arial" pitchFamily="34" charset="0"/>
              </a:rPr>
              <a:t>Ionization </a:t>
            </a:r>
            <a:r>
              <a:rPr lang="en-US" b="0" dirty="0">
                <a:latin typeface="Arial" pitchFamily="34" charset="0"/>
                <a:cs typeface="Arial" pitchFamily="34" charset="0"/>
              </a:rPr>
              <a:t>is the</a:t>
            </a:r>
            <a:r>
              <a:rPr lang="en-US" dirty="0">
                <a:latin typeface="Arial" pitchFamily="34" charset="0"/>
                <a:cs typeface="Arial" pitchFamily="34" charset="0"/>
              </a:rPr>
              <a:t> separation of an atom or molecule into positive and negative ions.</a:t>
            </a:r>
          </a:p>
          <a:p>
            <a:pPr marL="198096" indent="-198096" eaLnBrk="1" hangingPunct="1">
              <a:buFontTx/>
              <a:buChar char="•"/>
              <a:defRPr/>
            </a:pPr>
            <a:r>
              <a:rPr lang="en-US" dirty="0">
                <a:latin typeface="Arial" pitchFamily="34" charset="0"/>
                <a:cs typeface="Arial" pitchFamily="34" charset="0"/>
              </a:rPr>
              <a:t>An </a:t>
            </a:r>
            <a:r>
              <a:rPr lang="en-US" b="1" dirty="0">
                <a:latin typeface="Arial" pitchFamily="34" charset="0"/>
                <a:cs typeface="Arial" pitchFamily="34" charset="0"/>
              </a:rPr>
              <a:t>anion </a:t>
            </a:r>
            <a:r>
              <a:rPr lang="en-US" b="0" dirty="0">
                <a:latin typeface="Arial" pitchFamily="34" charset="0"/>
                <a:cs typeface="Arial" pitchFamily="34" charset="0"/>
              </a:rPr>
              <a:t>is an</a:t>
            </a:r>
            <a:r>
              <a:rPr lang="en-US" b="1" dirty="0">
                <a:latin typeface="Arial" pitchFamily="34" charset="0"/>
                <a:cs typeface="Arial" pitchFamily="34" charset="0"/>
              </a:rPr>
              <a:t> </a:t>
            </a:r>
            <a:r>
              <a:rPr lang="en-US" dirty="0">
                <a:latin typeface="Arial" pitchFamily="34" charset="0"/>
                <a:cs typeface="Arial" pitchFamily="34" charset="0"/>
              </a:rPr>
              <a:t>ion with a negative electrical charge.</a:t>
            </a:r>
          </a:p>
          <a:p>
            <a:pPr marL="198096" indent="-198096" eaLnBrk="1" hangingPunct="1">
              <a:buFontTx/>
              <a:buChar char="•"/>
              <a:defRPr/>
            </a:pPr>
            <a:r>
              <a:rPr lang="en-US" dirty="0">
                <a:latin typeface="Arial" pitchFamily="34" charset="0"/>
                <a:cs typeface="Arial" pitchFamily="34" charset="0"/>
              </a:rPr>
              <a:t>An </a:t>
            </a:r>
            <a:r>
              <a:rPr lang="en-US" b="1" dirty="0">
                <a:latin typeface="Arial" pitchFamily="34" charset="0"/>
                <a:cs typeface="Arial" pitchFamily="34" charset="0"/>
              </a:rPr>
              <a:t>cation </a:t>
            </a:r>
            <a:r>
              <a:rPr lang="en-US" b="0" dirty="0">
                <a:latin typeface="Arial" pitchFamily="34" charset="0"/>
                <a:cs typeface="Arial" pitchFamily="34" charset="0"/>
              </a:rPr>
              <a:t>is an </a:t>
            </a:r>
            <a:r>
              <a:rPr lang="en-US" dirty="0">
                <a:latin typeface="Arial" pitchFamily="34" charset="0"/>
                <a:cs typeface="Arial" pitchFamily="34" charset="0"/>
              </a:rPr>
              <a:t>ion with a positive electrical charge.</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24</a:t>
            </a:fld>
            <a:endParaRPr lang="en-US" dirty="0"/>
          </a:p>
        </p:txBody>
      </p:sp>
    </p:spTree>
    <p:extLst>
      <p:ext uri="{BB962C8B-B14F-4D97-AF65-F5344CB8AC3E}">
        <p14:creationId xmlns:p14="http://schemas.microsoft.com/office/powerpoint/2010/main" val="1928933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8096" indent="-198096" eaLnBrk="1" hangingPunct="1">
              <a:buFontTx/>
              <a:buChar char="•"/>
              <a:defRPr/>
            </a:pPr>
            <a:r>
              <a:rPr lang="en-US" dirty="0">
                <a:latin typeface="Arial" pitchFamily="34" charset="0"/>
                <a:cs typeface="Arial" pitchFamily="34" charset="0"/>
              </a:rPr>
              <a:t>In pure water, some of the water molecules naturally ionize into hydrogen ions and some into hydroxide ions. The pH scale measures those ions.</a:t>
            </a:r>
          </a:p>
          <a:p>
            <a:pPr marL="198096" indent="-198096" eaLnBrk="1" hangingPunct="1">
              <a:spcBef>
                <a:spcPct val="0"/>
              </a:spcBef>
              <a:buFontTx/>
              <a:buChar char="•"/>
              <a:defRPr/>
            </a:pPr>
            <a:r>
              <a:rPr lang="en-US" dirty="0">
                <a:latin typeface="Arial" pitchFamily="34" charset="0"/>
                <a:cs typeface="Arial" pitchFamily="34" charset="0"/>
              </a:rPr>
              <a:t>The hydrogen ion (H+) is acidic.</a:t>
            </a:r>
          </a:p>
          <a:p>
            <a:pPr marL="198096" indent="-198096" eaLnBrk="1" hangingPunct="1">
              <a:spcBef>
                <a:spcPct val="0"/>
              </a:spcBef>
              <a:buFontTx/>
              <a:buChar char="•"/>
              <a:defRPr/>
            </a:pPr>
            <a:r>
              <a:rPr lang="en-US" dirty="0">
                <a:latin typeface="Arial" pitchFamily="34" charset="0"/>
                <a:cs typeface="Arial" pitchFamily="34" charset="0"/>
              </a:rPr>
              <a:t>The hydroxide ion (OH-) is alkaline. </a:t>
            </a:r>
          </a:p>
          <a:p>
            <a:pPr marL="198096" indent="-198096" eaLnBrk="1" hangingPunct="1">
              <a:spcBef>
                <a:spcPct val="0"/>
              </a:spcBef>
              <a:buFontTx/>
              <a:buChar char="•"/>
              <a:defRPr/>
            </a:pPr>
            <a:r>
              <a:rPr lang="en-US" dirty="0">
                <a:latin typeface="Arial" pitchFamily="34" charset="0"/>
                <a:cs typeface="Arial" pitchFamily="34" charset="0"/>
              </a:rPr>
              <a:t>Only aqueous solutions have pH. </a:t>
            </a:r>
            <a:r>
              <a:rPr lang="en-US" dirty="0" err="1">
                <a:latin typeface="Arial" pitchFamily="34" charset="0"/>
                <a:cs typeface="Arial" pitchFamily="34" charset="0"/>
              </a:rPr>
              <a:t>Nonaqueous</a:t>
            </a:r>
            <a:r>
              <a:rPr lang="en-US" dirty="0">
                <a:latin typeface="Arial" pitchFamily="34" charset="0"/>
                <a:cs typeface="Arial" pitchFamily="34" charset="0"/>
              </a:rPr>
              <a:t> solutions (oil and alcohol) do not have pH. Without water, there is no pH. Pure water contains the same number of hydrogen ions as hydroxide ions. It is neutral, being 50 percent acidic and 50 percent alkaline. </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25</a:t>
            </a:fld>
            <a:endParaRPr lang="en-US" dirty="0"/>
          </a:p>
        </p:txBody>
      </p:sp>
    </p:spTree>
    <p:extLst>
      <p:ext uri="{BB962C8B-B14F-4D97-AF65-F5344CB8AC3E}">
        <p14:creationId xmlns:p14="http://schemas.microsoft.com/office/powerpoint/2010/main" val="9108815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latin typeface="Arial" pitchFamily="34" charset="0"/>
                <a:cs typeface="Arial" pitchFamily="34" charset="0"/>
              </a:rPr>
              <a:t>The pH scale</a:t>
            </a:r>
          </a:p>
          <a:p>
            <a:pPr marL="198096" indent="-198096">
              <a:buFontTx/>
              <a:buChar char="•"/>
              <a:defRPr/>
            </a:pPr>
            <a:r>
              <a:rPr lang="en-US" dirty="0">
                <a:latin typeface="Arial" pitchFamily="34" charset="0"/>
                <a:cs typeface="Arial" pitchFamily="34" charset="0"/>
              </a:rPr>
              <a:t>A measure of the acidity and alkalinity of a substance. </a:t>
            </a:r>
          </a:p>
          <a:p>
            <a:pPr marL="198096" indent="-198096">
              <a:buFontTx/>
              <a:buChar char="•"/>
              <a:defRPr/>
            </a:pPr>
            <a:r>
              <a:rPr lang="en-US" dirty="0">
                <a:latin typeface="Arial" pitchFamily="34" charset="0"/>
                <a:cs typeface="Arial" pitchFamily="34" charset="0"/>
              </a:rPr>
              <a:t>A scale of 0 to 14, where 7 indicates a neutral solution.	</a:t>
            </a:r>
          </a:p>
          <a:p>
            <a:pPr marL="198096" indent="-198096">
              <a:buFontTx/>
              <a:buChar char="•"/>
              <a:defRPr/>
            </a:pPr>
            <a:r>
              <a:rPr lang="en-US" dirty="0">
                <a:latin typeface="Arial" pitchFamily="34" charset="0"/>
                <a:cs typeface="Arial" pitchFamily="34" charset="0"/>
              </a:rPr>
              <a:t>Below 7 indicates an acidic solution.</a:t>
            </a:r>
          </a:p>
          <a:p>
            <a:pPr marL="198096" indent="-198096">
              <a:buFontTx/>
              <a:buChar char="•"/>
              <a:defRPr/>
            </a:pPr>
            <a:r>
              <a:rPr lang="en-US" dirty="0">
                <a:latin typeface="Arial" pitchFamily="34" charset="0"/>
                <a:cs typeface="Arial" pitchFamily="34" charset="0"/>
              </a:rPr>
              <a:t>Above 7 indicates an alkaline solution.</a:t>
            </a:r>
          </a:p>
          <a:p>
            <a:pPr>
              <a:defRPr/>
            </a:pPr>
            <a:r>
              <a:rPr lang="en-US" b="1" dirty="0">
                <a:latin typeface="Arial" pitchFamily="34" charset="0"/>
                <a:cs typeface="Arial" pitchFamily="34" charset="0"/>
              </a:rPr>
              <a:t>Logarithm</a:t>
            </a:r>
          </a:p>
          <a:p>
            <a:pPr marL="198096" indent="-198096">
              <a:buFontTx/>
              <a:buChar char="•"/>
              <a:defRPr/>
            </a:pPr>
            <a:r>
              <a:rPr lang="en-US" dirty="0">
                <a:latin typeface="Arial" pitchFamily="34" charset="0"/>
                <a:cs typeface="Arial" pitchFamily="34" charset="0"/>
              </a:rPr>
              <a:t>Means multiples of ten; the pH scale is </a:t>
            </a:r>
            <a:r>
              <a:rPr lang="en-US" i="1" dirty="0">
                <a:latin typeface="Arial" pitchFamily="34" charset="0"/>
                <a:cs typeface="Arial" pitchFamily="34" charset="0"/>
              </a:rPr>
              <a:t>logarithmic</a:t>
            </a:r>
            <a:r>
              <a:rPr lang="en-US" dirty="0">
                <a:latin typeface="Arial" pitchFamily="34" charset="0"/>
                <a:cs typeface="Arial" pitchFamily="34" charset="0"/>
              </a:rPr>
              <a:t> because a change of one whole number represents a tenfold change in pH. A change of two whole numbers represents a change of 10 times 10 (or a one-hundredfold change).</a:t>
            </a:r>
          </a:p>
          <a:p>
            <a:pPr marL="198096" indent="-198096">
              <a:buFontTx/>
              <a:buChar char="•"/>
              <a:defRPr/>
            </a:pPr>
            <a:r>
              <a:rPr lang="en-US" dirty="0">
                <a:latin typeface="Arial" pitchFamily="34" charset="0"/>
                <a:cs typeface="Arial" pitchFamily="34" charset="0"/>
              </a:rPr>
              <a:t>A pH of 8 is 10 times more alkaline than a pH of 7.</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26</a:t>
            </a:fld>
            <a:endParaRPr lang="en-US" dirty="0"/>
          </a:p>
        </p:txBody>
      </p:sp>
    </p:spTree>
    <p:extLst>
      <p:ext uri="{BB962C8B-B14F-4D97-AF65-F5344CB8AC3E}">
        <p14:creationId xmlns:p14="http://schemas.microsoft.com/office/powerpoint/2010/main" val="31778098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ACIDS</a:t>
            </a:r>
          </a:p>
          <a:p>
            <a:pPr marL="198096" indent="-198096" eaLnBrk="1" hangingPunct="1">
              <a:buFontTx/>
              <a:buChar char="•"/>
              <a:defRPr/>
            </a:pPr>
            <a:r>
              <a:rPr lang="en-US" dirty="0">
                <a:latin typeface="Arial" pitchFamily="34" charset="0"/>
                <a:cs typeface="Arial" pitchFamily="34" charset="0"/>
              </a:rPr>
              <a:t>All acids</a:t>
            </a:r>
            <a:r>
              <a:rPr lang="en-US" b="1" dirty="0">
                <a:latin typeface="Arial" pitchFamily="34" charset="0"/>
                <a:cs typeface="Arial" pitchFamily="34" charset="0"/>
              </a:rPr>
              <a:t> </a:t>
            </a:r>
            <a:r>
              <a:rPr lang="en-US" dirty="0">
                <a:latin typeface="Arial" pitchFamily="34" charset="0"/>
                <a:cs typeface="Arial" pitchFamily="34" charset="0"/>
              </a:rPr>
              <a:t>owe their chemical reactivity to the hydrogen ion. </a:t>
            </a:r>
          </a:p>
          <a:p>
            <a:pPr marL="198096" indent="-198096" eaLnBrk="1" hangingPunct="1">
              <a:buFontTx/>
              <a:buChar char="•"/>
              <a:defRPr/>
            </a:pPr>
            <a:r>
              <a:rPr lang="en-US" dirty="0">
                <a:latin typeface="Arial" pitchFamily="34" charset="0"/>
                <a:cs typeface="Arial" pitchFamily="34" charset="0"/>
              </a:rPr>
              <a:t>Acids have a pH below 7.</a:t>
            </a:r>
          </a:p>
          <a:p>
            <a:pPr marL="198096" indent="-198096" eaLnBrk="1" hangingPunct="1">
              <a:buFontTx/>
              <a:buChar char="•"/>
              <a:defRPr/>
            </a:pPr>
            <a:r>
              <a:rPr lang="en-US" b="1" kern="1200" dirty="0">
                <a:solidFill>
                  <a:schemeClr val="tx1"/>
                </a:solidFill>
                <a:latin typeface="Arial" pitchFamily="34" charset="0"/>
                <a:ea typeface="+mn-ea"/>
                <a:cs typeface="Arial" pitchFamily="34" charset="0"/>
              </a:rPr>
              <a:t>Alpha hydroxy acids </a:t>
            </a:r>
            <a:r>
              <a:rPr lang="en-US" kern="1200" dirty="0">
                <a:solidFill>
                  <a:schemeClr val="tx1"/>
                </a:solidFill>
                <a:latin typeface="Arial" pitchFamily="34" charset="0"/>
                <a:ea typeface="+mn-ea"/>
                <a:cs typeface="Arial" pitchFamily="34" charset="0"/>
              </a:rPr>
              <a:t>are derived </a:t>
            </a:r>
            <a:r>
              <a:rPr lang="en-US" dirty="0">
                <a:latin typeface="Arial" pitchFamily="34" charset="0"/>
                <a:cs typeface="Arial" pitchFamily="34" charset="0"/>
              </a:rPr>
              <a:t>from plants (mostly fruit) and are examples of acids often used in salons to exfoliate the skin and to help adjust the pH of a lotion, conditioner, or cream.</a:t>
            </a:r>
          </a:p>
          <a:p>
            <a:pPr marL="198096" indent="-198096" eaLnBrk="1" hangingPunct="1">
              <a:buFontTx/>
              <a:buChar char="•"/>
              <a:defRPr/>
            </a:pPr>
            <a:r>
              <a:rPr lang="en-US" b="1" kern="1200" dirty="0">
                <a:solidFill>
                  <a:schemeClr val="tx1"/>
                </a:solidFill>
                <a:latin typeface="Arial" pitchFamily="34" charset="0"/>
                <a:ea typeface="+mn-ea"/>
                <a:cs typeface="Arial" pitchFamily="34" charset="0"/>
              </a:rPr>
              <a:t>Thioglycolic acid </a:t>
            </a:r>
            <a:r>
              <a:rPr lang="en-US" kern="1200" dirty="0">
                <a:solidFill>
                  <a:schemeClr val="tx1"/>
                </a:solidFill>
                <a:latin typeface="Arial" pitchFamily="34" charset="0"/>
                <a:ea typeface="+mn-ea"/>
                <a:cs typeface="Arial" pitchFamily="34" charset="0"/>
              </a:rPr>
              <a:t>is a</a:t>
            </a:r>
            <a:r>
              <a:rPr lang="en-US" b="1" dirty="0">
                <a:latin typeface="Arial" pitchFamily="34" charset="0"/>
                <a:cs typeface="Arial" pitchFamily="34" charset="0"/>
              </a:rPr>
              <a:t> </a:t>
            </a:r>
            <a:r>
              <a:rPr lang="en-US" dirty="0">
                <a:latin typeface="Arial" pitchFamily="34" charset="0"/>
                <a:cs typeface="Arial" pitchFamily="34" charset="0"/>
              </a:rPr>
              <a:t>colorless liquid or white crystals with a strong unpleasant odor that is used in permanent waving solutions to contract and close the hair cuticle. </a:t>
            </a:r>
          </a:p>
          <a:p>
            <a:pPr marL="198096" indent="-198096" eaLnBrk="1" hangingPunct="1">
              <a:buFontTx/>
              <a:buChar char="•"/>
              <a:defRPr/>
            </a:pPr>
            <a:r>
              <a:rPr lang="en-US" b="1" kern="1200" dirty="0">
                <a:solidFill>
                  <a:schemeClr val="tx1"/>
                </a:solidFill>
                <a:latin typeface="Arial" pitchFamily="34" charset="0"/>
                <a:ea typeface="+mn-ea"/>
                <a:cs typeface="Arial" pitchFamily="34" charset="0"/>
              </a:rPr>
              <a:t>Glycolic acid </a:t>
            </a:r>
            <a:r>
              <a:rPr lang="en-US" kern="1200" dirty="0">
                <a:solidFill>
                  <a:schemeClr val="tx1"/>
                </a:solidFill>
                <a:latin typeface="Arial" pitchFamily="34" charset="0"/>
                <a:ea typeface="+mn-ea"/>
                <a:cs typeface="Arial" pitchFamily="34" charset="0"/>
              </a:rPr>
              <a:t>is an</a:t>
            </a:r>
            <a:r>
              <a:rPr lang="en-US" dirty="0">
                <a:latin typeface="Arial" pitchFamily="34" charset="0"/>
                <a:cs typeface="Arial" pitchFamily="34" charset="0"/>
              </a:rPr>
              <a:t> alpha hydroxyl acid used in exfoliation and to lower pH of products.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27</a:t>
            </a:fld>
            <a:endParaRPr lang="en-US" dirty="0"/>
          </a:p>
        </p:txBody>
      </p:sp>
    </p:spTree>
    <p:extLst>
      <p:ext uri="{BB962C8B-B14F-4D97-AF65-F5344CB8AC3E}">
        <p14:creationId xmlns:p14="http://schemas.microsoft.com/office/powerpoint/2010/main" val="14554710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ALKALIS</a:t>
            </a:r>
          </a:p>
          <a:p>
            <a:pPr marL="198096" indent="-198096" eaLnBrk="1" hangingPunct="1">
              <a:buFontTx/>
              <a:buChar char="•"/>
              <a:defRPr/>
            </a:pPr>
            <a:r>
              <a:rPr lang="en-US" dirty="0">
                <a:latin typeface="Arial" pitchFamily="34" charset="0"/>
                <a:cs typeface="Arial" pitchFamily="34" charset="0"/>
              </a:rPr>
              <a:t>Owe their chemical relativity to the hydroxide ion (OH-).</a:t>
            </a:r>
          </a:p>
          <a:p>
            <a:pPr marL="198096" indent="-198096" eaLnBrk="1" hangingPunct="1">
              <a:buFontTx/>
              <a:buChar char="•"/>
              <a:defRPr/>
            </a:pPr>
            <a:r>
              <a:rPr lang="en-US" dirty="0">
                <a:latin typeface="Arial" pitchFamily="34" charset="0"/>
                <a:cs typeface="Arial" pitchFamily="34" charset="0"/>
              </a:rPr>
              <a:t>Term is interchangeable with </a:t>
            </a:r>
            <a:r>
              <a:rPr lang="en-US" i="1" dirty="0">
                <a:latin typeface="Arial" pitchFamily="34" charset="0"/>
                <a:cs typeface="Arial" pitchFamily="34" charset="0"/>
              </a:rPr>
              <a:t>bases</a:t>
            </a:r>
            <a:r>
              <a:rPr lang="en-US" dirty="0">
                <a:latin typeface="Arial" pitchFamily="34" charset="0"/>
                <a:cs typeface="Arial" pitchFamily="34" charset="0"/>
              </a:rPr>
              <a:t>.	</a:t>
            </a:r>
          </a:p>
          <a:p>
            <a:pPr marL="198096" indent="-198096" eaLnBrk="1" hangingPunct="1">
              <a:buFontTx/>
              <a:buChar char="•"/>
              <a:defRPr/>
            </a:pPr>
            <a:r>
              <a:rPr lang="en-US" dirty="0">
                <a:latin typeface="Arial" pitchFamily="34" charset="0"/>
                <a:cs typeface="Arial" pitchFamily="34" charset="0"/>
              </a:rPr>
              <a:t>pH above 7.	</a:t>
            </a:r>
          </a:p>
          <a:p>
            <a:pPr marL="198096" indent="-198096" eaLnBrk="1" hangingPunct="1">
              <a:buFontTx/>
              <a:buChar char="•"/>
              <a:defRPr/>
            </a:pPr>
            <a:r>
              <a:rPr lang="en-US" dirty="0">
                <a:latin typeface="Arial" pitchFamily="34" charset="0"/>
                <a:cs typeface="Arial" pitchFamily="34" charset="0"/>
              </a:rPr>
              <a:t>Feel slippery and soapy on the skin.</a:t>
            </a:r>
          </a:p>
          <a:p>
            <a:pPr marL="198096" indent="-198096" eaLnBrk="1" hangingPunct="1">
              <a:buFontTx/>
              <a:buChar char="•"/>
              <a:defRPr/>
            </a:pPr>
            <a:r>
              <a:rPr lang="en-US" b="0" dirty="0">
                <a:latin typeface="Arial" pitchFamily="34" charset="0"/>
                <a:cs typeface="Arial" pitchFamily="34" charset="0"/>
              </a:rPr>
              <a:t>Sodium hydroxide,</a:t>
            </a:r>
            <a:r>
              <a:rPr lang="en-US" b="1" dirty="0">
                <a:latin typeface="Arial" pitchFamily="34" charset="0"/>
                <a:cs typeface="Arial" pitchFamily="34" charset="0"/>
              </a:rPr>
              <a:t> </a:t>
            </a:r>
            <a:r>
              <a:rPr lang="en-US" dirty="0">
                <a:latin typeface="Arial" pitchFamily="34" charset="0"/>
                <a:cs typeface="Arial" pitchFamily="34" charset="0"/>
              </a:rPr>
              <a:t>also known as lye, is used in chemical hair relaxers, callous softeners, and drain cleaners.</a:t>
            </a:r>
          </a:p>
          <a:p>
            <a:pPr eaLnBrk="1" hangingPunct="1">
              <a:defRPr/>
            </a:pP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28</a:t>
            </a:fld>
            <a:endParaRPr lang="en-US" dirty="0"/>
          </a:p>
        </p:txBody>
      </p:sp>
    </p:spTree>
    <p:extLst>
      <p:ext uri="{BB962C8B-B14F-4D97-AF65-F5344CB8AC3E}">
        <p14:creationId xmlns:p14="http://schemas.microsoft.com/office/powerpoint/2010/main" val="2167017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kern="1200" dirty="0">
                <a:solidFill>
                  <a:schemeClr val="tx1"/>
                </a:solidFill>
                <a:effectLst/>
                <a:latin typeface="Arial" panose="020B0604020202020204" pitchFamily="34" charset="0"/>
                <a:cs typeface="Arial" panose="020B0604020202020204" pitchFamily="34" charset="0"/>
              </a:rPr>
              <a:t>Divide students into groups and have them use the Internet to find the pH of products used in your school. If the information is not available online, contact the manufacturer</a:t>
            </a:r>
            <a:r>
              <a:rPr lang="en-US" kern="1200" baseline="0" dirty="0">
                <a:solidFill>
                  <a:schemeClr val="tx1"/>
                </a:solidFill>
                <a:effectLst/>
                <a:latin typeface="Arial" panose="020B0604020202020204" pitchFamily="34" charset="0"/>
                <a:cs typeface="Arial" panose="020B0604020202020204" pitchFamily="34" charset="0"/>
              </a:rPr>
              <a:t> of the product</a:t>
            </a:r>
            <a:r>
              <a:rPr lang="en-US" kern="1200" dirty="0">
                <a:solidFill>
                  <a:schemeClr val="tx1"/>
                </a:solidFill>
                <a:effectLst/>
                <a:latin typeface="Arial" panose="020B0604020202020204" pitchFamily="34" charset="0"/>
                <a:cs typeface="Arial" panose="020B0604020202020204" pitchFamily="34" charset="0"/>
              </a:rPr>
              <a:t>. Have groups make a chart and share their findings with the class. Once completed, have a class discussion about how the pH of these products will affect the hair or skin.</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29</a:t>
            </a:fld>
            <a:endParaRPr lang="en-US" dirty="0"/>
          </a:p>
        </p:txBody>
      </p:sp>
    </p:spTree>
    <p:extLst>
      <p:ext uri="{BB962C8B-B14F-4D97-AF65-F5344CB8AC3E}">
        <p14:creationId xmlns:p14="http://schemas.microsoft.com/office/powerpoint/2010/main" val="6562821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ACID</a:t>
            </a:r>
            <a:r>
              <a:rPr lang="en-US" b="1" dirty="0">
                <a:latin typeface="Arial" charset="0"/>
                <a:cs typeface="Arial" charset="0"/>
              </a:rPr>
              <a:t>–</a:t>
            </a:r>
            <a:r>
              <a:rPr lang="en-US" b="1" dirty="0">
                <a:latin typeface="Arial" pitchFamily="34" charset="0"/>
                <a:cs typeface="Arial" pitchFamily="34" charset="0"/>
              </a:rPr>
              <a:t>ALKALI NEUTRALIZATION REACTIONS</a:t>
            </a:r>
          </a:p>
          <a:p>
            <a:pPr marL="198096" indent="-198096" eaLnBrk="1" hangingPunct="1">
              <a:buFontTx/>
              <a:buChar char="•"/>
              <a:defRPr/>
            </a:pPr>
            <a:r>
              <a:rPr lang="en-US" dirty="0">
                <a:latin typeface="Arial" pitchFamily="34" charset="0"/>
                <a:cs typeface="Arial" pitchFamily="34" charset="0"/>
              </a:rPr>
              <a:t>The same reaction that naturally ionizes water into hydrogen ions and hydroxide ions also runs in reverse. </a:t>
            </a:r>
          </a:p>
          <a:p>
            <a:pPr marL="198096" indent="-198096" eaLnBrk="1" hangingPunct="1">
              <a:buFontTx/>
              <a:buChar char="•"/>
              <a:defRPr/>
            </a:pPr>
            <a:r>
              <a:rPr lang="en-US" dirty="0">
                <a:latin typeface="Arial" pitchFamily="34" charset="0"/>
                <a:cs typeface="Arial" pitchFamily="34" charset="0"/>
              </a:rPr>
              <a:t>When acids and alkalis are mixed together in equal proportions, they neutralize each other to form water.</a:t>
            </a:r>
          </a:p>
          <a:p>
            <a:pPr marL="198096" indent="-198096" eaLnBrk="1" hangingPunct="1">
              <a:buFontTx/>
              <a:buChar char="•"/>
              <a:defRPr/>
            </a:pPr>
            <a:r>
              <a:rPr lang="en-US" dirty="0">
                <a:latin typeface="Arial" pitchFamily="34" charset="0"/>
                <a:cs typeface="Arial" pitchFamily="34" charset="0"/>
              </a:rPr>
              <a:t>Neutralizing shampoos and normalizing lotions used to neutralize hair relaxers work by creating an acid–alkali neutralization reaction. </a:t>
            </a:r>
          </a:p>
          <a:p>
            <a:pPr marL="198096" indent="-198096" eaLnBrk="1" hangingPunct="1">
              <a:buFontTx/>
              <a:buChar char="•"/>
              <a:defRPr/>
            </a:pPr>
            <a:r>
              <a:rPr lang="en-US" dirty="0">
                <a:latin typeface="Arial" pitchFamily="34" charset="0"/>
                <a:cs typeface="Arial" pitchFamily="34" charset="0"/>
              </a:rPr>
              <a:t>Liquid soaps are usually slightly acidic and can neutralize alkaline callous softener residues left on the skin after rinsing. </a:t>
            </a:r>
          </a:p>
          <a:p>
            <a:endParaRPr lang="en-US" dirty="0"/>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31</a:t>
            </a:fld>
            <a:endParaRPr lang="en-US" dirty="0"/>
          </a:p>
        </p:txBody>
      </p:sp>
    </p:spTree>
    <p:extLst>
      <p:ext uri="{BB962C8B-B14F-4D97-AF65-F5344CB8AC3E}">
        <p14:creationId xmlns:p14="http://schemas.microsoft.com/office/powerpoint/2010/main" val="3336627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buFontTx/>
              <a:buNone/>
              <a:defRPr/>
            </a:pPr>
            <a:r>
              <a:rPr lang="en-US" b="1" dirty="0">
                <a:latin typeface="Arial" pitchFamily="34" charset="0"/>
                <a:cs typeface="Arial" pitchFamily="34" charset="0"/>
              </a:rPr>
              <a:t>Oxidation</a:t>
            </a:r>
          </a:p>
          <a:p>
            <a:pPr marL="198096" indent="-198096" eaLnBrk="1" hangingPunct="1">
              <a:buFontTx/>
              <a:buChar char="•"/>
              <a:defRPr/>
            </a:pPr>
            <a:r>
              <a:rPr lang="en-US" b="1" dirty="0">
                <a:latin typeface="Arial" pitchFamily="34" charset="0"/>
                <a:cs typeface="Arial" pitchFamily="34" charset="0"/>
              </a:rPr>
              <a:t>Oxidation</a:t>
            </a:r>
            <a:r>
              <a:rPr lang="en-US" b="1" i="1" dirty="0">
                <a:latin typeface="Arial" pitchFamily="34" charset="0"/>
                <a:cs typeface="Arial" pitchFamily="34" charset="0"/>
              </a:rPr>
              <a:t> </a:t>
            </a:r>
            <a:r>
              <a:rPr lang="en-US" b="0" i="0" dirty="0">
                <a:latin typeface="Arial" pitchFamily="34" charset="0"/>
                <a:cs typeface="Arial" pitchFamily="34" charset="0"/>
              </a:rPr>
              <a:t>is</a:t>
            </a:r>
            <a:r>
              <a:rPr lang="en-US" b="0" i="0" baseline="0" dirty="0">
                <a:latin typeface="Arial" pitchFamily="34" charset="0"/>
                <a:cs typeface="Arial" pitchFamily="34" charset="0"/>
              </a:rPr>
              <a:t> a</a:t>
            </a:r>
            <a:r>
              <a:rPr lang="en-US" dirty="0">
                <a:latin typeface="Arial" pitchFamily="34" charset="0"/>
                <a:cs typeface="Arial" pitchFamily="34" charset="0"/>
              </a:rPr>
              <a:t> chemical reaction that combines a substance with oxygen to produce an oxide. </a:t>
            </a:r>
          </a:p>
          <a:p>
            <a:pPr marL="198096" indent="-198096" eaLnBrk="1" hangingPunct="1">
              <a:buFontTx/>
              <a:buChar char="•"/>
              <a:defRPr/>
            </a:pPr>
            <a:r>
              <a:rPr lang="en-US" dirty="0">
                <a:latin typeface="Arial" pitchFamily="34" charset="0"/>
                <a:cs typeface="Arial" pitchFamily="34" charset="0"/>
              </a:rPr>
              <a:t>One example is the oxidation of melanin pigments in hair by hydrogen peroxide in lightening processes.</a:t>
            </a:r>
          </a:p>
          <a:p>
            <a:pPr marL="198096" indent="-198096" eaLnBrk="1" hangingPunct="1">
              <a:buFontTx/>
              <a:buChar char="•"/>
              <a:defRPr/>
            </a:pPr>
            <a:r>
              <a:rPr lang="en-US" dirty="0">
                <a:latin typeface="Arial" pitchFamily="34" charset="0"/>
                <a:cs typeface="Arial" pitchFamily="34" charset="0"/>
              </a:rPr>
              <a:t>An </a:t>
            </a:r>
            <a:r>
              <a:rPr lang="en-US" b="1" dirty="0">
                <a:latin typeface="Arial" pitchFamily="34" charset="0"/>
                <a:cs typeface="Arial" pitchFamily="34" charset="0"/>
              </a:rPr>
              <a:t>oxidizing agent</a:t>
            </a:r>
            <a:r>
              <a:rPr lang="en-US" b="1" i="1" dirty="0">
                <a:latin typeface="Arial" pitchFamily="34" charset="0"/>
                <a:cs typeface="Arial" pitchFamily="34" charset="0"/>
              </a:rPr>
              <a:t> </a:t>
            </a:r>
            <a:r>
              <a:rPr lang="en-US" b="0" i="0" dirty="0">
                <a:latin typeface="Arial" pitchFamily="34" charset="0"/>
                <a:cs typeface="Arial" pitchFamily="34" charset="0"/>
              </a:rPr>
              <a:t>is</a:t>
            </a:r>
            <a:r>
              <a:rPr lang="en-US" b="0" i="0" baseline="0" dirty="0">
                <a:latin typeface="Arial" pitchFamily="34" charset="0"/>
                <a:cs typeface="Arial" pitchFamily="34" charset="0"/>
              </a:rPr>
              <a:t> a</a:t>
            </a:r>
            <a:r>
              <a:rPr lang="en-US" dirty="0">
                <a:latin typeface="Arial" pitchFamily="34" charset="0"/>
                <a:cs typeface="Arial" pitchFamily="34" charset="0"/>
              </a:rPr>
              <a:t> substance that releases oxygen.</a:t>
            </a:r>
          </a:p>
          <a:p>
            <a:pPr marL="198096" indent="-198096" eaLnBrk="1" hangingPunct="1">
              <a:buFontTx/>
              <a:buChar char="•"/>
              <a:defRPr/>
            </a:pPr>
            <a:r>
              <a:rPr lang="en-US" dirty="0">
                <a:latin typeface="Arial" pitchFamily="34" charset="0"/>
                <a:cs typeface="Arial" pitchFamily="34" charset="0"/>
              </a:rPr>
              <a:t>Hydrogen peroxide (an oxidizing agent) can be thought of as water with an extra atom of oxygen.</a:t>
            </a:r>
          </a:p>
          <a:p>
            <a:pPr eaLnBrk="1" hangingPunct="1">
              <a:defRPr/>
            </a:pPr>
            <a:r>
              <a:rPr lang="en-US" b="1" dirty="0">
                <a:latin typeface="Arial" pitchFamily="34" charset="0"/>
                <a:cs typeface="Arial" pitchFamily="34" charset="0"/>
              </a:rPr>
              <a:t>Reduction</a:t>
            </a:r>
          </a:p>
          <a:p>
            <a:pPr marL="198096" indent="-198096" eaLnBrk="1" hangingPunct="1">
              <a:buFontTx/>
              <a:buChar char="•"/>
              <a:defRPr/>
            </a:pPr>
            <a:r>
              <a:rPr lang="en-US" b="1" dirty="0">
                <a:latin typeface="Arial" pitchFamily="34" charset="0"/>
                <a:cs typeface="Arial" pitchFamily="34" charset="0"/>
              </a:rPr>
              <a:t>Reduction </a:t>
            </a:r>
            <a:r>
              <a:rPr lang="en-US" kern="1200" dirty="0">
                <a:solidFill>
                  <a:schemeClr val="tx1"/>
                </a:solidFill>
                <a:effectLst/>
                <a:latin typeface="Arial" panose="020B0604020202020204" pitchFamily="34" charset="0"/>
                <a:ea typeface="+mn-ea"/>
                <a:cs typeface="Arial" panose="020B0604020202020204" pitchFamily="34" charset="0"/>
              </a:rPr>
              <a:t>refers to either the loss of oxygen or the addition of hydrogen.</a:t>
            </a:r>
            <a:endParaRPr lang="en-US" dirty="0">
              <a:latin typeface="Arial" pitchFamily="34" charset="0"/>
              <a:cs typeface="Arial" pitchFamily="34" charset="0"/>
            </a:endParaRPr>
          </a:p>
          <a:p>
            <a:pPr marL="198096" indent="-198096" eaLnBrk="1" hangingPunct="1">
              <a:buFontTx/>
              <a:buChar char="•"/>
              <a:defRPr/>
            </a:pPr>
            <a:r>
              <a:rPr lang="en-US" dirty="0">
                <a:latin typeface="Arial" pitchFamily="34" charset="0"/>
                <a:cs typeface="Arial" pitchFamily="34" charset="0"/>
              </a:rPr>
              <a:t>A </a:t>
            </a:r>
            <a:r>
              <a:rPr lang="en-US" b="1" dirty="0">
                <a:latin typeface="Arial" pitchFamily="34" charset="0"/>
                <a:cs typeface="Arial" pitchFamily="34" charset="0"/>
              </a:rPr>
              <a:t>reducing agent</a:t>
            </a:r>
            <a:r>
              <a:rPr lang="en-US" b="0" dirty="0">
                <a:latin typeface="Arial" pitchFamily="34" charset="0"/>
                <a:cs typeface="Arial" pitchFamily="34" charset="0"/>
              </a:rPr>
              <a:t> is a substance</a:t>
            </a:r>
            <a:r>
              <a:rPr lang="en-US" dirty="0">
                <a:latin typeface="Arial" pitchFamily="34" charset="0"/>
                <a:cs typeface="Arial" pitchFamily="34" charset="0"/>
              </a:rPr>
              <a:t> that adds hydrogen to a chemical compound or subtracts oxygen from the compound.</a:t>
            </a:r>
          </a:p>
          <a:p>
            <a:pPr eaLnBrk="1" hangingPunct="1">
              <a:defRPr/>
            </a:pPr>
            <a:r>
              <a:rPr lang="en-US" b="1" dirty="0">
                <a:latin typeface="Arial" pitchFamily="34" charset="0"/>
                <a:cs typeface="Arial" pitchFamily="34" charset="0"/>
              </a:rPr>
              <a:t>Oxidation</a:t>
            </a:r>
            <a:r>
              <a:rPr lang="en-US" dirty="0">
                <a:latin typeface="Arial" pitchFamily="34" charset="0"/>
                <a:cs typeface="Arial" pitchFamily="34" charset="0"/>
              </a:rPr>
              <a:t>–</a:t>
            </a:r>
            <a:r>
              <a:rPr lang="en-US" b="1" dirty="0">
                <a:latin typeface="Arial" pitchFamily="34" charset="0"/>
                <a:cs typeface="Arial" pitchFamily="34" charset="0"/>
              </a:rPr>
              <a:t>reduction</a:t>
            </a:r>
          </a:p>
          <a:p>
            <a:pPr marL="198096" indent="-198096" eaLnBrk="1" hangingPunct="1">
              <a:buFontTx/>
              <a:buChar char="•"/>
              <a:defRPr/>
            </a:pPr>
            <a:r>
              <a:rPr lang="en-US" b="0" dirty="0">
                <a:latin typeface="Arial" pitchFamily="34" charset="0"/>
                <a:cs typeface="Arial" pitchFamily="34" charset="0"/>
              </a:rPr>
              <a:t>Also</a:t>
            </a:r>
            <a:r>
              <a:rPr lang="en-US" dirty="0">
                <a:latin typeface="Arial" pitchFamily="34" charset="0"/>
                <a:cs typeface="Arial" pitchFamily="34" charset="0"/>
              </a:rPr>
              <a:t> known as </a:t>
            </a:r>
            <a:r>
              <a:rPr lang="en-US" i="1" dirty="0">
                <a:latin typeface="Arial" pitchFamily="34" charset="0"/>
                <a:cs typeface="Arial" pitchFamily="34" charset="0"/>
              </a:rPr>
              <a:t>redox.</a:t>
            </a:r>
          </a:p>
          <a:p>
            <a:pPr marL="198096" indent="-198096" eaLnBrk="1" hangingPunct="1">
              <a:buFontTx/>
              <a:buChar char="•"/>
              <a:defRPr/>
            </a:pPr>
            <a:r>
              <a:rPr lang="en-US" dirty="0">
                <a:latin typeface="Arial" pitchFamily="34" charset="0"/>
                <a:cs typeface="Arial" pitchFamily="34" charset="0"/>
              </a:rPr>
              <a:t>A chemical reaction in which oxidation and reduction take place at the same time.</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32</a:t>
            </a:fld>
            <a:endParaRPr lang="en-US" dirty="0"/>
          </a:p>
        </p:txBody>
      </p:sp>
    </p:spTree>
    <p:extLst>
      <p:ext uri="{BB962C8B-B14F-4D97-AF65-F5344CB8AC3E}">
        <p14:creationId xmlns:p14="http://schemas.microsoft.com/office/powerpoint/2010/main" val="961278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CHEMICAL</a:t>
            </a:r>
            <a:r>
              <a:rPr lang="en-US" b="1" baseline="0" dirty="0">
                <a:latin typeface="Arial" pitchFamily="34" charset="0"/>
                <a:cs typeface="Arial" pitchFamily="34" charset="0"/>
              </a:rPr>
              <a:t> SAFETY</a:t>
            </a:r>
            <a:endParaRPr lang="en-US" b="1" dirty="0">
              <a:latin typeface="Arial" pitchFamily="34" charset="0"/>
              <a:cs typeface="Arial" pitchFamily="34" charset="0"/>
            </a:endParaRPr>
          </a:p>
          <a:p>
            <a:pPr marL="198096" indent="-198096" eaLnBrk="1" hangingPunct="1">
              <a:buFontTx/>
              <a:buChar char="•"/>
              <a:defRPr/>
            </a:pPr>
            <a:r>
              <a:rPr lang="en-US" dirty="0">
                <a:latin typeface="Arial" pitchFamily="34" charset="0"/>
                <a:cs typeface="Arial" pitchFamily="34" charset="0"/>
              </a:rPr>
              <a:t>Practicing chemical safety should be of primary concern.  </a:t>
            </a:r>
          </a:p>
          <a:p>
            <a:pPr marL="198096" indent="-198096" eaLnBrk="1" hangingPunct="1">
              <a:buFontTx/>
              <a:buChar char="•"/>
              <a:defRPr/>
            </a:pPr>
            <a:r>
              <a:rPr lang="en-US" dirty="0">
                <a:latin typeface="Arial" pitchFamily="34" charset="0"/>
                <a:cs typeface="Arial" pitchFamily="34" charset="0"/>
              </a:rPr>
              <a:t>From transporting to disposing of chemicals, you must be aware of the risks involved and the processes needed to ensure safety.  </a:t>
            </a:r>
          </a:p>
          <a:p>
            <a:pPr marL="198096" indent="-198096" eaLnBrk="1" hangingPunct="1">
              <a:buFontTx/>
              <a:buChar char="•"/>
              <a:defRPr/>
            </a:pPr>
            <a:r>
              <a:rPr lang="en-US" dirty="0">
                <a:latin typeface="Arial" pitchFamily="34" charset="0"/>
                <a:cs typeface="Arial" pitchFamily="34" charset="0"/>
              </a:rPr>
              <a:t>Although it may seem time-consuming and complicated, reading the labels of all the products you use and understanding how to safely handle them are important parts of being a beauty professional.</a:t>
            </a:r>
          </a:p>
          <a:p>
            <a:pPr marL="0" indent="0" eaLnBrk="1" hangingPunct="1">
              <a:buFontTx/>
              <a:buNone/>
              <a:defRPr/>
            </a:pPr>
            <a:r>
              <a:rPr lang="en-US" b="1" dirty="0">
                <a:latin typeface="Arial" pitchFamily="34" charset="0"/>
                <a:cs typeface="Arial" pitchFamily="34" charset="0"/>
              </a:rPr>
              <a:t>LABELS</a:t>
            </a:r>
            <a:endParaRPr lang="en-US" b="0" dirty="0">
              <a:latin typeface="Arial" pitchFamily="34" charset="0"/>
              <a:cs typeface="Arial" pitchFamily="34" charset="0"/>
            </a:endParaRPr>
          </a:p>
          <a:p>
            <a:pPr marL="171450" indent="-171450" eaLnBrk="1" hangingPunct="1">
              <a:buFont typeface="Arial" panose="020B0604020202020204" pitchFamily="34" charset="0"/>
              <a:buChar char="•"/>
              <a:defRPr/>
            </a:pPr>
            <a:r>
              <a:rPr lang="en-US" b="0" dirty="0">
                <a:latin typeface="Arial" pitchFamily="34" charset="0"/>
                <a:cs typeface="Arial" pitchFamily="34" charset="0"/>
              </a:rPr>
              <a:t>Manufacturers of chemicals that are registered with either the EPA or FDA are held to strict standards for their labels.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These require that all hazards be disclosed alongside specific cautions and directions for use.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It is vital that you always follow label instructions to avoid dangerous and painful situations.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35</a:t>
            </a:fld>
            <a:endParaRPr lang="en-US" dirty="0"/>
          </a:p>
        </p:txBody>
      </p:sp>
    </p:spTree>
    <p:extLst>
      <p:ext uri="{BB962C8B-B14F-4D97-AF65-F5344CB8AC3E}">
        <p14:creationId xmlns:p14="http://schemas.microsoft.com/office/powerpoint/2010/main" val="10695399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kern="1200" dirty="0">
                <a:solidFill>
                  <a:schemeClr val="tx1"/>
                </a:solidFill>
                <a:effectLst/>
                <a:latin typeface="Arial" panose="020B0604020202020204" pitchFamily="34" charset="0"/>
                <a:ea typeface="+mn-ea"/>
                <a:cs typeface="Arial" panose="020B0604020202020204" pitchFamily="34" charset="0"/>
              </a:rPr>
              <a:t>Direct students to find and read the labels for three beauty and wellness products (actual labels</a:t>
            </a:r>
            <a:r>
              <a:rPr lang="en-US" kern="1200" baseline="0" dirty="0">
                <a:solidFill>
                  <a:schemeClr val="tx1"/>
                </a:solidFill>
                <a:effectLst/>
                <a:latin typeface="Arial" panose="020B0604020202020204" pitchFamily="34" charset="0"/>
                <a:ea typeface="+mn-ea"/>
                <a:cs typeface="Arial" panose="020B0604020202020204" pitchFamily="34" charset="0"/>
              </a:rPr>
              <a:t> or from</a:t>
            </a:r>
            <a:r>
              <a:rPr lang="en-US" kern="1200" dirty="0">
                <a:solidFill>
                  <a:schemeClr val="tx1"/>
                </a:solidFill>
                <a:effectLst/>
                <a:latin typeface="Arial" panose="020B0604020202020204" pitchFamily="34" charset="0"/>
                <a:ea typeface="+mn-ea"/>
                <a:cs typeface="Arial" panose="020B0604020202020204" pitchFamily="34" charset="0"/>
              </a:rPr>
              <a:t> the Internet). What warnings are listed on the labels? What active ingredients are listed? What </a:t>
            </a:r>
            <a:r>
              <a:rPr lang="en-US" i="1" kern="1200" dirty="0">
                <a:solidFill>
                  <a:schemeClr val="tx1"/>
                </a:solidFill>
                <a:effectLst/>
                <a:latin typeface="Arial" panose="020B0604020202020204" pitchFamily="34" charset="0"/>
                <a:ea typeface="+mn-ea"/>
                <a:cs typeface="Arial" panose="020B0604020202020204" pitchFamily="34" charset="0"/>
              </a:rPr>
              <a:t>are</a:t>
            </a:r>
            <a:r>
              <a:rPr lang="en-US" kern="1200" dirty="0">
                <a:solidFill>
                  <a:schemeClr val="tx1"/>
                </a:solidFill>
                <a:effectLst/>
                <a:latin typeface="Arial" panose="020B0604020202020204" pitchFamily="34" charset="0"/>
                <a:ea typeface="+mn-ea"/>
                <a:cs typeface="Arial" panose="020B0604020202020204" pitchFamily="34" charset="0"/>
              </a:rPr>
              <a:t> those active ingredients? Have students do a quick search and report their ingredient and label findings to the class.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36</a:t>
            </a:fld>
            <a:endParaRPr lang="en-US" dirty="0"/>
          </a:p>
        </p:txBody>
      </p:sp>
    </p:spTree>
    <p:extLst>
      <p:ext uri="{BB962C8B-B14F-4D97-AF65-F5344CB8AC3E}">
        <p14:creationId xmlns:p14="http://schemas.microsoft.com/office/powerpoint/2010/main" val="5442791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TRANSPORTATION</a:t>
            </a:r>
          </a:p>
          <a:p>
            <a:pPr marL="198096" indent="-198096" eaLnBrk="1" hangingPunct="1">
              <a:buFontTx/>
              <a:buChar char="•"/>
              <a:defRPr/>
            </a:pPr>
            <a:r>
              <a:rPr lang="en-US" dirty="0">
                <a:latin typeface="Arial" pitchFamily="34" charset="0"/>
                <a:cs typeface="Arial" pitchFamily="34" charset="0"/>
              </a:rPr>
              <a:t>Some products may have warnings that will affect how you transport them. For example, if a label says “do not store at temperatures above 78F” or “avoid direct sunlight,” you know that it is not safe to transport this product in your trunk or to let that product sit in your car on a hot summer day.</a:t>
            </a:r>
          </a:p>
          <a:p>
            <a:pPr marL="198096" indent="-198096" eaLnBrk="1" hangingPunct="1">
              <a:buFontTx/>
              <a:buChar char="•"/>
              <a:defRPr/>
            </a:pPr>
            <a:r>
              <a:rPr lang="en-US" b="1" dirty="0">
                <a:latin typeface="Arial" pitchFamily="34" charset="0"/>
                <a:cs typeface="Arial" pitchFamily="34" charset="0"/>
              </a:rPr>
              <a:t>Incompatible</a:t>
            </a:r>
            <a:r>
              <a:rPr lang="en-US" dirty="0">
                <a:latin typeface="Arial" pitchFamily="34" charset="0"/>
                <a:cs typeface="Arial" pitchFamily="34" charset="0"/>
              </a:rPr>
              <a:t> products should not be mixed or even stored near each other. For example, hydrogen peroxide is a common chemical in hair developer (oxidizer), but when mixed with bleach creates chlorine gas, which can be deadly.  </a:t>
            </a:r>
          </a:p>
          <a:p>
            <a:pPr marL="198096" indent="-198096" eaLnBrk="1" hangingPunct="1">
              <a:buFontTx/>
              <a:buChar char="•"/>
              <a:defRPr/>
            </a:pPr>
            <a:r>
              <a:rPr lang="en-US" dirty="0">
                <a:latin typeface="Arial" pitchFamily="34" charset="0"/>
                <a:cs typeface="Arial" pitchFamily="34" charset="0"/>
              </a:rPr>
              <a:t>All chemicals should be transported upright and in their original containers; partially</a:t>
            </a:r>
            <a:r>
              <a:rPr lang="en-US" baseline="0" dirty="0">
                <a:latin typeface="Arial" pitchFamily="34" charset="0"/>
                <a:cs typeface="Arial" pitchFamily="34" charset="0"/>
              </a:rPr>
              <a:t> </a:t>
            </a:r>
            <a:r>
              <a:rPr lang="en-US" dirty="0">
                <a:latin typeface="Arial" pitchFamily="34" charset="0"/>
                <a:cs typeface="Arial" pitchFamily="34" charset="0"/>
              </a:rPr>
              <a:t>used containers should not be transported at all.</a:t>
            </a:r>
          </a:p>
          <a:p>
            <a:pPr eaLnBrk="1" hangingPunct="1">
              <a:defRPr/>
            </a:pPr>
            <a:r>
              <a:rPr lang="en-US" b="1" dirty="0">
                <a:latin typeface="Arial" pitchFamily="34" charset="0"/>
                <a:cs typeface="Arial" pitchFamily="34" charset="0"/>
              </a:rPr>
              <a:t>STORAGE</a:t>
            </a:r>
          </a:p>
          <a:p>
            <a:pPr marL="171450" indent="-171450" eaLnBrk="1" hangingPunct="1">
              <a:buFont typeface="Arial" panose="020B0604020202020204" pitchFamily="34" charset="0"/>
              <a:buChar char="•"/>
              <a:defRPr/>
            </a:pPr>
            <a:r>
              <a:rPr lang="en-US" dirty="0">
                <a:latin typeface="Arial" pitchFamily="34" charset="0"/>
                <a:cs typeface="Arial" pitchFamily="34" charset="0"/>
              </a:rPr>
              <a:t>Have designated places to store specific chemicals and never allow chemicals to sit out, even in a dispensing area.</a:t>
            </a:r>
          </a:p>
          <a:p>
            <a:pPr marL="171450" indent="-171450" eaLnBrk="1" hangingPunct="1">
              <a:buFont typeface="Arial" panose="020B0604020202020204" pitchFamily="34" charset="0"/>
              <a:buChar char="•"/>
              <a:defRPr/>
            </a:pPr>
            <a:r>
              <a:rPr lang="en-US" dirty="0">
                <a:latin typeface="Arial" pitchFamily="34" charset="0"/>
                <a:cs typeface="Arial" pitchFamily="34" charset="0"/>
              </a:rPr>
              <a:t>Chemicals should be locked up at all times–if an adult can get to them, so can a child! </a:t>
            </a:r>
          </a:p>
          <a:p>
            <a:pPr marL="171450" indent="-171450" eaLnBrk="1" hangingPunct="1">
              <a:buFont typeface="Arial" panose="020B0604020202020204" pitchFamily="34" charset="0"/>
              <a:buChar char="•"/>
              <a:defRPr/>
            </a:pPr>
            <a:r>
              <a:rPr lang="en-US" dirty="0">
                <a:latin typeface="Arial" pitchFamily="34" charset="0"/>
                <a:cs typeface="Arial" pitchFamily="34" charset="0"/>
              </a:rPr>
              <a:t>All chemicals should be stored and disposed of in their original containers.</a:t>
            </a:r>
            <a:r>
              <a:rPr lang="en-US" baseline="0" dirty="0">
                <a:latin typeface="Arial" pitchFamily="34" charset="0"/>
                <a:cs typeface="Arial" pitchFamily="34" charset="0"/>
              </a:rPr>
              <a:t> </a:t>
            </a:r>
            <a:r>
              <a:rPr lang="en-US" dirty="0">
                <a:latin typeface="Arial" pitchFamily="34" charset="0"/>
                <a:cs typeface="Arial" pitchFamily="34" charset="0"/>
              </a:rPr>
              <a:t>Even if two chemicals are similar, they should never be haphazardly combined together or stored mixed.  </a:t>
            </a:r>
          </a:p>
          <a:p>
            <a:pPr marL="171450" indent="-171450" eaLnBrk="1" hangingPunct="1">
              <a:buFont typeface="Arial" panose="020B0604020202020204" pitchFamily="34" charset="0"/>
              <a:buChar char="•"/>
              <a:defRPr/>
            </a:pPr>
            <a:r>
              <a:rPr lang="en-US" dirty="0">
                <a:latin typeface="Arial" pitchFamily="34" charset="0"/>
                <a:cs typeface="Arial" pitchFamily="34" charset="0"/>
              </a:rPr>
              <a:t>When storing chemicals next to each other, it is critical to know how the two would react if they somehow came into contact with each other.</a:t>
            </a:r>
          </a:p>
        </p:txBody>
      </p:sp>
      <p:sp>
        <p:nvSpPr>
          <p:cNvPr id="4" name="Slide Number Placeholder 3"/>
          <p:cNvSpPr>
            <a:spLocks noGrp="1"/>
          </p:cNvSpPr>
          <p:nvPr>
            <p:ph type="sldNum" sz="quarter" idx="5"/>
          </p:nvPr>
        </p:nvSpPr>
        <p:spPr/>
        <p:txBody>
          <a:bodyPr/>
          <a:lstStyle/>
          <a:p>
            <a:fld id="{006BE02D-20C0-F840-AFAC-BEA99C74FDC2}" type="slidenum">
              <a:rPr lang="en-US" smtClean="0"/>
              <a:pPr/>
              <a:t>37</a:t>
            </a:fld>
            <a:endParaRPr lang="en-US" dirty="0"/>
          </a:p>
        </p:txBody>
      </p:sp>
    </p:spTree>
    <p:extLst>
      <p:ext uri="{BB962C8B-B14F-4D97-AF65-F5344CB8AC3E}">
        <p14:creationId xmlns:p14="http://schemas.microsoft.com/office/powerpoint/2010/main" val="3657879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b="1" dirty="0">
                <a:latin typeface="Arial" pitchFamily="34" charset="0"/>
                <a:cs typeface="Arial" pitchFamily="34" charset="0"/>
              </a:rPr>
              <a:t>MIXING</a:t>
            </a:r>
          </a:p>
          <a:p>
            <a:pPr eaLnBrk="1" hangingPunct="1">
              <a:defRPr/>
            </a:pPr>
            <a:r>
              <a:rPr lang="en-US" dirty="0">
                <a:latin typeface="Arial" pitchFamily="34" charset="0"/>
                <a:cs typeface="Arial" pitchFamily="34" charset="0"/>
              </a:rPr>
              <a:t>Consider these guidelines when mixing or preparing to mix chemicals:</a:t>
            </a:r>
          </a:p>
          <a:p>
            <a:pPr marL="198096" indent="-198096" eaLnBrk="1" hangingPunct="1">
              <a:buFontTx/>
              <a:buChar char="•"/>
              <a:defRPr/>
            </a:pPr>
            <a:r>
              <a:rPr lang="en-US" dirty="0">
                <a:latin typeface="Arial" pitchFamily="34" charset="0"/>
                <a:cs typeface="Arial" pitchFamily="34" charset="0"/>
              </a:rPr>
              <a:t>The location you use for mixing chemicals must be well-ventilated and have protective equipment available, including an eyewash bottle.  </a:t>
            </a:r>
          </a:p>
          <a:p>
            <a:pPr marL="198096" indent="-198096" eaLnBrk="1" hangingPunct="1">
              <a:buFontTx/>
              <a:buChar char="•"/>
              <a:defRPr/>
            </a:pPr>
            <a:r>
              <a:rPr lang="en-US" dirty="0">
                <a:latin typeface="Arial" pitchFamily="34" charset="0"/>
                <a:cs typeface="Arial" pitchFamily="34" charset="0"/>
              </a:rPr>
              <a:t>Chemical labels should always be read thoroughly prior to mixing.  If there are potential reactions listed and you are uncertain if the chemicals should be mixed, do not mix them. </a:t>
            </a:r>
          </a:p>
          <a:p>
            <a:pPr marL="198096" indent="-198096" eaLnBrk="1" hangingPunct="1">
              <a:buFontTx/>
              <a:buChar char="•"/>
              <a:defRPr/>
            </a:pPr>
            <a:r>
              <a:rPr lang="en-US" dirty="0">
                <a:latin typeface="Arial" pitchFamily="34" charset="0"/>
                <a:cs typeface="Arial" pitchFamily="34" charset="0"/>
              </a:rPr>
              <a:t>Use a measuring device and make sure that it is cleaned thoroughly between uses.</a:t>
            </a:r>
          </a:p>
          <a:p>
            <a:pPr marL="198096" indent="-198096" eaLnBrk="1" hangingPunct="1">
              <a:buFontTx/>
              <a:buChar char="•"/>
              <a:defRPr/>
            </a:pPr>
            <a:r>
              <a:rPr lang="en-US" dirty="0">
                <a:latin typeface="Arial" pitchFamily="34" charset="0"/>
                <a:cs typeface="Arial" pitchFamily="34" charset="0"/>
              </a:rPr>
              <a:t>Always add the chemical to the water and not the other way around when using concentrated chemicals like disinfectants.  </a:t>
            </a:r>
          </a:p>
          <a:p>
            <a:pPr marL="198096" indent="-198096" eaLnBrk="1" hangingPunct="1">
              <a:buFontTx/>
              <a:buChar char="•"/>
              <a:defRPr/>
            </a:pPr>
            <a:r>
              <a:rPr lang="en-US" dirty="0">
                <a:latin typeface="Arial" pitchFamily="34" charset="0"/>
                <a:cs typeface="Arial" pitchFamily="34" charset="0"/>
              </a:rPr>
              <a:t>When concentrates are mixed and used in a secondary container, such as a spray bottle, that container should be labeled to indicate the product name, ingredients, and any hazards listed by the manufacturer.</a:t>
            </a:r>
          </a:p>
          <a:p>
            <a:pPr eaLnBrk="1" hangingPunct="1">
              <a:defRPr/>
            </a:pPr>
            <a:r>
              <a:rPr lang="en-US" b="1" dirty="0">
                <a:latin typeface="Arial" pitchFamily="34" charset="0"/>
                <a:cs typeface="Arial" pitchFamily="34" charset="0"/>
              </a:rPr>
              <a:t>DISPOSAL</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Many of the chemicals that go down the sink every day in a salon, spa, or barbershop are dangerous to the environment and create burdens on our wastewater systems.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In many parts of the country, programs that recycle the chemical waste from beauty services exist and will likely continue to grow.</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38</a:t>
            </a:fld>
            <a:endParaRPr lang="en-US" dirty="0"/>
          </a:p>
        </p:txBody>
      </p:sp>
    </p:spTree>
    <p:extLst>
      <p:ext uri="{BB962C8B-B14F-4D97-AF65-F5344CB8AC3E}">
        <p14:creationId xmlns:p14="http://schemas.microsoft.com/office/powerpoint/2010/main" val="1697448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eaLnBrk="1" hangingPunct="1">
              <a:buFont typeface="Arial" panose="020B0604020202020204" pitchFamily="34" charset="0"/>
              <a:buChar char="•"/>
              <a:defRPr/>
            </a:pPr>
            <a:r>
              <a:rPr lang="en-US" b="0" dirty="0">
                <a:latin typeface="Arial" pitchFamily="34" charset="0"/>
                <a:cs typeface="Arial" pitchFamily="34" charset="0"/>
              </a:rPr>
              <a:t>The OSHA Hazard Communication Standard requires that employees be notified of any chemical in their workplace that could be hazardous.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Prior to 2015, the Material Safety Data Sheet (MSDS) was the document used to provide this information to workers and first responders.  In 2015 these were replaced by the Safety Data Sheet (SDS), which improved the organization and ease of understanding.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All SDS are formatted into 16 categories with 9 accepted pictograms, and are provided for free from the manufacturer of the chemical.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Having an SDS available for every chemical used in the salon is a requirement of OSHA.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Additionally, it is required that the SDS be immediately available to all employees, so storing them on a computer that only managers can access or keeping them in a locked office is not acceptable.</a:t>
            </a:r>
          </a:p>
        </p:txBody>
      </p:sp>
      <p:sp>
        <p:nvSpPr>
          <p:cNvPr id="4" name="Slide Number Placeholder 3"/>
          <p:cNvSpPr>
            <a:spLocks noGrp="1"/>
          </p:cNvSpPr>
          <p:nvPr>
            <p:ph type="sldNum" sz="quarter" idx="5"/>
          </p:nvPr>
        </p:nvSpPr>
        <p:spPr/>
        <p:txBody>
          <a:bodyPr/>
          <a:lstStyle/>
          <a:p>
            <a:fld id="{006BE02D-20C0-F840-AFAC-BEA99C74FDC2}" type="slidenum">
              <a:rPr lang="en-US" smtClean="0"/>
              <a:pPr/>
              <a:t>40</a:t>
            </a:fld>
            <a:endParaRPr lang="en-US" dirty="0"/>
          </a:p>
        </p:txBody>
      </p:sp>
    </p:spTree>
    <p:extLst>
      <p:ext uri="{BB962C8B-B14F-4D97-AF65-F5344CB8AC3E}">
        <p14:creationId xmlns:p14="http://schemas.microsoft.com/office/powerpoint/2010/main" val="36377777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eaLnBrk="1" hangingPunct="1">
              <a:buFont typeface="+mj-lt"/>
              <a:buAutoNum type="arabicPeriod"/>
              <a:defRPr/>
            </a:pPr>
            <a:r>
              <a:rPr lang="en-US" b="1" dirty="0">
                <a:latin typeface="Arial" pitchFamily="34" charset="0"/>
                <a:cs typeface="Arial" pitchFamily="34" charset="0"/>
              </a:rPr>
              <a:t>Identification</a:t>
            </a:r>
            <a:r>
              <a:rPr lang="en-US" dirty="0">
                <a:latin typeface="Arial" pitchFamily="34" charset="0"/>
                <a:cs typeface="Arial" pitchFamily="34" charset="0"/>
              </a:rPr>
              <a:t>: Includes the name of the product and contact information for the manufacturer or distributor. It also contains recommended use and restrictions on use.</a:t>
            </a:r>
          </a:p>
          <a:p>
            <a:pPr marL="228600" indent="-228600" eaLnBrk="1" hangingPunct="1">
              <a:buFont typeface="+mj-lt"/>
              <a:buAutoNum type="arabicPeriod"/>
              <a:defRPr/>
            </a:pPr>
            <a:r>
              <a:rPr lang="en-US" b="1" dirty="0">
                <a:latin typeface="Arial" pitchFamily="34" charset="0"/>
                <a:cs typeface="Arial" pitchFamily="34" charset="0"/>
              </a:rPr>
              <a:t>Hazard(s) Identification</a:t>
            </a:r>
            <a:r>
              <a:rPr lang="en-US" dirty="0">
                <a:latin typeface="Arial" pitchFamily="34" charset="0"/>
                <a:cs typeface="Arial" pitchFamily="34" charset="0"/>
              </a:rPr>
              <a:t>: Lists all hazards associated with the product and includes hazard classification (flammable, etc.), precautionary statements, and hazard pictograms.</a:t>
            </a:r>
          </a:p>
          <a:p>
            <a:pPr marL="228600" indent="-228600" eaLnBrk="1" hangingPunct="1">
              <a:buFont typeface="+mj-lt"/>
              <a:buAutoNum type="arabicPeriod"/>
              <a:defRPr/>
            </a:pPr>
            <a:r>
              <a:rPr lang="en-US" b="1" dirty="0">
                <a:latin typeface="Arial" pitchFamily="34" charset="0"/>
                <a:cs typeface="Arial" pitchFamily="34" charset="0"/>
              </a:rPr>
              <a:t>Composition/Information on Ingredients</a:t>
            </a:r>
            <a:r>
              <a:rPr lang="en-US" dirty="0">
                <a:latin typeface="Arial" pitchFamily="34" charset="0"/>
                <a:cs typeface="Arial" pitchFamily="34" charset="0"/>
              </a:rPr>
              <a:t>: Identifies the ingredients of the product, including concentrations used in mixtures and when chemicals have been withheld due to a trade secret.</a:t>
            </a:r>
          </a:p>
          <a:p>
            <a:pPr marL="228600" indent="-228600" eaLnBrk="1" hangingPunct="1">
              <a:buFont typeface="+mj-lt"/>
              <a:buAutoNum type="arabicPeriod"/>
              <a:defRPr/>
            </a:pPr>
            <a:r>
              <a:rPr lang="en-US" b="1" dirty="0">
                <a:latin typeface="Arial" pitchFamily="34" charset="0"/>
                <a:cs typeface="Arial" pitchFamily="34" charset="0"/>
              </a:rPr>
              <a:t>First-Aid Measures</a:t>
            </a:r>
            <a:r>
              <a:rPr lang="en-US" dirty="0">
                <a:latin typeface="Arial" pitchFamily="34" charset="0"/>
                <a:cs typeface="Arial" pitchFamily="34" charset="0"/>
              </a:rPr>
              <a:t>: Includes short- and long-term symptoms and first aid instructions.</a:t>
            </a:r>
          </a:p>
          <a:p>
            <a:pPr marL="228600" indent="-228600" eaLnBrk="1" hangingPunct="1">
              <a:buFont typeface="+mj-lt"/>
              <a:buAutoNum type="arabicPeriod"/>
              <a:defRPr/>
            </a:pPr>
            <a:r>
              <a:rPr lang="en-US" b="1" dirty="0">
                <a:latin typeface="Arial" pitchFamily="34" charset="0"/>
                <a:cs typeface="Arial" pitchFamily="34" charset="0"/>
              </a:rPr>
              <a:t>Fire-Fighting Measures</a:t>
            </a:r>
            <a:r>
              <a:rPr lang="en-US" dirty="0">
                <a:latin typeface="Arial" pitchFamily="34" charset="0"/>
                <a:cs typeface="Arial" pitchFamily="34" charset="0"/>
              </a:rPr>
              <a:t>: Lists suitable (and unsuitable) fire extinguishers, any chemical hazards associated with a fire, and recommended protective equipment or precautions.</a:t>
            </a:r>
          </a:p>
          <a:p>
            <a:pPr marL="228600" indent="-228600" eaLnBrk="1" hangingPunct="1">
              <a:buFont typeface="+mj-lt"/>
              <a:buAutoNum type="arabicPeriod"/>
              <a:defRPr/>
            </a:pPr>
            <a:r>
              <a:rPr lang="en-US" b="1" dirty="0">
                <a:latin typeface="Arial" pitchFamily="34" charset="0"/>
                <a:cs typeface="Arial" pitchFamily="34" charset="0"/>
              </a:rPr>
              <a:t>Accidental Release Measures</a:t>
            </a:r>
            <a:r>
              <a:rPr lang="en-US" dirty="0">
                <a:latin typeface="Arial" pitchFamily="34" charset="0"/>
                <a:cs typeface="Arial" pitchFamily="34" charset="0"/>
              </a:rPr>
              <a:t>: Provides instruction for proper cleanup of a spill, protective equipment needed, and emergency measures to follow.</a:t>
            </a:r>
          </a:p>
          <a:p>
            <a:pPr marL="228600" indent="-228600" eaLnBrk="1" hangingPunct="1">
              <a:buFont typeface="+mj-lt"/>
              <a:buAutoNum type="arabicPeriod"/>
              <a:defRPr/>
            </a:pPr>
            <a:r>
              <a:rPr lang="en-US" b="1" dirty="0">
                <a:latin typeface="Arial" pitchFamily="34" charset="0"/>
                <a:cs typeface="Arial" pitchFamily="34" charset="0"/>
              </a:rPr>
              <a:t>Handling and Storage</a:t>
            </a:r>
            <a:r>
              <a:rPr lang="en-US" dirty="0">
                <a:latin typeface="Arial" pitchFamily="34" charset="0"/>
                <a:cs typeface="Arial" pitchFamily="34" charset="0"/>
              </a:rPr>
              <a:t>: Includes guidelines for safe handling and storage of chemicals, including incompatible chemicals.</a:t>
            </a:r>
          </a:p>
          <a:p>
            <a:pPr marL="228600" indent="-228600" eaLnBrk="1" hangingPunct="1">
              <a:buFont typeface="+mj-lt"/>
              <a:buAutoNum type="arabicPeriod"/>
              <a:defRPr/>
            </a:pPr>
            <a:r>
              <a:rPr lang="en-US" b="1" dirty="0">
                <a:latin typeface="Arial" pitchFamily="34" charset="0"/>
                <a:cs typeface="Arial" pitchFamily="34" charset="0"/>
              </a:rPr>
              <a:t>Exposure Controls/Personal Protection</a:t>
            </a:r>
            <a:r>
              <a:rPr lang="en-US" dirty="0">
                <a:latin typeface="Arial" pitchFamily="34" charset="0"/>
                <a:cs typeface="Arial" pitchFamily="34" charset="0"/>
              </a:rPr>
              <a:t>: Provides recommended limits on exposure and methods to reduce exposure, such as personal protective equipment and proper ventilation.</a:t>
            </a:r>
          </a:p>
          <a:p>
            <a:pPr eaLnBrk="1" hangingPunct="1">
              <a:defRPr/>
            </a:pP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41</a:t>
            </a:fld>
            <a:endParaRPr lang="en-US" dirty="0"/>
          </a:p>
        </p:txBody>
      </p:sp>
    </p:spTree>
    <p:extLst>
      <p:ext uri="{BB962C8B-B14F-4D97-AF65-F5344CB8AC3E}">
        <p14:creationId xmlns:p14="http://schemas.microsoft.com/office/powerpoint/2010/main" val="17981034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eaLnBrk="1" hangingPunct="1">
              <a:buFont typeface="+mj-lt"/>
              <a:buAutoNum type="arabicPeriod" startAt="9"/>
              <a:defRPr/>
            </a:pPr>
            <a:r>
              <a:rPr lang="en-US" b="1" dirty="0">
                <a:latin typeface="Arial" pitchFamily="34" charset="0"/>
                <a:cs typeface="Arial" pitchFamily="34" charset="0"/>
              </a:rPr>
              <a:t>Physical and Chemical Properties</a:t>
            </a:r>
            <a:r>
              <a:rPr lang="en-US" b="0" dirty="0">
                <a:latin typeface="Arial" pitchFamily="34" charset="0"/>
                <a:cs typeface="Arial" pitchFamily="34" charset="0"/>
              </a:rPr>
              <a:t>: Consists of a minimum of 18 properties, from color to pH to viscosity. Unknown or irrelevant properties for a product must be noted.</a:t>
            </a:r>
          </a:p>
          <a:p>
            <a:pPr marL="228600" indent="-228600" eaLnBrk="1" hangingPunct="1">
              <a:buFont typeface="+mj-lt"/>
              <a:buAutoNum type="arabicPeriod" startAt="9"/>
              <a:defRPr/>
            </a:pPr>
            <a:r>
              <a:rPr lang="en-US" b="1" dirty="0">
                <a:latin typeface="Arial" pitchFamily="34" charset="0"/>
                <a:cs typeface="Arial" pitchFamily="34" charset="0"/>
              </a:rPr>
              <a:t>Stability and Reactivity</a:t>
            </a:r>
            <a:r>
              <a:rPr lang="en-US" b="0" dirty="0">
                <a:latin typeface="Arial" pitchFamily="34" charset="0"/>
                <a:cs typeface="Arial" pitchFamily="34" charset="0"/>
              </a:rPr>
              <a:t>:  Provides information on the environmental, stability, and reaction risks associated with the product.</a:t>
            </a:r>
          </a:p>
          <a:p>
            <a:pPr marL="228600" indent="-228600" eaLnBrk="1" hangingPunct="1">
              <a:buFont typeface="+mj-lt"/>
              <a:buAutoNum type="arabicPeriod" startAt="9"/>
              <a:defRPr/>
            </a:pPr>
            <a:r>
              <a:rPr lang="en-US" b="1" dirty="0">
                <a:latin typeface="Arial" pitchFamily="34" charset="0"/>
                <a:cs typeface="Arial" pitchFamily="34" charset="0"/>
              </a:rPr>
              <a:t>Toxicological Information</a:t>
            </a:r>
            <a:r>
              <a:rPr lang="en-US" b="0" dirty="0">
                <a:latin typeface="Arial" pitchFamily="34" charset="0"/>
                <a:cs typeface="Arial" pitchFamily="34" charset="0"/>
              </a:rPr>
              <a:t>: Details the risks of exposure, including symptoms like skin irritation, and measure of toxicity.</a:t>
            </a:r>
          </a:p>
          <a:p>
            <a:pPr marL="228600" indent="-228600" eaLnBrk="1" hangingPunct="1">
              <a:buFont typeface="+mj-lt"/>
              <a:buAutoNum type="arabicPeriod" startAt="9"/>
              <a:defRPr/>
            </a:pPr>
            <a:r>
              <a:rPr lang="en-US" b="1" dirty="0">
                <a:latin typeface="Arial" pitchFamily="34" charset="0"/>
                <a:cs typeface="Arial" pitchFamily="34" charset="0"/>
              </a:rPr>
              <a:t>Ecological Information</a:t>
            </a:r>
            <a:r>
              <a:rPr lang="en-US" b="0" dirty="0">
                <a:latin typeface="Arial" pitchFamily="34" charset="0"/>
                <a:cs typeface="Arial" pitchFamily="34" charset="0"/>
              </a:rPr>
              <a:t>: Covers the impact of the chemical on the environment, such as groundwater absorption or danger to plants and animals.</a:t>
            </a:r>
          </a:p>
          <a:p>
            <a:pPr marL="228600" indent="-228600" eaLnBrk="1" hangingPunct="1">
              <a:buFont typeface="+mj-lt"/>
              <a:buAutoNum type="arabicPeriod" startAt="9"/>
              <a:defRPr/>
            </a:pPr>
            <a:r>
              <a:rPr lang="en-US" b="1" dirty="0">
                <a:latin typeface="Arial" pitchFamily="34" charset="0"/>
                <a:cs typeface="Arial" pitchFamily="34" charset="0"/>
              </a:rPr>
              <a:t>Disposal Considerations</a:t>
            </a:r>
            <a:r>
              <a:rPr lang="en-US" b="0" dirty="0">
                <a:latin typeface="Arial" pitchFamily="34" charset="0"/>
                <a:cs typeface="Arial" pitchFamily="34" charset="0"/>
              </a:rPr>
              <a:t>: Lists any procedures for disposal.</a:t>
            </a:r>
          </a:p>
          <a:p>
            <a:pPr marL="228600" indent="-228600" eaLnBrk="1" hangingPunct="1">
              <a:buFont typeface="+mj-lt"/>
              <a:buAutoNum type="arabicPeriod" startAt="9"/>
              <a:defRPr/>
            </a:pPr>
            <a:r>
              <a:rPr lang="en-US" b="1" dirty="0">
                <a:latin typeface="Arial" pitchFamily="34" charset="0"/>
                <a:cs typeface="Arial" pitchFamily="34" charset="0"/>
              </a:rPr>
              <a:t>Transport Information</a:t>
            </a:r>
            <a:r>
              <a:rPr lang="en-US" b="0" dirty="0">
                <a:latin typeface="Arial" pitchFamily="34" charset="0"/>
                <a:cs typeface="Arial" pitchFamily="34" charset="0"/>
              </a:rPr>
              <a:t>: Provides guidelines and restrictions for safe transportation.</a:t>
            </a:r>
          </a:p>
          <a:p>
            <a:pPr marL="228600" indent="-228600" eaLnBrk="1" hangingPunct="1">
              <a:buFont typeface="+mj-lt"/>
              <a:buAutoNum type="arabicPeriod" startAt="9"/>
              <a:defRPr/>
            </a:pPr>
            <a:r>
              <a:rPr lang="en-US" b="1" dirty="0">
                <a:latin typeface="Arial" pitchFamily="34" charset="0"/>
                <a:cs typeface="Arial" pitchFamily="34" charset="0"/>
              </a:rPr>
              <a:t>Regulatory Information</a:t>
            </a:r>
            <a:r>
              <a:rPr lang="en-US" b="0" dirty="0">
                <a:latin typeface="Arial" pitchFamily="34" charset="0"/>
                <a:cs typeface="Arial" pitchFamily="34" charset="0"/>
              </a:rPr>
              <a:t>: Includes any specific safety, health, or environmental regulations.</a:t>
            </a:r>
          </a:p>
          <a:p>
            <a:pPr marL="228600" indent="-228600" eaLnBrk="1" hangingPunct="1">
              <a:buFont typeface="+mj-lt"/>
              <a:buAutoNum type="arabicPeriod" startAt="9"/>
              <a:defRPr/>
            </a:pPr>
            <a:r>
              <a:rPr lang="en-US" b="1" dirty="0">
                <a:latin typeface="Arial" pitchFamily="34" charset="0"/>
                <a:cs typeface="Arial" pitchFamily="34" charset="0"/>
              </a:rPr>
              <a:t>Other Information</a:t>
            </a:r>
            <a:r>
              <a:rPr lang="en-US" b="0" dirty="0">
                <a:latin typeface="Arial" pitchFamily="34" charset="0"/>
                <a:cs typeface="Arial" pitchFamily="34" charset="0"/>
              </a:rPr>
              <a:t>: Indicates when the SDS was created or last updated.</a:t>
            </a:r>
          </a:p>
          <a:p>
            <a:pPr eaLnBrk="1" hangingPunct="1">
              <a:defRPr/>
            </a:pPr>
            <a:endParaRPr lang="en-US" b="0" dirty="0">
              <a:latin typeface="Arial" pitchFamily="34" charset="0"/>
              <a:cs typeface="Arial" pitchFamily="34" charset="0"/>
            </a:endParaRPr>
          </a:p>
        </p:txBody>
      </p:sp>
      <p:sp>
        <p:nvSpPr>
          <p:cNvPr id="4" name="Slide Number Placeholder 3"/>
          <p:cNvSpPr>
            <a:spLocks noGrp="1"/>
          </p:cNvSpPr>
          <p:nvPr>
            <p:ph type="sldNum" sz="quarter" idx="5"/>
          </p:nvPr>
        </p:nvSpPr>
        <p:spPr/>
        <p:txBody>
          <a:bodyPr/>
          <a:lstStyle/>
          <a:p>
            <a:fld id="{006BE02D-20C0-F840-AFAC-BEA99C74FDC2}" type="slidenum">
              <a:rPr lang="en-US" smtClean="0"/>
              <a:pPr/>
              <a:t>42</a:t>
            </a:fld>
            <a:endParaRPr lang="en-US" dirty="0"/>
          </a:p>
        </p:txBody>
      </p:sp>
    </p:spTree>
    <p:extLst>
      <p:ext uri="{BB962C8B-B14F-4D97-AF65-F5344CB8AC3E}">
        <p14:creationId xmlns:p14="http://schemas.microsoft.com/office/powerpoint/2010/main" val="24401840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eaLnBrk="1" hangingPunct="1">
              <a:buFont typeface="Arial" panose="020B0604020202020204" pitchFamily="34" charset="0"/>
              <a:buChar char="•"/>
              <a:defRPr/>
            </a:pPr>
            <a:r>
              <a:rPr lang="en-US" b="0" dirty="0">
                <a:latin typeface="Arial" pitchFamily="34" charset="0"/>
                <a:cs typeface="Arial" pitchFamily="34" charset="0"/>
              </a:rPr>
              <a:t>A </a:t>
            </a:r>
            <a:r>
              <a:rPr lang="en-US" b="1" dirty="0">
                <a:latin typeface="Arial" pitchFamily="34" charset="0"/>
                <a:cs typeface="Arial" pitchFamily="34" charset="0"/>
              </a:rPr>
              <a:t>carcinogen</a:t>
            </a:r>
            <a:r>
              <a:rPr lang="en-US" b="0" dirty="0">
                <a:latin typeface="Arial" pitchFamily="34" charset="0"/>
                <a:cs typeface="Arial" pitchFamily="34" charset="0"/>
              </a:rPr>
              <a:t> is a substance that causes or is believed to cause cancer.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A </a:t>
            </a:r>
            <a:r>
              <a:rPr lang="en-US" b="1" dirty="0">
                <a:latin typeface="Arial" pitchFamily="34" charset="0"/>
                <a:cs typeface="Arial" pitchFamily="34" charset="0"/>
              </a:rPr>
              <a:t>mutagen</a:t>
            </a:r>
            <a:r>
              <a:rPr lang="en-US" b="0" dirty="0">
                <a:latin typeface="Arial" pitchFamily="34" charset="0"/>
                <a:cs typeface="Arial" pitchFamily="34" charset="0"/>
              </a:rPr>
              <a:t> is a substance that may cause cancer but not always. Mutagens cause an increase in cellular mutations (changes), some of which are harmful; </a:t>
            </a:r>
            <a:r>
              <a:rPr lang="en-US" b="0" baseline="0" dirty="0">
                <a:latin typeface="Arial" pitchFamily="34" charset="0"/>
                <a:cs typeface="Arial" pitchFamily="34" charset="0"/>
              </a:rPr>
              <a:t>o</a:t>
            </a:r>
            <a:r>
              <a:rPr lang="en-US" b="0" dirty="0">
                <a:latin typeface="Arial" pitchFamily="34" charset="0"/>
                <a:cs typeface="Arial" pitchFamily="34" charset="0"/>
              </a:rPr>
              <a:t>thers have little or no effect on the body’s function.</a:t>
            </a:r>
          </a:p>
          <a:p>
            <a:pPr marL="171450" indent="-171450" eaLnBrk="1" hangingPunct="1">
              <a:buFont typeface="Arial" panose="020B0604020202020204" pitchFamily="34" charset="0"/>
              <a:buChar char="•"/>
              <a:defRPr/>
            </a:pPr>
            <a:r>
              <a:rPr lang="en-US" b="1" dirty="0">
                <a:latin typeface="Arial" pitchFamily="34" charset="0"/>
                <a:cs typeface="Arial" pitchFamily="34" charset="0"/>
              </a:rPr>
              <a:t>Combustible</a:t>
            </a:r>
            <a:r>
              <a:rPr lang="en-US" b="0" dirty="0">
                <a:latin typeface="Arial" pitchFamily="34" charset="0"/>
                <a:cs typeface="Arial" pitchFamily="34" charset="0"/>
              </a:rPr>
              <a:t> material is capable of igniting and burning.</a:t>
            </a:r>
          </a:p>
          <a:p>
            <a:pPr marL="171450" indent="-171450" eaLnBrk="1" hangingPunct="1">
              <a:buFont typeface="Arial" panose="020B0604020202020204" pitchFamily="34" charset="0"/>
              <a:buChar char="•"/>
              <a:defRPr/>
            </a:pPr>
            <a:r>
              <a:rPr lang="en-US" b="1" dirty="0">
                <a:latin typeface="Arial" pitchFamily="34" charset="0"/>
                <a:cs typeface="Arial" pitchFamily="34" charset="0"/>
              </a:rPr>
              <a:t>Flammable</a:t>
            </a:r>
            <a:r>
              <a:rPr lang="en-US" b="0" dirty="0">
                <a:latin typeface="Arial" pitchFamily="34" charset="0"/>
                <a:cs typeface="Arial" pitchFamily="34" charset="0"/>
              </a:rPr>
              <a:t> material is even easier to ignite–combustible liquid has a flash point between 100 and 200 degrees Fahrenheit, while flammable liquid has a flash point below 100 degrees. </a:t>
            </a:r>
          </a:p>
          <a:p>
            <a:pPr marL="171450" indent="-171450" eaLnBrk="1" hangingPunct="1">
              <a:buFont typeface="Arial" panose="020B0604020202020204" pitchFamily="34" charset="0"/>
              <a:buChar char="•"/>
              <a:defRPr/>
            </a:pPr>
            <a:r>
              <a:rPr lang="en-US" b="0" dirty="0">
                <a:latin typeface="Arial" pitchFamily="34" charset="0"/>
                <a:cs typeface="Arial" pitchFamily="34" charset="0"/>
              </a:rPr>
              <a:t>The term </a:t>
            </a:r>
            <a:r>
              <a:rPr lang="en-US" b="0" i="1" dirty="0">
                <a:latin typeface="Arial" pitchFamily="34" charset="0"/>
                <a:cs typeface="Arial" pitchFamily="34" charset="0"/>
              </a:rPr>
              <a:t>inflammable</a:t>
            </a:r>
            <a:r>
              <a:rPr lang="en-US" b="0" dirty="0">
                <a:latin typeface="Arial" pitchFamily="34" charset="0"/>
                <a:cs typeface="Arial" pitchFamily="34" charset="0"/>
              </a:rPr>
              <a:t> is an older term meaning the same as flammable; </a:t>
            </a:r>
            <a:r>
              <a:rPr lang="en-US" b="0" i="1" dirty="0">
                <a:latin typeface="Arial" pitchFamily="34" charset="0"/>
                <a:cs typeface="Arial" pitchFamily="34" charset="0"/>
              </a:rPr>
              <a:t>nonflammable</a:t>
            </a:r>
            <a:r>
              <a:rPr lang="en-US" b="0" dirty="0">
                <a:latin typeface="Arial" pitchFamily="34" charset="0"/>
                <a:cs typeface="Arial" pitchFamily="34" charset="0"/>
              </a:rPr>
              <a:t> is used for something that is not flammable.</a:t>
            </a:r>
          </a:p>
          <a:p>
            <a:pPr eaLnBrk="1" hangingPunct="1">
              <a:defRPr/>
            </a:pP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43</a:t>
            </a:fld>
            <a:endParaRPr lang="en-US" dirty="0"/>
          </a:p>
        </p:txBody>
      </p:sp>
    </p:spTree>
    <p:extLst>
      <p:ext uri="{BB962C8B-B14F-4D97-AF65-F5344CB8AC3E}">
        <p14:creationId xmlns:p14="http://schemas.microsoft.com/office/powerpoint/2010/main" val="15155274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kern="1200" dirty="0">
                <a:solidFill>
                  <a:schemeClr val="tx1"/>
                </a:solidFill>
                <a:effectLst/>
                <a:latin typeface="Arial" panose="020B0604020202020204" pitchFamily="34" charset="0"/>
                <a:ea typeface="+mn-ea"/>
                <a:cs typeface="Arial" panose="020B0604020202020204" pitchFamily="34" charset="0"/>
              </a:rPr>
              <a:t>Have students obtain the SDSs for three chemicals used in their school or home and report to the class on any hazards or special safety precautions to be used with the products. This could be done in a written essay type of report as well.</a:t>
            </a:r>
          </a:p>
        </p:txBody>
      </p:sp>
      <p:sp>
        <p:nvSpPr>
          <p:cNvPr id="4" name="Slide Number Placeholder 3"/>
          <p:cNvSpPr>
            <a:spLocks noGrp="1"/>
          </p:cNvSpPr>
          <p:nvPr>
            <p:ph type="sldNum" sz="quarter" idx="5"/>
          </p:nvPr>
        </p:nvSpPr>
        <p:spPr/>
        <p:txBody>
          <a:bodyPr/>
          <a:lstStyle/>
          <a:p>
            <a:fld id="{006BE02D-20C0-F840-AFAC-BEA99C74FDC2}" type="slidenum">
              <a:rPr lang="en-US" smtClean="0"/>
              <a:pPr/>
              <a:t>44</a:t>
            </a:fld>
            <a:endParaRPr lang="en-US" dirty="0"/>
          </a:p>
        </p:txBody>
      </p:sp>
    </p:spTree>
    <p:extLst>
      <p:ext uri="{BB962C8B-B14F-4D97-AF65-F5344CB8AC3E}">
        <p14:creationId xmlns:p14="http://schemas.microsoft.com/office/powerpoint/2010/main" val="4190692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ja-JP" b="1" dirty="0">
                <a:latin typeface="Arial" panose="020B0604020202020204" pitchFamily="34" charset="0"/>
                <a:cs typeface="Arial" panose="020B0604020202020204" pitchFamily="34" charset="0"/>
              </a:rPr>
              <a:t>SUMMARY AND REVIEW</a:t>
            </a:r>
            <a:endParaRPr lang="en-US" altLang="en-US" b="1" dirty="0">
              <a:solidFill>
                <a:schemeClr val="bg1"/>
              </a:solidFill>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Chemistry is the science that deals with the composition, structure, and properties of matter and how matter changes under different chemical conditions. </a:t>
            </a:r>
          </a:p>
          <a:p>
            <a:pPr marL="171450" lvl="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Matter is anything that occupies space; has physical and chemical properties; and exists as a solid, a liquid, or a gas. Matter exists in the form of elements, compounds, and mixtures. Matter can be changed either physically or chemically.</a:t>
            </a:r>
          </a:p>
          <a:p>
            <a:pPr marL="171450" lvl="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There are many benefits for the client who takes advantage of the various beauty and wellness services that use chemical products. However, despite their benefits, we must always remember that chemicals can create a potential for damage or injury as well. </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46</a:t>
            </a:fld>
            <a:endParaRPr lang="en-US" dirty="0"/>
          </a:p>
        </p:txBody>
      </p:sp>
    </p:spTree>
    <p:extLst>
      <p:ext uri="{BB962C8B-B14F-4D97-AF65-F5344CB8AC3E}">
        <p14:creationId xmlns:p14="http://schemas.microsoft.com/office/powerpoint/2010/main" val="16866834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ja-JP" b="1" dirty="0">
                <a:latin typeface="Arial" panose="020B0604020202020204" pitchFamily="34" charset="0"/>
                <a:cs typeface="Arial" panose="020B0604020202020204" pitchFamily="34" charset="0"/>
              </a:rPr>
              <a:t>SUMMARY AND REVIEW</a:t>
            </a:r>
            <a:endParaRPr lang="en-US" altLang="en-US" b="1" dirty="0">
              <a:solidFill>
                <a:schemeClr val="bg1"/>
              </a:solidFill>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Practice chemical safety by reading labels and Safety Data Sheets, and following manufacturers’ guidelines for safe transport, storage, handling, and disposal of products.</a:t>
            </a:r>
          </a:p>
          <a:p>
            <a:pPr marL="171450" lvl="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As a beauty professional, your ability to stay informed about new developments and products and how to use them effectively and safely will greatly impact your success.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47</a:t>
            </a:fld>
            <a:endParaRPr lang="en-US" dirty="0"/>
          </a:p>
        </p:txBody>
      </p:sp>
    </p:spTree>
    <p:extLst>
      <p:ext uri="{BB962C8B-B14F-4D97-AF65-F5344CB8AC3E}">
        <p14:creationId xmlns:p14="http://schemas.microsoft.com/office/powerpoint/2010/main" val="1501433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06BE02D-20C0-F840-AFAC-BEA99C74FDC2}" type="slidenum">
              <a:rPr lang="en-US" smtClean="0"/>
              <a:pPr/>
              <a:t>48</a:t>
            </a:fld>
            <a:endParaRPr lang="en-US" dirty="0"/>
          </a:p>
        </p:txBody>
      </p:sp>
    </p:spTree>
    <p:extLst>
      <p:ext uri="{BB962C8B-B14F-4D97-AF65-F5344CB8AC3E}">
        <p14:creationId xmlns:p14="http://schemas.microsoft.com/office/powerpoint/2010/main" val="14918025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06BE02D-20C0-F840-AFAC-BEA99C74FDC2}" type="slidenum">
              <a:rPr lang="en-US" smtClean="0"/>
              <a:pPr/>
              <a:t>49</a:t>
            </a:fld>
            <a:endParaRPr lang="en-US" dirty="0"/>
          </a:p>
        </p:txBody>
      </p:sp>
    </p:spTree>
    <p:extLst>
      <p:ext uri="{BB962C8B-B14F-4D97-AF65-F5344CB8AC3E}">
        <p14:creationId xmlns:p14="http://schemas.microsoft.com/office/powerpoint/2010/main" val="35514764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c. </a:t>
            </a:r>
            <a:r>
              <a:rPr lang="en-US" b="1" i="1" dirty="0">
                <a:latin typeface="Arial" panose="020B0604020202020204" pitchFamily="34" charset="0"/>
                <a:cs typeface="Arial" panose="020B0604020202020204" pitchFamily="34" charset="0"/>
              </a:rPr>
              <a:t>7</a:t>
            </a:r>
          </a:p>
          <a:p>
            <a:r>
              <a:rPr lang="en-US" dirty="0">
                <a:latin typeface="Arial" panose="020B0604020202020204" pitchFamily="34" charset="0"/>
                <a:cs typeface="Arial" panose="020B0604020202020204" pitchFamily="34" charset="0"/>
              </a:rPr>
              <a:t>Pure water has a pH of 7, which means that it is neither acidic nor alkaline.</a:t>
            </a:r>
          </a:p>
          <a:p>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d. </a:t>
            </a:r>
            <a:r>
              <a:rPr lang="en-US" b="1" i="1" dirty="0">
                <a:latin typeface="Arial" panose="020B0604020202020204" pitchFamily="34" charset="0"/>
                <a:cs typeface="Arial" panose="020B0604020202020204" pitchFamily="34" charset="0"/>
              </a:rPr>
              <a:t>neutral</a:t>
            </a:r>
          </a:p>
          <a:p>
            <a:r>
              <a:rPr lang="en-US" dirty="0">
                <a:latin typeface="Arial" panose="020B0604020202020204" pitchFamily="34" charset="0"/>
                <a:cs typeface="Arial" panose="020B0604020202020204" pitchFamily="34" charset="0"/>
              </a:rPr>
              <a:t>Pure</a:t>
            </a:r>
            <a:r>
              <a:rPr lang="en-US" baseline="0" dirty="0">
                <a:latin typeface="Arial" panose="020B0604020202020204" pitchFamily="34" charset="0"/>
                <a:cs typeface="Arial" panose="020B0604020202020204" pitchFamily="34" charset="0"/>
              </a:rPr>
              <a:t> water is considered neutral because it is in the middle of the scale, neither acidic nor alkaline.</a:t>
            </a:r>
            <a:endParaRPr lang="en-US" b="1"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50</a:t>
            </a:fld>
            <a:endParaRPr lang="en-US" dirty="0"/>
          </a:p>
        </p:txBody>
      </p:sp>
    </p:spTree>
    <p:extLst>
      <p:ext uri="{BB962C8B-B14F-4D97-AF65-F5344CB8AC3E}">
        <p14:creationId xmlns:p14="http://schemas.microsoft.com/office/powerpoint/2010/main" val="11327155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a. </a:t>
            </a:r>
            <a:r>
              <a:rPr lang="en-US" b="1" i="1" dirty="0">
                <a:latin typeface="Arial" panose="020B0604020202020204" pitchFamily="34" charset="0"/>
                <a:cs typeface="Arial" panose="020B0604020202020204" pitchFamily="34" charset="0"/>
              </a:rPr>
              <a:t>acidic</a:t>
            </a:r>
          </a:p>
          <a:p>
            <a:r>
              <a:rPr lang="en-US" dirty="0">
                <a:latin typeface="Arial" panose="020B0604020202020204" pitchFamily="34" charset="0"/>
                <a:cs typeface="Arial" panose="020B0604020202020204" pitchFamily="34" charset="0"/>
              </a:rPr>
              <a:t>Hair</a:t>
            </a:r>
            <a:r>
              <a:rPr lang="en-US" baseline="0" dirty="0">
                <a:latin typeface="Arial" panose="020B0604020202020204" pitchFamily="34" charset="0"/>
                <a:cs typeface="Arial" panose="020B0604020202020204" pitchFamily="34" charset="0"/>
              </a:rPr>
              <a:t> and skin have a pH of 5, which indicates that a substance is acidic.</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r>
              <a:rPr lang="en-US" b="1" dirty="0"/>
              <a:t>d. </a:t>
            </a:r>
            <a:r>
              <a:rPr lang="en-US" b="1" i="1" dirty="0"/>
              <a:t>oxidation</a:t>
            </a:r>
            <a:r>
              <a:rPr lang="en-US" b="1" dirty="0">
                <a:latin typeface="Arial" charset="0"/>
              </a:rPr>
              <a:t>–</a:t>
            </a:r>
            <a:r>
              <a:rPr lang="en-US" b="1" i="1" dirty="0"/>
              <a:t>reduction</a:t>
            </a:r>
          </a:p>
          <a:p>
            <a:r>
              <a:rPr lang="en-US" dirty="0"/>
              <a:t>An oxidation</a:t>
            </a:r>
            <a:r>
              <a:rPr lang="en-US" dirty="0">
                <a:latin typeface="Arial" charset="0"/>
              </a:rPr>
              <a:t>–</a:t>
            </a:r>
            <a:r>
              <a:rPr lang="en-US" dirty="0"/>
              <a:t>reduction reaction is responsible for the chemical changes created by combining an element or compound with oxygen.</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51</a:t>
            </a:fld>
            <a:endParaRPr lang="en-US" dirty="0"/>
          </a:p>
        </p:txBody>
      </p:sp>
    </p:spTree>
    <p:extLst>
      <p:ext uri="{BB962C8B-B14F-4D97-AF65-F5344CB8AC3E}">
        <p14:creationId xmlns:p14="http://schemas.microsoft.com/office/powerpoint/2010/main" val="14109742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c. </a:t>
            </a:r>
            <a:r>
              <a:rPr lang="en-US" b="1" i="1" dirty="0">
                <a:latin typeface="Arial" panose="020B0604020202020204" pitchFamily="34" charset="0"/>
                <a:cs typeface="Arial" panose="020B0604020202020204" pitchFamily="34" charset="0"/>
              </a:rPr>
              <a:t>acid</a:t>
            </a:r>
            <a:r>
              <a:rPr lang="en-US" b="1" dirty="0">
                <a:latin typeface="Arial" charset="0"/>
              </a:rPr>
              <a:t>–</a:t>
            </a:r>
            <a:r>
              <a:rPr lang="en-US" b="1" i="1" dirty="0">
                <a:latin typeface="Arial" panose="020B0604020202020204" pitchFamily="34" charset="0"/>
                <a:cs typeface="Arial" panose="020B0604020202020204" pitchFamily="34" charset="0"/>
              </a:rPr>
              <a:t>alkaline</a:t>
            </a:r>
          </a:p>
          <a:p>
            <a:r>
              <a:rPr lang="en-US" dirty="0">
                <a:latin typeface="Arial" panose="020B0604020202020204" pitchFamily="34" charset="0"/>
                <a:cs typeface="Arial" panose="020B0604020202020204" pitchFamily="34" charset="0"/>
              </a:rPr>
              <a:t>An acid</a:t>
            </a:r>
            <a:r>
              <a:rPr lang="en-US" dirty="0">
                <a:latin typeface="Arial" charset="0"/>
              </a:rPr>
              <a:t>–</a:t>
            </a:r>
            <a:r>
              <a:rPr lang="en-US" dirty="0">
                <a:latin typeface="Arial" panose="020B0604020202020204" pitchFamily="34" charset="0"/>
                <a:cs typeface="Arial" panose="020B0604020202020204" pitchFamily="34" charset="0"/>
              </a:rPr>
              <a:t>alkaline</a:t>
            </a:r>
            <a:r>
              <a:rPr lang="en-US" baseline="0" dirty="0">
                <a:latin typeface="Arial" panose="020B0604020202020204" pitchFamily="34" charset="0"/>
                <a:cs typeface="Arial" panose="020B0604020202020204" pitchFamily="34" charset="0"/>
              </a:rPr>
              <a:t> reaction is one in which equal parts of acid are added to an equal amount of alkaline and they neutralize each other, forming water.</a:t>
            </a:r>
            <a:endParaRPr lang="en-US" b="1" dirty="0">
              <a:latin typeface="Arial" panose="020B0604020202020204" pitchFamily="34" charset="0"/>
              <a:cs typeface="Arial" panose="020B0604020202020204" pitchFamily="34" charset="0"/>
            </a:endParaRPr>
          </a:p>
          <a:p>
            <a:endParaRPr lang="en-US" dirty="0"/>
          </a:p>
          <a:p>
            <a:r>
              <a:rPr lang="en-US" b="1" dirty="0"/>
              <a:t>c. </a:t>
            </a:r>
            <a:r>
              <a:rPr lang="en-US" b="1" i="1" dirty="0"/>
              <a:t>exothermic</a:t>
            </a:r>
          </a:p>
          <a:p>
            <a:r>
              <a:rPr lang="en-US" dirty="0"/>
              <a:t>Chemical reactions that are characterized by the release of heat are called exothermic. The heat is produced by an oxidation reaction.</a:t>
            </a:r>
            <a:endParaRPr lang="en-US" b="1"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52</a:t>
            </a:fld>
            <a:endParaRPr lang="en-US" dirty="0"/>
          </a:p>
        </p:txBody>
      </p:sp>
    </p:spTree>
    <p:extLst>
      <p:ext uri="{BB962C8B-B14F-4D97-AF65-F5344CB8AC3E}">
        <p14:creationId xmlns:p14="http://schemas.microsoft.com/office/powerpoint/2010/main" val="16184090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altLang="en-US" dirty="0">
                <a:latin typeface="Arial" charset="0"/>
              </a:rPr>
              <a:t>Ask the class if they have any questions regarding the learning objectives. Are there any that are unclear or need to be reviewed?</a:t>
            </a:r>
          </a:p>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53</a:t>
            </a:fld>
            <a:endParaRPr lang="en-US" dirty="0"/>
          </a:p>
        </p:txBody>
      </p:sp>
    </p:spTree>
    <p:extLst>
      <p:ext uri="{BB962C8B-B14F-4D97-AF65-F5344CB8AC3E}">
        <p14:creationId xmlns:p14="http://schemas.microsoft.com/office/powerpoint/2010/main" val="16586062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altLang="en-US" dirty="0">
                <a:latin typeface="Arial" charset="0"/>
              </a:rPr>
              <a:t>Ask the class if they have any questions regarding the learning objectives. Are there any that are unclear or need to be reviewed?</a:t>
            </a:r>
          </a:p>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54</a:t>
            </a:fld>
            <a:endParaRPr lang="en-US" dirty="0"/>
          </a:p>
        </p:txBody>
      </p:sp>
    </p:spTree>
    <p:extLst>
      <p:ext uri="{BB962C8B-B14F-4D97-AF65-F5344CB8AC3E}">
        <p14:creationId xmlns:p14="http://schemas.microsoft.com/office/powerpoint/2010/main" val="1658606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62089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0A54EBAB-4CA5-9FA1-C768-40C1E02D2042}"/>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38603323-2FBF-AEE6-ADD0-32046DBF9B7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02450743-15C8-10C3-E1B5-61D86E346A4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7390503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07569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086087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773957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181338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B329E833-0897-0F38-7593-B978530A4EDD}"/>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4CB0C5EF-8DA5-AD9B-59E0-6C696D7DF7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4099476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088364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491301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95361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6858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6858000"/>
          </a:xfrm>
          <a:solidFill>
            <a:schemeClr val="bg1">
              <a:lumMod val="95000"/>
            </a:schemeClr>
          </a:solidFill>
        </p:spPr>
        <p:txBody>
          <a:bodyPr>
            <a:normAutofit/>
          </a:bodyPr>
          <a:lstStyle>
            <a:lvl1pPr>
              <a:defRPr sz="1400"/>
            </a:lvl1pPr>
          </a:lstStyle>
          <a:p>
            <a:endParaRPr lang="en-US" dirty="0"/>
          </a:p>
        </p:txBody>
      </p:sp>
    </p:spTree>
    <p:extLst>
      <p:ext uri="{BB962C8B-B14F-4D97-AF65-F5344CB8AC3E}">
        <p14:creationId xmlns:p14="http://schemas.microsoft.com/office/powerpoint/2010/main" val="31171501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0" y="2203722"/>
            <a:ext cx="6585689" cy="3260912"/>
          </a:xfrm>
          <a:solidFill>
            <a:schemeClr val="bg1">
              <a:lumMod val="95000"/>
            </a:schemeClr>
          </a:solidFill>
          <a:effectLst/>
        </p:spPr>
        <p:txBody>
          <a:bodyPr>
            <a:normAutofit/>
          </a:bodyPr>
          <a:lstStyle>
            <a:lvl1pPr marL="0" indent="0">
              <a:buNone/>
              <a:defRPr sz="14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1898306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6095999" cy="6858000"/>
          </a:xfrm>
          <a:solidFill>
            <a:schemeClr val="bg1">
              <a:lumMod val="95000"/>
            </a:schemeClr>
          </a:solidFill>
        </p:spPr>
        <p:txBody>
          <a:bodyPr>
            <a:normAutofit/>
          </a:bodyPr>
          <a:lstStyle>
            <a:lvl1pPr>
              <a:defRPr sz="1400"/>
            </a:lvl1pPr>
          </a:lstStyle>
          <a:p>
            <a:endParaRPr lang="en-US" dirty="0"/>
          </a:p>
        </p:txBody>
      </p:sp>
    </p:spTree>
    <p:extLst>
      <p:ext uri="{BB962C8B-B14F-4D97-AF65-F5344CB8AC3E}">
        <p14:creationId xmlns:p14="http://schemas.microsoft.com/office/powerpoint/2010/main" val="1177810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0"/>
            <a:ext cx="6096000" cy="6858000"/>
          </a:xfrm>
          <a:solidFill>
            <a:schemeClr val="bg1">
              <a:lumMod val="95000"/>
            </a:schemeClr>
          </a:solidFill>
        </p:spPr>
        <p:txBody>
          <a:bodyPr>
            <a:normAutofit/>
          </a:bodyPr>
          <a:lstStyle>
            <a:lvl1pPr>
              <a:defRPr sz="1400"/>
            </a:lvl1pPr>
          </a:lstStyle>
          <a:p>
            <a:endParaRPr lang="en-US" dirty="0"/>
          </a:p>
        </p:txBody>
      </p:sp>
    </p:spTree>
    <p:extLst>
      <p:ext uri="{BB962C8B-B14F-4D97-AF65-F5344CB8AC3E}">
        <p14:creationId xmlns:p14="http://schemas.microsoft.com/office/powerpoint/2010/main" val="33966465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5606311" y="2203722"/>
            <a:ext cx="6585689" cy="3260912"/>
          </a:xfrm>
          <a:solidFill>
            <a:schemeClr val="bg1">
              <a:lumMod val="95000"/>
            </a:schemeClr>
          </a:solidFill>
          <a:effectLst/>
        </p:spPr>
        <p:txBody>
          <a:bodyPr>
            <a:normAutofit/>
          </a:bodyPr>
          <a:lstStyle>
            <a:lvl1pPr marL="0" indent="0">
              <a:buNone/>
              <a:defRPr sz="14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1777519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84892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930397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247862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229294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997882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222321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97817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219302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795063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5725071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29884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607826540"/>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 id="2147483919" r:id="rId12"/>
    <p:sldLayoutId id="2147483920" r:id="rId13"/>
    <p:sldLayoutId id="2147483921" r:id="rId14"/>
    <p:sldLayoutId id="2147483922" r:id="rId15"/>
    <p:sldLayoutId id="214748392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641422351"/>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audio" Target="../media/audio2.wav"/><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audio" Target="../media/audio4.wav"/><Relationship Id="rId7"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5.wav"/></Relationships>
</file>

<file path=ppt/slides/_rels/slide9.xml.rels><?xml version="1.0" encoding="UTF-8" standalone="yes"?>
<Relationships xmlns="http://schemas.openxmlformats.org/package/2006/relationships"><Relationship Id="rId3" Type="http://schemas.openxmlformats.org/officeDocument/2006/relationships/audio" Target="../media/audio8.wav"/><Relationship Id="rId7"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audio" Target="../media/audio10.wav"/><Relationship Id="rId4" Type="http://schemas.openxmlformats.org/officeDocument/2006/relationships/audio" Target="../media/audio9.wav"/></Relationships>
</file>

<file path=ppt/slides/_rels/slide1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18.jpeg"/><Relationship Id="rId4" Type="http://schemas.openxmlformats.org/officeDocument/2006/relationships/audio" Target="../media/audio12.wav"/></Relationships>
</file>

<file path=ppt/slides/_rels/slide11.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audio" Target="../media/audio14.wav"/></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audio" Target="../media/audio15.wav"/><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audio" Target="../media/audio16.wav"/><Relationship Id="rId7" Type="http://schemas.openxmlformats.org/officeDocument/2006/relationships/audio" Target="../media/audio20.wav"/><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audio" Target="../media/audio19.wav"/><Relationship Id="rId5" Type="http://schemas.openxmlformats.org/officeDocument/2006/relationships/audio" Target="../media/audio18.wav"/><Relationship Id="rId4" Type="http://schemas.openxmlformats.org/officeDocument/2006/relationships/audio" Target="../media/audio17.wav"/><Relationship Id="rId9"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audio" Target="../media/audio21.wav"/><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audio" Target="../media/audio23.wav"/><Relationship Id="rId5" Type="http://schemas.openxmlformats.org/officeDocument/2006/relationships/image" Target="../media/image25.jpeg"/><Relationship Id="rId4" Type="http://schemas.openxmlformats.org/officeDocument/2006/relationships/audio" Target="../media/audio22.wav"/></Relationships>
</file>

<file path=ppt/slides/_rels/slide18.xml.rels><?xml version="1.0" encoding="UTF-8" standalone="yes"?>
<Relationships xmlns="http://schemas.openxmlformats.org/package/2006/relationships"><Relationship Id="rId3" Type="http://schemas.openxmlformats.org/officeDocument/2006/relationships/audio" Target="../media/audio24.wav"/><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audio" Target="../media/audio25.wav"/></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8" Type="http://schemas.openxmlformats.org/officeDocument/2006/relationships/audio" Target="../media/audio30.wav"/><Relationship Id="rId3" Type="http://schemas.openxmlformats.org/officeDocument/2006/relationships/image" Target="../media/image29.jpeg"/><Relationship Id="rId7" Type="http://schemas.openxmlformats.org/officeDocument/2006/relationships/audio" Target="../media/audio29.wav"/><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audio" Target="../media/audio28.wav"/><Relationship Id="rId5" Type="http://schemas.openxmlformats.org/officeDocument/2006/relationships/audio" Target="../media/audio27.wav"/><Relationship Id="rId4" Type="http://schemas.openxmlformats.org/officeDocument/2006/relationships/audio" Target="../media/audio26.wav"/><Relationship Id="rId9" Type="http://schemas.openxmlformats.org/officeDocument/2006/relationships/audio" Target="../media/audio31.wav"/></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audio" Target="../media/audio32.wav"/></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audio" Target="../media/audio36.wav"/><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audio" Target="../media/audio35.wav"/><Relationship Id="rId5" Type="http://schemas.openxmlformats.org/officeDocument/2006/relationships/audio" Target="../media/audio34.wav"/><Relationship Id="rId4" Type="http://schemas.openxmlformats.org/officeDocument/2006/relationships/audio" Target="../media/audio33.wav"/></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audio" Target="../media/audio38.wav"/><Relationship Id="rId4" Type="http://schemas.openxmlformats.org/officeDocument/2006/relationships/audio" Target="../media/audio37.wav"/></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audio" Target="../media/audio41.wav"/><Relationship Id="rId5" Type="http://schemas.openxmlformats.org/officeDocument/2006/relationships/audio" Target="../media/audio40.wav"/><Relationship Id="rId4" Type="http://schemas.openxmlformats.org/officeDocument/2006/relationships/audio" Target="../media/audio39.wav"/></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audio" Target="../media/audio43.wav"/><Relationship Id="rId4" Type="http://schemas.openxmlformats.org/officeDocument/2006/relationships/audio" Target="../media/audio42.wav"/></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audio" Target="../media/audio44.wav"/><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audio" Target="../media/audio47.wav"/><Relationship Id="rId5" Type="http://schemas.openxmlformats.org/officeDocument/2006/relationships/audio" Target="../media/audio46.wav"/><Relationship Id="rId4" Type="http://schemas.openxmlformats.org/officeDocument/2006/relationships/audio" Target="../media/audio45.wav"/></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audio" Target="../media/audio48.wav"/><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audio" Target="../media/audio49.wav"/></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4.jpeg"/><Relationship Id="rId7" Type="http://schemas.openxmlformats.org/officeDocument/2006/relationships/audio" Target="../media/audio53.wav"/><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audio" Target="../media/audio52.wav"/><Relationship Id="rId5" Type="http://schemas.openxmlformats.org/officeDocument/2006/relationships/audio" Target="../media/audio51.wav"/><Relationship Id="rId4" Type="http://schemas.openxmlformats.org/officeDocument/2006/relationships/audio" Target="../media/audio50.wav"/></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8154"/>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810526"/>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Chemical Safety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7EB957D-5302-BAC8-C84F-33CC8272124A}"/>
              </a:ext>
            </a:extLst>
          </p:cNvPr>
          <p:cNvSpPr/>
          <p:nvPr/>
        </p:nvSpPr>
        <p:spPr>
          <a:xfrm>
            <a:off x="599767" y="1599483"/>
            <a:ext cx="1848465" cy="4351338"/>
          </a:xfrm>
          <a:prstGeom prst="rect">
            <a:avLst/>
          </a:prstGeom>
          <a:solidFill>
            <a:srgbClr val="998BC8"/>
          </a:solidFill>
          <a:ln>
            <a:solidFill>
              <a:srgbClr val="998B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a16="http://schemas.microsoft.com/office/drawing/2014/main" id="{6EDB7E47-60D6-4A34-BAB1-DBA24B182862}"/>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340078" y="1599483"/>
            <a:ext cx="8723813" cy="4351338"/>
          </a:xfrm>
        </p:spPr>
      </p:pic>
      <p:sp>
        <p:nvSpPr>
          <p:cNvPr id="15" name="TextBox 14">
            <a:extLst>
              <a:ext uri="{FF2B5EF4-FFF2-40B4-BE49-F238E27FC236}">
                <a16:creationId xmlns:a16="http://schemas.microsoft.com/office/drawing/2014/main" id="{DAC9E252-27DE-472B-BA71-C3E64B0DF83A}"/>
              </a:ext>
            </a:extLst>
          </p:cNvPr>
          <p:cNvSpPr txBox="1"/>
          <p:nvPr/>
        </p:nvSpPr>
        <p:spPr>
          <a:xfrm>
            <a:off x="1477705" y="2554117"/>
            <a:ext cx="7401464" cy="400110"/>
          </a:xfrm>
          <a:prstGeom prst="rect">
            <a:avLst/>
          </a:prstGeom>
          <a:noFill/>
        </p:spPr>
        <p:txBody>
          <a:bodyPr wrap="square" rtlCol="0">
            <a:spAutoFit/>
          </a:bodyPr>
          <a:lstStyle/>
          <a:p>
            <a:r>
              <a:rPr lang="en-US" sz="2000" b="1" spc="300" dirty="0">
                <a:latin typeface="Futura PT Demi" panose="020B0702020204020303" pitchFamily="34" charset="0"/>
                <a:ea typeface="Montserrat" charset="0"/>
                <a:cs typeface="Arial" panose="020B0604020202020204" pitchFamily="34" charset="0"/>
              </a:rPr>
              <a:t>Explain chemistry and chemical safety.</a:t>
            </a:r>
          </a:p>
        </p:txBody>
      </p:sp>
      <p:sp>
        <p:nvSpPr>
          <p:cNvPr id="17" name="TextBox 16">
            <a:extLst>
              <a:ext uri="{FF2B5EF4-FFF2-40B4-BE49-F238E27FC236}">
                <a16:creationId xmlns:a16="http://schemas.microsoft.com/office/drawing/2014/main" id="{4E61172E-87C1-427E-A169-8935B51151CF}"/>
              </a:ext>
            </a:extLst>
          </p:cNvPr>
          <p:cNvSpPr txBox="1"/>
          <p:nvPr/>
        </p:nvSpPr>
        <p:spPr>
          <a:xfrm>
            <a:off x="1477704" y="3355654"/>
            <a:ext cx="7564646" cy="400110"/>
          </a:xfrm>
          <a:prstGeom prst="rect">
            <a:avLst/>
          </a:prstGeom>
          <a:noFill/>
        </p:spPr>
        <p:txBody>
          <a:bodyPr wrap="square" rtlCol="0">
            <a:spAutoFit/>
          </a:bodyPr>
          <a:lstStyle/>
          <a:p>
            <a:r>
              <a:rPr lang="en-US" sz="2000" b="1" spc="300" dirty="0">
                <a:latin typeface="Futura PT Demi" panose="020B0702020204020303" pitchFamily="34" charset="0"/>
                <a:ea typeface="Montserrat" charset="0"/>
                <a:cs typeface="Arial" panose="020B0604020202020204" pitchFamily="34" charset="0"/>
              </a:rPr>
              <a:t>Identify the basics of chemical structure.</a:t>
            </a:r>
          </a:p>
        </p:txBody>
      </p:sp>
      <p:sp>
        <p:nvSpPr>
          <p:cNvPr id="19" name="TextBox 18">
            <a:extLst>
              <a:ext uri="{FF2B5EF4-FFF2-40B4-BE49-F238E27FC236}">
                <a16:creationId xmlns:a16="http://schemas.microsoft.com/office/drawing/2014/main" id="{ED7A68E8-21F4-493F-854E-CECA1FD7904F}"/>
              </a:ext>
            </a:extLst>
          </p:cNvPr>
          <p:cNvSpPr txBox="1"/>
          <p:nvPr/>
        </p:nvSpPr>
        <p:spPr>
          <a:xfrm>
            <a:off x="1477705" y="4166521"/>
            <a:ext cx="7151691" cy="707886"/>
          </a:xfrm>
          <a:prstGeom prst="rect">
            <a:avLst/>
          </a:prstGeom>
          <a:noFill/>
        </p:spPr>
        <p:txBody>
          <a:bodyPr wrap="square" rtlCol="0">
            <a:spAutoFit/>
          </a:bodyPr>
          <a:lstStyle/>
          <a:p>
            <a:r>
              <a:rPr lang="en-US" sz="2000" b="1" spc="300" dirty="0">
                <a:latin typeface="Futura PT Demi" panose="020B0702020204020303" pitchFamily="34" charset="0"/>
                <a:ea typeface="Montserrat" charset="0"/>
                <a:cs typeface="Arial" panose="020B0604020202020204" pitchFamily="34" charset="0"/>
              </a:rPr>
              <a:t>Explain the differences between solutions, suspensions, and emulsions.</a:t>
            </a:r>
          </a:p>
        </p:txBody>
      </p:sp>
      <p:sp>
        <p:nvSpPr>
          <p:cNvPr id="32" name="Rectangle 31">
            <a:extLst>
              <a:ext uri="{FF2B5EF4-FFF2-40B4-BE49-F238E27FC236}">
                <a16:creationId xmlns:a16="http://schemas.microsoft.com/office/drawing/2014/main" id="{6D031068-169E-4433-9CDC-985E6305FF19}"/>
              </a:ext>
            </a:extLst>
          </p:cNvPr>
          <p:cNvSpPr/>
          <p:nvPr/>
        </p:nvSpPr>
        <p:spPr>
          <a:xfrm>
            <a:off x="1477705" y="4977387"/>
            <a:ext cx="6576504" cy="707886"/>
          </a:xfrm>
          <a:prstGeom prst="rect">
            <a:avLst/>
          </a:prstGeom>
        </p:spPr>
        <p:txBody>
          <a:bodyPr wrap="square">
            <a:spAutoFit/>
          </a:bodyPr>
          <a:lstStyle/>
          <a:p>
            <a:r>
              <a:rPr lang="en-US" sz="2000" b="1" spc="300" dirty="0">
                <a:latin typeface="Futura PT Demi" panose="020B0702020204020303" pitchFamily="34" charset="0"/>
                <a:ea typeface="Montserrat" charset="0"/>
                <a:cs typeface="Arial" panose="020B0604020202020204" pitchFamily="34" charset="0"/>
              </a:rPr>
              <a:t>Describe potential hydrogen and how the pH scale works.</a:t>
            </a:r>
          </a:p>
        </p:txBody>
      </p:sp>
      <p:sp>
        <p:nvSpPr>
          <p:cNvPr id="21" name="TextBox 20">
            <a:extLst>
              <a:ext uri="{FF2B5EF4-FFF2-40B4-BE49-F238E27FC236}">
                <a16:creationId xmlns:a16="http://schemas.microsoft.com/office/drawing/2014/main" id="{44470EF0-C3A4-4420-828C-94CE37463991}"/>
              </a:ext>
            </a:extLst>
          </p:cNvPr>
          <p:cNvSpPr txBox="1"/>
          <p:nvPr/>
        </p:nvSpPr>
        <p:spPr>
          <a:xfrm>
            <a:off x="697187" y="2438701"/>
            <a:ext cx="732893" cy="600164"/>
          </a:xfrm>
          <a:prstGeom prst="rect">
            <a:avLst/>
          </a:prstGeom>
          <a:noFill/>
        </p:spPr>
        <p:txBody>
          <a:bodyPr wrap="none" rtlCol="0">
            <a:spAutoFit/>
          </a:bodyPr>
          <a:lstStyle/>
          <a:p>
            <a:r>
              <a:rPr lang="en-US" sz="3300" b="1" spc="300" dirty="0">
                <a:latin typeface="Futura PT Demi" panose="020B0702020204020303" pitchFamily="34" charset="0"/>
                <a:ea typeface="Montserrat" charset="0"/>
                <a:cs typeface="Arial" panose="020B0604020202020204" pitchFamily="34" charset="0"/>
              </a:rPr>
              <a:t>01</a:t>
            </a:r>
          </a:p>
        </p:txBody>
      </p:sp>
      <p:sp>
        <p:nvSpPr>
          <p:cNvPr id="22" name="TextBox 21">
            <a:extLst>
              <a:ext uri="{FF2B5EF4-FFF2-40B4-BE49-F238E27FC236}">
                <a16:creationId xmlns:a16="http://schemas.microsoft.com/office/drawing/2014/main" id="{9750B6BE-D68C-4EC0-A7A1-817628AF81E3}"/>
              </a:ext>
            </a:extLst>
          </p:cNvPr>
          <p:cNvSpPr txBox="1"/>
          <p:nvPr/>
        </p:nvSpPr>
        <p:spPr>
          <a:xfrm>
            <a:off x="697187" y="3253012"/>
            <a:ext cx="764953" cy="600164"/>
          </a:xfrm>
          <a:prstGeom prst="rect">
            <a:avLst/>
          </a:prstGeom>
          <a:noFill/>
        </p:spPr>
        <p:txBody>
          <a:bodyPr wrap="none" rtlCol="0">
            <a:spAutoFit/>
          </a:bodyPr>
          <a:lstStyle/>
          <a:p>
            <a:r>
              <a:rPr lang="en-US" sz="3300" b="1" spc="300" dirty="0">
                <a:latin typeface="Futura PT Demi" panose="020B0702020204020303" pitchFamily="34" charset="0"/>
                <a:ea typeface="Montserrat" charset="0"/>
                <a:cs typeface="Arial" panose="020B0604020202020204" pitchFamily="34" charset="0"/>
              </a:rPr>
              <a:t>02</a:t>
            </a:r>
          </a:p>
        </p:txBody>
      </p:sp>
      <p:sp>
        <p:nvSpPr>
          <p:cNvPr id="23" name="TextBox 22">
            <a:extLst>
              <a:ext uri="{FF2B5EF4-FFF2-40B4-BE49-F238E27FC236}">
                <a16:creationId xmlns:a16="http://schemas.microsoft.com/office/drawing/2014/main" id="{68197E54-2D6E-427A-9AF4-76EC61E5EBA0}"/>
              </a:ext>
            </a:extLst>
          </p:cNvPr>
          <p:cNvSpPr txBox="1"/>
          <p:nvPr/>
        </p:nvSpPr>
        <p:spPr>
          <a:xfrm>
            <a:off x="697187" y="4067324"/>
            <a:ext cx="764953" cy="600164"/>
          </a:xfrm>
          <a:prstGeom prst="rect">
            <a:avLst/>
          </a:prstGeom>
          <a:noFill/>
        </p:spPr>
        <p:txBody>
          <a:bodyPr wrap="none" rtlCol="0">
            <a:spAutoFit/>
          </a:bodyPr>
          <a:lstStyle/>
          <a:p>
            <a:r>
              <a:rPr lang="en-US" sz="3300" b="1" spc="300" dirty="0">
                <a:latin typeface="Futura PT Demi" panose="020B0702020204020303" pitchFamily="34" charset="0"/>
                <a:ea typeface="Montserrat" charset="0"/>
                <a:cs typeface="Arial" panose="020B0604020202020204" pitchFamily="34" charset="0"/>
              </a:rPr>
              <a:t>03</a:t>
            </a:r>
          </a:p>
        </p:txBody>
      </p:sp>
      <p:sp>
        <p:nvSpPr>
          <p:cNvPr id="24" name="TextBox 23">
            <a:extLst>
              <a:ext uri="{FF2B5EF4-FFF2-40B4-BE49-F238E27FC236}">
                <a16:creationId xmlns:a16="http://schemas.microsoft.com/office/drawing/2014/main" id="{0B2FC5DF-3453-4871-81EC-E86907A141E7}"/>
              </a:ext>
            </a:extLst>
          </p:cNvPr>
          <p:cNvSpPr txBox="1"/>
          <p:nvPr/>
        </p:nvSpPr>
        <p:spPr>
          <a:xfrm>
            <a:off x="697187" y="4881635"/>
            <a:ext cx="764953" cy="600164"/>
          </a:xfrm>
          <a:prstGeom prst="rect">
            <a:avLst/>
          </a:prstGeom>
          <a:noFill/>
        </p:spPr>
        <p:txBody>
          <a:bodyPr wrap="none" rtlCol="0">
            <a:spAutoFit/>
          </a:bodyPr>
          <a:lstStyle/>
          <a:p>
            <a:r>
              <a:rPr lang="en-US" sz="3300" b="1" spc="300" dirty="0">
                <a:latin typeface="Futura PT Demi" panose="020B0702020204020303" pitchFamily="34" charset="0"/>
                <a:ea typeface="Montserrat" charset="0"/>
                <a:cs typeface="Arial" panose="020B0604020202020204" pitchFamily="34" charset="0"/>
              </a:rPr>
              <a:t>04</a:t>
            </a:r>
          </a:p>
        </p:txBody>
      </p:sp>
      <p:sp>
        <p:nvSpPr>
          <p:cNvPr id="13" name="Rectangle 12">
            <a:extLst>
              <a:ext uri="{FF2B5EF4-FFF2-40B4-BE49-F238E27FC236}">
                <a16:creationId xmlns:a16="http://schemas.microsoft.com/office/drawing/2014/main" id="{99C4FA39-DB9A-45B6-B027-E73C44A5F95B}"/>
              </a:ext>
            </a:extLst>
          </p:cNvPr>
          <p:cNvSpPr/>
          <p:nvPr/>
        </p:nvSpPr>
        <p:spPr>
          <a:xfrm>
            <a:off x="10737032" y="6179388"/>
            <a:ext cx="1023037" cy="307777"/>
          </a:xfrm>
          <a:prstGeom prst="rect">
            <a:avLst/>
          </a:prstGeom>
        </p:spPr>
        <p:txBody>
          <a:bodyPr wrap="none">
            <a:spAutoFit/>
          </a:bodyPr>
          <a:lstStyle/>
          <a:p>
            <a:r>
              <a:rPr lang="en-US" altLang="en-US" sz="1400" dirty="0">
                <a:latin typeface="Futura PT Demi" panose="020B0702020204020303" pitchFamily="34" charset="0"/>
                <a:cs typeface="Arial" panose="020B0604020202020204" pitchFamily="34" charset="0"/>
              </a:rPr>
              <a:t>(continues)</a:t>
            </a:r>
            <a:endParaRPr lang="en-US" sz="1400" dirty="0">
              <a:latin typeface="Futura PT Demi" panose="020B0702020204020303" pitchFamily="34" charset="0"/>
              <a:cs typeface="Arial" panose="020B0604020202020204" pitchFamily="34" charset="0"/>
            </a:endParaRPr>
          </a:p>
        </p:txBody>
      </p:sp>
    </p:spTree>
    <p:extLst>
      <p:ext uri="{BB962C8B-B14F-4D97-AF65-F5344CB8AC3E}">
        <p14:creationId xmlns:p14="http://schemas.microsoft.com/office/powerpoint/2010/main" val="1817471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E2AAE6D-3FA5-417F-14C9-81B558FCC6E1}"/>
              </a:ext>
            </a:extLst>
          </p:cNvPr>
          <p:cNvSpPr/>
          <p:nvPr/>
        </p:nvSpPr>
        <p:spPr>
          <a:xfrm>
            <a:off x="1238864" y="1363180"/>
            <a:ext cx="1848465" cy="4351338"/>
          </a:xfrm>
          <a:prstGeom prst="rect">
            <a:avLst/>
          </a:prstGeom>
          <a:solidFill>
            <a:srgbClr val="998BC8"/>
          </a:solidFill>
          <a:ln>
            <a:solidFill>
              <a:srgbClr val="998B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8" name="Picture 6">
            <a:extLst>
              <a:ext uri="{FF2B5EF4-FFF2-40B4-BE49-F238E27FC236}">
                <a16:creationId xmlns:a16="http://schemas.microsoft.com/office/drawing/2014/main" id="{1E1E67FC-FD1C-80E2-6D88-C0B4A136670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907000" y="1363180"/>
            <a:ext cx="7734851" cy="43513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F4802B5-2D80-F85E-9512-5E322393D214}"/>
              </a:ext>
            </a:extLst>
          </p:cNvPr>
          <p:cNvPicPr>
            <a:picLocks noChangeAspect="1"/>
          </p:cNvPicPr>
          <p:nvPr/>
        </p:nvPicPr>
        <p:blipFill>
          <a:blip r:embed="rId3"/>
          <a:stretch>
            <a:fillRect/>
          </a:stretch>
        </p:blipFill>
        <p:spPr>
          <a:xfrm>
            <a:off x="1648879" y="2429643"/>
            <a:ext cx="6029325" cy="2352675"/>
          </a:xfrm>
          <a:prstGeom prst="rect">
            <a:avLst/>
          </a:prstGeom>
        </p:spPr>
      </p:pic>
    </p:spTree>
    <p:extLst>
      <p:ext uri="{BB962C8B-B14F-4D97-AF65-F5344CB8AC3E}">
        <p14:creationId xmlns:p14="http://schemas.microsoft.com/office/powerpoint/2010/main" val="1843978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n illustration shows a set of chemical apparatus arranged as follows: Three different solutions in three test tubes- the test tubes are placed in a test tube stand, a conical flask, a solution in a flat bottomed flask, a solution in a round bottomed flask, a solution in a round bottomed flask which is boiled using a burner, a solution in a conical flask with a graduated test tube alongside and a microscope.">
            <a:extLst>
              <a:ext uri="{FF2B5EF4-FFF2-40B4-BE49-F238E27FC236}">
                <a16:creationId xmlns:a16="http://schemas.microsoft.com/office/drawing/2014/main" id="{31A50345-AABB-45EB-A3CD-E7796305FCB2}"/>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38704" b="9274"/>
          <a:stretch/>
        </p:blipFill>
        <p:spPr>
          <a:xfrm>
            <a:off x="99028" y="2478183"/>
            <a:ext cx="6893724" cy="2815607"/>
          </a:xfrm>
          <a:prstGeom prst="rect">
            <a:avLst/>
          </a:prstGeom>
        </p:spPr>
      </p:pic>
      <p:sp>
        <p:nvSpPr>
          <p:cNvPr id="35" name="TextBox 34">
            <a:extLst>
              <a:ext uri="{FF2B5EF4-FFF2-40B4-BE49-F238E27FC236}">
                <a16:creationId xmlns:a16="http://schemas.microsoft.com/office/drawing/2014/main" id="{5439CEA2-DF0D-4CB8-980A-C6DFE39495A7}"/>
              </a:ext>
            </a:extLst>
          </p:cNvPr>
          <p:cNvSpPr txBox="1"/>
          <p:nvPr/>
        </p:nvSpPr>
        <p:spPr>
          <a:xfrm>
            <a:off x="7400714" y="4551803"/>
            <a:ext cx="4789699" cy="369332"/>
          </a:xfrm>
          <a:prstGeom prst="rect">
            <a:avLst/>
          </a:prstGeom>
          <a:noFill/>
        </p:spPr>
        <p:txBody>
          <a:bodyPr wrap="square" rtlCol="0">
            <a:spAutoFit/>
          </a:bodyPr>
          <a:lstStyle/>
          <a:p>
            <a:r>
              <a:rPr lang="en-US" sz="900" spc="150" dirty="0">
                <a:solidFill>
                  <a:schemeClr val="tx2"/>
                </a:solidFill>
                <a:latin typeface="Futura PT Book" panose="020B0502020204020303" pitchFamily="34" charset="0"/>
                <a:ea typeface="Montserrat" charset="0"/>
                <a:cs typeface="Arial" panose="020B0604020202020204" pitchFamily="34" charset="0"/>
              </a:rPr>
              <a:t>UNDERSTANDING CHEMISTRY IS NECESSARY TO CHOOSE CORRECT PRODUCTS AND USE THEM SAFELY</a:t>
            </a:r>
            <a:endParaRPr lang="en-US" sz="2700" spc="150" dirty="0">
              <a:solidFill>
                <a:schemeClr val="tx2"/>
              </a:solidFill>
              <a:latin typeface="Futura PT Book" panose="020B0502020204020303" pitchFamily="34" charset="0"/>
              <a:ea typeface="Montserrat" charset="0"/>
              <a:cs typeface="Arial" panose="020B0604020202020204" pitchFamily="34" charset="0"/>
            </a:endParaRPr>
          </a:p>
        </p:txBody>
      </p:sp>
      <p:sp>
        <p:nvSpPr>
          <p:cNvPr id="29" name="TextBox 28">
            <a:extLst>
              <a:ext uri="{FF2B5EF4-FFF2-40B4-BE49-F238E27FC236}">
                <a16:creationId xmlns:a16="http://schemas.microsoft.com/office/drawing/2014/main" id="{5257E12D-DEFD-4C4E-9B38-7526F1B96BD7}"/>
              </a:ext>
            </a:extLst>
          </p:cNvPr>
          <p:cNvSpPr txBox="1"/>
          <p:nvPr/>
        </p:nvSpPr>
        <p:spPr>
          <a:xfrm>
            <a:off x="3429983" y="695003"/>
            <a:ext cx="5346528" cy="1107996"/>
          </a:xfrm>
          <a:prstGeom prst="rect">
            <a:avLst/>
          </a:prstGeom>
          <a:noFill/>
        </p:spPr>
        <p:txBody>
          <a:bodyPr wrap="none" rtlCol="0">
            <a:spAutoFit/>
          </a:bodyPr>
          <a:lstStyle/>
          <a:p>
            <a:pPr algn="ctr"/>
            <a:r>
              <a:rPr lang="en-US" sz="3300" spc="300" dirty="0">
                <a:solidFill>
                  <a:schemeClr val="tx2"/>
                </a:solidFill>
                <a:latin typeface="Futura PT Demi" panose="020B0702020204020303" pitchFamily="34" charset="0"/>
                <a:ea typeface="Montserrat" charset="0"/>
                <a:cs typeface="Arial" panose="020B0604020202020204" pitchFamily="34" charset="0"/>
              </a:rPr>
              <a:t>EXPLAIN CHEMISTRY</a:t>
            </a:r>
            <a:br>
              <a:rPr lang="en-US" sz="3300" spc="300" dirty="0">
                <a:solidFill>
                  <a:schemeClr val="tx2"/>
                </a:solidFill>
                <a:latin typeface="Futura PT Demi" panose="020B0702020204020303" pitchFamily="34" charset="0"/>
                <a:ea typeface="Montserrat" charset="0"/>
                <a:cs typeface="Arial" panose="020B0604020202020204" pitchFamily="34" charset="0"/>
              </a:rPr>
            </a:br>
            <a:r>
              <a:rPr lang="en-US" sz="3300" spc="300" dirty="0">
                <a:solidFill>
                  <a:schemeClr val="tx2"/>
                </a:solidFill>
                <a:latin typeface="Futura PT Demi" panose="020B0702020204020303" pitchFamily="34" charset="0"/>
                <a:ea typeface="Montserrat" charset="0"/>
                <a:cs typeface="Arial" panose="020B0604020202020204" pitchFamily="34" charset="0"/>
              </a:rPr>
              <a:t>AND CHEMICAL SAFETY</a:t>
            </a:r>
          </a:p>
        </p:txBody>
      </p:sp>
      <p:sp>
        <p:nvSpPr>
          <p:cNvPr id="31" name="TextBox 30">
            <a:extLst>
              <a:ext uri="{FF2B5EF4-FFF2-40B4-BE49-F238E27FC236}">
                <a16:creationId xmlns:a16="http://schemas.microsoft.com/office/drawing/2014/main" id="{E5B41E37-1CAF-4B85-A3B1-3E007F59D8D7}"/>
              </a:ext>
            </a:extLst>
          </p:cNvPr>
          <p:cNvSpPr txBox="1"/>
          <p:nvPr/>
        </p:nvSpPr>
        <p:spPr>
          <a:xfrm>
            <a:off x="7400714" y="2403130"/>
            <a:ext cx="3607654" cy="400110"/>
          </a:xfrm>
          <a:prstGeom prst="rect">
            <a:avLst/>
          </a:prstGeom>
          <a:noFill/>
        </p:spPr>
        <p:txBody>
          <a:bodyPr wrap="none" rtlCol="0">
            <a:spAutoFit/>
          </a:bodyPr>
          <a:lstStyle/>
          <a:p>
            <a:r>
              <a:rPr lang="en-US" sz="2000" spc="150" dirty="0">
                <a:solidFill>
                  <a:schemeClr val="tx2"/>
                </a:solidFill>
                <a:latin typeface="Futura PT Book" panose="020B0502020204020303" pitchFamily="34" charset="0"/>
                <a:ea typeface="Montserrat" charset="0"/>
                <a:cs typeface="Arial" panose="020B0604020202020204" pitchFamily="34" charset="0"/>
              </a:rPr>
              <a:t>CHEMISTRY IS EVERYWHERE</a:t>
            </a:r>
          </a:p>
        </p:txBody>
      </p:sp>
      <p:sp>
        <p:nvSpPr>
          <p:cNvPr id="32" name="Shape 2906">
            <a:extLst>
              <a:ext uri="{FF2B5EF4-FFF2-40B4-BE49-F238E27FC236}">
                <a16:creationId xmlns:a16="http://schemas.microsoft.com/office/drawing/2014/main" id="{1126D6E6-DEC1-40C0-9774-3C8BF9F22DD1}"/>
              </a:ext>
            </a:extLst>
          </p:cNvPr>
          <p:cNvSpPr/>
          <p:nvPr/>
        </p:nvSpPr>
        <p:spPr>
          <a:xfrm>
            <a:off x="6987599" y="240966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Futura PT Book" panose="020B0502020204020303" pitchFamily="34" charset="0"/>
            </a:endParaRPr>
          </a:p>
        </p:txBody>
      </p:sp>
      <p:sp>
        <p:nvSpPr>
          <p:cNvPr id="33" name="TextBox 32">
            <a:extLst>
              <a:ext uri="{FF2B5EF4-FFF2-40B4-BE49-F238E27FC236}">
                <a16:creationId xmlns:a16="http://schemas.microsoft.com/office/drawing/2014/main" id="{E4D01D83-BAFC-4618-A203-039E51CA1E06}"/>
              </a:ext>
            </a:extLst>
          </p:cNvPr>
          <p:cNvSpPr txBox="1"/>
          <p:nvPr/>
        </p:nvSpPr>
        <p:spPr>
          <a:xfrm>
            <a:off x="7400714" y="3470937"/>
            <a:ext cx="4692259" cy="369332"/>
          </a:xfrm>
          <a:prstGeom prst="rect">
            <a:avLst/>
          </a:prstGeom>
          <a:noFill/>
        </p:spPr>
        <p:txBody>
          <a:bodyPr wrap="square" rtlCol="0">
            <a:spAutoFit/>
          </a:bodyPr>
          <a:lstStyle/>
          <a:p>
            <a:r>
              <a:rPr lang="en-US" sz="900" spc="150" dirty="0">
                <a:solidFill>
                  <a:schemeClr val="tx2"/>
                </a:solidFill>
                <a:latin typeface="Futura PT Book" panose="020B0502020204020303" pitchFamily="34" charset="0"/>
                <a:ea typeface="Montserrat" charset="0"/>
                <a:cs typeface="Arial" panose="020B0604020202020204" pitchFamily="34" charset="0"/>
              </a:rPr>
              <a:t>BEAUTY AND WELLNESS SERVICES </a:t>
            </a:r>
            <a:br>
              <a:rPr lang="en-US" sz="900" spc="150" dirty="0">
                <a:solidFill>
                  <a:schemeClr val="tx2"/>
                </a:solidFill>
                <a:latin typeface="Futura PT Book" panose="020B0502020204020303" pitchFamily="34" charset="0"/>
                <a:ea typeface="Montserrat" charset="0"/>
                <a:cs typeface="Arial" panose="020B0604020202020204" pitchFamily="34" charset="0"/>
              </a:rPr>
            </a:br>
            <a:r>
              <a:rPr lang="en-US" sz="900" spc="150" dirty="0">
                <a:solidFill>
                  <a:schemeClr val="tx2"/>
                </a:solidFill>
                <a:latin typeface="Futura PT Book" panose="020B0502020204020303" pitchFamily="34" charset="0"/>
                <a:ea typeface="Montserrat" charset="0"/>
                <a:cs typeface="Arial" panose="020B0604020202020204" pitchFamily="34" charset="0"/>
              </a:rPr>
              <a:t>DEPEND ON CHEMICALS</a:t>
            </a:r>
            <a:endParaRPr lang="en-US" sz="2700" spc="150" dirty="0">
              <a:solidFill>
                <a:schemeClr val="tx2"/>
              </a:solidFill>
              <a:latin typeface="Futura PT Book" panose="020B0502020204020303" pitchFamily="34" charset="0"/>
              <a:ea typeface="Montserrat" charset="0"/>
              <a:cs typeface="Arial" panose="020B0604020202020204" pitchFamily="34" charset="0"/>
            </a:endParaRPr>
          </a:p>
        </p:txBody>
      </p:sp>
      <p:sp>
        <p:nvSpPr>
          <p:cNvPr id="34" name="Shape 2906">
            <a:extLst>
              <a:ext uri="{FF2B5EF4-FFF2-40B4-BE49-F238E27FC236}">
                <a16:creationId xmlns:a16="http://schemas.microsoft.com/office/drawing/2014/main" id="{0EE21E7C-3575-4A7F-B293-A46993D07192}"/>
              </a:ext>
            </a:extLst>
          </p:cNvPr>
          <p:cNvSpPr/>
          <p:nvPr/>
        </p:nvSpPr>
        <p:spPr>
          <a:xfrm>
            <a:off x="6987599" y="347746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Futura PT Book" panose="020B0502020204020303" pitchFamily="34" charset="0"/>
            </a:endParaRPr>
          </a:p>
        </p:txBody>
      </p:sp>
      <p:sp>
        <p:nvSpPr>
          <p:cNvPr id="38" name="Shape 2906">
            <a:extLst>
              <a:ext uri="{FF2B5EF4-FFF2-40B4-BE49-F238E27FC236}">
                <a16:creationId xmlns:a16="http://schemas.microsoft.com/office/drawing/2014/main" id="{376F8BDA-B155-4CAF-B783-AF2590F7A02F}"/>
              </a:ext>
            </a:extLst>
          </p:cNvPr>
          <p:cNvSpPr/>
          <p:nvPr/>
        </p:nvSpPr>
        <p:spPr>
          <a:xfrm>
            <a:off x="6987598" y="4566959"/>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Futura PT Book" panose="020B0502020204020303" pitchFamily="34" charset="0"/>
            </a:endParaRPr>
          </a:p>
        </p:txBody>
      </p:sp>
      <p:sp>
        <p:nvSpPr>
          <p:cNvPr id="11" name="TextBox 10">
            <a:extLst>
              <a:ext uri="{FF2B5EF4-FFF2-40B4-BE49-F238E27FC236}">
                <a16:creationId xmlns:a16="http://schemas.microsoft.com/office/drawing/2014/main" id="{D1282E5E-4D67-7645-8AB6-ADDF1F77EB8D}"/>
              </a:ext>
            </a:extLst>
          </p:cNvPr>
          <p:cNvSpPr txBox="1"/>
          <p:nvPr/>
        </p:nvSpPr>
        <p:spPr>
          <a:xfrm>
            <a:off x="301625" y="5151986"/>
            <a:ext cx="1484334"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lenoleum/Shutterstock.com</a:t>
            </a:r>
          </a:p>
        </p:txBody>
      </p:sp>
      <p:pic>
        <p:nvPicPr>
          <p:cNvPr id="2" name="Picture 1" descr="Logo&#10;&#10;Description automatically generated">
            <a:extLst>
              <a:ext uri="{FF2B5EF4-FFF2-40B4-BE49-F238E27FC236}">
                <a16:creationId xmlns:a16="http://schemas.microsoft.com/office/drawing/2014/main" id="{673B3A68-E93E-8EEC-EAC3-331AD1B434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1410759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56B6A2-6BE1-44B9-80C4-C78DA3DD06E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658000" y="3942353"/>
            <a:ext cx="4298964" cy="2419112"/>
          </a:xfrm>
        </p:spPr>
      </p:pic>
      <p:sp>
        <p:nvSpPr>
          <p:cNvPr id="45" name="TextBox 44"/>
          <p:cNvSpPr txBox="1"/>
          <p:nvPr/>
        </p:nvSpPr>
        <p:spPr>
          <a:xfrm>
            <a:off x="927963" y="276068"/>
            <a:ext cx="9759038" cy="1107996"/>
          </a:xfrm>
          <a:prstGeom prst="rect">
            <a:avLst/>
          </a:prstGeom>
          <a:noFill/>
        </p:spPr>
        <p:txBody>
          <a:bodyPr wrap="square" rtlCol="0">
            <a:spAutoFit/>
          </a:bodyPr>
          <a:lstStyle/>
          <a:p>
            <a:pPr algn="ctr"/>
            <a:r>
              <a:rPr lang="en-US" sz="3300" spc="300" dirty="0">
                <a:solidFill>
                  <a:schemeClr val="tx2"/>
                </a:solidFill>
                <a:latin typeface="Futura PT Demi" panose="020B0702020204020303" pitchFamily="34" charset="0"/>
                <a:ea typeface="Montserrat" charset="0"/>
                <a:cs typeface="Arial" panose="020B0604020202020204" pitchFamily="34" charset="0"/>
              </a:rPr>
              <a:t>ACTIVITY: BETTER LIVING </a:t>
            </a:r>
            <a:br>
              <a:rPr lang="en-US" sz="3300" spc="300" dirty="0">
                <a:solidFill>
                  <a:schemeClr val="tx2"/>
                </a:solidFill>
                <a:latin typeface="Futura PT Demi" panose="020B0702020204020303" pitchFamily="34" charset="0"/>
                <a:ea typeface="Montserrat" charset="0"/>
                <a:cs typeface="Arial" panose="020B0604020202020204" pitchFamily="34" charset="0"/>
              </a:rPr>
            </a:br>
            <a:r>
              <a:rPr lang="en-US" sz="3300" spc="300" dirty="0">
                <a:solidFill>
                  <a:schemeClr val="tx2"/>
                </a:solidFill>
                <a:latin typeface="Futura PT Demi" panose="020B0702020204020303" pitchFamily="34" charset="0"/>
                <a:ea typeface="Montserrat" charset="0"/>
                <a:cs typeface="Arial" panose="020B0604020202020204" pitchFamily="34" charset="0"/>
              </a:rPr>
              <a:t>THROUGH CHEMISTRY</a:t>
            </a:r>
            <a:endParaRPr lang="en-US" sz="4800" spc="300" dirty="0">
              <a:solidFill>
                <a:schemeClr val="tx2"/>
              </a:solidFill>
              <a:latin typeface="Futura PT Demi" panose="020B0702020204020303" pitchFamily="34" charset="0"/>
              <a:ea typeface="Montserrat" charset="0"/>
              <a:cs typeface="Arial" panose="020B0604020202020204" pitchFamily="34" charset="0"/>
            </a:endParaRPr>
          </a:p>
        </p:txBody>
      </p:sp>
      <p:sp>
        <p:nvSpPr>
          <p:cNvPr id="47" name="TextBox 46"/>
          <p:cNvSpPr txBox="1"/>
          <p:nvPr/>
        </p:nvSpPr>
        <p:spPr>
          <a:xfrm>
            <a:off x="801676" y="1776921"/>
            <a:ext cx="8867288" cy="1154675"/>
          </a:xfrm>
          <a:prstGeom prst="rect">
            <a:avLst/>
          </a:prstGeom>
          <a:noFill/>
        </p:spPr>
        <p:txBody>
          <a:bodyPr wrap="square" rtlCol="0">
            <a:spAutoFit/>
          </a:bodyPr>
          <a:lstStyle/>
          <a:p>
            <a:pPr>
              <a:lnSpc>
                <a:spcPct val="150000"/>
              </a:lnSpc>
            </a:pPr>
            <a:r>
              <a:rPr lang="en-US" sz="1600" dirty="0">
                <a:latin typeface="Futura PT Book" panose="020B0502020204020303" pitchFamily="34" charset="0"/>
                <a:ea typeface="Montserrat Light" charset="0"/>
                <a:cs typeface="Arial" panose="020B0604020202020204" pitchFamily="34" charset="0"/>
              </a:rPr>
              <a:t>In groups, discuss and record everything you did between waking up this morning and arriving for school, beginning with the alarm clock going off. Once you have your list ready, read back through it and note which tasks used chemistry and how.</a:t>
            </a:r>
          </a:p>
        </p:txBody>
      </p:sp>
      <p:sp>
        <p:nvSpPr>
          <p:cNvPr id="51" name="TextBox 50"/>
          <p:cNvSpPr txBox="1"/>
          <p:nvPr/>
        </p:nvSpPr>
        <p:spPr>
          <a:xfrm>
            <a:off x="801677" y="3012989"/>
            <a:ext cx="8867287" cy="426976"/>
          </a:xfrm>
          <a:prstGeom prst="rect">
            <a:avLst/>
          </a:prstGeom>
          <a:noFill/>
        </p:spPr>
        <p:txBody>
          <a:bodyPr wrap="square" rtlCol="0">
            <a:spAutoFit/>
          </a:bodyPr>
          <a:lstStyle/>
          <a:p>
            <a:pPr>
              <a:lnSpc>
                <a:spcPct val="150000"/>
              </a:lnSpc>
            </a:pPr>
            <a:r>
              <a:rPr lang="en-US" sz="1600" dirty="0">
                <a:latin typeface="Futura PT Book" panose="020B0502020204020303" pitchFamily="34" charset="0"/>
                <a:ea typeface="Montserrat Light" charset="0"/>
                <a:cs typeface="Arial" panose="020B0604020202020204" pitchFamily="34" charset="0"/>
              </a:rPr>
              <a:t>For example: “brushed teeth–chemistry (water, toothpaste)”</a:t>
            </a:r>
          </a:p>
        </p:txBody>
      </p:sp>
    </p:spTree>
    <p:extLst>
      <p:ext uri="{BB962C8B-B14F-4D97-AF65-F5344CB8AC3E}">
        <p14:creationId xmlns:p14="http://schemas.microsoft.com/office/powerpoint/2010/main" val="3679547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photo shows nail polish being spilled out from a bottle."/>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t="66168" b="5234"/>
          <a:stretch/>
        </p:blipFill>
        <p:spPr bwMode="auto">
          <a:xfrm>
            <a:off x="758042" y="1952884"/>
            <a:ext cx="4034400" cy="4536127"/>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0114CCC-A9D1-4E17-A47A-8D27D00FB92E}"/>
              </a:ext>
            </a:extLst>
          </p:cNvPr>
          <p:cNvSpPr txBox="1"/>
          <p:nvPr/>
        </p:nvSpPr>
        <p:spPr>
          <a:xfrm>
            <a:off x="6096000" y="3456045"/>
            <a:ext cx="5086350" cy="79630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latin typeface="Futura PT Demi" panose="020B0702020204020303" pitchFamily="34" charset="0"/>
                <a:ea typeface="Montserrat Light" charset="0"/>
                <a:cs typeface="Arial" panose="020B0604020202020204" pitchFamily="34" charset="0"/>
              </a:rPr>
              <a:t>Occupies space and has mass (weight)</a:t>
            </a:r>
          </a:p>
          <a:p>
            <a:pPr marL="171450" indent="-171450">
              <a:lnSpc>
                <a:spcPct val="150000"/>
              </a:lnSpc>
              <a:buFont typeface="Arial" panose="020B0604020202020204" pitchFamily="34" charset="0"/>
              <a:buChar char="•"/>
            </a:pPr>
            <a:r>
              <a:rPr lang="en-US" sz="1600" spc="150" dirty="0">
                <a:latin typeface="Futura PT Demi" panose="020B0702020204020303" pitchFamily="34" charset="0"/>
                <a:ea typeface="Montserrat Light" charset="0"/>
                <a:cs typeface="Arial" panose="020B0604020202020204" pitchFamily="34" charset="0"/>
              </a:rPr>
              <a:t>Can touch, taste, smell, or see</a:t>
            </a:r>
          </a:p>
        </p:txBody>
      </p:sp>
      <p:sp>
        <p:nvSpPr>
          <p:cNvPr id="2" name="Rectangle 1">
            <a:extLst>
              <a:ext uri="{FF2B5EF4-FFF2-40B4-BE49-F238E27FC236}">
                <a16:creationId xmlns:a16="http://schemas.microsoft.com/office/drawing/2014/main" id="{2C62FD64-2613-4089-8300-2B53051CC060}"/>
              </a:ext>
            </a:extLst>
          </p:cNvPr>
          <p:cNvSpPr/>
          <p:nvPr/>
        </p:nvSpPr>
        <p:spPr>
          <a:xfrm>
            <a:off x="6096001" y="3081001"/>
            <a:ext cx="4595139" cy="430887"/>
          </a:xfrm>
          <a:prstGeom prst="rect">
            <a:avLst/>
          </a:prstGeom>
        </p:spPr>
        <p:txBody>
          <a:bodyPr wrap="square">
            <a:spAutoFit/>
          </a:bodyPr>
          <a:lstStyle/>
          <a:p>
            <a:r>
              <a:rPr lang="en-US" sz="2200" u="sng" spc="150" dirty="0">
                <a:solidFill>
                  <a:schemeClr val="tx2"/>
                </a:solidFill>
                <a:latin typeface="Futura PT Demi" panose="020B0702020204020303" pitchFamily="34" charset="0"/>
                <a:ea typeface="Montserrat" charset="0"/>
                <a:cs typeface="Arial" panose="020B0604020202020204" pitchFamily="34" charset="0"/>
                <a:hlinkClick r:id="" action="ppaction://noaction">
                  <a:snd r:embed="rId4" name="matter.wav"/>
                </a:hlinkClick>
              </a:rPr>
              <a:t>MATTER</a:t>
            </a:r>
            <a:endParaRPr lang="en-US" sz="2200" u="sng" spc="150" dirty="0">
              <a:solidFill>
                <a:schemeClr val="tx2"/>
              </a:solidFill>
              <a:latin typeface="Futura PT Demi" panose="020B0702020204020303" pitchFamily="34" charset="0"/>
              <a:ea typeface="Montserrat" charset="0"/>
              <a:cs typeface="Arial" panose="020B0604020202020204" pitchFamily="34" charset="0"/>
            </a:endParaRPr>
          </a:p>
        </p:txBody>
      </p:sp>
      <p:sp>
        <p:nvSpPr>
          <p:cNvPr id="7" name="Rectangle 6">
            <a:extLst>
              <a:ext uri="{FF2B5EF4-FFF2-40B4-BE49-F238E27FC236}">
                <a16:creationId xmlns:a16="http://schemas.microsoft.com/office/drawing/2014/main" id="{9925FDEB-1F44-4024-8D0A-96A0F0252957}"/>
              </a:ext>
            </a:extLst>
          </p:cNvPr>
          <p:cNvSpPr/>
          <p:nvPr/>
        </p:nvSpPr>
        <p:spPr>
          <a:xfrm>
            <a:off x="6096001" y="4362021"/>
            <a:ext cx="4905690" cy="430887"/>
          </a:xfrm>
          <a:prstGeom prst="rect">
            <a:avLst/>
          </a:prstGeom>
        </p:spPr>
        <p:txBody>
          <a:bodyPr wrap="square">
            <a:spAutoFit/>
          </a:bodyPr>
          <a:lstStyle/>
          <a:p>
            <a:r>
              <a:rPr lang="en-US" sz="2200" spc="150" dirty="0">
                <a:solidFill>
                  <a:schemeClr val="tx2"/>
                </a:solidFill>
                <a:latin typeface="Futura PT Demi" panose="020B0702020204020303" pitchFamily="34" charset="0"/>
                <a:ea typeface="Montserrat" charset="0"/>
                <a:cs typeface="Arial" panose="020B0604020202020204" pitchFamily="34" charset="0"/>
              </a:rPr>
              <a:t>ENERGY</a:t>
            </a:r>
          </a:p>
        </p:txBody>
      </p:sp>
      <p:sp>
        <p:nvSpPr>
          <p:cNvPr id="8" name="TextBox 7">
            <a:extLst>
              <a:ext uri="{FF2B5EF4-FFF2-40B4-BE49-F238E27FC236}">
                <a16:creationId xmlns:a16="http://schemas.microsoft.com/office/drawing/2014/main" id="{DED827BA-027C-41B3-8BFE-E24C3029C4D3}"/>
              </a:ext>
            </a:extLst>
          </p:cNvPr>
          <p:cNvSpPr txBox="1"/>
          <p:nvPr/>
        </p:nvSpPr>
        <p:spPr>
          <a:xfrm>
            <a:off x="6096001" y="4699594"/>
            <a:ext cx="5086350"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latin typeface="Futura PT Demi" panose="020B0702020204020303" pitchFamily="34" charset="0"/>
                <a:ea typeface="Montserrat Light" charset="0"/>
                <a:cs typeface="Arial" panose="020B0604020202020204" pitchFamily="34" charset="0"/>
              </a:rPr>
              <a:t>Does not occupy space or have mass</a:t>
            </a:r>
          </a:p>
        </p:txBody>
      </p:sp>
      <p:sp>
        <p:nvSpPr>
          <p:cNvPr id="9" name="TextBox 8">
            <a:extLst>
              <a:ext uri="{FF2B5EF4-FFF2-40B4-BE49-F238E27FC236}">
                <a16:creationId xmlns:a16="http://schemas.microsoft.com/office/drawing/2014/main" id="{A12BA895-F50F-493E-9CE8-40E07A6B3B6E}"/>
              </a:ext>
            </a:extLst>
          </p:cNvPr>
          <p:cNvSpPr txBox="1"/>
          <p:nvPr/>
        </p:nvSpPr>
        <p:spPr>
          <a:xfrm>
            <a:off x="688257" y="366242"/>
            <a:ext cx="9520795" cy="1107996"/>
          </a:xfrm>
          <a:prstGeom prst="rect">
            <a:avLst/>
          </a:prstGeom>
          <a:noFill/>
        </p:spPr>
        <p:txBody>
          <a:bodyPr wrap="square" rtlCol="0">
            <a:spAutoFit/>
          </a:bodyPr>
          <a:lstStyle/>
          <a:p>
            <a:r>
              <a:rPr lang="en-US" sz="3300" spc="300" dirty="0">
                <a:solidFill>
                  <a:schemeClr val="tx2"/>
                </a:solidFill>
                <a:latin typeface="+mj-lt"/>
                <a:ea typeface="Montserrat" charset="0"/>
                <a:cs typeface="Arial" panose="020B0604020202020204" pitchFamily="34" charset="0"/>
              </a:rPr>
              <a:t>IDENTIFY THE BASICS OF CHEMICAL </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STRUCTURE</a:t>
            </a:r>
            <a:endParaRPr lang="en-US" sz="4800" spc="300" dirty="0">
              <a:solidFill>
                <a:schemeClr val="tx2"/>
              </a:solidFill>
              <a:latin typeface="+mj-lt"/>
              <a:ea typeface="Montserrat" charset="0"/>
              <a:cs typeface="Arial" panose="020B0604020202020204" pitchFamily="34" charset="0"/>
            </a:endParaRPr>
          </a:p>
        </p:txBody>
      </p:sp>
      <p:sp>
        <p:nvSpPr>
          <p:cNvPr id="11" name="Rectangle 10">
            <a:extLst>
              <a:ext uri="{FF2B5EF4-FFF2-40B4-BE49-F238E27FC236}">
                <a16:creationId xmlns:a16="http://schemas.microsoft.com/office/drawing/2014/main" id="{F6C93C08-D80D-B649-9295-5EB4DDED11A3}"/>
              </a:ext>
            </a:extLst>
          </p:cNvPr>
          <p:cNvSpPr/>
          <p:nvPr/>
        </p:nvSpPr>
        <p:spPr>
          <a:xfrm>
            <a:off x="6096000" y="2504175"/>
            <a:ext cx="4595139" cy="430887"/>
          </a:xfrm>
          <a:prstGeom prst="rect">
            <a:avLst/>
          </a:prstGeom>
        </p:spPr>
        <p:txBody>
          <a:bodyPr wrap="square">
            <a:spAutoFit/>
          </a:bodyPr>
          <a:lstStyle/>
          <a:p>
            <a:r>
              <a:rPr lang="en-US" sz="2200" u="sng" spc="150" dirty="0">
                <a:solidFill>
                  <a:schemeClr val="tx2"/>
                </a:solidFill>
                <a:latin typeface="Futura PT Demi" panose="020B0702020204020303" pitchFamily="34" charset="0"/>
                <a:ea typeface="Montserrat" charset="0"/>
                <a:cs typeface="Arial" panose="020B0604020202020204" pitchFamily="34" charset="0"/>
                <a:hlinkClick r:id="" action="ppaction://noaction">
                  <a:snd r:embed="rId5" name="chemistry.wav"/>
                </a:hlinkClick>
              </a:rPr>
              <a:t>CHEMISTRY</a:t>
            </a:r>
            <a:endParaRPr lang="en-US" sz="2200" u="sng" spc="150" dirty="0">
              <a:solidFill>
                <a:schemeClr val="tx2"/>
              </a:solidFill>
              <a:latin typeface="Futura PT Demi" panose="020B0702020204020303" pitchFamily="34" charset="0"/>
              <a:ea typeface="Montserrat" charset="0"/>
              <a:cs typeface="Arial" panose="020B0604020202020204" pitchFamily="34" charset="0"/>
            </a:endParaRPr>
          </a:p>
        </p:txBody>
      </p:sp>
    </p:spTree>
    <p:extLst>
      <p:ext uri="{BB962C8B-B14F-4D97-AF65-F5344CB8AC3E}">
        <p14:creationId xmlns:p14="http://schemas.microsoft.com/office/powerpoint/2010/main" val="3010953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12BA895-F50F-493E-9CE8-40E07A6B3B6E}"/>
              </a:ext>
            </a:extLst>
          </p:cNvPr>
          <p:cNvSpPr txBox="1"/>
          <p:nvPr/>
        </p:nvSpPr>
        <p:spPr>
          <a:xfrm>
            <a:off x="660317" y="559511"/>
            <a:ext cx="2400977" cy="1107996"/>
          </a:xfrm>
          <a:prstGeom prst="rect">
            <a:avLst/>
          </a:prstGeom>
          <a:noFill/>
        </p:spPr>
        <p:txBody>
          <a:bodyPr wrap="none" rtlCol="0">
            <a:spAutoFit/>
          </a:bodyPr>
          <a:lstStyle/>
          <a:p>
            <a:pPr algn="ctr"/>
            <a:r>
              <a:rPr lang="en-US" sz="3300" u="sng" spc="300" dirty="0">
                <a:latin typeface="+mj-lt"/>
                <a:ea typeface="Montserrat" charset="0"/>
                <a:cs typeface="Arial" panose="020B0604020202020204" pitchFamily="34" charset="0"/>
                <a:hlinkClick r:id="" action="ppaction://noaction">
                  <a:snd r:embed="rId3" name="element.wav"/>
                  <a:extLst>
                    <a:ext uri="{A12FA001-AC4F-418D-AE19-62706E023703}">
                      <ahyp:hlinkClr xmlns:ahyp="http://schemas.microsoft.com/office/drawing/2018/hyperlinkcolor" val="tx"/>
                    </a:ext>
                  </a:extLst>
                </a:hlinkClick>
              </a:rPr>
              <a:t>ELEMENTS</a:t>
            </a:r>
            <a:endParaRPr lang="en-US" sz="3300" u="sng" spc="300" dirty="0">
              <a:latin typeface="+mj-lt"/>
              <a:ea typeface="Montserrat" charset="0"/>
              <a:cs typeface="Arial" panose="020B0604020202020204" pitchFamily="34" charset="0"/>
            </a:endParaRPr>
          </a:p>
          <a:p>
            <a:pPr algn="ctr"/>
            <a:endParaRPr lang="en-US" sz="3300" spc="300" dirty="0">
              <a:latin typeface="+mj-lt"/>
              <a:ea typeface="Montserrat" charset="0"/>
              <a:cs typeface="Arial" panose="020B0604020202020204" pitchFamily="34" charset="0"/>
            </a:endParaRPr>
          </a:p>
        </p:txBody>
      </p:sp>
      <p:sp>
        <p:nvSpPr>
          <p:cNvPr id="12" name="TextBox 11">
            <a:extLst>
              <a:ext uri="{FF2B5EF4-FFF2-40B4-BE49-F238E27FC236}">
                <a16:creationId xmlns:a16="http://schemas.microsoft.com/office/drawing/2014/main" id="{1CB660A0-C496-5745-9020-5DB74070E132}"/>
              </a:ext>
            </a:extLst>
          </p:cNvPr>
          <p:cNvSpPr txBox="1"/>
          <p:nvPr/>
        </p:nvSpPr>
        <p:spPr>
          <a:xfrm>
            <a:off x="396683" y="3073286"/>
            <a:ext cx="5981124" cy="1420325"/>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spc="150" dirty="0">
                <a:ea typeface="Montserrat Light" charset="0"/>
                <a:cs typeface="Arial" panose="020B0604020202020204" pitchFamily="34" charset="0"/>
              </a:rPr>
              <a:t>Cannot be reduced without loss of identity</a:t>
            </a:r>
          </a:p>
          <a:p>
            <a:pPr marL="171450" indent="-171450">
              <a:lnSpc>
                <a:spcPct val="150000"/>
              </a:lnSpc>
              <a:buFont typeface="Arial" panose="020B0604020202020204" pitchFamily="34" charset="0"/>
              <a:buChar char="•"/>
            </a:pPr>
            <a:r>
              <a:rPr lang="en-US" sz="2000" spc="150" dirty="0">
                <a:ea typeface="Montserrat Light" charset="0"/>
                <a:cs typeface="Arial" panose="020B0604020202020204" pitchFamily="34" charset="0"/>
              </a:rPr>
              <a:t>118 known, 98 naturally occurring</a:t>
            </a:r>
          </a:p>
          <a:p>
            <a:pPr marL="171450" indent="-171450">
              <a:lnSpc>
                <a:spcPct val="150000"/>
              </a:lnSpc>
              <a:buFont typeface="Arial" panose="020B0604020202020204" pitchFamily="34" charset="0"/>
              <a:buChar char="•"/>
            </a:pPr>
            <a:r>
              <a:rPr lang="en-US" sz="2000" spc="150" dirty="0">
                <a:ea typeface="Montserrat Light" charset="0"/>
                <a:cs typeface="Arial" panose="020B0604020202020204" pitchFamily="34" charset="0"/>
              </a:rPr>
              <a:t>Identified by a letter symbol</a:t>
            </a:r>
          </a:p>
        </p:txBody>
      </p:sp>
      <p:pic>
        <p:nvPicPr>
          <p:cNvPr id="2050" name="Picture 2" descr="An illustration shows the chemical representation of carbon. The symbol, uppercase C, is at the center of a square with rounded corners. The element name, Carbon, is center-aligned below the Symbol. The atomic Mass, 12.01, is center-aligned below the element Name, at the bottom of the square. The atomic Number, 6, is at the top left corner of the square."/>
          <p:cNvPicPr>
            <a:picLocks noChangeAspect="1" noChangeArrowheads="1"/>
          </p:cNvPicPr>
          <p:nvPr/>
        </p:nvPicPr>
        <p:blipFill>
          <a:blip r:embed="rId4" cstate="email">
            <a:extLst>
              <a:ext uri="{28A0092B-C50C-407E-A947-70E740481C1C}">
                <a14:useLocalDpi xmlns:a14="http://schemas.microsoft.com/office/drawing/2010/main" val="0"/>
              </a:ext>
            </a:extLst>
          </a:blip>
          <a:stretch>
            <a:fillRect/>
          </a:stretch>
        </p:blipFill>
        <p:spPr bwMode="auto">
          <a:xfrm>
            <a:off x="5801032" y="2409682"/>
            <a:ext cx="5435187" cy="2369741"/>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 name="Picture 2" descr="Logo&#10;&#10;Description automatically generated">
            <a:extLst>
              <a:ext uri="{FF2B5EF4-FFF2-40B4-BE49-F238E27FC236}">
                <a16:creationId xmlns:a16="http://schemas.microsoft.com/office/drawing/2014/main" id="{30D96BCD-C005-C703-60B2-6F26020805AA}"/>
              </a:ext>
            </a:extLst>
          </p:cNvPr>
          <p:cNvPicPr>
            <a:picLocks noChangeAspect="1"/>
          </p:cNvPicPr>
          <p:nvPr/>
        </p:nvPicPr>
        <p:blipFill>
          <a:blip r:embed="rId5"/>
          <a:stretch>
            <a:fillRect/>
          </a:stretch>
        </p:blipFill>
        <p:spPr>
          <a:xfrm>
            <a:off x="10062558" y="148441"/>
            <a:ext cx="1930008" cy="1930137"/>
          </a:xfrm>
          <a:prstGeom prst="rect">
            <a:avLst/>
          </a:prstGeom>
        </p:spPr>
      </p:pic>
    </p:spTree>
    <p:extLst>
      <p:ext uri="{BB962C8B-B14F-4D97-AF65-F5344CB8AC3E}">
        <p14:creationId xmlns:p14="http://schemas.microsoft.com/office/powerpoint/2010/main" val="2127213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60114CCC-A9D1-4E17-A47A-8D27D00FB92E}"/>
              </a:ext>
            </a:extLst>
          </p:cNvPr>
          <p:cNvSpPr txBox="1"/>
          <p:nvPr/>
        </p:nvSpPr>
        <p:spPr>
          <a:xfrm>
            <a:off x="8262605" y="2741937"/>
            <a:ext cx="5086350" cy="1420325"/>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3" name="protons.wav"/>
                </a:hlinkClick>
              </a:rPr>
              <a:t>Protons</a:t>
            </a:r>
            <a:r>
              <a:rPr lang="en-US" sz="2000" spc="150" dirty="0">
                <a:solidFill>
                  <a:schemeClr val="accent4">
                    <a:lumMod val="50000"/>
                  </a:schemeClr>
                </a:solidFill>
                <a:ea typeface="Montserrat Light" charset="0"/>
                <a:cs typeface="Arial" panose="020B0604020202020204" pitchFamily="34" charset="0"/>
              </a:rPr>
              <a:t> (+)</a:t>
            </a:r>
          </a:p>
          <a:p>
            <a:pPr marL="171450" indent="-171450">
              <a:lnSpc>
                <a:spcPct val="150000"/>
              </a:lnSpc>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4" name="neutrons.wav"/>
                </a:hlinkClick>
              </a:rPr>
              <a:t>Neutrons</a:t>
            </a:r>
            <a:r>
              <a:rPr lang="en-US" sz="2000" spc="150" dirty="0">
                <a:solidFill>
                  <a:schemeClr val="accent4">
                    <a:lumMod val="50000"/>
                  </a:schemeClr>
                </a:solidFill>
                <a:ea typeface="Montserrat Light" charset="0"/>
                <a:cs typeface="Arial" panose="020B0604020202020204" pitchFamily="34" charset="0"/>
              </a:rPr>
              <a:t> (0)</a:t>
            </a:r>
          </a:p>
          <a:p>
            <a:pPr marL="171450" indent="-171450">
              <a:lnSpc>
                <a:spcPct val="150000"/>
              </a:lnSpc>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5" name="electrons.wav"/>
                </a:hlinkClick>
              </a:rPr>
              <a:t>Electrons</a:t>
            </a:r>
            <a:r>
              <a:rPr lang="en-US" sz="2000" spc="150" dirty="0">
                <a:solidFill>
                  <a:schemeClr val="accent4">
                    <a:lumMod val="50000"/>
                  </a:schemeClr>
                </a:solidFill>
                <a:ea typeface="Montserrat Light" charset="0"/>
                <a:cs typeface="Arial" panose="020B0604020202020204" pitchFamily="34" charset="0"/>
              </a:rPr>
              <a:t> (-)</a:t>
            </a:r>
          </a:p>
        </p:txBody>
      </p:sp>
      <p:sp>
        <p:nvSpPr>
          <p:cNvPr id="9" name="TextBox 8">
            <a:extLst>
              <a:ext uri="{FF2B5EF4-FFF2-40B4-BE49-F238E27FC236}">
                <a16:creationId xmlns:a16="http://schemas.microsoft.com/office/drawing/2014/main" id="{A12BA895-F50F-493E-9CE8-40E07A6B3B6E}"/>
              </a:ext>
            </a:extLst>
          </p:cNvPr>
          <p:cNvSpPr txBox="1"/>
          <p:nvPr/>
        </p:nvSpPr>
        <p:spPr>
          <a:xfrm>
            <a:off x="4927626" y="407658"/>
            <a:ext cx="1754647" cy="600164"/>
          </a:xfrm>
          <a:prstGeom prst="rect">
            <a:avLst/>
          </a:prstGeom>
          <a:noFill/>
        </p:spPr>
        <p:txBody>
          <a:bodyPr wrap="none" rtlCol="0">
            <a:spAutoFit/>
          </a:bodyPr>
          <a:lstStyle/>
          <a:p>
            <a:pPr algn="ctr"/>
            <a:r>
              <a:rPr lang="en-US" sz="3300" u="sng" spc="300" dirty="0">
                <a:latin typeface="+mj-lt"/>
                <a:ea typeface="Montserrat" charset="0"/>
                <a:cs typeface="Arial" panose="020B0604020202020204" pitchFamily="34" charset="0"/>
                <a:hlinkClick r:id="" action="ppaction://noaction">
                  <a:snd r:embed="rId6" name="atoms.wav"/>
                  <a:extLst>
                    <a:ext uri="{A12FA001-AC4F-418D-AE19-62706E023703}">
                      <ahyp:hlinkClr xmlns:ahyp="http://schemas.microsoft.com/office/drawing/2018/hyperlinkcolor" val="tx"/>
                    </a:ext>
                  </a:extLst>
                </a:hlinkClick>
              </a:rPr>
              <a:t>ATOMS</a:t>
            </a:r>
            <a:endParaRPr lang="en-US" sz="4800" u="sng" spc="300" dirty="0">
              <a:latin typeface="+mj-lt"/>
              <a:ea typeface="Montserrat" charset="0"/>
              <a:cs typeface="Arial" panose="020B0604020202020204" pitchFamily="34" charset="0"/>
            </a:endParaRPr>
          </a:p>
        </p:txBody>
      </p:sp>
      <p:pic>
        <p:nvPicPr>
          <p:cNvPr id="3074" name="Picture 2" descr="An illustration shows the atomic structure of carbon. The nucleus is at the center; it has three proton pairs and three neutron pairs that are arranged alternatively. Three orbits, represented by three concentric circles around the nucleus, have each two electrons."/>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588933" y="1007822"/>
            <a:ext cx="7338436" cy="541863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1282E5E-4D67-7645-8AB6-ADDF1F77EB8D}"/>
              </a:ext>
            </a:extLst>
          </p:cNvPr>
          <p:cNvSpPr txBox="1"/>
          <p:nvPr/>
        </p:nvSpPr>
        <p:spPr>
          <a:xfrm>
            <a:off x="1588" y="6673334"/>
            <a:ext cx="1796045" cy="2308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general-fmv/Shutterstock.com</a:t>
            </a:r>
          </a:p>
        </p:txBody>
      </p:sp>
    </p:spTree>
    <p:extLst>
      <p:ext uri="{BB962C8B-B14F-4D97-AF65-F5344CB8AC3E}">
        <p14:creationId xmlns:p14="http://schemas.microsoft.com/office/powerpoint/2010/main" val="1315230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DD3CE466-9D97-4B9B-B3F5-B3DDACFEDBD0}"/>
              </a:ext>
            </a:extLst>
          </p:cNvPr>
          <p:cNvSpPr txBox="1"/>
          <p:nvPr/>
        </p:nvSpPr>
        <p:spPr>
          <a:xfrm>
            <a:off x="2451048" y="574234"/>
            <a:ext cx="7288350" cy="600164"/>
          </a:xfrm>
          <a:prstGeom prst="rect">
            <a:avLst/>
          </a:prstGeom>
          <a:noFill/>
        </p:spPr>
        <p:txBody>
          <a:bodyPr wrap="square" rtlCol="0">
            <a:spAutoFit/>
          </a:bodyPr>
          <a:lstStyle/>
          <a:p>
            <a:pPr algn="ctr"/>
            <a:r>
              <a:rPr lang="en-US" sz="3300" u="sng" spc="300" dirty="0">
                <a:latin typeface="+mj-lt"/>
                <a:ea typeface="Montserrat" charset="0"/>
                <a:cs typeface="Arial" panose="020B0604020202020204" pitchFamily="34" charset="0"/>
                <a:hlinkClick r:id="" action="ppaction://noaction">
                  <a:snd r:embed="rId3" name="molecule.wav"/>
                  <a:extLst>
                    <a:ext uri="{A12FA001-AC4F-418D-AE19-62706E023703}">
                      <ahyp:hlinkClr xmlns:ahyp="http://schemas.microsoft.com/office/drawing/2018/hyperlinkcolor" val="tx"/>
                    </a:ext>
                  </a:extLst>
                </a:hlinkClick>
              </a:rPr>
              <a:t>MOLECULES</a:t>
            </a:r>
            <a:endParaRPr lang="en-US" sz="3300" u="sng" spc="300" dirty="0">
              <a:latin typeface="+mj-lt"/>
              <a:ea typeface="Montserrat" charset="0"/>
              <a:cs typeface="Arial" panose="020B0604020202020204" pitchFamily="34" charset="0"/>
            </a:endParaRPr>
          </a:p>
        </p:txBody>
      </p:sp>
      <p:sp>
        <p:nvSpPr>
          <p:cNvPr id="26" name="TextBox 25">
            <a:extLst>
              <a:ext uri="{FF2B5EF4-FFF2-40B4-BE49-F238E27FC236}">
                <a16:creationId xmlns:a16="http://schemas.microsoft.com/office/drawing/2014/main" id="{1E761DC3-9CD5-6048-BBFE-624729579FFE}"/>
              </a:ext>
            </a:extLst>
          </p:cNvPr>
          <p:cNvSpPr txBox="1"/>
          <p:nvPr/>
        </p:nvSpPr>
        <p:spPr>
          <a:xfrm>
            <a:off x="2001560" y="4916583"/>
            <a:ext cx="6793070" cy="1881990"/>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spc="150" dirty="0">
                <a:ea typeface="Montserrat Light" charset="0"/>
                <a:cs typeface="Arial" panose="020B0604020202020204" pitchFamily="34" charset="0"/>
              </a:rPr>
              <a:t>Chemical combination of two or more atoms</a:t>
            </a:r>
          </a:p>
          <a:p>
            <a:pPr marL="171450" indent="-171450">
              <a:lnSpc>
                <a:spcPct val="150000"/>
              </a:lnSpc>
              <a:buClr>
                <a:schemeClr val="tx1"/>
              </a:buClr>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4" name="elemental_molecule.wav"/>
                </a:hlinkClick>
              </a:rPr>
              <a:t>Elemental molecule</a:t>
            </a:r>
            <a:endParaRPr lang="en-US" sz="20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Clr>
                <a:schemeClr val="tx1"/>
              </a:buClr>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5" name="compound_molecules.wav"/>
                </a:hlinkClick>
              </a:rPr>
              <a:t>Compound molecule</a:t>
            </a:r>
            <a:endParaRPr lang="en-US" sz="20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endParaRPr lang="en-US" sz="2000" spc="150" dirty="0">
              <a:solidFill>
                <a:schemeClr val="accent4">
                  <a:lumMod val="50000"/>
                </a:schemeClr>
              </a:solidFill>
              <a:ea typeface="Montserrat Light" charset="0"/>
              <a:cs typeface="Arial" panose="020B0604020202020204" pitchFamily="34" charset="0"/>
            </a:endParaRPr>
          </a:p>
        </p:txBody>
      </p:sp>
      <p:pic>
        <p:nvPicPr>
          <p:cNvPr id="4098" name="Picture 2" descr="An illustration shows three space-filling models of atomic oxygen, Oxygen-O subscript 2, and Ozone-O subscript 3. The space-filling model of atomic oxygen shows an oxygen atom O, represented by a red sphere. The space-filling model of Oxygen O subscript 2 shows two oxygen atoms represented by two fused red spheres. The space-filling model of Ozone O subscript 3 shows a central oxygen atom represented by a red sphere, attached to two oxygen atoms, one each on its either sid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4450" y="1893017"/>
            <a:ext cx="3715045" cy="258747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An illustration shows four space-filling models of Sodium chloride-N a C l, Water-H subscript 2 O, Carbon dioxide- C O subscript 2, and Hydrogen peroxide- H subscript 2 O subscript 2. The space-filling model of Sodium chloride shows a sodium atom, represented by a green sphere, attached to a chlorine atom, represented by a yellow sphere. The space-filling model of water shows a central oxygen atom represented by a red sphere, attached to two hydrogen atoms, one each on its either side; each hydrogen atom is represented by a blue sphere. The space-filling model of carbon dioxide shows a central carbon atom represented by a gray sphere, attached to two oxygen atoms on its either side, each of which is represented by a red sphere. The space-filling model of Hydrogen peroxide shows two oxygen atoms, each represented by a red sphere that are fused together. A hydrogen atom, represented by a blue sphere, is attached to each oxygen ato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67668" y="1975272"/>
            <a:ext cx="5317325" cy="2507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999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12BA895-F50F-493E-9CE8-40E07A6B3B6E}"/>
              </a:ext>
            </a:extLst>
          </p:cNvPr>
          <p:cNvSpPr txBox="1"/>
          <p:nvPr/>
        </p:nvSpPr>
        <p:spPr>
          <a:xfrm>
            <a:off x="674810" y="370835"/>
            <a:ext cx="9826042" cy="1107996"/>
          </a:xfrm>
          <a:prstGeom prst="rect">
            <a:avLst/>
          </a:prstGeom>
          <a:noFill/>
        </p:spPr>
        <p:txBody>
          <a:bodyPr wrap="square" rtlCol="0">
            <a:spAutoFit/>
          </a:bodyPr>
          <a:lstStyle/>
          <a:p>
            <a:r>
              <a:rPr lang="en-US" sz="3300" spc="300" dirty="0">
                <a:solidFill>
                  <a:schemeClr val="tx2"/>
                </a:solidFill>
                <a:latin typeface="+mj-lt"/>
                <a:ea typeface="Montserrat" charset="0"/>
                <a:cs typeface="Arial" panose="020B0604020202020204" pitchFamily="34" charset="0"/>
              </a:rPr>
              <a:t>PHYSICAL AND CHEMICAL PROPERTIES </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OF MATTER</a:t>
            </a:r>
          </a:p>
        </p:txBody>
      </p:sp>
      <p:sp>
        <p:nvSpPr>
          <p:cNvPr id="11" name="TextBox 10">
            <a:extLst>
              <a:ext uri="{FF2B5EF4-FFF2-40B4-BE49-F238E27FC236}">
                <a16:creationId xmlns:a16="http://schemas.microsoft.com/office/drawing/2014/main" id="{CECCD1C0-63D2-3F47-BAE1-071EDD14BD2D}"/>
              </a:ext>
            </a:extLst>
          </p:cNvPr>
          <p:cNvSpPr txBox="1"/>
          <p:nvPr/>
        </p:nvSpPr>
        <p:spPr>
          <a:xfrm>
            <a:off x="6590023" y="3387919"/>
            <a:ext cx="5086350" cy="79630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Form is changed without becoming a new substance</a:t>
            </a:r>
          </a:p>
        </p:txBody>
      </p:sp>
      <p:sp>
        <p:nvSpPr>
          <p:cNvPr id="14" name="Rectangle 13">
            <a:extLst>
              <a:ext uri="{FF2B5EF4-FFF2-40B4-BE49-F238E27FC236}">
                <a16:creationId xmlns:a16="http://schemas.microsoft.com/office/drawing/2014/main" id="{8BBA58D5-306F-A149-A1B4-907BF6492D9E}"/>
              </a:ext>
            </a:extLst>
          </p:cNvPr>
          <p:cNvSpPr/>
          <p:nvPr/>
        </p:nvSpPr>
        <p:spPr>
          <a:xfrm>
            <a:off x="6590022" y="3044280"/>
            <a:ext cx="4595139"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3" name="physical_change.wav"/>
                </a:hlinkClick>
              </a:rPr>
              <a:t>PHYSICAL CHANGE</a:t>
            </a:r>
            <a:endParaRPr lang="en-US" sz="2200" u="sng" spc="150" dirty="0">
              <a:solidFill>
                <a:schemeClr val="tx2"/>
              </a:solidFill>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06A71BA4-0EDC-FA4A-9A43-3FDF4AAFE832}"/>
              </a:ext>
            </a:extLst>
          </p:cNvPr>
          <p:cNvSpPr txBox="1"/>
          <p:nvPr/>
        </p:nvSpPr>
        <p:spPr>
          <a:xfrm>
            <a:off x="6590023" y="4916682"/>
            <a:ext cx="5086350" cy="79630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Change in the chemical composition or makeup of a substance</a:t>
            </a:r>
          </a:p>
        </p:txBody>
      </p:sp>
      <p:sp>
        <p:nvSpPr>
          <p:cNvPr id="16" name="Rectangle 15">
            <a:extLst>
              <a:ext uri="{FF2B5EF4-FFF2-40B4-BE49-F238E27FC236}">
                <a16:creationId xmlns:a16="http://schemas.microsoft.com/office/drawing/2014/main" id="{30B9148F-59A7-654F-8186-E5CBDF7245E2}"/>
              </a:ext>
            </a:extLst>
          </p:cNvPr>
          <p:cNvSpPr/>
          <p:nvPr/>
        </p:nvSpPr>
        <p:spPr>
          <a:xfrm>
            <a:off x="6590023" y="4573042"/>
            <a:ext cx="4595139"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4" name="chemical_change.wav"/>
                </a:hlinkClick>
              </a:rPr>
              <a:t>CHEMICAL CHANGE</a:t>
            </a:r>
            <a:endParaRPr lang="en-US" sz="2200" u="sng" spc="150" dirty="0">
              <a:solidFill>
                <a:schemeClr val="tx2"/>
              </a:solidFill>
              <a:ea typeface="Montserrat" charset="0"/>
              <a:cs typeface="Arial" panose="020B0604020202020204" pitchFamily="34" charset="0"/>
            </a:endParaRPr>
          </a:p>
        </p:txBody>
      </p:sp>
      <p:sp>
        <p:nvSpPr>
          <p:cNvPr id="12" name="Rectangle 11">
            <a:extLst>
              <a:ext uri="{FF2B5EF4-FFF2-40B4-BE49-F238E27FC236}">
                <a16:creationId xmlns:a16="http://schemas.microsoft.com/office/drawing/2014/main" id="{F9ECEA49-2B1C-44C0-89FA-312DB57F29B0}"/>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pic>
        <p:nvPicPr>
          <p:cNvPr id="5122" name="Picture 2" descr="An illustration depicts an experiment. Water in a beaker is surrounded by two candles, one each on its either side. Two double headed arrows from water point toward an ice cube and steam emanating from another beaker. Text corresponding to the double arrow between ice and water reads, heating and cooling of water. Text corresponding to the double arrow between steam and water reads, water is formed by physical chang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9210" y="2114402"/>
            <a:ext cx="3956758" cy="4372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305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12BA895-F50F-493E-9CE8-40E07A6B3B6E}"/>
              </a:ext>
            </a:extLst>
          </p:cNvPr>
          <p:cNvSpPr txBox="1"/>
          <p:nvPr/>
        </p:nvSpPr>
        <p:spPr>
          <a:xfrm>
            <a:off x="688689" y="258078"/>
            <a:ext cx="8727743" cy="1615827"/>
          </a:xfrm>
          <a:prstGeom prst="rect">
            <a:avLst/>
          </a:prstGeom>
          <a:noFill/>
        </p:spPr>
        <p:txBody>
          <a:bodyPr wrap="square" rtlCol="0">
            <a:spAutoFit/>
          </a:bodyPr>
          <a:lstStyle/>
          <a:p>
            <a:r>
              <a:rPr lang="en-US" sz="3300" spc="300" dirty="0">
                <a:solidFill>
                  <a:schemeClr val="tx2"/>
                </a:solidFill>
                <a:latin typeface="+mj-lt"/>
                <a:ea typeface="Montserrat" charset="0"/>
                <a:cs typeface="Arial" panose="020B0604020202020204" pitchFamily="34" charset="0"/>
              </a:rPr>
              <a:t>PHYSICAL AND CHEMICAL PROPERTIES</a:t>
            </a:r>
          </a:p>
          <a:p>
            <a:r>
              <a:rPr lang="en-US" sz="3300" spc="300" dirty="0">
                <a:solidFill>
                  <a:schemeClr val="tx2"/>
                </a:solidFill>
                <a:latin typeface="+mj-lt"/>
                <a:ea typeface="Montserrat" charset="0"/>
                <a:cs typeface="Arial" panose="020B0604020202020204" pitchFamily="34" charset="0"/>
              </a:rPr>
              <a:t>OF MATTER</a:t>
            </a:r>
          </a:p>
          <a:p>
            <a:endParaRPr lang="en-US" sz="3300" spc="300" dirty="0">
              <a:solidFill>
                <a:schemeClr val="tx2"/>
              </a:solidFill>
              <a:latin typeface="+mj-lt"/>
              <a:ea typeface="Montserrat" charset="0"/>
              <a:cs typeface="Arial" panose="020B0604020202020204" pitchFamily="34" charset="0"/>
            </a:endParaRPr>
          </a:p>
        </p:txBody>
      </p:sp>
      <p:sp>
        <p:nvSpPr>
          <p:cNvPr id="11" name="TextBox 10">
            <a:extLst>
              <a:ext uri="{FF2B5EF4-FFF2-40B4-BE49-F238E27FC236}">
                <a16:creationId xmlns:a16="http://schemas.microsoft.com/office/drawing/2014/main" id="{CECCD1C0-63D2-3F47-BAE1-071EDD14BD2D}"/>
              </a:ext>
            </a:extLst>
          </p:cNvPr>
          <p:cNvSpPr txBox="1"/>
          <p:nvPr/>
        </p:nvSpPr>
        <p:spPr>
          <a:xfrm>
            <a:off x="6590023" y="3387919"/>
            <a:ext cx="5086350" cy="1154675"/>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Determined without a chemical reaction</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Color, odor, weight, density, etc.</a:t>
            </a:r>
          </a:p>
          <a:p>
            <a:pPr marL="171450" indent="-171450">
              <a:lnSpc>
                <a:spcPct val="150000"/>
              </a:lnSpc>
              <a:buFont typeface="Arial" panose="020B0604020202020204" pitchFamily="34" charset="0"/>
              <a:buChar char="•"/>
            </a:pPr>
            <a:endParaRPr lang="en-US" sz="1600" spc="150" dirty="0">
              <a:ea typeface="Montserrat Light" charset="0"/>
              <a:cs typeface="Arial" panose="020B0604020202020204" pitchFamily="34" charset="0"/>
            </a:endParaRPr>
          </a:p>
        </p:txBody>
      </p:sp>
      <p:sp>
        <p:nvSpPr>
          <p:cNvPr id="14" name="Rectangle 13">
            <a:extLst>
              <a:ext uri="{FF2B5EF4-FFF2-40B4-BE49-F238E27FC236}">
                <a16:creationId xmlns:a16="http://schemas.microsoft.com/office/drawing/2014/main" id="{8BBA58D5-306F-A149-A1B4-907BF6492D9E}"/>
              </a:ext>
            </a:extLst>
          </p:cNvPr>
          <p:cNvSpPr/>
          <p:nvPr/>
        </p:nvSpPr>
        <p:spPr>
          <a:xfrm>
            <a:off x="6590022" y="3044280"/>
            <a:ext cx="4595139"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3" name="physical_properties.wav"/>
                </a:hlinkClick>
              </a:rPr>
              <a:t>PHYSICAL PROPERTIES</a:t>
            </a:r>
            <a:endParaRPr lang="en-US" sz="2200" u="sng" spc="150" dirty="0">
              <a:solidFill>
                <a:schemeClr val="tx2"/>
              </a:solidFill>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06A71BA4-0EDC-FA4A-9A43-3FDF4AAFE832}"/>
              </a:ext>
            </a:extLst>
          </p:cNvPr>
          <p:cNvSpPr txBox="1"/>
          <p:nvPr/>
        </p:nvSpPr>
        <p:spPr>
          <a:xfrm>
            <a:off x="6590023" y="4916682"/>
            <a:ext cx="5600390" cy="1154675"/>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Determined with a chemical reaction</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Change in identity: iron rusts, wood burns, etc</a:t>
            </a:r>
            <a:r>
              <a:rPr lang="en-US" sz="1600" spc="150" dirty="0">
                <a:solidFill>
                  <a:schemeClr val="accent4">
                    <a:lumMod val="50000"/>
                  </a:schemeClr>
                </a:solidFill>
                <a:ea typeface="Montserrat Light" charset="0"/>
                <a:cs typeface="Arial" panose="020B0604020202020204" pitchFamily="34" charset="0"/>
              </a:rPr>
              <a:t>.</a:t>
            </a:r>
          </a:p>
          <a:p>
            <a:pPr marL="171450" indent="-171450">
              <a:lnSpc>
                <a:spcPct val="150000"/>
              </a:lnSpc>
              <a:buFont typeface="Arial" panose="020B0604020202020204" pitchFamily="34" charset="0"/>
              <a:buChar char="•"/>
            </a:pPr>
            <a:endParaRPr lang="en-US" sz="1600" spc="150" dirty="0">
              <a:solidFill>
                <a:schemeClr val="accent4">
                  <a:lumMod val="50000"/>
                </a:schemeClr>
              </a:solidFill>
              <a:ea typeface="Montserrat Light" charset="0"/>
              <a:cs typeface="Arial" panose="020B0604020202020204" pitchFamily="34" charset="0"/>
            </a:endParaRPr>
          </a:p>
        </p:txBody>
      </p:sp>
      <p:sp>
        <p:nvSpPr>
          <p:cNvPr id="16" name="Rectangle 15">
            <a:extLst>
              <a:ext uri="{FF2B5EF4-FFF2-40B4-BE49-F238E27FC236}">
                <a16:creationId xmlns:a16="http://schemas.microsoft.com/office/drawing/2014/main" id="{30B9148F-59A7-654F-8186-E5CBDF7245E2}"/>
              </a:ext>
            </a:extLst>
          </p:cNvPr>
          <p:cNvSpPr/>
          <p:nvPr/>
        </p:nvSpPr>
        <p:spPr>
          <a:xfrm>
            <a:off x="6590023" y="4573042"/>
            <a:ext cx="4595139"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4" name="chemical_properties.wav"/>
                </a:hlinkClick>
              </a:rPr>
              <a:t>CHEMICAL PROPERTIES</a:t>
            </a:r>
            <a:endParaRPr lang="en-US" sz="2200" u="sng" spc="150" dirty="0">
              <a:solidFill>
                <a:schemeClr val="tx2"/>
              </a:solidFill>
              <a:ea typeface="Montserrat" charset="0"/>
              <a:cs typeface="Arial" panose="020B0604020202020204" pitchFamily="34" charset="0"/>
            </a:endParaRPr>
          </a:p>
        </p:txBody>
      </p:sp>
      <p:pic>
        <p:nvPicPr>
          <p:cNvPr id="6146" name="Picture 2" descr="An illustration shows two bottles containing acid and alkali being emptied into a bowl. Heat waves are emanating upward from the bowl. An arrow pointing toward the mixture in the container reads, water is formed by chemical change. Text below the bowl reads, reaction of acids with alkalis (neutraliza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689" y="2247993"/>
            <a:ext cx="5141159" cy="3948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46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7AA574C-CED3-4E39-B4F5-0B0FCAD11485}"/>
              </a:ext>
            </a:extLst>
          </p:cNvPr>
          <p:cNvSpPr txBox="1"/>
          <p:nvPr/>
        </p:nvSpPr>
        <p:spPr>
          <a:xfrm>
            <a:off x="482893" y="610846"/>
            <a:ext cx="8783302" cy="523220"/>
          </a:xfrm>
          <a:prstGeom prst="rect">
            <a:avLst/>
          </a:prstGeom>
          <a:noFill/>
        </p:spPr>
        <p:txBody>
          <a:bodyPr wrap="none" rtlCol="0">
            <a:spAutoFit/>
          </a:bodyPr>
          <a:lstStyle/>
          <a:p>
            <a:pPr algn="ctr"/>
            <a:r>
              <a:rPr lang="en-US" sz="2800" spc="300" dirty="0">
                <a:solidFill>
                  <a:schemeClr val="tx2"/>
                </a:solidFill>
                <a:latin typeface="+mj-lt"/>
                <a:ea typeface="Montserrat" charset="0"/>
                <a:cs typeface="Arial" panose="020B0604020202020204" pitchFamily="34" charset="0"/>
              </a:rPr>
              <a:t>PURE SUBSTANCES AND PHYSICAL MIXTURES</a:t>
            </a:r>
          </a:p>
        </p:txBody>
      </p:sp>
      <p:pic>
        <p:nvPicPr>
          <p:cNvPr id="7170" name="Picture 2" descr="An illustration of a flow diagram shows the classification of matter as follows: All matter is classified into pure substances and mixtures. Pure substances are classified into elements (oxygen, aluminum, gold, sodium) and compounds (Pure (distilled) water, ammonia, salt, aspirin). Mixtures are classified into uniform (Air, solutions of salt water, hydrogen peroxide) and non-uniform mixtures (most cosmetology and nail produc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893" y="1241986"/>
            <a:ext cx="10342068" cy="5279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1809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D18E8D8F-DF5B-884F-FB3E-18EF5568A40F}"/>
              </a:ext>
            </a:extLst>
          </p:cNvPr>
          <p:cNvSpPr txBox="1"/>
          <p:nvPr/>
        </p:nvSpPr>
        <p:spPr>
          <a:xfrm>
            <a:off x="2074796" y="4562168"/>
            <a:ext cx="7983794" cy="1323439"/>
          </a:xfrm>
          <a:prstGeom prst="rect">
            <a:avLst/>
          </a:prstGeom>
          <a:noFill/>
        </p:spPr>
        <p:txBody>
          <a:bodyPr wrap="square" rtlCol="0">
            <a:spAutoFit/>
          </a:bodyPr>
          <a:lstStyle/>
          <a:p>
            <a:r>
              <a:rPr lang="en-US" sz="4000" dirty="0">
                <a:solidFill>
                  <a:schemeClr val="bg1"/>
                </a:solidFill>
              </a:rPr>
              <a:t>Describe pure substances and physical mixtures. Give examples.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DD3CE466-9D97-4B9B-B3F5-B3DDACFEDBD0}"/>
              </a:ext>
            </a:extLst>
          </p:cNvPr>
          <p:cNvSpPr txBox="1"/>
          <p:nvPr/>
        </p:nvSpPr>
        <p:spPr>
          <a:xfrm>
            <a:off x="462116" y="1227681"/>
            <a:ext cx="10352320" cy="907941"/>
          </a:xfrm>
          <a:prstGeom prst="rect">
            <a:avLst/>
          </a:prstGeom>
          <a:noFill/>
        </p:spPr>
        <p:txBody>
          <a:bodyPr wrap="square" rtlCol="0">
            <a:spAutoFit/>
          </a:bodyPr>
          <a:lstStyle/>
          <a:p>
            <a:pPr marL="342900" indent="-342900">
              <a:buFont typeface="Arial" panose="020B0604020202020204" pitchFamily="34" charset="0"/>
              <a:buChar char="•"/>
            </a:pPr>
            <a:r>
              <a:rPr lang="en-US" sz="2000" spc="300" dirty="0">
                <a:solidFill>
                  <a:schemeClr val="tx2"/>
                </a:solidFill>
                <a:ea typeface="Montserrat" charset="0"/>
                <a:cs typeface="Arial" panose="020B0604020202020204" pitchFamily="34" charset="0"/>
              </a:rPr>
              <a:t>Explain the differences between</a:t>
            </a:r>
            <a:r>
              <a:rPr lang="en-US" sz="2000" u="sng" spc="300" dirty="0">
                <a:solidFill>
                  <a:srgbClr val="0070C0"/>
                </a:solidFill>
                <a:ea typeface="Montserrat" charset="0"/>
                <a:cs typeface="Arial" panose="020B0604020202020204" pitchFamily="34" charset="0"/>
              </a:rPr>
              <a:t> s</a:t>
            </a:r>
            <a:r>
              <a:rPr lang="en-US" sz="2000" u="sng" spc="300" dirty="0">
                <a:solidFill>
                  <a:srgbClr val="0070C0"/>
                </a:solidFill>
                <a:ea typeface="Montserrat" charset="0"/>
                <a:cs typeface="Arial" panose="020B0604020202020204" pitchFamily="34" charset="0"/>
                <a:hlinkClick r:id="" action="ppaction://noaction">
                  <a:snd r:embed="rId3" name="solution.wav"/>
                  <a:extLst>
                    <a:ext uri="{A12FA001-AC4F-418D-AE19-62706E023703}">
                      <ahyp:hlinkClr xmlns:ahyp="http://schemas.microsoft.com/office/drawing/2018/hyperlinkcolor" val="tx"/>
                    </a:ext>
                  </a:extLst>
                </a:hlinkClick>
              </a:rPr>
              <a:t>olutions</a:t>
            </a:r>
            <a:r>
              <a:rPr lang="en-US" sz="2000" spc="300" dirty="0">
                <a:solidFill>
                  <a:schemeClr val="tx2"/>
                </a:solidFill>
                <a:ea typeface="Montserrat" charset="0"/>
                <a:cs typeface="Arial" panose="020B0604020202020204" pitchFamily="34" charset="0"/>
              </a:rPr>
              <a:t>, suspensions, and emulsions</a:t>
            </a:r>
          </a:p>
          <a:p>
            <a:pPr marL="457200" indent="-457200" algn="ctr">
              <a:buFont typeface="Arial" panose="020B0604020202020204" pitchFamily="34" charset="0"/>
              <a:buChar char="•"/>
            </a:pPr>
            <a:endParaRPr lang="en-US" sz="3300" spc="300" dirty="0">
              <a:solidFill>
                <a:schemeClr val="tx2"/>
              </a:solidFill>
              <a:latin typeface="+mj-lt"/>
              <a:ea typeface="Montserrat" charset="0"/>
              <a:cs typeface="Arial" panose="020B0604020202020204" pitchFamily="34" charset="0"/>
            </a:endParaRPr>
          </a:p>
        </p:txBody>
      </p:sp>
      <p:sp>
        <p:nvSpPr>
          <p:cNvPr id="4" name="Rectangle 3">
            <a:extLst>
              <a:ext uri="{FF2B5EF4-FFF2-40B4-BE49-F238E27FC236}">
                <a16:creationId xmlns:a16="http://schemas.microsoft.com/office/drawing/2014/main" id="{86E9D10C-2526-4C14-BD33-EBA38F282BDD}"/>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pic>
        <p:nvPicPr>
          <p:cNvPr id="8194" name="Picture 2" descr="An illustration depicts an equation. The equation reads, solute plus solvent equals solution. The solute, solvent and the solution are presented in different quantities in three beak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717" y="2653635"/>
            <a:ext cx="10230567" cy="3105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919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1727537" y="427395"/>
            <a:ext cx="7508178" cy="1107996"/>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ACTIVITY: EVAPORATION EXPERIMENTATION</a:t>
            </a:r>
            <a:endParaRPr lang="en-US" sz="4800" spc="3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1727537" y="2746216"/>
            <a:ext cx="8867288" cy="1893339"/>
          </a:xfrm>
          <a:prstGeom prst="rect">
            <a:avLst/>
          </a:prstGeom>
          <a:noFill/>
        </p:spPr>
        <p:txBody>
          <a:bodyPr wrap="square" rtlCol="0">
            <a:spAutoFit/>
          </a:bodyPr>
          <a:lstStyle/>
          <a:p>
            <a:pPr>
              <a:lnSpc>
                <a:spcPct val="150000"/>
              </a:lnSpc>
            </a:pPr>
            <a:r>
              <a:rPr lang="en-US" sz="1600" dirty="0">
                <a:ea typeface="Montserrat Light" charset="0"/>
                <a:cs typeface="Arial" panose="020B0604020202020204" pitchFamily="34" charset="0"/>
              </a:rPr>
              <a:t>Put an ounce of clear hairstyling spray into a cup. Cover it loosely with a paper towel and set it aside for a week. What happens when the liquid evaporates? What does the residue look like? Touch and feel the residue. In chemistry terms, what is this residue? When styling compounds or polymers are dissolved in alcohol/water mixture, is it a physical or chemical change?</a:t>
            </a:r>
          </a:p>
          <a:p>
            <a:pPr>
              <a:lnSpc>
                <a:spcPct val="150000"/>
              </a:lnSpc>
            </a:pPr>
            <a:endParaRPr lang="en-US" sz="1600" dirty="0">
              <a:solidFill>
                <a:schemeClr val="accent4">
                  <a:lumMod val="50000"/>
                </a:schemeClr>
              </a:solidFill>
              <a:ea typeface="Montserrat Light" charset="0"/>
              <a:cs typeface="Arial" panose="020B0604020202020204" pitchFamily="34" charset="0"/>
            </a:endParaRPr>
          </a:p>
        </p:txBody>
      </p:sp>
    </p:spTree>
    <p:extLst>
      <p:ext uri="{BB962C8B-B14F-4D97-AF65-F5344CB8AC3E}">
        <p14:creationId xmlns:p14="http://schemas.microsoft.com/office/powerpoint/2010/main" val="1747967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60114CCC-A9D1-4E17-A47A-8D27D00FB92E}"/>
              </a:ext>
            </a:extLst>
          </p:cNvPr>
          <p:cNvSpPr txBox="1"/>
          <p:nvPr/>
        </p:nvSpPr>
        <p:spPr>
          <a:xfrm>
            <a:off x="6594910" y="3701648"/>
            <a:ext cx="5086350" cy="1881990"/>
          </a:xfrm>
          <a:prstGeom prst="rect">
            <a:avLst/>
          </a:prstGeom>
          <a:noFill/>
        </p:spPr>
        <p:txBody>
          <a:bodyPr wrap="square" rtlCol="0">
            <a:spAutoFit/>
          </a:bodyPr>
          <a:lstStyle/>
          <a:p>
            <a:pPr marL="342900" indent="-342900">
              <a:lnSpc>
                <a:spcPct val="150000"/>
              </a:lnSpc>
              <a:buClr>
                <a:schemeClr val="tx1"/>
              </a:buClr>
              <a:buFont typeface="Arial" panose="020B0604020202020204" pitchFamily="34" charset="0"/>
              <a:buChar char="•"/>
            </a:pPr>
            <a:r>
              <a:rPr lang="fr" sz="2000" u="sng" spc="150" dirty="0">
                <a:solidFill>
                  <a:schemeClr val="accent4">
                    <a:lumMod val="50000"/>
                  </a:schemeClr>
                </a:solidFill>
                <a:ea typeface="Montserrat Light" charset="0"/>
                <a:cs typeface="Arial" panose="020B0604020202020204" pitchFamily="34" charset="0"/>
                <a:hlinkClick r:id="" action="ppaction://noaction">
                  <a:snd r:embed="rId3" name="miscible.wav"/>
                </a:hlinkClick>
              </a:rPr>
              <a:t>Miscible</a:t>
            </a:r>
            <a:r>
              <a:rPr lang="fr" sz="2000" spc="150" dirty="0">
                <a:solidFill>
                  <a:schemeClr val="accent4">
                    <a:lumMod val="50000"/>
                  </a:schemeClr>
                </a:solidFill>
                <a:ea typeface="Montserrat Light" charset="0"/>
                <a:cs typeface="Arial" panose="020B0604020202020204" pitchFamily="34" charset="0"/>
              </a:rPr>
              <a:t> </a:t>
            </a:r>
            <a:r>
              <a:rPr lang="fr" sz="2000" spc="150" dirty="0">
                <a:ea typeface="Montserrat Light" charset="0"/>
                <a:cs typeface="Arial" panose="020B0604020202020204" pitchFamily="34" charset="0"/>
              </a:rPr>
              <a:t>/</a:t>
            </a:r>
            <a:r>
              <a:rPr lang="fr" sz="2000" spc="150" dirty="0">
                <a:solidFill>
                  <a:schemeClr val="accent4">
                    <a:lumMod val="50000"/>
                  </a:schemeClr>
                </a:solidFill>
                <a:ea typeface="Montserrat Light" charset="0"/>
                <a:cs typeface="Arial" panose="020B0604020202020204" pitchFamily="34" charset="0"/>
              </a:rPr>
              <a:t> </a:t>
            </a:r>
            <a:r>
              <a:rPr lang="fr" sz="2000" u="sng" spc="150" dirty="0">
                <a:solidFill>
                  <a:schemeClr val="accent4">
                    <a:lumMod val="50000"/>
                  </a:schemeClr>
                </a:solidFill>
                <a:ea typeface="Montserrat Light" charset="0"/>
                <a:cs typeface="Arial" panose="020B0604020202020204" pitchFamily="34" charset="0"/>
                <a:hlinkClick r:id="" action="ppaction://noaction">
                  <a:snd r:embed="rId4" name="immiscible.wav"/>
                </a:hlinkClick>
              </a:rPr>
              <a:t>immiscible</a:t>
            </a:r>
            <a:endParaRPr lang="fr" sz="2000" u="sng" spc="150" dirty="0">
              <a:solidFill>
                <a:schemeClr val="accent4">
                  <a:lumMod val="50000"/>
                </a:schemeClr>
              </a:solidFill>
              <a:ea typeface="Montserrat Light" charset="0"/>
              <a:cs typeface="Arial" panose="020B0604020202020204" pitchFamily="34" charset="0"/>
            </a:endParaRPr>
          </a:p>
          <a:p>
            <a:pPr marL="342900" indent="-342900">
              <a:lnSpc>
                <a:spcPct val="150000"/>
              </a:lnSpc>
              <a:buClr>
                <a:schemeClr val="tx1"/>
              </a:buClr>
              <a:buFont typeface="Arial" panose="020B0604020202020204" pitchFamily="34" charset="0"/>
              <a:buChar char="•"/>
            </a:pPr>
            <a:r>
              <a:rPr lang="fr" sz="2000" u="sng" spc="150" dirty="0">
                <a:solidFill>
                  <a:schemeClr val="accent4">
                    <a:lumMod val="50000"/>
                  </a:schemeClr>
                </a:solidFill>
                <a:ea typeface="Montserrat Light" charset="0"/>
                <a:cs typeface="Arial" panose="020B0604020202020204" pitchFamily="34" charset="0"/>
                <a:hlinkClick r:id="" action="ppaction://noaction">
                  <a:snd r:embed="rId5" name="suspensions.wav"/>
                </a:hlinkClick>
              </a:rPr>
              <a:t>Suspension</a:t>
            </a:r>
            <a:endParaRPr lang="fr" sz="2000" u="sng" spc="150" dirty="0">
              <a:solidFill>
                <a:schemeClr val="accent4">
                  <a:lumMod val="50000"/>
                </a:schemeClr>
              </a:solidFill>
              <a:ea typeface="Montserrat Light" charset="0"/>
              <a:cs typeface="Arial" panose="020B0604020202020204" pitchFamily="34" charset="0"/>
            </a:endParaRPr>
          </a:p>
          <a:p>
            <a:pPr marL="342900" indent="-342900">
              <a:lnSpc>
                <a:spcPct val="150000"/>
              </a:lnSpc>
              <a:buClr>
                <a:schemeClr val="tx1"/>
              </a:buClr>
              <a:buFont typeface="Arial" panose="020B0604020202020204" pitchFamily="34" charset="0"/>
              <a:buChar char="•"/>
            </a:pPr>
            <a:r>
              <a:rPr lang="fr" sz="2000" u="sng" spc="150" dirty="0">
                <a:solidFill>
                  <a:schemeClr val="accent4">
                    <a:lumMod val="50000"/>
                  </a:schemeClr>
                </a:solidFill>
                <a:ea typeface="Montserrat Light" charset="0"/>
                <a:cs typeface="Arial" panose="020B0604020202020204" pitchFamily="34" charset="0"/>
                <a:hlinkClick r:id="" action="ppaction://noaction">
                  <a:snd r:embed="rId6" name="emulsion.wav"/>
                </a:hlinkClick>
              </a:rPr>
              <a:t>Emulsion</a:t>
            </a:r>
            <a:endParaRPr lang="fr" sz="2000" u="sng" spc="150" dirty="0">
              <a:solidFill>
                <a:schemeClr val="accent4">
                  <a:lumMod val="50000"/>
                </a:schemeClr>
              </a:solidFill>
              <a:ea typeface="Montserrat Light" charset="0"/>
              <a:cs typeface="Arial" panose="020B0604020202020204" pitchFamily="34" charset="0"/>
            </a:endParaRPr>
          </a:p>
          <a:p>
            <a:pPr marL="342900" indent="-342900">
              <a:lnSpc>
                <a:spcPct val="150000"/>
              </a:lnSpc>
              <a:buClr>
                <a:schemeClr val="tx1"/>
              </a:buClr>
              <a:buFont typeface="Arial" panose="020B0604020202020204" pitchFamily="34" charset="0"/>
              <a:buChar char="•"/>
            </a:pPr>
            <a:r>
              <a:rPr lang="fr" sz="2000" spc="150" dirty="0">
                <a:solidFill>
                  <a:schemeClr val="accent4">
                    <a:lumMod val="50000"/>
                  </a:schemeClr>
                </a:solidFill>
                <a:ea typeface="Montserrat Light" charset="0"/>
                <a:cs typeface="Arial" panose="020B0604020202020204" pitchFamily="34" charset="0"/>
              </a:rPr>
              <a:t>    - </a:t>
            </a:r>
            <a:r>
              <a:rPr lang="fr" sz="2000" u="sng" spc="150" dirty="0">
                <a:solidFill>
                  <a:schemeClr val="accent4">
                    <a:lumMod val="50000"/>
                  </a:schemeClr>
                </a:solidFill>
                <a:ea typeface="Montserrat Light" charset="0"/>
                <a:cs typeface="Arial" panose="020B0604020202020204" pitchFamily="34" charset="0"/>
                <a:hlinkClick r:id="" action="ppaction://noaction">
                  <a:snd r:embed="rId7" name="emulsifier.wav"/>
                </a:hlinkClick>
              </a:rPr>
              <a:t>Emulsifier</a:t>
            </a:r>
            <a:endParaRPr lang="fr" sz="2000" u="sng" spc="150" dirty="0">
              <a:solidFill>
                <a:schemeClr val="accent4">
                  <a:lumMod val="50000"/>
                </a:schemeClr>
              </a:solidFill>
              <a:ea typeface="Montserrat Ligh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727586" y="440033"/>
            <a:ext cx="8219895" cy="707886"/>
          </a:xfrm>
          <a:prstGeom prst="rect">
            <a:avLst/>
          </a:prstGeom>
          <a:noFill/>
        </p:spPr>
        <p:txBody>
          <a:bodyPr wrap="square" rtlCol="0">
            <a:spAutoFit/>
          </a:bodyPr>
          <a:lstStyle/>
          <a:p>
            <a:r>
              <a:rPr lang="en-US" sz="2000" spc="300" dirty="0">
                <a:solidFill>
                  <a:schemeClr val="tx2"/>
                </a:solidFill>
                <a:latin typeface="+mj-lt"/>
                <a:ea typeface="Montserrat" charset="0"/>
                <a:cs typeface="Arial" panose="020B0604020202020204" pitchFamily="34" charset="0"/>
              </a:rPr>
              <a:t>EXPLAIN THE DIFFERENCES BETWEEN SOLUTIONS,</a:t>
            </a:r>
            <a:br>
              <a:rPr lang="en-US" sz="2000" spc="300" dirty="0">
                <a:solidFill>
                  <a:schemeClr val="tx2"/>
                </a:solidFill>
                <a:latin typeface="+mj-lt"/>
                <a:ea typeface="Montserrat" charset="0"/>
                <a:cs typeface="Arial" panose="020B0604020202020204" pitchFamily="34" charset="0"/>
              </a:rPr>
            </a:br>
            <a:r>
              <a:rPr lang="en-US" sz="2000" spc="300" dirty="0">
                <a:solidFill>
                  <a:schemeClr val="tx2"/>
                </a:solidFill>
                <a:latin typeface="+mj-lt"/>
                <a:ea typeface="Montserrat" charset="0"/>
                <a:cs typeface="Arial" panose="020B0604020202020204" pitchFamily="34" charset="0"/>
              </a:rPr>
              <a:t>SUSPENSIONS, AND EMULSIONS</a:t>
            </a:r>
          </a:p>
        </p:txBody>
      </p:sp>
      <p:pic>
        <p:nvPicPr>
          <p:cNvPr id="9218" name="Picture 2" descr="Two photos show a cold cream and a dry skin cream container. An illustration below the cold cream container shows water-in-oil emulsion. "/>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1051039" y="1975658"/>
            <a:ext cx="4546052" cy="2332425"/>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An illustration below the dry skin cream container shows water-in-oil emulsion oil-in-water emulsion. The water and oil molecules are represented by tiny rounded particles and they do not mix."/>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727586" y="4401528"/>
            <a:ext cx="5543834" cy="1745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129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475910" y="695003"/>
            <a:ext cx="3254674" cy="600164"/>
          </a:xfrm>
          <a:prstGeom prst="rect">
            <a:avLst/>
          </a:prstGeom>
          <a:noFill/>
        </p:spPr>
        <p:txBody>
          <a:bodyPr wrap="none" rtlCol="0">
            <a:spAutoFit/>
          </a:bodyPr>
          <a:lstStyle/>
          <a:p>
            <a:pPr algn="ctr"/>
            <a:r>
              <a:rPr lang="en-US" sz="3300" u="sng" spc="300">
                <a:solidFill>
                  <a:schemeClr val="tx2"/>
                </a:solidFill>
                <a:latin typeface="+mj-lt"/>
                <a:ea typeface="Montserrat" charset="0"/>
                <a:cs typeface="Arial" panose="020B0604020202020204" pitchFamily="34" charset="0"/>
                <a:hlinkClick r:id="" action="ppaction://noaction">
                  <a:snd r:embed="rId3" name="surfactants.wav"/>
                </a:hlinkClick>
              </a:rPr>
              <a:t>SURFACTANTS</a:t>
            </a:r>
            <a:endParaRPr lang="en-US" sz="4800" u="sng" spc="300" dirty="0">
              <a:solidFill>
                <a:schemeClr val="tx2"/>
              </a:solidFill>
              <a:latin typeface="+mj-lt"/>
              <a:ea typeface="Montserrat" charset="0"/>
              <a:cs typeface="Arial" panose="020B0604020202020204" pitchFamily="34" charset="0"/>
            </a:endParaRPr>
          </a:p>
        </p:txBody>
      </p:sp>
      <p:sp>
        <p:nvSpPr>
          <p:cNvPr id="28" name="TextBox 27"/>
          <p:cNvSpPr txBox="1"/>
          <p:nvPr/>
        </p:nvSpPr>
        <p:spPr>
          <a:xfrm>
            <a:off x="2337477" y="2689791"/>
            <a:ext cx="4370351" cy="510589"/>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4" name="lipophilic.wav"/>
                </a:hlinkClick>
              </a:rPr>
              <a:t>Lipophilic</a:t>
            </a:r>
            <a:r>
              <a:rPr lang="en-US" sz="2000" spc="150" dirty="0">
                <a:solidFill>
                  <a:schemeClr val="accent4">
                    <a:lumMod val="50000"/>
                  </a:schemeClr>
                </a:solidFill>
                <a:ea typeface="Montserrat Light" charset="0"/>
                <a:cs typeface="Arial" panose="020B0604020202020204" pitchFamily="34" charset="0"/>
              </a:rPr>
              <a:t> </a:t>
            </a:r>
            <a:r>
              <a:rPr lang="en-US" sz="2000" spc="150" dirty="0">
                <a:ea typeface="Montserrat Light" charset="0"/>
                <a:cs typeface="Arial" panose="020B0604020202020204" pitchFamily="34" charset="0"/>
              </a:rPr>
              <a:t>tail</a:t>
            </a:r>
          </a:p>
        </p:txBody>
      </p:sp>
      <p:pic>
        <p:nvPicPr>
          <p:cNvPr id="10242" name="Picture 2" descr="A schematic shows a rounded head labeled as the water loving head attached to a tail labeled as the oil-loving tail."/>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450176" y="3429000"/>
            <a:ext cx="9291649" cy="19267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14FD089-8BA0-4A91-8A7C-D9FE3EEE39AD}"/>
              </a:ext>
            </a:extLst>
          </p:cNvPr>
          <p:cNvSpPr txBox="1"/>
          <p:nvPr/>
        </p:nvSpPr>
        <p:spPr>
          <a:xfrm>
            <a:off x="6707828" y="2689791"/>
            <a:ext cx="4370351" cy="510589"/>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u="sng" spc="150" dirty="0">
                <a:solidFill>
                  <a:schemeClr val="accent4">
                    <a:lumMod val="50000"/>
                  </a:schemeClr>
                </a:solidFill>
                <a:ea typeface="Montserrat Light" charset="0"/>
                <a:cs typeface="Arial" panose="020B0604020202020204" pitchFamily="34" charset="0"/>
                <a:hlinkClick r:id="" action="ppaction://noaction">
                  <a:snd r:embed="rId6" name="hydrophilic.wav"/>
                </a:hlinkClick>
              </a:rPr>
              <a:t>Hydrophilic</a:t>
            </a:r>
            <a:r>
              <a:rPr lang="en-US" sz="2000" spc="150" dirty="0">
                <a:solidFill>
                  <a:schemeClr val="accent4">
                    <a:lumMod val="50000"/>
                  </a:schemeClr>
                </a:solidFill>
                <a:ea typeface="Montserrat Light" charset="0"/>
                <a:cs typeface="Arial" panose="020B0604020202020204" pitchFamily="34" charset="0"/>
              </a:rPr>
              <a:t> </a:t>
            </a:r>
            <a:r>
              <a:rPr lang="en-US" sz="2000" spc="150" dirty="0">
                <a:ea typeface="Montserrat Light" charset="0"/>
                <a:cs typeface="Arial" panose="020B0604020202020204" pitchFamily="34" charset="0"/>
              </a:rPr>
              <a:t>head</a:t>
            </a:r>
          </a:p>
        </p:txBody>
      </p:sp>
    </p:spTree>
    <p:extLst>
      <p:ext uri="{BB962C8B-B14F-4D97-AF65-F5344CB8AC3E}">
        <p14:creationId xmlns:p14="http://schemas.microsoft.com/office/powerpoint/2010/main" val="2535334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7AA574C-CED3-4E39-B4F5-0B0FCAD11485}"/>
              </a:ext>
            </a:extLst>
          </p:cNvPr>
          <p:cNvSpPr txBox="1"/>
          <p:nvPr/>
        </p:nvSpPr>
        <p:spPr>
          <a:xfrm>
            <a:off x="4686801" y="336526"/>
            <a:ext cx="2818399"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EMULSIONS</a:t>
            </a:r>
            <a:endParaRPr lang="en-US" sz="4800" spc="300" dirty="0">
              <a:solidFill>
                <a:schemeClr val="tx2"/>
              </a:solidFill>
              <a:latin typeface="+mj-lt"/>
              <a:ea typeface="Montserrat" charset="0"/>
              <a:cs typeface="Arial" panose="020B0604020202020204" pitchFamily="34" charset="0"/>
            </a:endParaRPr>
          </a:p>
        </p:txBody>
      </p:sp>
      <p:sp>
        <p:nvSpPr>
          <p:cNvPr id="16" name="Rectangle 15">
            <a:extLst>
              <a:ext uri="{FF2B5EF4-FFF2-40B4-BE49-F238E27FC236}">
                <a16:creationId xmlns:a16="http://schemas.microsoft.com/office/drawing/2014/main" id="{8695FE35-D3C7-4373-8B42-231163004EC3}"/>
              </a:ext>
            </a:extLst>
          </p:cNvPr>
          <p:cNvSpPr/>
          <p:nvPr/>
        </p:nvSpPr>
        <p:spPr>
          <a:xfrm>
            <a:off x="1723445" y="6131980"/>
            <a:ext cx="4061434"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3" name="oil-in-water_emulsion.wav"/>
                </a:hlinkClick>
              </a:rPr>
              <a:t>OIL-IN-WATER EMULSION</a:t>
            </a:r>
            <a:endParaRPr lang="en-US" sz="2200" u="sng" spc="150" dirty="0">
              <a:solidFill>
                <a:schemeClr val="tx2"/>
              </a:solidFill>
              <a:ea typeface="Montserrat" charset="0"/>
              <a:cs typeface="Arial" panose="020B0604020202020204" pitchFamily="34" charset="0"/>
            </a:endParaRPr>
          </a:p>
        </p:txBody>
      </p:sp>
      <p:sp>
        <p:nvSpPr>
          <p:cNvPr id="2" name="TextBox 1">
            <a:extLst>
              <a:ext uri="{FF2B5EF4-FFF2-40B4-BE49-F238E27FC236}">
                <a16:creationId xmlns:a16="http://schemas.microsoft.com/office/drawing/2014/main" id="{2513755D-DC92-EA45-88B9-2DB90685BA43}"/>
              </a:ext>
            </a:extLst>
          </p:cNvPr>
          <p:cNvSpPr txBox="1"/>
          <p:nvPr/>
        </p:nvSpPr>
        <p:spPr>
          <a:xfrm>
            <a:off x="1898121" y="5080000"/>
            <a:ext cx="184731" cy="230832"/>
          </a:xfrm>
          <a:prstGeom prst="rect">
            <a:avLst/>
          </a:prstGeom>
          <a:noFill/>
        </p:spPr>
        <p:txBody>
          <a:bodyPr wrap="none" rtlCol="0">
            <a:spAutoFit/>
          </a:bodyPr>
          <a:lstStyle/>
          <a:p>
            <a:endParaRPr lang="en-US" sz="900" dirty="0"/>
          </a:p>
        </p:txBody>
      </p:sp>
      <p:sp>
        <p:nvSpPr>
          <p:cNvPr id="17" name="Rectangle 16">
            <a:extLst>
              <a:ext uri="{FF2B5EF4-FFF2-40B4-BE49-F238E27FC236}">
                <a16:creationId xmlns:a16="http://schemas.microsoft.com/office/drawing/2014/main" id="{99B6265D-4B42-074E-BFC7-344411C992D4}"/>
              </a:ext>
            </a:extLst>
          </p:cNvPr>
          <p:cNvSpPr/>
          <p:nvPr/>
        </p:nvSpPr>
        <p:spPr>
          <a:xfrm>
            <a:off x="6434876" y="6131980"/>
            <a:ext cx="4233944"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4" name="water-in-oil_emulsion.wav"/>
                </a:hlinkClick>
              </a:rPr>
              <a:t>WATER-IN-OIL EMULSION</a:t>
            </a:r>
            <a:endParaRPr lang="en-US" sz="2200" u="sng" spc="150" dirty="0">
              <a:solidFill>
                <a:schemeClr val="tx2"/>
              </a:solidFill>
              <a:ea typeface="Montserrat" charset="0"/>
              <a:cs typeface="Arial" panose="020B0604020202020204" pitchFamily="34" charset="0"/>
            </a:endParaRPr>
          </a:p>
        </p:txBody>
      </p:sp>
      <p:pic>
        <p:nvPicPr>
          <p:cNvPr id="11266" name="Picture 2" descr="An illustration depicts oil-in-water emulsion and water-in-oil emulsion. Oil-in-water emulsion has tiny rounded molecules labeled as oil floating in water. "/>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559322" y="1146234"/>
            <a:ext cx="4387057" cy="4901702"/>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The water-in-oil emulsion has tiny rounded molecules labeled as water floating in oil."/>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238299" y="1135936"/>
            <a:ext cx="4405491" cy="4922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1386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1909292" y="553130"/>
            <a:ext cx="7508178" cy="600164"/>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ACTIVITY: OIL AND WATER</a:t>
            </a:r>
            <a:endParaRPr lang="en-US" sz="4800" spc="3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1727537" y="2746216"/>
            <a:ext cx="8867288" cy="1715278"/>
          </a:xfrm>
          <a:prstGeom prst="rect">
            <a:avLst/>
          </a:prstGeom>
          <a:noFill/>
        </p:spPr>
        <p:txBody>
          <a:bodyPr wrap="square" rtlCol="0">
            <a:spAutoFit/>
          </a:bodyPr>
          <a:lstStyle/>
          <a:p>
            <a:pPr>
              <a:lnSpc>
                <a:spcPct val="150000"/>
              </a:lnSpc>
            </a:pPr>
            <a:r>
              <a:rPr lang="en-US" dirty="0">
                <a:ea typeface="Montserrat Light" charset="0"/>
                <a:cs typeface="Arial" panose="020B0604020202020204" pitchFamily="34" charset="0"/>
              </a:rPr>
              <a:t>Have you ever heard the saying “oil and water don’t mix”? Pour some water into a glass and add a little cooking oil (or other oil). What happens? </a:t>
            </a:r>
          </a:p>
          <a:p>
            <a:pPr>
              <a:lnSpc>
                <a:spcPct val="150000"/>
              </a:lnSpc>
            </a:pPr>
            <a:endParaRPr lang="en-US" dirty="0">
              <a:ea typeface="Montserrat Light" charset="0"/>
              <a:cs typeface="Arial" panose="020B0604020202020204" pitchFamily="34" charset="0"/>
            </a:endParaRPr>
          </a:p>
          <a:p>
            <a:pPr>
              <a:lnSpc>
                <a:spcPct val="150000"/>
              </a:lnSpc>
            </a:pPr>
            <a:r>
              <a:rPr lang="en-US" dirty="0">
                <a:ea typeface="Montserrat Light" charset="0"/>
                <a:cs typeface="Arial" panose="020B0604020202020204" pitchFamily="34" charset="0"/>
              </a:rPr>
              <a:t>Stir the water briskly with a spoon and observe for a minute or two. What does the oil do?</a:t>
            </a:r>
          </a:p>
        </p:txBody>
      </p:sp>
    </p:spTree>
    <p:extLst>
      <p:ext uri="{BB962C8B-B14F-4D97-AF65-F5344CB8AC3E}">
        <p14:creationId xmlns:p14="http://schemas.microsoft.com/office/powerpoint/2010/main" val="451314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hoto shows a cosmetic cream, bath salt and powder with lavender flowers and green leaves on a table.">
            <a:extLst>
              <a:ext uri="{FF2B5EF4-FFF2-40B4-BE49-F238E27FC236}">
                <a16:creationId xmlns:a16="http://schemas.microsoft.com/office/drawing/2014/main" id="{0341EF43-581C-4FF6-941B-455FDCFB80DA}"/>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r="24672"/>
          <a:stretch/>
        </p:blipFill>
        <p:spPr>
          <a:xfrm rot="16200000">
            <a:off x="203110" y="617682"/>
            <a:ext cx="6248401" cy="5552777"/>
          </a:xfrm>
          <a:prstGeom prst="rect">
            <a:avLst/>
          </a:prstGeom>
        </p:spPr>
      </p:pic>
      <p:sp>
        <p:nvSpPr>
          <p:cNvPr id="15" name="TextBox 14">
            <a:extLst>
              <a:ext uri="{FF2B5EF4-FFF2-40B4-BE49-F238E27FC236}">
                <a16:creationId xmlns:a16="http://schemas.microsoft.com/office/drawing/2014/main" id="{60114CCC-A9D1-4E17-A47A-8D27D00FB92E}"/>
              </a:ext>
            </a:extLst>
          </p:cNvPr>
          <p:cNvSpPr txBox="1"/>
          <p:nvPr/>
        </p:nvSpPr>
        <p:spPr>
          <a:xfrm>
            <a:off x="6594910" y="3522267"/>
            <a:ext cx="5086350" cy="972254"/>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spc="150" dirty="0">
                <a:ea typeface="Montserrat Light" charset="0"/>
                <a:cs typeface="Arial" panose="020B0604020202020204" pitchFamily="34" charset="0"/>
              </a:rPr>
              <a:t>Semissolids made with any combination of petrolatum, oil, and wax</a:t>
            </a:r>
          </a:p>
        </p:txBody>
      </p:sp>
      <p:sp>
        <p:nvSpPr>
          <p:cNvPr id="2" name="Rectangle 1">
            <a:extLst>
              <a:ext uri="{FF2B5EF4-FFF2-40B4-BE49-F238E27FC236}">
                <a16:creationId xmlns:a16="http://schemas.microsoft.com/office/drawing/2014/main" id="{2C62FD64-2613-4089-8300-2B53051CC060}"/>
              </a:ext>
            </a:extLst>
          </p:cNvPr>
          <p:cNvSpPr/>
          <p:nvPr/>
        </p:nvSpPr>
        <p:spPr>
          <a:xfrm>
            <a:off x="6594910" y="3178628"/>
            <a:ext cx="4595139" cy="523220"/>
          </a:xfrm>
          <a:prstGeom prst="rect">
            <a:avLst/>
          </a:prstGeom>
        </p:spPr>
        <p:txBody>
          <a:bodyPr wrap="square">
            <a:spAutoFit/>
          </a:bodyPr>
          <a:lstStyle/>
          <a:p>
            <a:r>
              <a:rPr lang="en-US" sz="2800" spc="150" dirty="0">
                <a:ea typeface="Montserrat" charset="0"/>
                <a:cs typeface="Arial" panose="020B0604020202020204" pitchFamily="34" charset="0"/>
              </a:rPr>
              <a:t>OINTMENTS</a:t>
            </a:r>
          </a:p>
        </p:txBody>
      </p:sp>
      <p:sp>
        <p:nvSpPr>
          <p:cNvPr id="7" name="Rectangle 6">
            <a:extLst>
              <a:ext uri="{FF2B5EF4-FFF2-40B4-BE49-F238E27FC236}">
                <a16:creationId xmlns:a16="http://schemas.microsoft.com/office/drawing/2014/main" id="{9925FDEB-1F44-4024-8D0A-96A0F0252957}"/>
              </a:ext>
            </a:extLst>
          </p:cNvPr>
          <p:cNvSpPr/>
          <p:nvPr/>
        </p:nvSpPr>
        <p:spPr>
          <a:xfrm>
            <a:off x="6594910" y="4943042"/>
            <a:ext cx="4905690" cy="523220"/>
          </a:xfrm>
          <a:prstGeom prst="rect">
            <a:avLst/>
          </a:prstGeom>
        </p:spPr>
        <p:txBody>
          <a:bodyPr wrap="square">
            <a:spAutoFit/>
          </a:bodyPr>
          <a:lstStyle/>
          <a:p>
            <a:r>
              <a:rPr lang="en-US" sz="2800" spc="150" dirty="0">
                <a:ea typeface="Montserrat" charset="0"/>
                <a:cs typeface="Arial" panose="020B0604020202020204" pitchFamily="34" charset="0"/>
              </a:rPr>
              <a:t>POWDERS</a:t>
            </a:r>
          </a:p>
        </p:txBody>
      </p:sp>
      <p:sp>
        <p:nvSpPr>
          <p:cNvPr id="8" name="TextBox 7">
            <a:extLst>
              <a:ext uri="{FF2B5EF4-FFF2-40B4-BE49-F238E27FC236}">
                <a16:creationId xmlns:a16="http://schemas.microsoft.com/office/drawing/2014/main" id="{DED827BA-027C-41B3-8BFE-E24C3029C4D3}"/>
              </a:ext>
            </a:extLst>
          </p:cNvPr>
          <p:cNvSpPr txBox="1"/>
          <p:nvPr/>
        </p:nvSpPr>
        <p:spPr>
          <a:xfrm>
            <a:off x="6594910" y="5280616"/>
            <a:ext cx="5086350" cy="510589"/>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spc="150" dirty="0">
                <a:ea typeface="Montserrat Light" charset="0"/>
                <a:cs typeface="Arial" panose="020B0604020202020204" pitchFamily="34" charset="0"/>
              </a:rPr>
              <a:t>Physical mixture of two solids</a:t>
            </a:r>
          </a:p>
        </p:txBody>
      </p:sp>
      <p:sp>
        <p:nvSpPr>
          <p:cNvPr id="9" name="TextBox 8">
            <a:extLst>
              <a:ext uri="{FF2B5EF4-FFF2-40B4-BE49-F238E27FC236}">
                <a16:creationId xmlns:a16="http://schemas.microsoft.com/office/drawing/2014/main" id="{A12BA895-F50F-493E-9CE8-40E07A6B3B6E}"/>
              </a:ext>
            </a:extLst>
          </p:cNvPr>
          <p:cNvSpPr txBox="1"/>
          <p:nvPr/>
        </p:nvSpPr>
        <p:spPr>
          <a:xfrm>
            <a:off x="6564919" y="1066795"/>
            <a:ext cx="2327560" cy="1615827"/>
          </a:xfrm>
          <a:prstGeom prst="rect">
            <a:avLst/>
          </a:prstGeom>
          <a:noFill/>
        </p:spPr>
        <p:txBody>
          <a:bodyPr wrap="none" rtlCol="0">
            <a:spAutoFit/>
          </a:bodyPr>
          <a:lstStyle/>
          <a:p>
            <a:r>
              <a:rPr lang="en-US" sz="3300" spc="300" dirty="0">
                <a:solidFill>
                  <a:schemeClr val="tx2"/>
                </a:solidFill>
                <a:ea typeface="Montserrat" charset="0"/>
                <a:cs typeface="Arial" panose="020B0604020202020204" pitchFamily="34" charset="0"/>
              </a:rPr>
              <a:t>OTHER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PHYSICAL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MIXTURES</a:t>
            </a:r>
            <a:endParaRPr lang="en-US" sz="4800" spc="300" dirty="0">
              <a:solidFill>
                <a:schemeClr val="tx2"/>
              </a:solidFill>
              <a:ea typeface="Montserrat" charset="0"/>
              <a:cs typeface="Arial" panose="020B0604020202020204" pitchFamily="34" charset="0"/>
            </a:endParaRPr>
          </a:p>
        </p:txBody>
      </p:sp>
      <p:sp>
        <p:nvSpPr>
          <p:cNvPr id="11" name="TextBox 10">
            <a:extLst>
              <a:ext uri="{FF2B5EF4-FFF2-40B4-BE49-F238E27FC236}">
                <a16:creationId xmlns:a16="http://schemas.microsoft.com/office/drawing/2014/main" id="{D1282E5E-4D67-7645-8AB6-ADDF1F77EB8D}"/>
              </a:ext>
            </a:extLst>
          </p:cNvPr>
          <p:cNvSpPr txBox="1"/>
          <p:nvPr/>
        </p:nvSpPr>
        <p:spPr>
          <a:xfrm>
            <a:off x="1588" y="6632090"/>
            <a:ext cx="1771650" cy="2308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images72/Shutterstock.com</a:t>
            </a:r>
          </a:p>
        </p:txBody>
      </p:sp>
    </p:spTree>
    <p:extLst>
      <p:ext uri="{BB962C8B-B14F-4D97-AF65-F5344CB8AC3E}">
        <p14:creationId xmlns:p14="http://schemas.microsoft.com/office/powerpoint/2010/main" val="3311371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headshot photo shows the face of a woman who is wearing a pink eye shadow and a yellow color lipstick.">
            <a:extLst>
              <a:ext uri="{FF2B5EF4-FFF2-40B4-BE49-F238E27FC236}">
                <a16:creationId xmlns:a16="http://schemas.microsoft.com/office/drawing/2014/main" id="{E2AFA649-7F30-47FC-A126-BC8914E6D765}"/>
              </a:ext>
            </a:extLst>
          </p:cNvPr>
          <p:cNvPicPr>
            <a:picLocks noChangeAspect="1"/>
          </p:cNvPicPr>
          <p:nvPr/>
        </p:nvPicPr>
        <p:blipFill rotWithShape="1">
          <a:blip r:embed="rId3">
            <a:extLst>
              <a:ext uri="{28A0092B-C50C-407E-A947-70E740481C1C}">
                <a14:useLocalDpi xmlns:a14="http://schemas.microsoft.com/office/drawing/2010/main" val="0"/>
              </a:ext>
            </a:extLst>
          </a:blip>
          <a:srcRect t="46257" b="25953"/>
          <a:stretch/>
        </p:blipFill>
        <p:spPr>
          <a:xfrm>
            <a:off x="5544620" y="489799"/>
            <a:ext cx="5082185" cy="5717459"/>
          </a:xfrm>
          <a:prstGeom prst="rect">
            <a:avLst/>
          </a:prstGeom>
        </p:spPr>
      </p:pic>
      <p:sp>
        <p:nvSpPr>
          <p:cNvPr id="15" name="TextBox 14">
            <a:extLst>
              <a:ext uri="{FF2B5EF4-FFF2-40B4-BE49-F238E27FC236}">
                <a16:creationId xmlns:a16="http://schemas.microsoft.com/office/drawing/2014/main" id="{60114CCC-A9D1-4E17-A47A-8D27D00FB92E}"/>
              </a:ext>
            </a:extLst>
          </p:cNvPr>
          <p:cNvSpPr txBox="1"/>
          <p:nvPr/>
        </p:nvSpPr>
        <p:spPr>
          <a:xfrm>
            <a:off x="458270" y="3348529"/>
            <a:ext cx="5086350" cy="2000932"/>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400" u="sng" spc="150" dirty="0">
                <a:solidFill>
                  <a:schemeClr val="accent4">
                    <a:lumMod val="50000"/>
                  </a:schemeClr>
                </a:solidFill>
                <a:ea typeface="Montserrat Light" charset="0"/>
                <a:cs typeface="Arial" panose="020B0604020202020204" pitchFamily="34" charset="0"/>
                <a:hlinkClick r:id="" action="ppaction://noaction">
                  <a:snd r:embed="rId4" name="volatile_alcohols.wav"/>
                </a:hlinkClick>
              </a:rPr>
              <a:t>Volatile alcohols</a:t>
            </a:r>
            <a:endParaRPr lang="en-US" sz="14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r>
              <a:rPr lang="en-US" sz="1400" u="sng" spc="150" dirty="0">
                <a:solidFill>
                  <a:schemeClr val="accent4">
                    <a:lumMod val="50000"/>
                  </a:schemeClr>
                </a:solidFill>
                <a:ea typeface="Montserrat Light" charset="0"/>
                <a:cs typeface="Arial" panose="020B0604020202020204" pitchFamily="34" charset="0"/>
                <a:hlinkClick r:id="" action="ppaction://noaction">
                  <a:snd r:embed="rId5" name="alkanolamines.wav"/>
                </a:hlinkClick>
              </a:rPr>
              <a:t>Alkanolamines</a:t>
            </a:r>
            <a:endParaRPr lang="en-US" sz="14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r>
              <a:rPr lang="en-US" sz="1400" u="sng" spc="150" dirty="0">
                <a:solidFill>
                  <a:schemeClr val="accent4">
                    <a:lumMod val="50000"/>
                  </a:schemeClr>
                </a:solidFill>
                <a:ea typeface="Montserrat Light" charset="0"/>
                <a:cs typeface="Arial" panose="020B0604020202020204" pitchFamily="34" charset="0"/>
                <a:hlinkClick r:id="" action="ppaction://noaction">
                  <a:snd r:embed="rId6" name="ammonia.wav"/>
                </a:hlinkClick>
              </a:rPr>
              <a:t>Ammonia</a:t>
            </a:r>
            <a:endParaRPr lang="en-US" sz="14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r>
              <a:rPr lang="en-US" sz="1400" u="sng" spc="150" dirty="0">
                <a:solidFill>
                  <a:schemeClr val="accent4">
                    <a:lumMod val="50000"/>
                  </a:schemeClr>
                </a:solidFill>
                <a:ea typeface="Montserrat Light" charset="0"/>
                <a:cs typeface="Arial" panose="020B0604020202020204" pitchFamily="34" charset="0"/>
                <a:hlinkClick r:id="" action="ppaction://noaction">
                  <a:snd r:embed="rId7" name="glycerin.wav"/>
                </a:hlinkClick>
              </a:rPr>
              <a:t>Glycerin</a:t>
            </a:r>
            <a:endParaRPr lang="en-US" sz="14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r>
              <a:rPr lang="en-US" sz="1400" u="sng" spc="150" dirty="0">
                <a:solidFill>
                  <a:schemeClr val="accent4">
                    <a:lumMod val="50000"/>
                  </a:schemeClr>
                </a:solidFill>
                <a:ea typeface="Montserrat Light" charset="0"/>
                <a:cs typeface="Arial" panose="020B0604020202020204" pitchFamily="34" charset="0"/>
                <a:hlinkClick r:id="" action="ppaction://noaction">
                  <a:snd r:embed="rId8" name="silicones.wav"/>
                </a:hlinkClick>
              </a:rPr>
              <a:t>Silicones</a:t>
            </a:r>
            <a:endParaRPr lang="en-US" sz="1400" u="sng" spc="15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r>
              <a:rPr lang="en-US" sz="1400" u="sng" spc="150" dirty="0">
                <a:solidFill>
                  <a:schemeClr val="accent4">
                    <a:lumMod val="50000"/>
                  </a:schemeClr>
                </a:solidFill>
                <a:ea typeface="Montserrat Light" charset="0"/>
                <a:cs typeface="Arial" panose="020B0604020202020204" pitchFamily="34" charset="0"/>
                <a:hlinkClick r:id="" action="ppaction://noaction">
                  <a:snd r:embed="rId9" name="volatile_organic compounds.wav"/>
                </a:hlinkClick>
              </a:rPr>
              <a:t>Volatile Organic Compounds (VOC)</a:t>
            </a:r>
            <a:endParaRPr lang="en-US" sz="900" u="sng" spc="150" dirty="0">
              <a:solidFill>
                <a:schemeClr val="accent4">
                  <a:lumMod val="50000"/>
                </a:schemeClr>
              </a:solidFill>
              <a:ea typeface="Montserrat Ligh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583232" y="923603"/>
            <a:ext cx="4831644" cy="1615827"/>
          </a:xfrm>
          <a:prstGeom prst="rect">
            <a:avLst/>
          </a:prstGeom>
          <a:noFill/>
        </p:spPr>
        <p:txBody>
          <a:bodyPr wrap="none" rtlCol="0">
            <a:spAutoFit/>
          </a:bodyPr>
          <a:lstStyle/>
          <a:p>
            <a:r>
              <a:rPr lang="en-US" sz="3300" spc="300" dirty="0">
                <a:solidFill>
                  <a:schemeClr val="tx2"/>
                </a:solidFill>
                <a:ea typeface="Montserrat" charset="0"/>
                <a:cs typeface="Arial" panose="020B0604020202020204" pitchFamily="34" charset="0"/>
              </a:rPr>
              <a:t>COMMON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CHEMICAL PRODUCT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INGREDIENTS</a:t>
            </a:r>
            <a:endParaRPr lang="en-US" sz="4800" spc="300" dirty="0">
              <a:solidFill>
                <a:schemeClr val="tx2"/>
              </a:solidFill>
              <a:ea typeface="Montserrat" charset="0"/>
              <a:cs typeface="Arial" panose="020B0604020202020204" pitchFamily="34" charset="0"/>
            </a:endParaRPr>
          </a:p>
        </p:txBody>
      </p:sp>
    </p:spTree>
    <p:extLst>
      <p:ext uri="{BB962C8B-B14F-4D97-AF65-F5344CB8AC3E}">
        <p14:creationId xmlns:p14="http://schemas.microsoft.com/office/powerpoint/2010/main" val="3456726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hoto shows waves along a sea shore.">
            <a:extLst>
              <a:ext uri="{FF2B5EF4-FFF2-40B4-BE49-F238E27FC236}">
                <a16:creationId xmlns:a16="http://schemas.microsoft.com/office/drawing/2014/main" id="{F329F928-8AD5-4238-A06D-6831F7602B5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9728" t="-215" r="10285" b="215"/>
          <a:stretch/>
        </p:blipFill>
        <p:spPr>
          <a:xfrm>
            <a:off x="699679" y="493290"/>
            <a:ext cx="4973536" cy="5587962"/>
          </a:xfrm>
          <a:prstGeom prst="rect">
            <a:avLst/>
          </a:prstGeom>
        </p:spPr>
      </p:pic>
      <p:sp>
        <p:nvSpPr>
          <p:cNvPr id="15" name="TextBox 14">
            <a:extLst>
              <a:ext uri="{FF2B5EF4-FFF2-40B4-BE49-F238E27FC236}">
                <a16:creationId xmlns:a16="http://schemas.microsoft.com/office/drawing/2014/main" id="{60114CCC-A9D1-4E17-A47A-8D27D00FB92E}"/>
              </a:ext>
            </a:extLst>
          </p:cNvPr>
          <p:cNvSpPr txBox="1"/>
          <p:nvPr/>
        </p:nvSpPr>
        <p:spPr>
          <a:xfrm>
            <a:off x="6594910" y="3522267"/>
            <a:ext cx="5086350" cy="884281"/>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pc="150" dirty="0">
                <a:ea typeface="Montserrat Light" charset="0"/>
                <a:cs typeface="Arial" panose="020B0604020202020204" pitchFamily="34" charset="0"/>
              </a:rPr>
              <a:t>Toxicity</a:t>
            </a:r>
          </a:p>
          <a:p>
            <a:pPr marL="171450" indent="-171450">
              <a:lnSpc>
                <a:spcPct val="150000"/>
              </a:lnSpc>
              <a:buFont typeface="Arial" panose="020B0604020202020204" pitchFamily="34" charset="0"/>
              <a:buChar char="•"/>
            </a:pPr>
            <a:r>
              <a:rPr lang="en-US" spc="150" dirty="0">
                <a:ea typeface="Montserrat Light" charset="0"/>
                <a:cs typeface="Arial" panose="020B0604020202020204" pitchFamily="34" charset="0"/>
              </a:rPr>
              <a:t>Example: salt water</a:t>
            </a:r>
          </a:p>
        </p:txBody>
      </p:sp>
      <p:sp>
        <p:nvSpPr>
          <p:cNvPr id="2" name="Rectangle 1">
            <a:extLst>
              <a:ext uri="{FF2B5EF4-FFF2-40B4-BE49-F238E27FC236}">
                <a16:creationId xmlns:a16="http://schemas.microsoft.com/office/drawing/2014/main" id="{2C62FD64-2613-4089-8300-2B53051CC060}"/>
              </a:ext>
            </a:extLst>
          </p:cNvPr>
          <p:cNvSpPr/>
          <p:nvPr/>
        </p:nvSpPr>
        <p:spPr>
          <a:xfrm>
            <a:off x="6594910" y="3178628"/>
            <a:ext cx="4595139" cy="461665"/>
          </a:xfrm>
          <a:prstGeom prst="rect">
            <a:avLst/>
          </a:prstGeom>
        </p:spPr>
        <p:txBody>
          <a:bodyPr wrap="square">
            <a:spAutoFit/>
          </a:bodyPr>
          <a:lstStyle/>
          <a:p>
            <a:r>
              <a:rPr lang="en-US" sz="2400" u="sng" spc="150" dirty="0">
                <a:solidFill>
                  <a:schemeClr val="tx2"/>
                </a:solidFill>
                <a:ea typeface="Montserrat" charset="0"/>
                <a:cs typeface="Arial" panose="020B0604020202020204" pitchFamily="34" charset="0"/>
                <a:hlinkClick r:id="" action="ppaction://noaction">
                  <a:snd r:embed="rId4" name="overexposure.wav"/>
                </a:hlinkClick>
              </a:rPr>
              <a:t>OVEREXPOSURE</a:t>
            </a:r>
            <a:endParaRPr lang="en-US" sz="2400" u="sng" spc="150" dirty="0">
              <a:solidFill>
                <a:schemeClr val="tx2"/>
              </a:solidFill>
              <a:ea typeface="Montserra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7207576" y="923603"/>
            <a:ext cx="3856248" cy="1615827"/>
          </a:xfrm>
          <a:prstGeom prst="rect">
            <a:avLst/>
          </a:prstGeom>
          <a:noFill/>
        </p:spPr>
        <p:txBody>
          <a:bodyPr wrap="none" rtlCol="0">
            <a:spAutoFit/>
          </a:bodyPr>
          <a:lstStyle/>
          <a:p>
            <a:r>
              <a:rPr lang="en-US" sz="3300" spc="300" dirty="0">
                <a:solidFill>
                  <a:schemeClr val="tx2"/>
                </a:solidFill>
                <a:latin typeface="+mj-lt"/>
                <a:ea typeface="Montserrat" charset="0"/>
                <a:cs typeface="Arial" panose="020B0604020202020204" pitchFamily="34" charset="0"/>
              </a:rPr>
              <a:t>THE</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OVEREXPOSURE </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PRINCIPLE </a:t>
            </a:r>
            <a:endParaRPr lang="en-US" sz="4800" spc="300" dirty="0">
              <a:solidFill>
                <a:schemeClr val="tx2"/>
              </a:solidFill>
              <a:latin typeface="+mj-lt"/>
              <a:ea typeface="Montserrat" charset="0"/>
              <a:cs typeface="Arial" panose="020B0604020202020204" pitchFamily="34" charset="0"/>
            </a:endParaRPr>
          </a:p>
        </p:txBody>
      </p:sp>
    </p:spTree>
    <p:extLst>
      <p:ext uri="{BB962C8B-B14F-4D97-AF65-F5344CB8AC3E}">
        <p14:creationId xmlns:p14="http://schemas.microsoft.com/office/powerpoint/2010/main" val="1139890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5DC2EC0-D2C9-19A8-2E99-4EACC8957E6E}"/>
              </a:ext>
            </a:extLst>
          </p:cNvPr>
          <p:cNvSpPr txBox="1"/>
          <p:nvPr/>
        </p:nvSpPr>
        <p:spPr>
          <a:xfrm>
            <a:off x="2703229" y="4663644"/>
            <a:ext cx="6785542" cy="1754326"/>
          </a:xfrm>
          <a:prstGeom prst="rect">
            <a:avLst/>
          </a:prstGeom>
          <a:noFill/>
        </p:spPr>
        <p:txBody>
          <a:bodyPr wrap="square" rtlCol="0">
            <a:spAutoFit/>
          </a:bodyPr>
          <a:lstStyle/>
          <a:p>
            <a:pPr algn="ctr"/>
            <a:r>
              <a:rPr lang="en-US" sz="2700" spc="300" dirty="0">
                <a:solidFill>
                  <a:schemeClr val="bg1"/>
                </a:solidFill>
                <a:ea typeface="Montserrat" charset="0"/>
                <a:cs typeface="Montserrat" charset="0"/>
              </a:rPr>
              <a:t>What are the differences between solutions, suspensions, and emulsions? Give examples.</a:t>
            </a:r>
          </a:p>
          <a:p>
            <a:pPr algn="ctr"/>
            <a:endParaRPr lang="en-US" sz="2700" spc="300" dirty="0">
              <a:solidFill>
                <a:schemeClr val="bg1"/>
              </a:solidFill>
              <a:ea typeface="Montserrat" charset="0"/>
              <a:cs typeface="Montserrat"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hoto shows a mixture made of blue, pink and purple shades.">
            <a:extLst>
              <a:ext uri="{FF2B5EF4-FFF2-40B4-BE49-F238E27FC236}">
                <a16:creationId xmlns:a16="http://schemas.microsoft.com/office/drawing/2014/main" id="{AD751B83-E031-4A9F-95F0-BADB6B80FF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33603" t="18947" r="26808" b="6211"/>
          <a:stretch/>
        </p:blipFill>
        <p:spPr>
          <a:xfrm rot="5400000">
            <a:off x="2224982" y="1333091"/>
            <a:ext cx="3003310" cy="6057096"/>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2331700" y="362969"/>
            <a:ext cx="7528599" cy="1107996"/>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DESCRIBE POTENTIAL HYDROGEN</a:t>
            </a:r>
          </a:p>
          <a:p>
            <a:pPr algn="ctr"/>
            <a:r>
              <a:rPr lang="en-US" sz="3300" spc="300" dirty="0">
                <a:solidFill>
                  <a:schemeClr val="tx2"/>
                </a:solidFill>
                <a:latin typeface="+mj-lt"/>
                <a:ea typeface="Montserrat" charset="0"/>
                <a:cs typeface="Arial" panose="020B0604020202020204" pitchFamily="34" charset="0"/>
              </a:rPr>
              <a:t>AND HOW THE PH SCALE WORKS</a:t>
            </a:r>
            <a:endParaRPr lang="en-US" sz="4800" spc="300" dirty="0">
              <a:solidFill>
                <a:schemeClr val="tx2"/>
              </a:solidFill>
              <a:latin typeface="+mj-lt"/>
              <a:ea typeface="Montserrat" charset="0"/>
              <a:cs typeface="Arial" panose="020B0604020202020204" pitchFamily="34" charset="0"/>
            </a:endParaRPr>
          </a:p>
        </p:txBody>
      </p:sp>
      <p:sp>
        <p:nvSpPr>
          <p:cNvPr id="31" name="TextBox 30">
            <a:extLst>
              <a:ext uri="{FF2B5EF4-FFF2-40B4-BE49-F238E27FC236}">
                <a16:creationId xmlns:a16="http://schemas.microsoft.com/office/drawing/2014/main" id="{E5B41E37-1CAF-4B85-A3B1-3E007F59D8D7}"/>
              </a:ext>
            </a:extLst>
          </p:cNvPr>
          <p:cNvSpPr txBox="1"/>
          <p:nvPr/>
        </p:nvSpPr>
        <p:spPr>
          <a:xfrm>
            <a:off x="4210424" y="1871115"/>
            <a:ext cx="2319866" cy="230832"/>
          </a:xfrm>
          <a:prstGeom prst="rect">
            <a:avLst/>
          </a:prstGeom>
          <a:noFill/>
        </p:spPr>
        <p:txBody>
          <a:bodyPr wrap="none" rtlCol="0">
            <a:spAutoFit/>
          </a:bodyPr>
          <a:lstStyle/>
          <a:p>
            <a:r>
              <a:rPr lang="en-US" sz="900" i="1" spc="150" dirty="0">
                <a:solidFill>
                  <a:schemeClr val="tx2"/>
                </a:solidFill>
                <a:latin typeface="Arial" panose="020B0604020202020204" pitchFamily="34" charset="0"/>
                <a:ea typeface="Montserrat" charset="0"/>
                <a:cs typeface="Arial" panose="020B0604020202020204" pitchFamily="34" charset="0"/>
              </a:rPr>
              <a:t>p(</a:t>
            </a:r>
            <a:r>
              <a:rPr lang="en-US" sz="900" i="1" spc="150" dirty="0">
                <a:solidFill>
                  <a:srgbClr val="7030A0"/>
                </a:solidFill>
                <a:latin typeface="Arial" panose="020B0604020202020204" pitchFamily="34" charset="0"/>
                <a:ea typeface="Montserrat" charset="0"/>
                <a:cs typeface="Arial" panose="020B0604020202020204" pitchFamily="34" charset="0"/>
              </a:rPr>
              <a:t>quantity of</a:t>
            </a:r>
            <a:r>
              <a:rPr lang="en-US" sz="900" i="1" spc="150" dirty="0">
                <a:solidFill>
                  <a:schemeClr val="tx2"/>
                </a:solidFill>
                <a:latin typeface="Arial" panose="020B0604020202020204" pitchFamily="34" charset="0"/>
                <a:ea typeface="Montserrat" charset="0"/>
                <a:cs typeface="Arial" panose="020B0604020202020204" pitchFamily="34" charset="0"/>
              </a:rPr>
              <a:t>)H(</a:t>
            </a:r>
            <a:r>
              <a:rPr lang="en-US" sz="900" i="1" spc="150" dirty="0">
                <a:solidFill>
                  <a:srgbClr val="7030A0"/>
                </a:solidFill>
                <a:latin typeface="Arial" panose="020B0604020202020204" pitchFamily="34" charset="0"/>
                <a:ea typeface="Montserrat" charset="0"/>
                <a:cs typeface="Arial" panose="020B0604020202020204" pitchFamily="34" charset="0"/>
              </a:rPr>
              <a:t>hydrogen ions</a:t>
            </a:r>
            <a:r>
              <a:rPr lang="en-US" sz="900" i="1" spc="150" dirty="0">
                <a:solidFill>
                  <a:schemeClr val="tx2"/>
                </a:solidFill>
                <a:latin typeface="Arial" panose="020B0604020202020204" pitchFamily="34" charset="0"/>
                <a:ea typeface="Montserrat" charset="0"/>
                <a:cs typeface="Arial" panose="020B0604020202020204" pitchFamily="34" charset="0"/>
              </a:rPr>
              <a:t>)</a:t>
            </a:r>
          </a:p>
        </p:txBody>
      </p:sp>
      <p:sp>
        <p:nvSpPr>
          <p:cNvPr id="32" name="Shape 2906">
            <a:extLst>
              <a:ext uri="{FF2B5EF4-FFF2-40B4-BE49-F238E27FC236}">
                <a16:creationId xmlns:a16="http://schemas.microsoft.com/office/drawing/2014/main" id="{1126D6E6-DEC1-40C0-9774-3C8BF9F22DD1}"/>
              </a:ext>
            </a:extLst>
          </p:cNvPr>
          <p:cNvSpPr/>
          <p:nvPr/>
        </p:nvSpPr>
        <p:spPr>
          <a:xfrm>
            <a:off x="6987599" y="266852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33" name="TextBox 32">
            <a:extLst>
              <a:ext uri="{FF2B5EF4-FFF2-40B4-BE49-F238E27FC236}">
                <a16:creationId xmlns:a16="http://schemas.microsoft.com/office/drawing/2014/main" id="{E4D01D83-BAFC-4618-A203-039E51CA1E06}"/>
              </a:ext>
            </a:extLst>
          </p:cNvPr>
          <p:cNvSpPr txBox="1"/>
          <p:nvPr/>
        </p:nvSpPr>
        <p:spPr>
          <a:xfrm>
            <a:off x="7400714" y="3444150"/>
            <a:ext cx="4370351" cy="230832"/>
          </a:xfrm>
          <a:prstGeom prst="rect">
            <a:avLst/>
          </a:prstGeom>
          <a:noFill/>
        </p:spPr>
        <p:txBody>
          <a:bodyPr wrap="square" rtlCol="0">
            <a:spAutoFit/>
          </a:bodyPr>
          <a:lstStyle/>
          <a:p>
            <a:r>
              <a:rPr lang="en-US" sz="900" u="sng" spc="150" dirty="0">
                <a:solidFill>
                  <a:schemeClr val="tx2"/>
                </a:solidFill>
                <a:ea typeface="Montserrat" charset="0"/>
                <a:cs typeface="Arial" panose="020B0604020202020204" pitchFamily="34" charset="0"/>
                <a:hlinkClick r:id="" action="ppaction://noaction">
                  <a:snd r:embed="rId4" name="ionization.wav"/>
                </a:hlinkClick>
              </a:rPr>
              <a:t>IONIZATION</a:t>
            </a:r>
            <a:endParaRPr lang="en-US" sz="2700" u="sng" spc="150" dirty="0">
              <a:solidFill>
                <a:schemeClr val="tx2"/>
              </a:solidFill>
              <a:ea typeface="Montserrat" charset="0"/>
              <a:cs typeface="Arial" panose="020B0604020202020204" pitchFamily="34" charset="0"/>
            </a:endParaRPr>
          </a:p>
        </p:txBody>
      </p:sp>
      <p:sp>
        <p:nvSpPr>
          <p:cNvPr id="34" name="Shape 2906">
            <a:extLst>
              <a:ext uri="{FF2B5EF4-FFF2-40B4-BE49-F238E27FC236}">
                <a16:creationId xmlns:a16="http://schemas.microsoft.com/office/drawing/2014/main" id="{0EE21E7C-3575-4A7F-B293-A46993D07192}"/>
              </a:ext>
            </a:extLst>
          </p:cNvPr>
          <p:cNvSpPr/>
          <p:nvPr/>
        </p:nvSpPr>
        <p:spPr>
          <a:xfrm>
            <a:off x="6987599" y="3450679"/>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35" name="TextBox 34">
            <a:extLst>
              <a:ext uri="{FF2B5EF4-FFF2-40B4-BE49-F238E27FC236}">
                <a16:creationId xmlns:a16="http://schemas.microsoft.com/office/drawing/2014/main" id="{5439CEA2-DF0D-4CB8-980A-C6DFE39495A7}"/>
              </a:ext>
            </a:extLst>
          </p:cNvPr>
          <p:cNvSpPr txBox="1"/>
          <p:nvPr/>
        </p:nvSpPr>
        <p:spPr>
          <a:xfrm>
            <a:off x="7400713" y="4232837"/>
            <a:ext cx="4602761" cy="230832"/>
          </a:xfrm>
          <a:prstGeom prst="rect">
            <a:avLst/>
          </a:prstGeom>
          <a:noFill/>
        </p:spPr>
        <p:txBody>
          <a:bodyPr wrap="square" rtlCol="0">
            <a:spAutoFit/>
          </a:bodyPr>
          <a:lstStyle/>
          <a:p>
            <a:r>
              <a:rPr lang="en-US" sz="900" u="sng" spc="150" dirty="0">
                <a:solidFill>
                  <a:schemeClr val="tx2"/>
                </a:solidFill>
                <a:ea typeface="Montserrat" charset="0"/>
                <a:cs typeface="Arial" panose="020B0604020202020204" pitchFamily="34" charset="0"/>
                <a:hlinkClick r:id="" action="ppaction://noaction">
                  <a:snd r:embed="rId5" name="anion.wav"/>
                </a:hlinkClick>
              </a:rPr>
              <a:t>ANION</a:t>
            </a:r>
            <a:endParaRPr lang="en-US" sz="2700" u="sng" spc="150" dirty="0">
              <a:solidFill>
                <a:schemeClr val="tx2"/>
              </a:solidFill>
              <a:ea typeface="Montserrat" charset="0"/>
              <a:cs typeface="Arial" panose="020B0604020202020204" pitchFamily="34" charset="0"/>
            </a:endParaRPr>
          </a:p>
        </p:txBody>
      </p:sp>
      <p:sp>
        <p:nvSpPr>
          <p:cNvPr id="38" name="Shape 2906">
            <a:extLst>
              <a:ext uri="{FF2B5EF4-FFF2-40B4-BE49-F238E27FC236}">
                <a16:creationId xmlns:a16="http://schemas.microsoft.com/office/drawing/2014/main" id="{376F8BDA-B155-4CAF-B783-AF2590F7A02F}"/>
              </a:ext>
            </a:extLst>
          </p:cNvPr>
          <p:cNvSpPr/>
          <p:nvPr/>
        </p:nvSpPr>
        <p:spPr>
          <a:xfrm>
            <a:off x="6987596" y="4247993"/>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39" name="TextBox 38">
            <a:extLst>
              <a:ext uri="{FF2B5EF4-FFF2-40B4-BE49-F238E27FC236}">
                <a16:creationId xmlns:a16="http://schemas.microsoft.com/office/drawing/2014/main" id="{2A67BEC2-F720-48CD-BAF3-49E6A8A96512}"/>
              </a:ext>
            </a:extLst>
          </p:cNvPr>
          <p:cNvSpPr txBox="1"/>
          <p:nvPr/>
        </p:nvSpPr>
        <p:spPr>
          <a:xfrm>
            <a:off x="7400711" y="4524227"/>
            <a:ext cx="4370351"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ion with a negative electrical charge</a:t>
            </a:r>
          </a:p>
        </p:txBody>
      </p:sp>
      <p:sp>
        <p:nvSpPr>
          <p:cNvPr id="40" name="TextBox 39">
            <a:extLst>
              <a:ext uri="{FF2B5EF4-FFF2-40B4-BE49-F238E27FC236}">
                <a16:creationId xmlns:a16="http://schemas.microsoft.com/office/drawing/2014/main" id="{D3F800B0-4FDD-4A77-9587-F344AF89811B}"/>
              </a:ext>
            </a:extLst>
          </p:cNvPr>
          <p:cNvSpPr txBox="1"/>
          <p:nvPr/>
        </p:nvSpPr>
        <p:spPr>
          <a:xfrm>
            <a:off x="7400713" y="3731133"/>
            <a:ext cx="4370351"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temporary separation of a substance into ions</a:t>
            </a:r>
          </a:p>
        </p:txBody>
      </p:sp>
      <p:sp>
        <p:nvSpPr>
          <p:cNvPr id="41" name="TextBox 40">
            <a:extLst>
              <a:ext uri="{FF2B5EF4-FFF2-40B4-BE49-F238E27FC236}">
                <a16:creationId xmlns:a16="http://schemas.microsoft.com/office/drawing/2014/main" id="{4B996383-AEF8-41FB-89A6-E6B39314D10E}"/>
              </a:ext>
            </a:extLst>
          </p:cNvPr>
          <p:cNvSpPr txBox="1"/>
          <p:nvPr/>
        </p:nvSpPr>
        <p:spPr>
          <a:xfrm>
            <a:off x="7472699" y="2780734"/>
            <a:ext cx="4789700"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atom or molecule that carries an electrical charge</a:t>
            </a:r>
          </a:p>
        </p:txBody>
      </p:sp>
      <p:sp>
        <p:nvSpPr>
          <p:cNvPr id="17" name="TextBox 16">
            <a:extLst>
              <a:ext uri="{FF2B5EF4-FFF2-40B4-BE49-F238E27FC236}">
                <a16:creationId xmlns:a16="http://schemas.microsoft.com/office/drawing/2014/main" id="{EDC4AB34-0DE5-AB4F-BFC4-DED7064D3D99}"/>
              </a:ext>
            </a:extLst>
          </p:cNvPr>
          <p:cNvSpPr txBox="1"/>
          <p:nvPr/>
        </p:nvSpPr>
        <p:spPr>
          <a:xfrm>
            <a:off x="7400714" y="2650807"/>
            <a:ext cx="4370351" cy="230832"/>
          </a:xfrm>
          <a:prstGeom prst="rect">
            <a:avLst/>
          </a:prstGeom>
          <a:noFill/>
        </p:spPr>
        <p:txBody>
          <a:bodyPr wrap="square" rtlCol="0">
            <a:spAutoFit/>
          </a:bodyPr>
          <a:lstStyle/>
          <a:p>
            <a:r>
              <a:rPr lang="en-US" sz="900" u="sng" spc="150" dirty="0">
                <a:solidFill>
                  <a:schemeClr val="tx2"/>
                </a:solidFill>
                <a:ea typeface="Montserrat" charset="0"/>
                <a:cs typeface="Arial" panose="020B0604020202020204" pitchFamily="34" charset="0"/>
                <a:hlinkClick r:id="" action="ppaction://noaction">
                  <a:snd r:embed="rId6" name="ion.wav"/>
                </a:hlinkClick>
              </a:rPr>
              <a:t>ION</a:t>
            </a:r>
            <a:endParaRPr lang="en-US" sz="2700" u="sng" spc="150" dirty="0">
              <a:solidFill>
                <a:schemeClr val="tx2"/>
              </a:solidFill>
              <a:ea typeface="Montserrat" charset="0"/>
              <a:cs typeface="Arial" panose="020B0604020202020204" pitchFamily="34" charset="0"/>
            </a:endParaRPr>
          </a:p>
        </p:txBody>
      </p:sp>
      <p:sp>
        <p:nvSpPr>
          <p:cNvPr id="18" name="TextBox 17">
            <a:extLst>
              <a:ext uri="{FF2B5EF4-FFF2-40B4-BE49-F238E27FC236}">
                <a16:creationId xmlns:a16="http://schemas.microsoft.com/office/drawing/2014/main" id="{57C9E0F5-4CD1-4D47-B095-A8E896088531}"/>
              </a:ext>
            </a:extLst>
          </p:cNvPr>
          <p:cNvSpPr txBox="1"/>
          <p:nvPr/>
        </p:nvSpPr>
        <p:spPr>
          <a:xfrm>
            <a:off x="7400714" y="5024620"/>
            <a:ext cx="4602761" cy="230832"/>
          </a:xfrm>
          <a:prstGeom prst="rect">
            <a:avLst/>
          </a:prstGeom>
          <a:noFill/>
        </p:spPr>
        <p:txBody>
          <a:bodyPr wrap="square" rtlCol="0">
            <a:spAutoFit/>
          </a:bodyPr>
          <a:lstStyle/>
          <a:p>
            <a:r>
              <a:rPr lang="en-US" sz="900" u="sng" spc="150" dirty="0">
                <a:solidFill>
                  <a:schemeClr val="tx2"/>
                </a:solidFill>
                <a:ea typeface="Montserrat" charset="0"/>
                <a:cs typeface="Arial" panose="020B0604020202020204" pitchFamily="34" charset="0"/>
                <a:hlinkClick r:id="" action="ppaction://noaction">
                  <a:snd r:embed="rId7" name="cation.wav"/>
                </a:hlinkClick>
              </a:rPr>
              <a:t>CATION</a:t>
            </a:r>
            <a:endParaRPr lang="en-US" sz="2700" u="sng" spc="150" dirty="0">
              <a:solidFill>
                <a:schemeClr val="tx2"/>
              </a:solidFill>
              <a:ea typeface="Montserrat" charset="0"/>
              <a:cs typeface="Arial" panose="020B0604020202020204" pitchFamily="34" charset="0"/>
            </a:endParaRPr>
          </a:p>
        </p:txBody>
      </p:sp>
      <p:sp>
        <p:nvSpPr>
          <p:cNvPr id="19" name="Shape 2906">
            <a:extLst>
              <a:ext uri="{FF2B5EF4-FFF2-40B4-BE49-F238E27FC236}">
                <a16:creationId xmlns:a16="http://schemas.microsoft.com/office/drawing/2014/main" id="{7DC36CB2-4507-C14A-A8EB-4DB2F7B32CBC}"/>
              </a:ext>
            </a:extLst>
          </p:cNvPr>
          <p:cNvSpPr/>
          <p:nvPr/>
        </p:nvSpPr>
        <p:spPr>
          <a:xfrm>
            <a:off x="6987598" y="503977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20" name="TextBox 19">
            <a:extLst>
              <a:ext uri="{FF2B5EF4-FFF2-40B4-BE49-F238E27FC236}">
                <a16:creationId xmlns:a16="http://schemas.microsoft.com/office/drawing/2014/main" id="{3A8C4607-A182-0E40-90FE-AEC5F0C90EDE}"/>
              </a:ext>
            </a:extLst>
          </p:cNvPr>
          <p:cNvSpPr txBox="1"/>
          <p:nvPr/>
        </p:nvSpPr>
        <p:spPr>
          <a:xfrm>
            <a:off x="7400713" y="5317007"/>
            <a:ext cx="4370351"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ion with a positive electrical charge</a:t>
            </a:r>
          </a:p>
        </p:txBody>
      </p:sp>
    </p:spTree>
    <p:extLst>
      <p:ext uri="{BB962C8B-B14F-4D97-AF65-F5344CB8AC3E}">
        <p14:creationId xmlns:p14="http://schemas.microsoft.com/office/powerpoint/2010/main" val="1714357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4762199" y="4509904"/>
            <a:ext cx="2895344" cy="430887"/>
          </a:xfrm>
          <a:prstGeom prst="rect">
            <a:avLst/>
          </a:prstGeom>
          <a:noFill/>
        </p:spPr>
        <p:txBody>
          <a:bodyPr wrap="none" rtlCol="0">
            <a:spAutoFit/>
          </a:bodyPr>
          <a:lstStyle/>
          <a:p>
            <a:r>
              <a:rPr lang="en-US" sz="2200" spc="150" dirty="0">
                <a:solidFill>
                  <a:schemeClr val="tx2"/>
                </a:solidFill>
                <a:ea typeface="Montserrat" charset="0"/>
                <a:cs typeface="Arial" panose="020B0604020202020204" pitchFamily="34" charset="0"/>
              </a:rPr>
              <a:t>WATER IONIZATION</a:t>
            </a:r>
            <a:endParaRPr lang="en-US" sz="3300" spc="150" dirty="0">
              <a:solidFill>
                <a:schemeClr val="tx2"/>
              </a:solidFill>
              <a:ea typeface="Montserrat" charset="0"/>
              <a:cs typeface="Arial" panose="020B0604020202020204" pitchFamily="34" charset="0"/>
            </a:endParaRPr>
          </a:p>
        </p:txBody>
      </p:sp>
      <p:sp>
        <p:nvSpPr>
          <p:cNvPr id="21" name="Shape 2906"/>
          <p:cNvSpPr/>
          <p:nvPr/>
        </p:nvSpPr>
        <p:spPr>
          <a:xfrm>
            <a:off x="4349084" y="4516434"/>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5" name="TextBox 14">
            <a:extLst>
              <a:ext uri="{FF2B5EF4-FFF2-40B4-BE49-F238E27FC236}">
                <a16:creationId xmlns:a16="http://schemas.microsoft.com/office/drawing/2014/main" id="{75E91FA2-1C40-C242-8059-FC2311E6AD05}"/>
              </a:ext>
            </a:extLst>
          </p:cNvPr>
          <p:cNvSpPr txBox="1"/>
          <p:nvPr/>
        </p:nvSpPr>
        <p:spPr>
          <a:xfrm>
            <a:off x="4319783" y="695003"/>
            <a:ext cx="3566937"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WATER AND PH</a:t>
            </a:r>
            <a:endParaRPr lang="en-US" sz="4800" spc="300" dirty="0">
              <a:solidFill>
                <a:schemeClr val="tx2"/>
              </a:solidFill>
              <a:latin typeface="+mj-lt"/>
              <a:ea typeface="Montserrat" charset="0"/>
              <a:cs typeface="Arial" panose="020B0604020202020204" pitchFamily="34" charset="0"/>
            </a:endParaRPr>
          </a:p>
        </p:txBody>
      </p:sp>
      <p:sp>
        <p:nvSpPr>
          <p:cNvPr id="16" name="TextBox 15">
            <a:extLst>
              <a:ext uri="{FF2B5EF4-FFF2-40B4-BE49-F238E27FC236}">
                <a16:creationId xmlns:a16="http://schemas.microsoft.com/office/drawing/2014/main" id="{686D9E89-7888-C941-973B-0587397AD11D}"/>
              </a:ext>
            </a:extLst>
          </p:cNvPr>
          <p:cNvSpPr txBox="1"/>
          <p:nvPr/>
        </p:nvSpPr>
        <p:spPr>
          <a:xfrm>
            <a:off x="4762199" y="4810816"/>
            <a:ext cx="5450189" cy="1893339"/>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Hydrogen ion (H+) is acidic</a:t>
            </a:r>
          </a:p>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Hydroxide ion (OH-) is alkaline</a:t>
            </a:r>
          </a:p>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pH scale measures the quantity of hydrogen ions </a:t>
            </a:r>
            <a:br>
              <a:rPr lang="en-US" sz="1600" dirty="0">
                <a:ea typeface="Montserrat Light" charset="0"/>
                <a:cs typeface="Arial" panose="020B0604020202020204" pitchFamily="34" charset="0"/>
              </a:rPr>
            </a:br>
            <a:r>
              <a:rPr lang="en-US" sz="1600" dirty="0">
                <a:ea typeface="Montserrat Light" charset="0"/>
                <a:cs typeface="Arial" panose="020B0604020202020204" pitchFamily="34" charset="0"/>
              </a:rPr>
              <a:t>and hydroxide ions within a substance</a:t>
            </a:r>
          </a:p>
          <a:p>
            <a:pPr marL="171450" indent="-171450">
              <a:lnSpc>
                <a:spcPct val="150000"/>
              </a:lnSpc>
              <a:buFont typeface="Arial" panose="020B0604020202020204" pitchFamily="34" charset="0"/>
              <a:buChar char="•"/>
            </a:pPr>
            <a:endParaRPr lang="en-US" sz="1600" dirty="0">
              <a:solidFill>
                <a:schemeClr val="accent4">
                  <a:lumMod val="50000"/>
                </a:schemeClr>
              </a:solidFill>
              <a:ea typeface="Montserrat Light" charset="0"/>
              <a:cs typeface="Arial" panose="020B0604020202020204" pitchFamily="34" charset="0"/>
            </a:endParaRPr>
          </a:p>
        </p:txBody>
      </p:sp>
      <p:pic>
        <p:nvPicPr>
          <p:cNvPr id="12290" name="Picture 2" descr="An illustration shows a chemical reaction. On the reactants side, a molecule with an oxygen atom fused with two hydrogen atoms produces two products. The first product is a positively charged hydrogen and the negatively charged second product shows an oxygen atom fused with a hydrogen atom. The oxygen and the hydrogen atoms are represented by differently colored sphe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9711" y="1801923"/>
            <a:ext cx="8972579" cy="2539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194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n illustration shows the pH scale. The readings on the scale range from 0 to 14. 0 corresponds to acidic solution, 7 corresponds to neutral solution and 14 corresponds to alkaline solution. The pH levels of the different substances marked on the scale are as follows: Battery acid, 1; Lemon juice, 2.2; Vinegar, 3; hair and skin, 5; rain water, 5.5; distilled water, 7; baking soda, 2.3; ammonia, 12; and lye, 13.5. Each substance is accompanied by a related clip art.">
            <a:extLst>
              <a:ext uri="{FF2B5EF4-FFF2-40B4-BE49-F238E27FC236}">
                <a16:creationId xmlns:a16="http://schemas.microsoft.com/office/drawing/2014/main" id="{C4ABC7B4-EC2E-4C1F-AB18-A662583487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010" y="1452557"/>
            <a:ext cx="7203980" cy="3731614"/>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4498486" y="695003"/>
            <a:ext cx="3209532"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THE PH SCALE</a:t>
            </a:r>
            <a:endParaRPr lang="en-US" sz="4800" spc="300" dirty="0">
              <a:solidFill>
                <a:schemeClr val="tx2"/>
              </a:solidFill>
              <a:latin typeface="+mj-lt"/>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1312534" y="565613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7" name="TextBox 16">
            <a:extLst>
              <a:ext uri="{FF2B5EF4-FFF2-40B4-BE49-F238E27FC236}">
                <a16:creationId xmlns:a16="http://schemas.microsoft.com/office/drawing/2014/main" id="{EDC4AB34-0DE5-AB4F-BFC4-DED7064D3D99}"/>
              </a:ext>
            </a:extLst>
          </p:cNvPr>
          <p:cNvSpPr txBox="1"/>
          <p:nvPr/>
        </p:nvSpPr>
        <p:spPr>
          <a:xfrm>
            <a:off x="1725649" y="5638415"/>
            <a:ext cx="4370351" cy="430887"/>
          </a:xfrm>
          <a:prstGeom prst="rect">
            <a:avLst/>
          </a:prstGeom>
          <a:noFill/>
        </p:spPr>
        <p:txBody>
          <a:bodyPr wrap="square" rtlCol="0">
            <a:spAutoFit/>
          </a:bodyPr>
          <a:lstStyle/>
          <a:p>
            <a:r>
              <a:rPr lang="en-US" sz="2200" u="sng" spc="150" dirty="0">
                <a:solidFill>
                  <a:schemeClr val="tx2"/>
                </a:solidFill>
                <a:ea typeface="Montserrat" charset="0"/>
                <a:cs typeface="Arial" panose="020B0604020202020204" pitchFamily="34" charset="0"/>
                <a:hlinkClick r:id="" action="ppaction://noaction">
                  <a:snd r:embed="rId4" name="acidic_solution.wav"/>
                </a:hlinkClick>
              </a:rPr>
              <a:t>ACIDIC SOLUTION</a:t>
            </a:r>
            <a:endParaRPr lang="en-US" sz="3300" u="sng" spc="150" dirty="0">
              <a:solidFill>
                <a:schemeClr val="tx2"/>
              </a:solidFill>
              <a:ea typeface="Montserrat" charset="0"/>
              <a:cs typeface="Arial" panose="020B0604020202020204" pitchFamily="34" charset="0"/>
            </a:endParaRPr>
          </a:p>
        </p:txBody>
      </p:sp>
      <p:sp>
        <p:nvSpPr>
          <p:cNvPr id="11" name="Shape 2906">
            <a:extLst>
              <a:ext uri="{FF2B5EF4-FFF2-40B4-BE49-F238E27FC236}">
                <a16:creationId xmlns:a16="http://schemas.microsoft.com/office/drawing/2014/main" id="{136D08E5-B036-44A2-91CA-098882B9ECCC}"/>
              </a:ext>
            </a:extLst>
          </p:cNvPr>
          <p:cNvSpPr/>
          <p:nvPr/>
        </p:nvSpPr>
        <p:spPr>
          <a:xfrm>
            <a:off x="7543430" y="569111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2" name="TextBox 11">
            <a:extLst>
              <a:ext uri="{FF2B5EF4-FFF2-40B4-BE49-F238E27FC236}">
                <a16:creationId xmlns:a16="http://schemas.microsoft.com/office/drawing/2014/main" id="{31CFCEE0-397A-498B-BD45-0350DD2C876E}"/>
              </a:ext>
            </a:extLst>
          </p:cNvPr>
          <p:cNvSpPr txBox="1"/>
          <p:nvPr/>
        </p:nvSpPr>
        <p:spPr>
          <a:xfrm>
            <a:off x="7908714" y="5656130"/>
            <a:ext cx="4370351" cy="430887"/>
          </a:xfrm>
          <a:prstGeom prst="rect">
            <a:avLst/>
          </a:prstGeom>
          <a:noFill/>
        </p:spPr>
        <p:txBody>
          <a:bodyPr wrap="square" rtlCol="0">
            <a:spAutoFit/>
          </a:bodyPr>
          <a:lstStyle/>
          <a:p>
            <a:r>
              <a:rPr lang="en-US" sz="2200" u="sng" spc="150" dirty="0">
                <a:solidFill>
                  <a:schemeClr val="tx2"/>
                </a:solidFill>
                <a:ea typeface="Montserrat" charset="0"/>
                <a:cs typeface="Arial" panose="020B0604020202020204" pitchFamily="34" charset="0"/>
                <a:hlinkClick r:id="" action="ppaction://noaction">
                  <a:snd r:embed="rId5" name="alkaline_solution.wav"/>
                </a:hlinkClick>
              </a:rPr>
              <a:t>ALKALINE SOLUTION</a:t>
            </a:r>
            <a:endParaRPr lang="en-US" sz="3300" u="sng" spc="150" dirty="0">
              <a:solidFill>
                <a:schemeClr val="tx2"/>
              </a:solidFill>
              <a:ea typeface="Montserrat" charset="0"/>
              <a:cs typeface="Arial" panose="020B0604020202020204" pitchFamily="34" charset="0"/>
            </a:endParaRPr>
          </a:p>
        </p:txBody>
      </p:sp>
    </p:spTree>
    <p:extLst>
      <p:ext uri="{BB962C8B-B14F-4D97-AF65-F5344CB8AC3E}">
        <p14:creationId xmlns:p14="http://schemas.microsoft.com/office/powerpoint/2010/main" val="18697017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five whole lemons and two half-sliced lemons.">
            <a:extLst>
              <a:ext uri="{FF2B5EF4-FFF2-40B4-BE49-F238E27FC236}">
                <a16:creationId xmlns:a16="http://schemas.microsoft.com/office/drawing/2014/main" id="{E8B59305-B90D-4DD3-BE3C-9254C8625ADE}"/>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7593" r="6526" b="22585"/>
          <a:stretch/>
        </p:blipFill>
        <p:spPr>
          <a:xfrm>
            <a:off x="5610111" y="2200775"/>
            <a:ext cx="6576630" cy="3266806"/>
          </a:xfrm>
          <a:prstGeom prst="rect">
            <a:avLst/>
          </a:prstGeom>
        </p:spPr>
      </p:pic>
      <p:sp>
        <p:nvSpPr>
          <p:cNvPr id="20" name="TextBox 19"/>
          <p:cNvSpPr txBox="1"/>
          <p:nvPr/>
        </p:nvSpPr>
        <p:spPr>
          <a:xfrm>
            <a:off x="784262" y="2282360"/>
            <a:ext cx="1025152" cy="430887"/>
          </a:xfrm>
          <a:prstGeom prst="rect">
            <a:avLst/>
          </a:prstGeom>
          <a:noFill/>
        </p:spPr>
        <p:txBody>
          <a:bodyPr wrap="none" rtlCol="0">
            <a:spAutoFit/>
          </a:bodyPr>
          <a:lstStyle/>
          <a:p>
            <a:r>
              <a:rPr lang="en-US" sz="2200" spc="150" dirty="0">
                <a:solidFill>
                  <a:schemeClr val="tx2"/>
                </a:solidFill>
                <a:ea typeface="Montserrat" charset="0"/>
                <a:cs typeface="Arial" panose="020B0604020202020204" pitchFamily="34" charset="0"/>
              </a:rPr>
              <a:t>ACIDS</a:t>
            </a:r>
            <a:endParaRPr lang="en-US" sz="3300" spc="150" dirty="0">
              <a:solidFill>
                <a:schemeClr val="tx2"/>
              </a:solidFill>
              <a:ea typeface="Montserrat" charset="0"/>
              <a:cs typeface="Arial" panose="020B0604020202020204" pitchFamily="34" charset="0"/>
            </a:endParaRPr>
          </a:p>
        </p:txBody>
      </p:sp>
      <p:sp>
        <p:nvSpPr>
          <p:cNvPr id="21" name="Shape 2906"/>
          <p:cNvSpPr/>
          <p:nvPr/>
        </p:nvSpPr>
        <p:spPr>
          <a:xfrm>
            <a:off x="371147" y="228889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5" name="TextBox 14">
            <a:extLst>
              <a:ext uri="{FF2B5EF4-FFF2-40B4-BE49-F238E27FC236}">
                <a16:creationId xmlns:a16="http://schemas.microsoft.com/office/drawing/2014/main" id="{75E91FA2-1C40-C242-8059-FC2311E6AD05}"/>
              </a:ext>
            </a:extLst>
          </p:cNvPr>
          <p:cNvSpPr txBox="1"/>
          <p:nvPr/>
        </p:nvSpPr>
        <p:spPr>
          <a:xfrm>
            <a:off x="3787200" y="695003"/>
            <a:ext cx="4632102"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ACIDS AND ALKALIS</a:t>
            </a:r>
            <a:endParaRPr lang="en-US" sz="4800" spc="300" dirty="0">
              <a:solidFill>
                <a:schemeClr val="tx2"/>
              </a:solidFill>
              <a:latin typeface="+mj-lt"/>
              <a:ea typeface="Montserrat" charset="0"/>
              <a:cs typeface="Arial" panose="020B0604020202020204" pitchFamily="34" charset="0"/>
            </a:endParaRPr>
          </a:p>
        </p:txBody>
      </p:sp>
      <p:sp>
        <p:nvSpPr>
          <p:cNvPr id="16" name="TextBox 15">
            <a:extLst>
              <a:ext uri="{FF2B5EF4-FFF2-40B4-BE49-F238E27FC236}">
                <a16:creationId xmlns:a16="http://schemas.microsoft.com/office/drawing/2014/main" id="{686D9E89-7888-C941-973B-0587397AD11D}"/>
              </a:ext>
            </a:extLst>
          </p:cNvPr>
          <p:cNvSpPr txBox="1"/>
          <p:nvPr/>
        </p:nvSpPr>
        <p:spPr>
          <a:xfrm>
            <a:off x="784262" y="2583272"/>
            <a:ext cx="5618126" cy="2262671"/>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Owe their chemical reactivity to the hydrogen ion (H+)</a:t>
            </a:r>
          </a:p>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pH below 7</a:t>
            </a:r>
          </a:p>
          <a:p>
            <a:pPr marL="685709" lvl="1" indent="-228600">
              <a:lnSpc>
                <a:spcPct val="150000"/>
              </a:lnSpc>
              <a:buFont typeface="Arial" panose="020B0604020202020204" pitchFamily="34" charset="0"/>
              <a:buChar char="−"/>
            </a:pPr>
            <a:r>
              <a:rPr lang="en-US" sz="1600" u="sng" dirty="0">
                <a:solidFill>
                  <a:schemeClr val="accent4">
                    <a:lumMod val="50000"/>
                  </a:schemeClr>
                </a:solidFill>
                <a:ea typeface="Montserrat Light" charset="0"/>
                <a:cs typeface="Arial" panose="020B0604020202020204" pitchFamily="34" charset="0"/>
                <a:hlinkClick r:id="" action="ppaction://noaction">
                  <a:snd r:embed="rId4" name="alpha_hydroxy acids.wav"/>
                </a:hlinkClick>
              </a:rPr>
              <a:t>Alpha hydroxy acids (AHAs)</a:t>
            </a:r>
            <a:endParaRPr lang="en-US" sz="1600" u="sng" dirty="0">
              <a:solidFill>
                <a:schemeClr val="accent4">
                  <a:lumMod val="50000"/>
                </a:schemeClr>
              </a:solidFill>
              <a:ea typeface="Montserrat Light" charset="0"/>
              <a:cs typeface="Arial" panose="020B0604020202020204" pitchFamily="34" charset="0"/>
            </a:endParaRPr>
          </a:p>
          <a:p>
            <a:pPr marL="685709" lvl="1" indent="-228600">
              <a:lnSpc>
                <a:spcPct val="150000"/>
              </a:lnSpc>
              <a:buFont typeface="Arial" panose="020B0604020202020204" pitchFamily="34" charset="0"/>
              <a:buChar char="−"/>
            </a:pPr>
            <a:r>
              <a:rPr lang="en-US" sz="1600" u="sng" dirty="0">
                <a:solidFill>
                  <a:schemeClr val="accent4">
                    <a:lumMod val="50000"/>
                  </a:schemeClr>
                </a:solidFill>
                <a:ea typeface="Montserrat Light" charset="0"/>
                <a:cs typeface="Arial" panose="020B0604020202020204" pitchFamily="34" charset="0"/>
                <a:hlinkClick r:id="" action="ppaction://noaction">
                  <a:snd r:embed="rId5" name="thioglycolic_acid.wav"/>
                </a:hlinkClick>
              </a:rPr>
              <a:t>Thioglycolic acid</a:t>
            </a:r>
            <a:endParaRPr lang="en-US" sz="1600" u="sng" dirty="0">
              <a:solidFill>
                <a:schemeClr val="accent4">
                  <a:lumMod val="50000"/>
                </a:schemeClr>
              </a:solidFill>
              <a:ea typeface="Montserrat Light" charset="0"/>
              <a:cs typeface="Arial" panose="020B0604020202020204" pitchFamily="34" charset="0"/>
            </a:endParaRPr>
          </a:p>
          <a:p>
            <a:pPr marL="685709" lvl="1" indent="-228600">
              <a:lnSpc>
                <a:spcPct val="150000"/>
              </a:lnSpc>
              <a:buFont typeface="Arial" panose="020B0604020202020204" pitchFamily="34" charset="0"/>
              <a:buChar char="−"/>
            </a:pPr>
            <a:r>
              <a:rPr lang="en-US" sz="1600" u="sng" dirty="0">
                <a:solidFill>
                  <a:schemeClr val="accent4">
                    <a:lumMod val="50000"/>
                  </a:schemeClr>
                </a:solidFill>
                <a:ea typeface="Montserrat Light" charset="0"/>
                <a:cs typeface="Arial" panose="020B0604020202020204" pitchFamily="34" charset="0"/>
                <a:hlinkClick r:id="" action="ppaction://noaction">
                  <a:snd r:embed="rId6" name="glycolic_acid.wav"/>
                </a:hlinkClick>
              </a:rPr>
              <a:t>Glycolic acid</a:t>
            </a:r>
            <a:endParaRPr lang="en-US" sz="1600" u="sng"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endParaRPr lang="en-US" sz="1600" dirty="0">
              <a:solidFill>
                <a:schemeClr val="accent4">
                  <a:lumMod val="50000"/>
                </a:schemeClr>
              </a:solidFill>
              <a:ea typeface="Montserrat Light" charset="0"/>
              <a:cs typeface="Arial" panose="020B0604020202020204" pitchFamily="34" charset="0"/>
            </a:endParaRPr>
          </a:p>
        </p:txBody>
      </p:sp>
      <p:sp>
        <p:nvSpPr>
          <p:cNvPr id="8" name="Rectangle 7">
            <a:extLst>
              <a:ext uri="{FF2B5EF4-FFF2-40B4-BE49-F238E27FC236}">
                <a16:creationId xmlns:a16="http://schemas.microsoft.com/office/drawing/2014/main" id="{CFBA1901-E3DF-46F2-BA2A-92748428848D}"/>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spTree>
    <p:extLst>
      <p:ext uri="{BB962C8B-B14F-4D97-AF65-F5344CB8AC3E}">
        <p14:creationId xmlns:p14="http://schemas.microsoft.com/office/powerpoint/2010/main" val="420360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 mound of salt.">
            <a:extLst>
              <a:ext uri="{FF2B5EF4-FFF2-40B4-BE49-F238E27FC236}">
                <a16:creationId xmlns:a16="http://schemas.microsoft.com/office/drawing/2014/main" id="{B268DB6F-5370-4736-A2AB-339BE0869494}"/>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7404" t="25057" r="7708" b="20947"/>
          <a:stretch/>
        </p:blipFill>
        <p:spPr>
          <a:xfrm>
            <a:off x="1588" y="2005780"/>
            <a:ext cx="7265339" cy="3080952"/>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3787201" y="695003"/>
            <a:ext cx="4632102"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ACIDS AND ALKALIS</a:t>
            </a:r>
            <a:endParaRPr lang="en-US" sz="4800" spc="300" dirty="0">
              <a:solidFill>
                <a:schemeClr val="tx2"/>
              </a:solidFill>
              <a:latin typeface="+mj-lt"/>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6433566" y="2218490"/>
            <a:ext cx="272197"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41" name="TextBox 40">
            <a:extLst>
              <a:ext uri="{FF2B5EF4-FFF2-40B4-BE49-F238E27FC236}">
                <a16:creationId xmlns:a16="http://schemas.microsoft.com/office/drawing/2014/main" id="{4B996383-AEF8-41FB-89A6-E6B39314D10E}"/>
              </a:ext>
            </a:extLst>
          </p:cNvPr>
          <p:cNvSpPr txBox="1"/>
          <p:nvPr/>
        </p:nvSpPr>
        <p:spPr>
          <a:xfrm>
            <a:off x="6705763" y="2602424"/>
            <a:ext cx="5710083" cy="3001334"/>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Owe their chemical relativity to the hydroxide ion (OH-)  </a:t>
            </a:r>
          </a:p>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pH above 7.0	</a:t>
            </a:r>
          </a:p>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Feel slippery and soapy on the skin</a:t>
            </a:r>
          </a:p>
          <a:p>
            <a:pPr marL="171450" indent="-171450">
              <a:lnSpc>
                <a:spcPct val="150000"/>
              </a:lnSpc>
              <a:buFont typeface="Arial" panose="020B0604020202020204" pitchFamily="34" charset="0"/>
              <a:buChar char="•"/>
            </a:pPr>
            <a:r>
              <a:rPr lang="en-US" sz="1600" u="sng" dirty="0">
                <a:solidFill>
                  <a:srgbClr val="0563C1"/>
                </a:solidFill>
                <a:ea typeface="Montserrat Light" charset="0"/>
                <a:cs typeface="Arial" panose="020B0604020202020204" pitchFamily="34" charset="0"/>
                <a:hlinkClick r:id="" action="ppaction://noaction">
                  <a:snd r:embed="rId4" name="sodium_hydroxide.wav"/>
                  <a:extLst>
                    <a:ext uri="{A12FA001-AC4F-418D-AE19-62706E023703}">
                      <ahyp:hlinkClr xmlns:ahyp="http://schemas.microsoft.com/office/drawing/2018/hyperlinkcolor" val="tx"/>
                    </a:ext>
                  </a:extLst>
                </a:hlinkClick>
              </a:rPr>
              <a:t>Sodium hydroxide</a:t>
            </a:r>
            <a:r>
              <a:rPr lang="en-US" sz="1600" dirty="0">
                <a:ea typeface="Montserrat Light" charset="0"/>
                <a:cs typeface="Arial" panose="020B0604020202020204" pitchFamily="34" charset="0"/>
                <a:hlinkClick r:id="" action="ppaction://noaction">
                  <a:snd r:embed="rId4" name="sodium_hydroxide.wav"/>
                  <a:extLst>
                    <a:ext uri="{A12FA001-AC4F-418D-AE19-62706E023703}">
                      <ahyp:hlinkClr xmlns:ahyp="http://schemas.microsoft.com/office/drawing/2018/hyperlinkcolor" val="tx"/>
                    </a:ext>
                  </a:extLst>
                </a:hlinkClick>
              </a:rPr>
              <a:t> </a:t>
            </a:r>
            <a:r>
              <a:rPr lang="en-US" sz="1600" dirty="0">
                <a:ea typeface="Montserrat Light" charset="0"/>
                <a:cs typeface="Arial" panose="020B0604020202020204" pitchFamily="34" charset="0"/>
              </a:rPr>
              <a:t>(lye) used in chemical hair relaxers, callous softeners, and drain cleaners</a:t>
            </a:r>
          </a:p>
          <a:p>
            <a:pPr marL="171450" indent="-171450">
              <a:lnSpc>
                <a:spcPct val="150000"/>
              </a:lnSpc>
              <a:buFont typeface="Arial" panose="020B0604020202020204" pitchFamily="34" charset="0"/>
              <a:buChar char="•"/>
            </a:pPr>
            <a:endParaRPr lang="en-US" sz="160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endParaRPr lang="en-US" sz="1600" dirty="0">
              <a:solidFill>
                <a:schemeClr val="accent4">
                  <a:lumMod val="50000"/>
                </a:schemeClr>
              </a:solidFill>
              <a:ea typeface="Montserrat Light" charset="0"/>
              <a:cs typeface="Arial" panose="020B0604020202020204" pitchFamily="34" charset="0"/>
            </a:endParaRPr>
          </a:p>
          <a:p>
            <a:pPr marL="171450" indent="-171450">
              <a:lnSpc>
                <a:spcPct val="150000"/>
              </a:lnSpc>
              <a:buFont typeface="Arial" panose="020B0604020202020204" pitchFamily="34" charset="0"/>
              <a:buChar char="•"/>
            </a:pPr>
            <a:endParaRPr lang="en-US" sz="1600" dirty="0">
              <a:solidFill>
                <a:schemeClr val="accent4">
                  <a:lumMod val="50000"/>
                </a:schemeClr>
              </a:solidFill>
              <a:ea typeface="Montserrat Light" charset="0"/>
              <a:cs typeface="Arial" panose="020B0604020202020204" pitchFamily="34" charset="0"/>
            </a:endParaRPr>
          </a:p>
        </p:txBody>
      </p:sp>
      <p:sp>
        <p:nvSpPr>
          <p:cNvPr id="17" name="TextBox 16">
            <a:extLst>
              <a:ext uri="{FF2B5EF4-FFF2-40B4-BE49-F238E27FC236}">
                <a16:creationId xmlns:a16="http://schemas.microsoft.com/office/drawing/2014/main" id="{EDC4AB34-0DE5-AB4F-BFC4-DED7064D3D99}"/>
              </a:ext>
            </a:extLst>
          </p:cNvPr>
          <p:cNvSpPr txBox="1"/>
          <p:nvPr/>
        </p:nvSpPr>
        <p:spPr>
          <a:xfrm>
            <a:off x="6846681" y="2200775"/>
            <a:ext cx="4258780" cy="430887"/>
          </a:xfrm>
          <a:prstGeom prst="rect">
            <a:avLst/>
          </a:prstGeom>
          <a:noFill/>
        </p:spPr>
        <p:txBody>
          <a:bodyPr wrap="square" rtlCol="0">
            <a:spAutoFit/>
          </a:bodyPr>
          <a:lstStyle/>
          <a:p>
            <a:r>
              <a:rPr lang="en-US" sz="2200" u="sng" spc="150" dirty="0">
                <a:solidFill>
                  <a:schemeClr val="tx2"/>
                </a:solidFill>
                <a:ea typeface="Montserrat" charset="0"/>
                <a:cs typeface="Arial" panose="020B0604020202020204" pitchFamily="34" charset="0"/>
                <a:hlinkClick r:id="" action="ppaction://noaction">
                  <a:snd r:embed="rId5" name="alkalis.wav"/>
                </a:hlinkClick>
              </a:rPr>
              <a:t>ALKALIS</a:t>
            </a:r>
            <a:r>
              <a:rPr lang="en-US" sz="2200" spc="150" dirty="0">
                <a:solidFill>
                  <a:schemeClr val="tx2"/>
                </a:solidFill>
                <a:ea typeface="Montserrat" charset="0"/>
                <a:cs typeface="Arial" panose="020B0604020202020204" pitchFamily="34" charset="0"/>
              </a:rPr>
              <a:t> (BASES)</a:t>
            </a:r>
            <a:endParaRPr lang="en-US" sz="3300" spc="150" dirty="0">
              <a:solidFill>
                <a:schemeClr val="tx2"/>
              </a:solidFill>
              <a:ea typeface="Montserrat" charset="0"/>
              <a:cs typeface="Arial" panose="020B0604020202020204" pitchFamily="34" charset="0"/>
            </a:endParaRPr>
          </a:p>
        </p:txBody>
      </p:sp>
    </p:spTree>
    <p:extLst>
      <p:ext uri="{BB962C8B-B14F-4D97-AF65-F5344CB8AC3E}">
        <p14:creationId xmlns:p14="http://schemas.microsoft.com/office/powerpoint/2010/main" val="2990074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243588" y="602291"/>
            <a:ext cx="7508178" cy="600164"/>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ACTIVITY: PRODUCT PH</a:t>
            </a:r>
            <a:endParaRPr lang="en-US" sz="4800" spc="3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1727537" y="2746216"/>
            <a:ext cx="8867288" cy="1165640"/>
          </a:xfrm>
          <a:prstGeom prst="rect">
            <a:avLst/>
          </a:prstGeom>
          <a:noFill/>
        </p:spPr>
        <p:txBody>
          <a:bodyPr wrap="square" rtlCol="0">
            <a:spAutoFit/>
          </a:bodyPr>
          <a:lstStyle/>
          <a:p>
            <a:pPr>
              <a:lnSpc>
                <a:spcPct val="150000"/>
              </a:lnSpc>
            </a:pPr>
            <a:r>
              <a:rPr lang="en-US" sz="1600" dirty="0">
                <a:ea typeface="Montserrat Light" charset="0"/>
                <a:cs typeface="Arial" panose="020B0604020202020204" pitchFamily="34" charset="0"/>
              </a:rPr>
              <a:t>Divide into groups and use the Internet to find the pH of products used in your school. If the information is not available online, contact the manufacturer of the product. Make a chart and compare your findings with your classmates’. How will the pH of these products affect the hair or skin?</a:t>
            </a:r>
          </a:p>
        </p:txBody>
      </p:sp>
    </p:spTree>
    <p:extLst>
      <p:ext uri="{BB962C8B-B14F-4D97-AF65-F5344CB8AC3E}">
        <p14:creationId xmlns:p14="http://schemas.microsoft.com/office/powerpoint/2010/main" val="26931159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CA78058-75CC-8247-DC4A-28651A46D345}"/>
              </a:ext>
            </a:extLst>
          </p:cNvPr>
          <p:cNvSpPr txBox="1"/>
          <p:nvPr/>
        </p:nvSpPr>
        <p:spPr>
          <a:xfrm>
            <a:off x="2703229" y="4989567"/>
            <a:ext cx="6785542" cy="923330"/>
          </a:xfrm>
          <a:prstGeom prst="rect">
            <a:avLst/>
          </a:prstGeom>
          <a:noFill/>
        </p:spPr>
        <p:txBody>
          <a:bodyPr wrap="square" rtlCol="0">
            <a:spAutoFit/>
          </a:bodyPr>
          <a:lstStyle/>
          <a:p>
            <a:pPr algn="ctr"/>
            <a:r>
              <a:rPr lang="en-US" sz="2700" spc="300" dirty="0">
                <a:solidFill>
                  <a:schemeClr val="bg1"/>
                </a:solidFill>
                <a:ea typeface="Montserrat" charset="0"/>
                <a:cs typeface="Montserrat" charset="0"/>
              </a:rPr>
              <a:t>Define pH and draw pH scale.</a:t>
            </a:r>
          </a:p>
          <a:p>
            <a:pPr algn="ctr"/>
            <a:endParaRPr lang="en-US" sz="2700" spc="300" dirty="0">
              <a:solidFill>
                <a:schemeClr val="bg1"/>
              </a:solidFill>
              <a:ea typeface="Montserrat" charset="0"/>
              <a:cs typeface="Montserrat"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DD3CE466-9D97-4B9B-B3F5-B3DDACFEDBD0}"/>
              </a:ext>
            </a:extLst>
          </p:cNvPr>
          <p:cNvSpPr txBox="1"/>
          <p:nvPr/>
        </p:nvSpPr>
        <p:spPr>
          <a:xfrm>
            <a:off x="2451048" y="574234"/>
            <a:ext cx="7288350" cy="1107996"/>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NEUTRALIZATION REACTIONS</a:t>
            </a:r>
          </a:p>
          <a:p>
            <a:pPr algn="ctr"/>
            <a:endParaRPr lang="en-US" sz="3300" spc="300" dirty="0">
              <a:solidFill>
                <a:schemeClr val="tx2"/>
              </a:solidFill>
              <a:latin typeface="+mj-lt"/>
              <a:ea typeface="Montserrat" charset="0"/>
              <a:cs typeface="Arial" panose="020B0604020202020204" pitchFamily="34" charset="0"/>
            </a:endParaRPr>
          </a:p>
        </p:txBody>
      </p:sp>
      <p:sp>
        <p:nvSpPr>
          <p:cNvPr id="26" name="TextBox 25">
            <a:extLst>
              <a:ext uri="{FF2B5EF4-FFF2-40B4-BE49-F238E27FC236}">
                <a16:creationId xmlns:a16="http://schemas.microsoft.com/office/drawing/2014/main" id="{1E761DC3-9CD5-6048-BBFE-624729579FFE}"/>
              </a:ext>
            </a:extLst>
          </p:cNvPr>
          <p:cNvSpPr txBox="1"/>
          <p:nvPr/>
        </p:nvSpPr>
        <p:spPr>
          <a:xfrm>
            <a:off x="1104750" y="4927874"/>
            <a:ext cx="6793070" cy="1154675"/>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Water ionization in reverse: H+ + OH- → H2O</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Mixing acids and alkalis in equal proportions forms water</a:t>
            </a:r>
          </a:p>
          <a:p>
            <a:pPr marL="171450" indent="-171450">
              <a:lnSpc>
                <a:spcPct val="150000"/>
              </a:lnSpc>
              <a:buFont typeface="Arial" panose="020B0604020202020204" pitchFamily="34" charset="0"/>
              <a:buChar char="•"/>
            </a:pPr>
            <a:endParaRPr lang="en-US" sz="1600" spc="150" dirty="0">
              <a:solidFill>
                <a:schemeClr val="accent4">
                  <a:lumMod val="50000"/>
                </a:schemeClr>
              </a:solidFill>
              <a:ea typeface="Montserrat Light" charset="0"/>
              <a:cs typeface="Arial" panose="020B0604020202020204" pitchFamily="34" charset="0"/>
            </a:endParaRPr>
          </a:p>
        </p:txBody>
      </p:sp>
      <p:sp>
        <p:nvSpPr>
          <p:cNvPr id="29" name="Rectangle 28">
            <a:extLst>
              <a:ext uri="{FF2B5EF4-FFF2-40B4-BE49-F238E27FC236}">
                <a16:creationId xmlns:a16="http://schemas.microsoft.com/office/drawing/2014/main" id="{B95BF1A5-2F9F-644E-A0FB-F8A6942D9412}"/>
              </a:ext>
            </a:extLst>
          </p:cNvPr>
          <p:cNvSpPr/>
          <p:nvPr/>
        </p:nvSpPr>
        <p:spPr>
          <a:xfrm>
            <a:off x="1024061" y="4595851"/>
            <a:ext cx="4905690" cy="430887"/>
          </a:xfrm>
          <a:prstGeom prst="rect">
            <a:avLst/>
          </a:prstGeom>
        </p:spPr>
        <p:txBody>
          <a:bodyPr wrap="square">
            <a:spAutoFit/>
          </a:bodyPr>
          <a:lstStyle/>
          <a:p>
            <a:pPr algn="ctr"/>
            <a:r>
              <a:rPr lang="en-US" sz="2200" u="sng" spc="150" dirty="0">
                <a:solidFill>
                  <a:schemeClr val="tx2"/>
                </a:solidFill>
                <a:ea typeface="Montserrat" charset="0"/>
                <a:cs typeface="Arial" panose="020B0604020202020204" pitchFamily="34" charset="0"/>
                <a:hlinkClick r:id="" action="ppaction://noaction">
                  <a:snd r:embed="rId3" name="acidGÇôalkali_neutralization reactions.wav"/>
                </a:hlinkClick>
              </a:rPr>
              <a:t>ACID-ALKALI NEUTRALIZATION</a:t>
            </a:r>
            <a:endParaRPr lang="en-US" sz="2200" u="sng" spc="150" dirty="0">
              <a:solidFill>
                <a:schemeClr val="tx2"/>
              </a:solidFill>
              <a:ea typeface="Montserrat" charset="0"/>
              <a:cs typeface="Arial" panose="020B0604020202020204" pitchFamily="34" charset="0"/>
            </a:endParaRPr>
          </a:p>
        </p:txBody>
      </p:sp>
      <p:sp>
        <p:nvSpPr>
          <p:cNvPr id="32" name="Rectangle 31">
            <a:extLst>
              <a:ext uri="{FF2B5EF4-FFF2-40B4-BE49-F238E27FC236}">
                <a16:creationId xmlns:a16="http://schemas.microsoft.com/office/drawing/2014/main" id="{3750E6F3-7591-3348-AD4D-4B8803D91010}"/>
              </a:ext>
            </a:extLst>
          </p:cNvPr>
          <p:cNvSpPr/>
          <p:nvPr/>
        </p:nvSpPr>
        <p:spPr>
          <a:xfrm>
            <a:off x="1104750" y="5909525"/>
            <a:ext cx="10423207" cy="430887"/>
          </a:xfrm>
          <a:prstGeom prst="rect">
            <a:avLst/>
          </a:prstGeom>
        </p:spPr>
        <p:txBody>
          <a:bodyPr wrap="square">
            <a:spAutoFit/>
          </a:bodyPr>
          <a:lstStyle/>
          <a:p>
            <a:r>
              <a:rPr lang="en-US" sz="2200" spc="150" dirty="0">
                <a:solidFill>
                  <a:schemeClr val="tx2"/>
                </a:solidFill>
                <a:ea typeface="Montserrat" charset="0"/>
                <a:cs typeface="Arial" panose="020B0604020202020204" pitchFamily="34" charset="0"/>
              </a:rPr>
              <a:t>NEUTRALIZING SHAMPOOS AND NORMALIZING LOTIONS</a:t>
            </a:r>
          </a:p>
        </p:txBody>
      </p:sp>
      <p:sp>
        <p:nvSpPr>
          <p:cNvPr id="7" name="Shape 2906">
            <a:extLst>
              <a:ext uri="{FF2B5EF4-FFF2-40B4-BE49-F238E27FC236}">
                <a16:creationId xmlns:a16="http://schemas.microsoft.com/office/drawing/2014/main" id="{A347ADFB-E6D0-4AE7-8000-40EECFDA3DF9}"/>
              </a:ext>
            </a:extLst>
          </p:cNvPr>
          <p:cNvSpPr/>
          <p:nvPr/>
        </p:nvSpPr>
        <p:spPr>
          <a:xfrm>
            <a:off x="825423" y="4648547"/>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8" name="Shape 2906">
            <a:extLst>
              <a:ext uri="{FF2B5EF4-FFF2-40B4-BE49-F238E27FC236}">
                <a16:creationId xmlns:a16="http://schemas.microsoft.com/office/drawing/2014/main" id="{88E750D6-0877-418C-89E3-F1672279849E}"/>
              </a:ext>
            </a:extLst>
          </p:cNvPr>
          <p:cNvSpPr/>
          <p:nvPr/>
        </p:nvSpPr>
        <p:spPr>
          <a:xfrm>
            <a:off x="825423" y="596222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pic>
        <p:nvPicPr>
          <p:cNvPr id="13314" name="Picture 2" descr="An illustration shows a chemical reaction. On the reactants side, a positively charged hydrogen and a negatively charged molecule (an oxygen atom fused with a hydrogen atom) undergoes acid/alkali neutralization to form a product which has an oxygen atom fused with two hydrogen atoms. The oxygen and the hydrogen atoms are represented by differently colored spher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5123" y="1452530"/>
            <a:ext cx="9841755" cy="2723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805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hoto shows the close-up view of caramel blonde hair.">
            <a:extLst>
              <a:ext uri="{FF2B5EF4-FFF2-40B4-BE49-F238E27FC236}">
                <a16:creationId xmlns:a16="http://schemas.microsoft.com/office/drawing/2014/main" id="{DD91ED9E-2FA8-4DA5-AA55-AC9D7669E3A8}"/>
              </a:ext>
            </a:extLst>
          </p:cNvPr>
          <p:cNvPicPr>
            <a:picLocks noChangeAspect="1"/>
          </p:cNvPicPr>
          <p:nvPr/>
        </p:nvPicPr>
        <p:blipFill rotWithShape="1">
          <a:blip r:embed="rId3">
            <a:extLst>
              <a:ext uri="{28A0092B-C50C-407E-A947-70E740481C1C}">
                <a14:useLocalDpi xmlns:a14="http://schemas.microsoft.com/office/drawing/2010/main" val="0"/>
              </a:ext>
            </a:extLst>
          </a:blip>
          <a:srcRect t="64849"/>
          <a:stretch/>
        </p:blipFill>
        <p:spPr>
          <a:xfrm>
            <a:off x="7077067" y="1284462"/>
            <a:ext cx="3516757" cy="4888798"/>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540927" y="557938"/>
            <a:ext cx="4373120"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REDOX REACTIONS</a:t>
            </a:r>
            <a:endParaRPr lang="en-US" sz="4800" spc="300" dirty="0">
              <a:solidFill>
                <a:schemeClr val="tx2"/>
              </a:solidFill>
              <a:latin typeface="+mj-lt"/>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850509" y="155482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33" name="TextBox 32">
            <a:extLst>
              <a:ext uri="{FF2B5EF4-FFF2-40B4-BE49-F238E27FC236}">
                <a16:creationId xmlns:a16="http://schemas.microsoft.com/office/drawing/2014/main" id="{E4D01D83-BAFC-4618-A203-039E51CA1E06}"/>
              </a:ext>
            </a:extLst>
          </p:cNvPr>
          <p:cNvSpPr txBox="1"/>
          <p:nvPr/>
        </p:nvSpPr>
        <p:spPr>
          <a:xfrm>
            <a:off x="1263624" y="2330454"/>
            <a:ext cx="4370351" cy="430887"/>
          </a:xfrm>
          <a:prstGeom prst="rect">
            <a:avLst/>
          </a:prstGeom>
          <a:noFill/>
        </p:spPr>
        <p:txBody>
          <a:bodyPr wrap="square" rtlCol="0">
            <a:spAutoFit/>
          </a:bodyPr>
          <a:lstStyle/>
          <a:p>
            <a:r>
              <a:rPr lang="en-US" sz="2200" spc="150" dirty="0">
                <a:solidFill>
                  <a:schemeClr val="tx2"/>
                </a:solidFill>
                <a:ea typeface="Montserrat" charset="0"/>
                <a:cs typeface="Arial" panose="020B0604020202020204" pitchFamily="34" charset="0"/>
              </a:rPr>
              <a:t>REDUCTION</a:t>
            </a:r>
            <a:endParaRPr lang="en-US" sz="3300" spc="150" dirty="0">
              <a:solidFill>
                <a:schemeClr val="tx2"/>
              </a:solidFill>
              <a:ea typeface="Montserrat" charset="0"/>
              <a:cs typeface="Arial" panose="020B0604020202020204" pitchFamily="34" charset="0"/>
            </a:endParaRPr>
          </a:p>
        </p:txBody>
      </p:sp>
      <p:sp>
        <p:nvSpPr>
          <p:cNvPr id="34" name="Shape 2906">
            <a:extLst>
              <a:ext uri="{FF2B5EF4-FFF2-40B4-BE49-F238E27FC236}">
                <a16:creationId xmlns:a16="http://schemas.microsoft.com/office/drawing/2014/main" id="{0EE21E7C-3575-4A7F-B293-A46993D07192}"/>
              </a:ext>
            </a:extLst>
          </p:cNvPr>
          <p:cNvSpPr/>
          <p:nvPr/>
        </p:nvSpPr>
        <p:spPr>
          <a:xfrm>
            <a:off x="850509" y="2336984"/>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35" name="TextBox 34">
            <a:extLst>
              <a:ext uri="{FF2B5EF4-FFF2-40B4-BE49-F238E27FC236}">
                <a16:creationId xmlns:a16="http://schemas.microsoft.com/office/drawing/2014/main" id="{5439CEA2-DF0D-4CB8-980A-C6DFE39495A7}"/>
              </a:ext>
            </a:extLst>
          </p:cNvPr>
          <p:cNvSpPr txBox="1"/>
          <p:nvPr/>
        </p:nvSpPr>
        <p:spPr>
          <a:xfrm>
            <a:off x="1263621" y="3025644"/>
            <a:ext cx="5861437" cy="430887"/>
          </a:xfrm>
          <a:prstGeom prst="rect">
            <a:avLst/>
          </a:prstGeom>
          <a:noFill/>
        </p:spPr>
        <p:txBody>
          <a:bodyPr wrap="square" rtlCol="0">
            <a:spAutoFit/>
          </a:bodyPr>
          <a:lstStyle/>
          <a:p>
            <a:r>
              <a:rPr lang="en-US" sz="2200" u="sng" spc="150" dirty="0">
                <a:solidFill>
                  <a:schemeClr val="tx2"/>
                </a:solidFill>
                <a:ea typeface="Montserrat" charset="0"/>
                <a:cs typeface="Arial" panose="020B0604020202020204" pitchFamily="34" charset="0"/>
                <a:hlinkClick r:id="" action="ppaction://noaction">
                  <a:snd r:embed="rId4" name="oxidationGÇôreduction.wav"/>
                </a:hlinkClick>
              </a:rPr>
              <a:t>OXIDATION-REDUCTION</a:t>
            </a:r>
            <a:r>
              <a:rPr lang="en-US" sz="2200" spc="150" dirty="0">
                <a:solidFill>
                  <a:schemeClr val="tx2"/>
                </a:solidFill>
                <a:ea typeface="Montserrat" charset="0"/>
                <a:cs typeface="Arial" panose="020B0604020202020204" pitchFamily="34" charset="0"/>
              </a:rPr>
              <a:t> (REDOX)</a:t>
            </a:r>
            <a:endParaRPr lang="en-US" sz="3300" spc="150" dirty="0">
              <a:solidFill>
                <a:schemeClr val="tx2"/>
              </a:solidFill>
              <a:ea typeface="Montserrat" charset="0"/>
              <a:cs typeface="Arial" panose="020B0604020202020204" pitchFamily="34" charset="0"/>
            </a:endParaRPr>
          </a:p>
        </p:txBody>
      </p:sp>
      <p:sp>
        <p:nvSpPr>
          <p:cNvPr id="38" name="Shape 2906">
            <a:extLst>
              <a:ext uri="{FF2B5EF4-FFF2-40B4-BE49-F238E27FC236}">
                <a16:creationId xmlns:a16="http://schemas.microsoft.com/office/drawing/2014/main" id="{376F8BDA-B155-4CAF-B783-AF2590F7A02F}"/>
              </a:ext>
            </a:extLst>
          </p:cNvPr>
          <p:cNvSpPr/>
          <p:nvPr/>
        </p:nvSpPr>
        <p:spPr>
          <a:xfrm>
            <a:off x="850505" y="304080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39" name="TextBox 38">
            <a:extLst>
              <a:ext uri="{FF2B5EF4-FFF2-40B4-BE49-F238E27FC236}">
                <a16:creationId xmlns:a16="http://schemas.microsoft.com/office/drawing/2014/main" id="{2A67BEC2-F720-48CD-BAF3-49E6A8A96512}"/>
              </a:ext>
            </a:extLst>
          </p:cNvPr>
          <p:cNvSpPr txBox="1"/>
          <p:nvPr/>
        </p:nvSpPr>
        <p:spPr>
          <a:xfrm>
            <a:off x="1263619" y="3317034"/>
            <a:ext cx="4798964" cy="1524007"/>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Reaction in which the </a:t>
            </a:r>
            <a:r>
              <a:rPr lang="en-US" sz="1600" u="sng" dirty="0">
                <a:solidFill>
                  <a:srgbClr val="0563C1"/>
                </a:solidFill>
                <a:ea typeface="Montserrat Light" charset="0"/>
                <a:cs typeface="Arial" panose="020B0604020202020204" pitchFamily="34" charset="0"/>
                <a:hlinkClick r:id="" action="ppaction://noaction">
                  <a:snd r:embed="rId5" name="oxidizing_agent.wav"/>
                  <a:extLst>
                    <a:ext uri="{A12FA001-AC4F-418D-AE19-62706E023703}">
                      <ahyp:hlinkClr xmlns:ahyp="http://schemas.microsoft.com/office/drawing/2018/hyperlinkcolor" val="tx"/>
                    </a:ext>
                  </a:extLst>
                </a:hlinkClick>
              </a:rPr>
              <a:t>oxidizing agent</a:t>
            </a:r>
            <a:r>
              <a:rPr lang="en-US" sz="1600" dirty="0">
                <a:ea typeface="Montserrat Light" charset="0"/>
                <a:cs typeface="Arial" panose="020B0604020202020204" pitchFamily="34" charset="0"/>
                <a:hlinkClick r:id="" action="ppaction://noaction">
                  <a:snd r:embed="rId5" name="oxidizing_agent.wav"/>
                  <a:extLst>
                    <a:ext uri="{A12FA001-AC4F-418D-AE19-62706E023703}">
                      <ahyp:hlinkClr xmlns:ahyp="http://schemas.microsoft.com/office/drawing/2018/hyperlinkcolor" val="tx"/>
                    </a:ext>
                  </a:extLst>
                </a:hlinkClick>
              </a:rPr>
              <a:t> </a:t>
            </a:r>
            <a:r>
              <a:rPr lang="en-US" sz="1600" dirty="0">
                <a:ea typeface="Montserrat Light" charset="0"/>
                <a:cs typeface="Arial" panose="020B0604020202020204" pitchFamily="34" charset="0"/>
              </a:rPr>
              <a:t>is reduced (by losing oxygen) and the </a:t>
            </a:r>
            <a:r>
              <a:rPr lang="en-US" sz="1600" u="sng" dirty="0">
                <a:solidFill>
                  <a:srgbClr val="0563C1"/>
                </a:solidFill>
                <a:ea typeface="Montserrat Light" charset="0"/>
                <a:cs typeface="Arial" panose="020B0604020202020204" pitchFamily="34" charset="0"/>
                <a:hlinkClick r:id="" action="ppaction://noaction">
                  <a:snd r:embed="rId6" name="reducing_agent.wav"/>
                  <a:extLst>
                    <a:ext uri="{A12FA001-AC4F-418D-AE19-62706E023703}">
                      <ahyp:hlinkClr xmlns:ahyp="http://schemas.microsoft.com/office/drawing/2018/hyperlinkcolor" val="tx"/>
                    </a:ext>
                  </a:extLst>
                </a:hlinkClick>
              </a:rPr>
              <a:t>reducing agent</a:t>
            </a:r>
            <a:r>
              <a:rPr lang="en-US" sz="1600" dirty="0">
                <a:ea typeface="Montserrat Light" charset="0"/>
                <a:cs typeface="Arial" panose="020B0604020202020204" pitchFamily="34" charset="0"/>
                <a:hlinkClick r:id="" action="ppaction://noaction">
                  <a:snd r:embed="rId6" name="reducing_agent.wav"/>
                  <a:extLst>
                    <a:ext uri="{A12FA001-AC4F-418D-AE19-62706E023703}">
                      <ahyp:hlinkClr xmlns:ahyp="http://schemas.microsoft.com/office/drawing/2018/hyperlinkcolor" val="tx"/>
                    </a:ext>
                  </a:extLst>
                </a:hlinkClick>
              </a:rPr>
              <a:t> </a:t>
            </a:r>
            <a:r>
              <a:rPr lang="en-US" sz="1600" dirty="0">
                <a:ea typeface="Montserrat Light" charset="0"/>
                <a:cs typeface="Arial" panose="020B0604020202020204" pitchFamily="34" charset="0"/>
              </a:rPr>
              <a:t>is oxidized (by gaining oxygen)</a:t>
            </a:r>
          </a:p>
          <a:p>
            <a:pPr marL="171450" indent="-171450">
              <a:lnSpc>
                <a:spcPct val="150000"/>
              </a:lnSpc>
              <a:buFont typeface="Arial" panose="020B0604020202020204" pitchFamily="34" charset="0"/>
              <a:buChar char="•"/>
            </a:pPr>
            <a:endParaRPr lang="en-US" sz="1600" dirty="0">
              <a:ea typeface="Montserrat Light" charset="0"/>
              <a:cs typeface="Arial" panose="020B0604020202020204" pitchFamily="34" charset="0"/>
            </a:endParaRPr>
          </a:p>
        </p:txBody>
      </p:sp>
      <p:sp>
        <p:nvSpPr>
          <p:cNvPr id="40" name="TextBox 39">
            <a:extLst>
              <a:ext uri="{FF2B5EF4-FFF2-40B4-BE49-F238E27FC236}">
                <a16:creationId xmlns:a16="http://schemas.microsoft.com/office/drawing/2014/main" id="{D3F800B0-4FDD-4A77-9587-F344AF89811B}"/>
              </a:ext>
            </a:extLst>
          </p:cNvPr>
          <p:cNvSpPr txBox="1"/>
          <p:nvPr/>
        </p:nvSpPr>
        <p:spPr>
          <a:xfrm>
            <a:off x="1263622" y="2617437"/>
            <a:ext cx="5483541"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Reducing agent adds hydrogen or subtracts oxygen</a:t>
            </a:r>
          </a:p>
        </p:txBody>
      </p:sp>
      <p:sp>
        <p:nvSpPr>
          <p:cNvPr id="41" name="TextBox 40">
            <a:extLst>
              <a:ext uri="{FF2B5EF4-FFF2-40B4-BE49-F238E27FC236}">
                <a16:creationId xmlns:a16="http://schemas.microsoft.com/office/drawing/2014/main" id="{4B996383-AEF8-41FB-89A6-E6B39314D10E}"/>
              </a:ext>
            </a:extLst>
          </p:cNvPr>
          <p:cNvSpPr txBox="1"/>
          <p:nvPr/>
        </p:nvSpPr>
        <p:spPr>
          <a:xfrm>
            <a:off x="1263622" y="1831493"/>
            <a:ext cx="4370351" cy="42697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dirty="0">
                <a:ea typeface="Montserrat Light" charset="0"/>
                <a:cs typeface="Arial" panose="020B0604020202020204" pitchFamily="34" charset="0"/>
              </a:rPr>
              <a:t>Oxidizing agent releases oxygen</a:t>
            </a:r>
          </a:p>
        </p:txBody>
      </p:sp>
      <p:sp>
        <p:nvSpPr>
          <p:cNvPr id="17" name="TextBox 16">
            <a:extLst>
              <a:ext uri="{FF2B5EF4-FFF2-40B4-BE49-F238E27FC236}">
                <a16:creationId xmlns:a16="http://schemas.microsoft.com/office/drawing/2014/main" id="{EDC4AB34-0DE5-AB4F-BFC4-DED7064D3D99}"/>
              </a:ext>
            </a:extLst>
          </p:cNvPr>
          <p:cNvSpPr txBox="1"/>
          <p:nvPr/>
        </p:nvSpPr>
        <p:spPr>
          <a:xfrm>
            <a:off x="1263624" y="1537111"/>
            <a:ext cx="4370351" cy="430887"/>
          </a:xfrm>
          <a:prstGeom prst="rect">
            <a:avLst/>
          </a:prstGeom>
          <a:noFill/>
        </p:spPr>
        <p:txBody>
          <a:bodyPr wrap="square" rtlCol="0">
            <a:spAutoFit/>
          </a:bodyPr>
          <a:lstStyle/>
          <a:p>
            <a:r>
              <a:rPr lang="en-US" sz="2200" spc="150" dirty="0">
                <a:solidFill>
                  <a:schemeClr val="tx2"/>
                </a:solidFill>
                <a:ea typeface="Montserrat" charset="0"/>
                <a:cs typeface="Arial" panose="020B0604020202020204" pitchFamily="34" charset="0"/>
              </a:rPr>
              <a:t>OXIDATION</a:t>
            </a:r>
            <a:endParaRPr lang="en-US" sz="3300" spc="150" dirty="0">
              <a:solidFill>
                <a:schemeClr val="tx2"/>
              </a:solidFill>
              <a:ea typeface="Montserrat" charset="0"/>
              <a:cs typeface="Arial" panose="020B0604020202020204" pitchFamily="34" charset="0"/>
            </a:endParaRPr>
          </a:p>
        </p:txBody>
      </p:sp>
      <p:sp>
        <p:nvSpPr>
          <p:cNvPr id="2" name="TextBox 1">
            <a:extLst>
              <a:ext uri="{FF2B5EF4-FFF2-40B4-BE49-F238E27FC236}">
                <a16:creationId xmlns:a16="http://schemas.microsoft.com/office/drawing/2014/main" id="{FCC89606-0984-F241-A506-EEEA5DFF3EE9}"/>
              </a:ext>
            </a:extLst>
          </p:cNvPr>
          <p:cNvSpPr txBox="1"/>
          <p:nvPr/>
        </p:nvSpPr>
        <p:spPr>
          <a:xfrm>
            <a:off x="1262546" y="4732212"/>
            <a:ext cx="2297071" cy="553998"/>
          </a:xfrm>
          <a:prstGeom prst="rect">
            <a:avLst/>
          </a:prstGeom>
          <a:noFill/>
        </p:spPr>
        <p:txBody>
          <a:bodyPr wrap="square" rtlCol="0">
            <a:spAutoFit/>
          </a:bodyPr>
          <a:lstStyle/>
          <a:p>
            <a:r>
              <a:rPr lang="en-US" sz="3000" b="1" dirty="0">
                <a:solidFill>
                  <a:srgbClr val="007EA3"/>
                </a:solidFill>
              </a:rPr>
              <a:t>OXIDATION</a:t>
            </a:r>
          </a:p>
        </p:txBody>
      </p:sp>
      <p:sp>
        <p:nvSpPr>
          <p:cNvPr id="16" name="TextBox 15">
            <a:extLst>
              <a:ext uri="{FF2B5EF4-FFF2-40B4-BE49-F238E27FC236}">
                <a16:creationId xmlns:a16="http://schemas.microsoft.com/office/drawing/2014/main" id="{B3613B07-9856-6040-B83D-78646B716B08}"/>
              </a:ext>
            </a:extLst>
          </p:cNvPr>
          <p:cNvSpPr txBox="1"/>
          <p:nvPr/>
        </p:nvSpPr>
        <p:spPr>
          <a:xfrm>
            <a:off x="3765512" y="4732211"/>
            <a:ext cx="2297071" cy="553998"/>
          </a:xfrm>
          <a:prstGeom prst="rect">
            <a:avLst/>
          </a:prstGeom>
          <a:noFill/>
        </p:spPr>
        <p:txBody>
          <a:bodyPr wrap="square" rtlCol="0">
            <a:spAutoFit/>
          </a:bodyPr>
          <a:lstStyle/>
          <a:p>
            <a:r>
              <a:rPr lang="en-US" sz="3000" b="1" dirty="0">
                <a:solidFill>
                  <a:srgbClr val="007EA3"/>
                </a:solidFill>
              </a:rPr>
              <a:t>REDUCTION</a:t>
            </a:r>
          </a:p>
        </p:txBody>
      </p:sp>
      <p:sp>
        <p:nvSpPr>
          <p:cNvPr id="3" name="TextBox 2">
            <a:extLst>
              <a:ext uri="{FF2B5EF4-FFF2-40B4-BE49-F238E27FC236}">
                <a16:creationId xmlns:a16="http://schemas.microsoft.com/office/drawing/2014/main" id="{A57E75D5-563E-9242-BFE2-F646F807E660}"/>
              </a:ext>
            </a:extLst>
          </p:cNvPr>
          <p:cNvSpPr txBox="1"/>
          <p:nvPr/>
        </p:nvSpPr>
        <p:spPr>
          <a:xfrm>
            <a:off x="1331819" y="5374391"/>
            <a:ext cx="2580842" cy="461665"/>
          </a:xfrm>
          <a:prstGeom prst="rect">
            <a:avLst/>
          </a:prstGeom>
          <a:noFill/>
        </p:spPr>
        <p:txBody>
          <a:bodyPr wrap="square" rtlCol="0">
            <a:spAutoFit/>
          </a:bodyPr>
          <a:lstStyle/>
          <a:p>
            <a:r>
              <a:rPr lang="en-US" sz="2400" dirty="0"/>
              <a:t>+ Oxygen</a:t>
            </a:r>
          </a:p>
        </p:txBody>
      </p:sp>
      <p:sp>
        <p:nvSpPr>
          <p:cNvPr id="18" name="TextBox 17">
            <a:extLst>
              <a:ext uri="{FF2B5EF4-FFF2-40B4-BE49-F238E27FC236}">
                <a16:creationId xmlns:a16="http://schemas.microsoft.com/office/drawing/2014/main" id="{1B879C95-3C14-5E4C-92D2-49A720551311}"/>
              </a:ext>
            </a:extLst>
          </p:cNvPr>
          <p:cNvSpPr txBox="1"/>
          <p:nvPr/>
        </p:nvSpPr>
        <p:spPr>
          <a:xfrm>
            <a:off x="3927198" y="5374391"/>
            <a:ext cx="2580842" cy="461665"/>
          </a:xfrm>
          <a:prstGeom prst="rect">
            <a:avLst/>
          </a:prstGeom>
          <a:noFill/>
        </p:spPr>
        <p:txBody>
          <a:bodyPr wrap="square" rtlCol="0">
            <a:spAutoFit/>
          </a:bodyPr>
          <a:lstStyle/>
          <a:p>
            <a:r>
              <a:rPr lang="en-US" sz="2400" dirty="0"/>
              <a:t>- Oxygen</a:t>
            </a:r>
          </a:p>
        </p:txBody>
      </p:sp>
      <p:sp>
        <p:nvSpPr>
          <p:cNvPr id="19" name="TextBox 18">
            <a:extLst>
              <a:ext uri="{FF2B5EF4-FFF2-40B4-BE49-F238E27FC236}">
                <a16:creationId xmlns:a16="http://schemas.microsoft.com/office/drawing/2014/main" id="{3136D90C-7EF6-DD4B-B537-D1D3D522D741}"/>
              </a:ext>
            </a:extLst>
          </p:cNvPr>
          <p:cNvSpPr txBox="1"/>
          <p:nvPr/>
        </p:nvSpPr>
        <p:spPr>
          <a:xfrm>
            <a:off x="3927198" y="5942428"/>
            <a:ext cx="2580842" cy="461665"/>
          </a:xfrm>
          <a:prstGeom prst="rect">
            <a:avLst/>
          </a:prstGeom>
          <a:noFill/>
        </p:spPr>
        <p:txBody>
          <a:bodyPr wrap="square" rtlCol="0">
            <a:spAutoFit/>
          </a:bodyPr>
          <a:lstStyle/>
          <a:p>
            <a:r>
              <a:rPr lang="en-US" sz="2400" dirty="0"/>
              <a:t>+ Hydrogen</a:t>
            </a:r>
          </a:p>
        </p:txBody>
      </p:sp>
      <p:sp>
        <p:nvSpPr>
          <p:cNvPr id="20" name="TextBox 19">
            <a:extLst>
              <a:ext uri="{FF2B5EF4-FFF2-40B4-BE49-F238E27FC236}">
                <a16:creationId xmlns:a16="http://schemas.microsoft.com/office/drawing/2014/main" id="{7EE3F84B-7160-3944-A5F7-129A0FDB5DAA}"/>
              </a:ext>
            </a:extLst>
          </p:cNvPr>
          <p:cNvSpPr txBox="1"/>
          <p:nvPr/>
        </p:nvSpPr>
        <p:spPr>
          <a:xfrm>
            <a:off x="1331819" y="5942428"/>
            <a:ext cx="2580842" cy="461665"/>
          </a:xfrm>
          <a:prstGeom prst="rect">
            <a:avLst/>
          </a:prstGeom>
          <a:noFill/>
        </p:spPr>
        <p:txBody>
          <a:bodyPr wrap="square" rtlCol="0">
            <a:spAutoFit/>
          </a:bodyPr>
          <a:lstStyle/>
          <a:p>
            <a:r>
              <a:rPr lang="en-US" sz="2400" dirty="0"/>
              <a:t>- Hydrogen</a:t>
            </a:r>
          </a:p>
        </p:txBody>
      </p:sp>
      <p:sp>
        <p:nvSpPr>
          <p:cNvPr id="5" name="Rectangle 4">
            <a:extLst>
              <a:ext uri="{FF2B5EF4-FFF2-40B4-BE49-F238E27FC236}">
                <a16:creationId xmlns:a16="http://schemas.microsoft.com/office/drawing/2014/main" id="{C7F8CFF6-808F-4894-9689-BBD1A7D15D32}"/>
              </a:ext>
            </a:extLst>
          </p:cNvPr>
          <p:cNvSpPr/>
          <p:nvPr/>
        </p:nvSpPr>
        <p:spPr>
          <a:xfrm>
            <a:off x="1129836" y="4615948"/>
            <a:ext cx="5015815" cy="1855191"/>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Tree>
    <p:extLst>
      <p:ext uri="{BB962C8B-B14F-4D97-AF65-F5344CB8AC3E}">
        <p14:creationId xmlns:p14="http://schemas.microsoft.com/office/powerpoint/2010/main" val="17570860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Exothermic</a:t>
            </a:r>
          </a:p>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And</a:t>
            </a:r>
          </a:p>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Endothermic Reactions</a:t>
            </a:r>
          </a:p>
        </p:txBody>
      </p:sp>
    </p:spTree>
    <p:extLst>
      <p:ext uri="{BB962C8B-B14F-4D97-AF65-F5344CB8AC3E}">
        <p14:creationId xmlns:p14="http://schemas.microsoft.com/office/powerpoint/2010/main" val="3217236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F6AD14A-5245-8957-517C-01DA5E302C61}"/>
              </a:ext>
            </a:extLst>
          </p:cNvPr>
          <p:cNvSpPr txBox="1"/>
          <p:nvPr/>
        </p:nvSpPr>
        <p:spPr>
          <a:xfrm>
            <a:off x="2703229" y="4772435"/>
            <a:ext cx="6785542" cy="1754326"/>
          </a:xfrm>
          <a:prstGeom prst="rect">
            <a:avLst/>
          </a:prstGeom>
          <a:noFill/>
        </p:spPr>
        <p:txBody>
          <a:bodyPr wrap="square" rtlCol="0">
            <a:spAutoFit/>
          </a:bodyPr>
          <a:lstStyle/>
          <a:p>
            <a:pPr algn="ctr"/>
            <a:r>
              <a:rPr lang="en-US" sz="2700" spc="300" dirty="0">
                <a:solidFill>
                  <a:schemeClr val="bg1"/>
                </a:solidFill>
                <a:ea typeface="Montserrat" charset="0"/>
                <a:cs typeface="Montserrat" charset="0"/>
              </a:rPr>
              <a:t>Explain neutralization reactions and why they are an important part of beauty services.</a:t>
            </a:r>
          </a:p>
          <a:p>
            <a:pPr algn="ctr"/>
            <a:endParaRPr lang="en-US" sz="2700" spc="300" dirty="0">
              <a:solidFill>
                <a:schemeClr val="bg1"/>
              </a:solidFill>
              <a:latin typeface="Montserrat" charset="0"/>
              <a:ea typeface="Montserrat" charset="0"/>
              <a:cs typeface="Montserrat"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60114CCC-A9D1-4E17-A47A-8D27D00FB92E}"/>
              </a:ext>
            </a:extLst>
          </p:cNvPr>
          <p:cNvSpPr txBox="1"/>
          <p:nvPr/>
        </p:nvSpPr>
        <p:spPr>
          <a:xfrm>
            <a:off x="6594910" y="3522267"/>
            <a:ext cx="5086350" cy="1154675"/>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Primary concern</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Risks</a:t>
            </a:r>
          </a:p>
          <a:p>
            <a:pPr marL="171450" indent="-171450">
              <a:lnSpc>
                <a:spcPct val="150000"/>
              </a:lnSpc>
              <a:buFont typeface="Arial" panose="020B0604020202020204" pitchFamily="34" charset="0"/>
              <a:buChar char="•"/>
            </a:pPr>
            <a:endParaRPr lang="en-US" sz="1600" spc="150" dirty="0">
              <a:solidFill>
                <a:schemeClr val="accent4">
                  <a:lumMod val="50000"/>
                </a:schemeClr>
              </a:solidFill>
              <a:ea typeface="Montserrat Light" charset="0"/>
              <a:cs typeface="Arial" panose="020B0604020202020204" pitchFamily="34" charset="0"/>
            </a:endParaRPr>
          </a:p>
        </p:txBody>
      </p:sp>
      <p:sp>
        <p:nvSpPr>
          <p:cNvPr id="2" name="Rectangle 1">
            <a:extLst>
              <a:ext uri="{FF2B5EF4-FFF2-40B4-BE49-F238E27FC236}">
                <a16:creationId xmlns:a16="http://schemas.microsoft.com/office/drawing/2014/main" id="{2C62FD64-2613-4089-8300-2B53051CC060}"/>
              </a:ext>
            </a:extLst>
          </p:cNvPr>
          <p:cNvSpPr/>
          <p:nvPr/>
        </p:nvSpPr>
        <p:spPr>
          <a:xfrm>
            <a:off x="6594910" y="3178628"/>
            <a:ext cx="4595139" cy="430887"/>
          </a:xfrm>
          <a:prstGeom prst="rect">
            <a:avLst/>
          </a:prstGeom>
        </p:spPr>
        <p:txBody>
          <a:bodyPr wrap="square">
            <a:spAutoFit/>
          </a:bodyPr>
          <a:lstStyle/>
          <a:p>
            <a:r>
              <a:rPr lang="en-US" sz="2200" spc="150" dirty="0">
                <a:solidFill>
                  <a:schemeClr val="tx2"/>
                </a:solidFill>
                <a:ea typeface="Montserrat" charset="0"/>
                <a:cs typeface="Arial" panose="020B0604020202020204" pitchFamily="34" charset="0"/>
              </a:rPr>
              <a:t>CHEMICAL SAFETY</a:t>
            </a:r>
          </a:p>
        </p:txBody>
      </p:sp>
      <p:sp>
        <p:nvSpPr>
          <p:cNvPr id="7" name="Rectangle 6">
            <a:extLst>
              <a:ext uri="{FF2B5EF4-FFF2-40B4-BE49-F238E27FC236}">
                <a16:creationId xmlns:a16="http://schemas.microsoft.com/office/drawing/2014/main" id="{9925FDEB-1F44-4024-8D0A-96A0F0252957}"/>
              </a:ext>
            </a:extLst>
          </p:cNvPr>
          <p:cNvSpPr/>
          <p:nvPr/>
        </p:nvSpPr>
        <p:spPr>
          <a:xfrm>
            <a:off x="6594910" y="4630808"/>
            <a:ext cx="4905690" cy="430887"/>
          </a:xfrm>
          <a:prstGeom prst="rect">
            <a:avLst/>
          </a:prstGeom>
        </p:spPr>
        <p:txBody>
          <a:bodyPr wrap="square">
            <a:spAutoFit/>
          </a:bodyPr>
          <a:lstStyle/>
          <a:p>
            <a:r>
              <a:rPr lang="en-US" sz="2200" spc="150" dirty="0">
                <a:solidFill>
                  <a:schemeClr val="tx2"/>
                </a:solidFill>
                <a:ea typeface="Montserrat" charset="0"/>
                <a:cs typeface="Arial" panose="020B0604020202020204" pitchFamily="34" charset="0"/>
              </a:rPr>
              <a:t>LABELS</a:t>
            </a:r>
          </a:p>
        </p:txBody>
      </p:sp>
      <p:sp>
        <p:nvSpPr>
          <p:cNvPr id="8" name="TextBox 7">
            <a:extLst>
              <a:ext uri="{FF2B5EF4-FFF2-40B4-BE49-F238E27FC236}">
                <a16:creationId xmlns:a16="http://schemas.microsoft.com/office/drawing/2014/main" id="{DED827BA-027C-41B3-8BFE-E24C3029C4D3}"/>
              </a:ext>
            </a:extLst>
          </p:cNvPr>
          <p:cNvSpPr txBox="1"/>
          <p:nvPr/>
        </p:nvSpPr>
        <p:spPr>
          <a:xfrm>
            <a:off x="6594910" y="4968382"/>
            <a:ext cx="5086350" cy="1524007"/>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Hazards</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Cautions</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Directions </a:t>
            </a:r>
          </a:p>
          <a:p>
            <a:pPr marL="171450" indent="-171450">
              <a:lnSpc>
                <a:spcPct val="150000"/>
              </a:lnSpc>
              <a:buFont typeface="Arial" panose="020B0604020202020204" pitchFamily="34" charset="0"/>
              <a:buChar char="•"/>
            </a:pPr>
            <a:endParaRPr lang="en-US" sz="1600" spc="150" dirty="0">
              <a:solidFill>
                <a:schemeClr val="accent4">
                  <a:lumMod val="50000"/>
                </a:schemeClr>
              </a:solidFill>
              <a:ea typeface="Montserrat Ligh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7022023" y="926707"/>
            <a:ext cx="2456121" cy="1615827"/>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PRACTICE </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CHEMICAL</a:t>
            </a:r>
          </a:p>
          <a:p>
            <a:pPr algn="ctr"/>
            <a:r>
              <a:rPr lang="en-US" sz="3300" spc="300" dirty="0">
                <a:solidFill>
                  <a:schemeClr val="tx2"/>
                </a:solidFill>
                <a:latin typeface="+mj-lt"/>
                <a:ea typeface="Montserrat" charset="0"/>
                <a:cs typeface="Arial" panose="020B0604020202020204" pitchFamily="34" charset="0"/>
              </a:rPr>
              <a:t>SAFETY</a:t>
            </a:r>
            <a:endParaRPr lang="en-US" sz="4800" spc="300" dirty="0">
              <a:solidFill>
                <a:schemeClr val="tx2"/>
              </a:solidFill>
              <a:latin typeface="+mj-lt"/>
              <a:ea typeface="Montserrat" charset="0"/>
              <a:cs typeface="Arial" panose="020B0604020202020204" pitchFamily="34" charset="0"/>
            </a:endParaRPr>
          </a:p>
        </p:txBody>
      </p:sp>
      <p:pic>
        <p:nvPicPr>
          <p:cNvPr id="4" name="Picture Placeholder 3" descr="A photo shows the custom label of a product.">
            <a:extLst>
              <a:ext uri="{FF2B5EF4-FFF2-40B4-BE49-F238E27FC236}">
                <a16:creationId xmlns:a16="http://schemas.microsoft.com/office/drawing/2014/main" id="{F906FC03-C75A-1B41-846B-7D68C84F97EC}"/>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468034" y="1550322"/>
            <a:ext cx="3867856" cy="4351338"/>
          </a:xfrm>
        </p:spPr>
      </p:pic>
      <p:sp>
        <p:nvSpPr>
          <p:cNvPr id="11" name="Rectangle 10">
            <a:extLst>
              <a:ext uri="{FF2B5EF4-FFF2-40B4-BE49-F238E27FC236}">
                <a16:creationId xmlns:a16="http://schemas.microsoft.com/office/drawing/2014/main" id="{5F1DD1CC-F74C-4107-89C7-41C44919ACAA}"/>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spTree>
    <p:extLst>
      <p:ext uri="{BB962C8B-B14F-4D97-AF65-F5344CB8AC3E}">
        <p14:creationId xmlns:p14="http://schemas.microsoft.com/office/powerpoint/2010/main" val="38395964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086272" y="612124"/>
            <a:ext cx="7508178" cy="600164"/>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ACTIVITY: WARNING SIGNS</a:t>
            </a:r>
            <a:endParaRPr lang="en-US" sz="4800" spc="3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1727537" y="2746216"/>
            <a:ext cx="8867288" cy="2130776"/>
          </a:xfrm>
          <a:prstGeom prst="rect">
            <a:avLst/>
          </a:prstGeom>
          <a:noFill/>
        </p:spPr>
        <p:txBody>
          <a:bodyPr wrap="square" rtlCol="0">
            <a:spAutoFit/>
          </a:bodyPr>
          <a:lstStyle/>
          <a:p>
            <a:pPr>
              <a:lnSpc>
                <a:spcPct val="150000"/>
              </a:lnSpc>
            </a:pPr>
            <a:r>
              <a:rPr lang="en-US" dirty="0">
                <a:ea typeface="Montserrat Light" charset="0"/>
                <a:cs typeface="Arial" panose="020B0604020202020204" pitchFamily="34" charset="0"/>
              </a:rPr>
              <a:t>Find and read the labels for three beauty and wellness products (actual labels or from the Internet). What warnings are listed on your labels? What active ingredients are listed? What are those active ingredients? Do a quick search and report your ingredient and label findings to the class.</a:t>
            </a:r>
          </a:p>
          <a:p>
            <a:pPr>
              <a:lnSpc>
                <a:spcPct val="150000"/>
              </a:lnSpc>
            </a:pPr>
            <a:endParaRPr lang="en-US" dirty="0">
              <a:ea typeface="Montserrat Light" charset="0"/>
              <a:cs typeface="Arial" panose="020B0604020202020204" pitchFamily="34" charset="0"/>
            </a:endParaRPr>
          </a:p>
        </p:txBody>
      </p:sp>
    </p:spTree>
    <p:extLst>
      <p:ext uri="{BB962C8B-B14F-4D97-AF65-F5344CB8AC3E}">
        <p14:creationId xmlns:p14="http://schemas.microsoft.com/office/powerpoint/2010/main" val="10018365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60114CCC-A9D1-4E17-A47A-8D27D00FB92E}"/>
              </a:ext>
            </a:extLst>
          </p:cNvPr>
          <p:cNvSpPr txBox="1"/>
          <p:nvPr/>
        </p:nvSpPr>
        <p:spPr>
          <a:xfrm>
            <a:off x="532130" y="3532427"/>
            <a:ext cx="5086350" cy="1524007"/>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Warning labels</a:t>
            </a:r>
          </a:p>
          <a:p>
            <a:pPr marL="171450" indent="-171450">
              <a:lnSpc>
                <a:spcPct val="150000"/>
              </a:lnSpc>
              <a:buFont typeface="Arial" panose="020B0604020202020204" pitchFamily="34" charset="0"/>
              <a:buChar char="•"/>
            </a:pPr>
            <a:r>
              <a:rPr lang="en-US" sz="1600" u="sng" spc="150" dirty="0">
                <a:ea typeface="Montserrat Light" charset="0"/>
                <a:cs typeface="Arial" panose="020B0604020202020204" pitchFamily="34" charset="0"/>
                <a:hlinkClick r:id="" action="ppaction://noaction">
                  <a:snd r:embed="rId3" name="incompatible.wav"/>
                  <a:extLst>
                    <a:ext uri="{A12FA001-AC4F-418D-AE19-62706E023703}">
                      <ahyp:hlinkClr xmlns:ahyp="http://schemas.microsoft.com/office/drawing/2018/hyperlinkcolor" val="tx"/>
                    </a:ext>
                  </a:extLst>
                </a:hlinkClick>
              </a:rPr>
              <a:t>Incompatible</a:t>
            </a:r>
            <a:r>
              <a:rPr lang="en-US" sz="1600" spc="150" dirty="0">
                <a:ea typeface="Montserrat Light" charset="0"/>
                <a:cs typeface="Arial" panose="020B0604020202020204" pitchFamily="34" charset="0"/>
              </a:rPr>
              <a:t> products</a:t>
            </a:r>
          </a:p>
          <a:p>
            <a:pPr marL="171450" indent="-171450">
              <a:lnSpc>
                <a:spcPct val="150000"/>
              </a:lnSpc>
              <a:buFont typeface="Arial" panose="020B0604020202020204" pitchFamily="34" charset="0"/>
              <a:buChar char="•"/>
            </a:pPr>
            <a:endParaRPr lang="en-US" sz="1600" spc="150" dirty="0">
              <a:ea typeface="Montserrat Light" charset="0"/>
              <a:cs typeface="Arial" panose="020B0604020202020204" pitchFamily="34" charset="0"/>
            </a:endParaRPr>
          </a:p>
          <a:p>
            <a:pPr marL="171450" indent="-171450">
              <a:lnSpc>
                <a:spcPct val="150000"/>
              </a:lnSpc>
              <a:buFont typeface="Arial" panose="020B0604020202020204" pitchFamily="34" charset="0"/>
              <a:buChar char="•"/>
            </a:pPr>
            <a:endParaRPr lang="en-US" sz="1600" spc="150" dirty="0">
              <a:ea typeface="Montserrat Light" charset="0"/>
              <a:cs typeface="Arial" panose="020B0604020202020204" pitchFamily="34" charset="0"/>
            </a:endParaRPr>
          </a:p>
        </p:txBody>
      </p:sp>
      <p:sp>
        <p:nvSpPr>
          <p:cNvPr id="2" name="Rectangle 1">
            <a:extLst>
              <a:ext uri="{FF2B5EF4-FFF2-40B4-BE49-F238E27FC236}">
                <a16:creationId xmlns:a16="http://schemas.microsoft.com/office/drawing/2014/main" id="{2C62FD64-2613-4089-8300-2B53051CC060}"/>
              </a:ext>
            </a:extLst>
          </p:cNvPr>
          <p:cNvSpPr/>
          <p:nvPr/>
        </p:nvSpPr>
        <p:spPr>
          <a:xfrm>
            <a:off x="532130" y="3188788"/>
            <a:ext cx="4595139" cy="430887"/>
          </a:xfrm>
          <a:prstGeom prst="rect">
            <a:avLst/>
          </a:prstGeom>
        </p:spPr>
        <p:txBody>
          <a:bodyPr wrap="square">
            <a:spAutoFit/>
          </a:bodyPr>
          <a:lstStyle/>
          <a:p>
            <a:r>
              <a:rPr lang="en-US" sz="2200" spc="150" dirty="0">
                <a:ea typeface="Montserrat" charset="0"/>
                <a:cs typeface="Arial" panose="020B0604020202020204" pitchFamily="34" charset="0"/>
              </a:rPr>
              <a:t>TRANSPORTATION</a:t>
            </a:r>
          </a:p>
        </p:txBody>
      </p:sp>
      <p:sp>
        <p:nvSpPr>
          <p:cNvPr id="7" name="Rectangle 6">
            <a:extLst>
              <a:ext uri="{FF2B5EF4-FFF2-40B4-BE49-F238E27FC236}">
                <a16:creationId xmlns:a16="http://schemas.microsoft.com/office/drawing/2014/main" id="{9925FDEB-1F44-4024-8D0A-96A0F0252957}"/>
              </a:ext>
            </a:extLst>
          </p:cNvPr>
          <p:cNvSpPr/>
          <p:nvPr/>
        </p:nvSpPr>
        <p:spPr>
          <a:xfrm>
            <a:off x="532130" y="4640968"/>
            <a:ext cx="4905690" cy="430887"/>
          </a:xfrm>
          <a:prstGeom prst="rect">
            <a:avLst/>
          </a:prstGeom>
        </p:spPr>
        <p:txBody>
          <a:bodyPr wrap="square">
            <a:spAutoFit/>
          </a:bodyPr>
          <a:lstStyle/>
          <a:p>
            <a:r>
              <a:rPr lang="en-US" sz="2200" spc="150" dirty="0">
                <a:ea typeface="Montserrat" charset="0"/>
                <a:cs typeface="Arial" panose="020B0604020202020204" pitchFamily="34" charset="0"/>
              </a:rPr>
              <a:t>STORAGE</a:t>
            </a:r>
          </a:p>
        </p:txBody>
      </p:sp>
      <p:sp>
        <p:nvSpPr>
          <p:cNvPr id="8" name="TextBox 7">
            <a:extLst>
              <a:ext uri="{FF2B5EF4-FFF2-40B4-BE49-F238E27FC236}">
                <a16:creationId xmlns:a16="http://schemas.microsoft.com/office/drawing/2014/main" id="{DED827BA-027C-41B3-8BFE-E24C3029C4D3}"/>
              </a:ext>
            </a:extLst>
          </p:cNvPr>
          <p:cNvSpPr txBox="1"/>
          <p:nvPr/>
        </p:nvSpPr>
        <p:spPr>
          <a:xfrm>
            <a:off x="532130" y="4978542"/>
            <a:ext cx="5086350" cy="1524007"/>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Secure</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Unmixed</a:t>
            </a:r>
          </a:p>
          <a:p>
            <a:pPr marL="171450" indent="-171450">
              <a:lnSpc>
                <a:spcPct val="150000"/>
              </a:lnSpc>
              <a:buFont typeface="Arial" panose="020B0604020202020204" pitchFamily="34" charset="0"/>
              <a:buChar char="•"/>
            </a:pPr>
            <a:endParaRPr lang="en-US" sz="1600" spc="150" dirty="0">
              <a:ea typeface="Montserrat Light" charset="0"/>
              <a:cs typeface="Arial" panose="020B0604020202020204" pitchFamily="34" charset="0"/>
            </a:endParaRPr>
          </a:p>
          <a:p>
            <a:pPr marL="171450" indent="-171450">
              <a:lnSpc>
                <a:spcPct val="150000"/>
              </a:lnSpc>
              <a:buFont typeface="Arial" panose="020B0604020202020204" pitchFamily="34" charset="0"/>
              <a:buChar char="•"/>
            </a:pPr>
            <a:endParaRPr lang="en-US" sz="1600" spc="150" dirty="0">
              <a:ea typeface="Montserrat Ligh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528854" y="1401141"/>
            <a:ext cx="2456121" cy="1615827"/>
          </a:xfrm>
          <a:prstGeom prst="rect">
            <a:avLst/>
          </a:prstGeom>
          <a:noFill/>
        </p:spPr>
        <p:txBody>
          <a:bodyPr wrap="none" rtlCol="0">
            <a:spAutoFit/>
          </a:bodyPr>
          <a:lstStyle/>
          <a:p>
            <a:r>
              <a:rPr lang="en-US" sz="3300" spc="300" dirty="0">
                <a:solidFill>
                  <a:schemeClr val="tx2"/>
                </a:solidFill>
                <a:ea typeface="Montserrat" charset="0"/>
                <a:cs typeface="Arial" panose="020B0604020202020204" pitchFamily="34" charset="0"/>
              </a:rPr>
              <a:t>PRACTICE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CHEMICAL</a:t>
            </a:r>
          </a:p>
          <a:p>
            <a:r>
              <a:rPr lang="en-US" sz="3300" spc="300" dirty="0">
                <a:solidFill>
                  <a:schemeClr val="tx2"/>
                </a:solidFill>
                <a:ea typeface="Montserrat" charset="0"/>
                <a:cs typeface="Arial" panose="020B0604020202020204" pitchFamily="34" charset="0"/>
              </a:rPr>
              <a:t>SAFETY</a:t>
            </a:r>
            <a:endParaRPr lang="en-US" sz="4800" spc="300" dirty="0">
              <a:solidFill>
                <a:schemeClr val="tx2"/>
              </a:solidFill>
              <a:ea typeface="Montserrat" charset="0"/>
              <a:cs typeface="Arial" panose="020B0604020202020204" pitchFamily="34" charset="0"/>
            </a:endParaRPr>
          </a:p>
        </p:txBody>
      </p:sp>
      <p:sp>
        <p:nvSpPr>
          <p:cNvPr id="11" name="Rectangle 10">
            <a:extLst>
              <a:ext uri="{FF2B5EF4-FFF2-40B4-BE49-F238E27FC236}">
                <a16:creationId xmlns:a16="http://schemas.microsoft.com/office/drawing/2014/main" id="{46C96D7C-3A9E-49D9-AB10-183A9387C360}"/>
              </a:ext>
            </a:extLst>
          </p:cNvPr>
          <p:cNvSpPr/>
          <p:nvPr/>
        </p:nvSpPr>
        <p:spPr>
          <a:xfrm>
            <a:off x="376777"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pic>
        <p:nvPicPr>
          <p:cNvPr id="14338" name="Picture 2" descr="A photo shows three plastic cans placed on a metal rac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7820" y="491424"/>
            <a:ext cx="5204822" cy="582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44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hoto shows sealed plastic bottles with text labels, arranged in a shelf.">
            <a:extLst>
              <a:ext uri="{FF2B5EF4-FFF2-40B4-BE49-F238E27FC236}">
                <a16:creationId xmlns:a16="http://schemas.microsoft.com/office/drawing/2014/main" id="{F418D2E9-E858-4092-B723-5590AFB1D22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0756"/>
          <a:stretch/>
        </p:blipFill>
        <p:spPr>
          <a:xfrm>
            <a:off x="798644" y="615528"/>
            <a:ext cx="4775049" cy="5373330"/>
          </a:xfrm>
          <a:prstGeom prst="rect">
            <a:avLst/>
          </a:prstGeom>
        </p:spPr>
      </p:pic>
      <p:sp>
        <p:nvSpPr>
          <p:cNvPr id="15" name="TextBox 14">
            <a:extLst>
              <a:ext uri="{FF2B5EF4-FFF2-40B4-BE49-F238E27FC236}">
                <a16:creationId xmlns:a16="http://schemas.microsoft.com/office/drawing/2014/main" id="{60114CCC-A9D1-4E17-A47A-8D27D00FB92E}"/>
              </a:ext>
            </a:extLst>
          </p:cNvPr>
          <p:cNvSpPr txBox="1"/>
          <p:nvPr/>
        </p:nvSpPr>
        <p:spPr>
          <a:xfrm>
            <a:off x="6594910" y="3049046"/>
            <a:ext cx="5086350" cy="3370666"/>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Ensure good ventilation and protective equipment.</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Be aware of potential reactions: When in doubt, do not mix!</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Use a clean measuring device.</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Add chemical to water when using concentrated chemicals like disinfectants.  </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Label secondary containers.</a:t>
            </a:r>
          </a:p>
          <a:p>
            <a:pPr marL="171450" indent="-171450">
              <a:lnSpc>
                <a:spcPct val="150000"/>
              </a:lnSpc>
              <a:buFont typeface="Arial" panose="020B0604020202020204" pitchFamily="34" charset="0"/>
              <a:buChar char="•"/>
            </a:pPr>
            <a:endParaRPr lang="en-US" sz="1600" spc="150" dirty="0">
              <a:ea typeface="Montserrat Light" charset="0"/>
              <a:cs typeface="Arial" panose="020B0604020202020204" pitchFamily="34" charset="0"/>
            </a:endParaRPr>
          </a:p>
        </p:txBody>
      </p:sp>
      <p:sp>
        <p:nvSpPr>
          <p:cNvPr id="2" name="Rectangle 1">
            <a:extLst>
              <a:ext uri="{FF2B5EF4-FFF2-40B4-BE49-F238E27FC236}">
                <a16:creationId xmlns:a16="http://schemas.microsoft.com/office/drawing/2014/main" id="{2C62FD64-2613-4089-8300-2B53051CC060}"/>
              </a:ext>
            </a:extLst>
          </p:cNvPr>
          <p:cNvSpPr/>
          <p:nvPr/>
        </p:nvSpPr>
        <p:spPr>
          <a:xfrm>
            <a:off x="6594910" y="2705407"/>
            <a:ext cx="4595139" cy="430887"/>
          </a:xfrm>
          <a:prstGeom prst="rect">
            <a:avLst/>
          </a:prstGeom>
        </p:spPr>
        <p:txBody>
          <a:bodyPr wrap="square">
            <a:spAutoFit/>
          </a:bodyPr>
          <a:lstStyle/>
          <a:p>
            <a:r>
              <a:rPr lang="en-US" sz="2200" spc="150" dirty="0">
                <a:solidFill>
                  <a:schemeClr val="tx2"/>
                </a:solidFill>
                <a:ea typeface="Montserrat" charset="0"/>
                <a:cs typeface="Arial" panose="020B0604020202020204" pitchFamily="34" charset="0"/>
              </a:rPr>
              <a:t>MIXING</a:t>
            </a:r>
          </a:p>
        </p:txBody>
      </p:sp>
      <p:sp>
        <p:nvSpPr>
          <p:cNvPr id="7" name="Rectangle 6">
            <a:extLst>
              <a:ext uri="{FF2B5EF4-FFF2-40B4-BE49-F238E27FC236}">
                <a16:creationId xmlns:a16="http://schemas.microsoft.com/office/drawing/2014/main" id="{9925FDEB-1F44-4024-8D0A-96A0F0252957}"/>
              </a:ext>
            </a:extLst>
          </p:cNvPr>
          <p:cNvSpPr/>
          <p:nvPr/>
        </p:nvSpPr>
        <p:spPr>
          <a:xfrm>
            <a:off x="6594910" y="5988858"/>
            <a:ext cx="4905690" cy="430887"/>
          </a:xfrm>
          <a:prstGeom prst="rect">
            <a:avLst/>
          </a:prstGeom>
        </p:spPr>
        <p:txBody>
          <a:bodyPr wrap="square">
            <a:spAutoFit/>
          </a:bodyPr>
          <a:lstStyle/>
          <a:p>
            <a:r>
              <a:rPr lang="en-US" sz="2200" spc="150" dirty="0">
                <a:solidFill>
                  <a:schemeClr val="tx2"/>
                </a:solidFill>
                <a:latin typeface="Arial" panose="020B0604020202020204" pitchFamily="34" charset="0"/>
                <a:ea typeface="Montserrat" charset="0"/>
                <a:cs typeface="Arial" panose="020B0604020202020204" pitchFamily="34" charset="0"/>
              </a:rPr>
              <a:t>DISPOSAL</a:t>
            </a:r>
          </a:p>
        </p:txBody>
      </p:sp>
      <p:sp>
        <p:nvSpPr>
          <p:cNvPr id="9" name="TextBox 8">
            <a:extLst>
              <a:ext uri="{FF2B5EF4-FFF2-40B4-BE49-F238E27FC236}">
                <a16:creationId xmlns:a16="http://schemas.microsoft.com/office/drawing/2014/main" id="{A12BA895-F50F-493E-9CE8-40E07A6B3B6E}"/>
              </a:ext>
            </a:extLst>
          </p:cNvPr>
          <p:cNvSpPr txBox="1"/>
          <p:nvPr/>
        </p:nvSpPr>
        <p:spPr>
          <a:xfrm>
            <a:off x="6591634" y="771227"/>
            <a:ext cx="2456121" cy="1615827"/>
          </a:xfrm>
          <a:prstGeom prst="rect">
            <a:avLst/>
          </a:prstGeom>
          <a:noFill/>
        </p:spPr>
        <p:txBody>
          <a:bodyPr wrap="none" rtlCol="0">
            <a:spAutoFit/>
          </a:bodyPr>
          <a:lstStyle/>
          <a:p>
            <a:r>
              <a:rPr lang="en-US" sz="3300" spc="300" dirty="0">
                <a:solidFill>
                  <a:schemeClr val="tx2"/>
                </a:solidFill>
                <a:ea typeface="Montserrat" charset="0"/>
                <a:cs typeface="Arial" panose="020B0604020202020204" pitchFamily="34" charset="0"/>
              </a:rPr>
              <a:t>PRACTICE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CHEMICAL</a:t>
            </a:r>
          </a:p>
          <a:p>
            <a:r>
              <a:rPr lang="en-US" sz="3300" spc="300" dirty="0">
                <a:solidFill>
                  <a:schemeClr val="tx2"/>
                </a:solidFill>
                <a:ea typeface="Montserrat" charset="0"/>
                <a:cs typeface="Arial" panose="020B0604020202020204" pitchFamily="34" charset="0"/>
              </a:rPr>
              <a:t>SAFETY</a:t>
            </a:r>
            <a:endParaRPr lang="en-US" sz="4800" spc="300" dirty="0">
              <a:solidFill>
                <a:schemeClr val="tx2"/>
              </a:solidFill>
              <a:ea typeface="Montserrat" charset="0"/>
              <a:cs typeface="Arial" panose="020B0604020202020204" pitchFamily="34" charset="0"/>
            </a:endParaRPr>
          </a:p>
        </p:txBody>
      </p:sp>
    </p:spTree>
    <p:extLst>
      <p:ext uri="{BB962C8B-B14F-4D97-AF65-F5344CB8AC3E}">
        <p14:creationId xmlns:p14="http://schemas.microsoft.com/office/powerpoint/2010/main" val="9804132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CA2B009-9B2B-9137-6FC9-4B5A0DFEEEDE}"/>
              </a:ext>
            </a:extLst>
          </p:cNvPr>
          <p:cNvSpPr txBox="1"/>
          <p:nvPr/>
        </p:nvSpPr>
        <p:spPr>
          <a:xfrm>
            <a:off x="1799303" y="4365992"/>
            <a:ext cx="9144000" cy="1323439"/>
          </a:xfrm>
          <a:prstGeom prst="rect">
            <a:avLst/>
          </a:prstGeom>
          <a:noFill/>
        </p:spPr>
        <p:txBody>
          <a:bodyPr wrap="square" rtlCol="0">
            <a:spAutoFit/>
          </a:bodyPr>
          <a:lstStyle/>
          <a:p>
            <a:r>
              <a:rPr lang="en-US" sz="4000" dirty="0">
                <a:solidFill>
                  <a:schemeClr val="bg1"/>
                </a:solidFill>
              </a:rPr>
              <a:t>What are four guidelines for properly storing chemicals?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 photo shows a file folder named safety data sheets. Nine pictograms are on the folder cover. The text, “safety data sheets” is also printed in two other languages on the cover."/>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r="10457"/>
          <a:stretch/>
        </p:blipFill>
        <p:spPr bwMode="auto">
          <a:xfrm>
            <a:off x="4753545" y="1477601"/>
            <a:ext cx="6178735" cy="457022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0114CCC-A9D1-4E17-A47A-8D27D00FB92E}"/>
              </a:ext>
            </a:extLst>
          </p:cNvPr>
          <p:cNvSpPr txBox="1"/>
          <p:nvPr/>
        </p:nvSpPr>
        <p:spPr>
          <a:xfrm>
            <a:off x="437950" y="3522267"/>
            <a:ext cx="5086350" cy="1893339"/>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OSHA required</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Previously MSDS</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16 categories, 9 pictograms</a:t>
            </a:r>
          </a:p>
          <a:p>
            <a:pPr marL="171450" indent="-171450">
              <a:lnSpc>
                <a:spcPct val="150000"/>
              </a:lnSpc>
              <a:buFont typeface="Arial" panose="020B0604020202020204" pitchFamily="34" charset="0"/>
              <a:buChar char="•"/>
            </a:pPr>
            <a:r>
              <a:rPr lang="en-US" sz="1600" spc="150" dirty="0">
                <a:ea typeface="Montserrat Light" charset="0"/>
                <a:cs typeface="Arial" panose="020B0604020202020204" pitchFamily="34" charset="0"/>
              </a:rPr>
              <a:t>Must be accessible to all</a:t>
            </a:r>
          </a:p>
          <a:p>
            <a:pPr marL="171450" indent="-171450">
              <a:lnSpc>
                <a:spcPct val="150000"/>
              </a:lnSpc>
              <a:buFont typeface="Arial" panose="020B0604020202020204" pitchFamily="34" charset="0"/>
              <a:buChar char="•"/>
            </a:pPr>
            <a:endParaRPr lang="en-US" sz="1600" spc="150" dirty="0">
              <a:solidFill>
                <a:schemeClr val="accent4">
                  <a:lumMod val="50000"/>
                </a:schemeClr>
              </a:solidFill>
              <a:ea typeface="Montserrat Light" charset="0"/>
              <a:cs typeface="Arial" panose="020B0604020202020204" pitchFamily="34" charset="0"/>
            </a:endParaRPr>
          </a:p>
        </p:txBody>
      </p:sp>
      <p:sp>
        <p:nvSpPr>
          <p:cNvPr id="2" name="Rectangle 1">
            <a:extLst>
              <a:ext uri="{FF2B5EF4-FFF2-40B4-BE49-F238E27FC236}">
                <a16:creationId xmlns:a16="http://schemas.microsoft.com/office/drawing/2014/main" id="{2C62FD64-2613-4089-8300-2B53051CC060}"/>
              </a:ext>
            </a:extLst>
          </p:cNvPr>
          <p:cNvSpPr/>
          <p:nvPr/>
        </p:nvSpPr>
        <p:spPr>
          <a:xfrm>
            <a:off x="437950" y="3178628"/>
            <a:ext cx="4595139" cy="430887"/>
          </a:xfrm>
          <a:prstGeom prst="rect">
            <a:avLst/>
          </a:prstGeom>
        </p:spPr>
        <p:txBody>
          <a:bodyPr wrap="square">
            <a:spAutoFit/>
          </a:bodyPr>
          <a:lstStyle/>
          <a:p>
            <a:r>
              <a:rPr lang="en-US" sz="2200" u="sng" spc="150" dirty="0">
                <a:solidFill>
                  <a:schemeClr val="tx2"/>
                </a:solidFill>
                <a:ea typeface="Montserrat" charset="0"/>
                <a:cs typeface="Arial" panose="020B0604020202020204" pitchFamily="34" charset="0"/>
                <a:hlinkClick r:id="" action="ppaction://noaction">
                  <a:snd r:embed="rId4" name="Safety_Data Sheet.wav"/>
                </a:hlinkClick>
              </a:rPr>
              <a:t>SAFETY DATA SHEETS</a:t>
            </a:r>
            <a:r>
              <a:rPr lang="en-US" sz="2200" spc="150" dirty="0">
                <a:solidFill>
                  <a:schemeClr val="tx2"/>
                </a:solidFill>
                <a:ea typeface="Montserrat" charset="0"/>
                <a:cs typeface="Arial" panose="020B0604020202020204" pitchFamily="34" charset="0"/>
                <a:hlinkClick r:id="" action="ppaction://noaction">
                  <a:snd r:embed="rId4" name="Safety_Data Sheet.wav"/>
                </a:hlinkClick>
              </a:rPr>
              <a:t> </a:t>
            </a:r>
            <a:r>
              <a:rPr lang="en-US" sz="2200" spc="150" dirty="0">
                <a:solidFill>
                  <a:schemeClr val="tx2"/>
                </a:solidFill>
                <a:ea typeface="Montserrat" charset="0"/>
                <a:cs typeface="Arial" panose="020B0604020202020204" pitchFamily="34" charset="0"/>
              </a:rPr>
              <a:t>(SDS)</a:t>
            </a:r>
          </a:p>
        </p:txBody>
      </p:sp>
      <p:sp>
        <p:nvSpPr>
          <p:cNvPr id="9" name="TextBox 8">
            <a:extLst>
              <a:ext uri="{FF2B5EF4-FFF2-40B4-BE49-F238E27FC236}">
                <a16:creationId xmlns:a16="http://schemas.microsoft.com/office/drawing/2014/main" id="{A12BA895-F50F-493E-9CE8-40E07A6B3B6E}"/>
              </a:ext>
            </a:extLst>
          </p:cNvPr>
          <p:cNvSpPr txBox="1"/>
          <p:nvPr/>
        </p:nvSpPr>
        <p:spPr>
          <a:xfrm>
            <a:off x="860463" y="923603"/>
            <a:ext cx="3995902" cy="1107996"/>
          </a:xfrm>
          <a:prstGeom prst="rect">
            <a:avLst/>
          </a:prstGeom>
          <a:noFill/>
        </p:spPr>
        <p:txBody>
          <a:bodyPr wrap="none" rtlCol="0">
            <a:spAutoFit/>
          </a:bodyPr>
          <a:lstStyle/>
          <a:p>
            <a:r>
              <a:rPr lang="en-US" sz="3300" spc="300" dirty="0">
                <a:solidFill>
                  <a:schemeClr val="tx2"/>
                </a:solidFill>
                <a:ea typeface="Montserrat" charset="0"/>
                <a:cs typeface="Arial" panose="020B0604020202020204" pitchFamily="34" charset="0"/>
              </a:rPr>
              <a:t>INTERPRET SAFETY</a:t>
            </a:r>
          </a:p>
          <a:p>
            <a:r>
              <a:rPr lang="en-US" sz="3300" spc="300" dirty="0">
                <a:solidFill>
                  <a:schemeClr val="tx2"/>
                </a:solidFill>
                <a:ea typeface="Montserrat" charset="0"/>
                <a:cs typeface="Arial" panose="020B0604020202020204" pitchFamily="34" charset="0"/>
              </a:rPr>
              <a:t>DATA SHEET</a:t>
            </a:r>
            <a:endParaRPr lang="en-US" sz="4800" spc="300" dirty="0">
              <a:solidFill>
                <a:schemeClr val="tx2"/>
              </a:solidFill>
              <a:ea typeface="Montserrat" charset="0"/>
              <a:cs typeface="Arial" panose="020B0604020202020204" pitchFamily="34" charset="0"/>
            </a:endParaRPr>
          </a:p>
        </p:txBody>
      </p:sp>
    </p:spTree>
    <p:extLst>
      <p:ext uri="{BB962C8B-B14F-4D97-AF65-F5344CB8AC3E}">
        <p14:creationId xmlns:p14="http://schemas.microsoft.com/office/powerpoint/2010/main" val="18059877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62FD64-2613-4089-8300-2B53051CC060}"/>
              </a:ext>
            </a:extLst>
          </p:cNvPr>
          <p:cNvSpPr/>
          <p:nvPr/>
        </p:nvSpPr>
        <p:spPr>
          <a:xfrm>
            <a:off x="6351967" y="1571147"/>
            <a:ext cx="5016293" cy="3921779"/>
          </a:xfrm>
          <a:prstGeom prst="rect">
            <a:avLst/>
          </a:prstGeom>
        </p:spPr>
        <p:txBody>
          <a:bodyPr wrap="square">
            <a:spAutoFit/>
          </a:bodyPr>
          <a:lstStyle/>
          <a:p>
            <a:pPr marL="371475" indent="-371475">
              <a:lnSpc>
                <a:spcPct val="150000"/>
              </a:lnSpc>
              <a:buAutoNum type="arabicPeriod"/>
            </a:pPr>
            <a:r>
              <a:rPr lang="en-US" sz="2000" spc="150" dirty="0">
                <a:solidFill>
                  <a:schemeClr val="tx2"/>
                </a:solidFill>
                <a:ea typeface="Montserrat" charset="0"/>
                <a:cs typeface="Arial" panose="020B0604020202020204" pitchFamily="34" charset="0"/>
              </a:rPr>
              <a:t>IDENTIFICATION</a:t>
            </a:r>
          </a:p>
          <a:p>
            <a:pPr marL="371475" indent="-371475">
              <a:lnSpc>
                <a:spcPct val="150000"/>
              </a:lnSpc>
              <a:spcAft>
                <a:spcPts val="900"/>
              </a:spcAft>
              <a:buAutoNum type="arabicPeriod"/>
            </a:pPr>
            <a:r>
              <a:rPr lang="en-US" sz="2000" spc="150" dirty="0">
                <a:solidFill>
                  <a:schemeClr val="tx2"/>
                </a:solidFill>
                <a:ea typeface="Montserrat" charset="0"/>
                <a:cs typeface="Arial" panose="020B0604020202020204" pitchFamily="34" charset="0"/>
              </a:rPr>
              <a:t>HAZARD(S) IDENTIFICATION</a:t>
            </a:r>
          </a:p>
          <a:p>
            <a:pPr marL="371475" indent="-371475">
              <a:lnSpc>
                <a:spcPts val="2000"/>
              </a:lnSpc>
              <a:buAutoNum type="arabicPeriod"/>
            </a:pPr>
            <a:r>
              <a:rPr lang="en-US" sz="2000" spc="150" dirty="0">
                <a:solidFill>
                  <a:schemeClr val="tx2"/>
                </a:solidFill>
                <a:ea typeface="Montserrat" charset="0"/>
                <a:cs typeface="Arial" panose="020B0604020202020204" pitchFamily="34" charset="0"/>
              </a:rPr>
              <a:t>COMPOSITION/INFORMATION</a:t>
            </a:r>
            <a:br>
              <a:rPr lang="en-US" sz="2000" spc="150" dirty="0">
                <a:solidFill>
                  <a:schemeClr val="tx2"/>
                </a:solidFill>
                <a:ea typeface="Montserrat" charset="0"/>
                <a:cs typeface="Arial" panose="020B0604020202020204" pitchFamily="34" charset="0"/>
              </a:rPr>
            </a:br>
            <a:r>
              <a:rPr lang="en-US" sz="2000" spc="150" dirty="0">
                <a:solidFill>
                  <a:schemeClr val="tx2"/>
                </a:solidFill>
                <a:ea typeface="Montserrat" charset="0"/>
                <a:cs typeface="Arial" panose="020B0604020202020204" pitchFamily="34" charset="0"/>
              </a:rPr>
              <a:t>ON INGREDIENTS</a:t>
            </a:r>
          </a:p>
          <a:p>
            <a:pPr marL="371475" indent="-371475">
              <a:lnSpc>
                <a:spcPct val="150000"/>
              </a:lnSpc>
              <a:buAutoNum type="arabicPeriod"/>
            </a:pPr>
            <a:r>
              <a:rPr lang="en-US" sz="2000" spc="150" dirty="0">
                <a:solidFill>
                  <a:schemeClr val="tx2"/>
                </a:solidFill>
                <a:ea typeface="Montserrat" charset="0"/>
                <a:cs typeface="Arial" panose="020B0604020202020204" pitchFamily="34" charset="0"/>
              </a:rPr>
              <a:t>FIRST-AID MEASURES</a:t>
            </a:r>
          </a:p>
          <a:p>
            <a:pPr marL="371475" indent="-371475">
              <a:lnSpc>
                <a:spcPct val="150000"/>
              </a:lnSpc>
              <a:spcAft>
                <a:spcPts val="900"/>
              </a:spcAft>
              <a:buAutoNum type="arabicPeriod"/>
            </a:pPr>
            <a:r>
              <a:rPr lang="en-US" sz="2000" spc="150" dirty="0">
                <a:solidFill>
                  <a:schemeClr val="tx2"/>
                </a:solidFill>
                <a:ea typeface="Montserrat" charset="0"/>
                <a:cs typeface="Arial" panose="020B0604020202020204" pitchFamily="34" charset="0"/>
              </a:rPr>
              <a:t>FIRE-FIGHTING MEASURES</a:t>
            </a:r>
          </a:p>
          <a:p>
            <a:pPr marL="371475" indent="-371475">
              <a:lnSpc>
                <a:spcPts val="2000"/>
              </a:lnSpc>
              <a:buAutoNum type="arabicPeriod"/>
            </a:pPr>
            <a:r>
              <a:rPr lang="en-US" sz="2000" spc="150" dirty="0">
                <a:solidFill>
                  <a:schemeClr val="tx2"/>
                </a:solidFill>
                <a:ea typeface="Montserrat" charset="0"/>
                <a:cs typeface="Arial" panose="020B0604020202020204" pitchFamily="34" charset="0"/>
              </a:rPr>
              <a:t>ACCIDENTAL RELEASE MEASURES</a:t>
            </a:r>
          </a:p>
          <a:p>
            <a:pPr marL="371475" indent="-371475">
              <a:lnSpc>
                <a:spcPct val="150000"/>
              </a:lnSpc>
              <a:buAutoNum type="arabicPeriod"/>
            </a:pPr>
            <a:r>
              <a:rPr lang="en-US" sz="2000" spc="150" dirty="0">
                <a:solidFill>
                  <a:schemeClr val="tx2"/>
                </a:solidFill>
                <a:ea typeface="Montserrat" charset="0"/>
                <a:cs typeface="Arial" panose="020B0604020202020204" pitchFamily="34" charset="0"/>
              </a:rPr>
              <a:t>HANDLING AND STORAGE</a:t>
            </a:r>
          </a:p>
          <a:p>
            <a:pPr marL="371475" indent="-371475">
              <a:lnSpc>
                <a:spcPts val="2000"/>
              </a:lnSpc>
              <a:buAutoNum type="arabicPeriod"/>
            </a:pPr>
            <a:r>
              <a:rPr lang="en-US" sz="2000" spc="150" dirty="0">
                <a:solidFill>
                  <a:schemeClr val="tx2"/>
                </a:solidFill>
                <a:ea typeface="Montserrat" charset="0"/>
                <a:cs typeface="Arial" panose="020B0604020202020204" pitchFamily="34" charset="0"/>
              </a:rPr>
              <a:t>EXPOSURE CONTROL/ PERSONAL PROTECTION</a:t>
            </a:r>
          </a:p>
        </p:txBody>
      </p:sp>
      <p:sp>
        <p:nvSpPr>
          <p:cNvPr id="9" name="TextBox 8">
            <a:extLst>
              <a:ext uri="{FF2B5EF4-FFF2-40B4-BE49-F238E27FC236}">
                <a16:creationId xmlns:a16="http://schemas.microsoft.com/office/drawing/2014/main" id="{A12BA895-F50F-493E-9CE8-40E07A6B3B6E}"/>
              </a:ext>
            </a:extLst>
          </p:cNvPr>
          <p:cNvSpPr txBox="1"/>
          <p:nvPr/>
        </p:nvSpPr>
        <p:spPr>
          <a:xfrm>
            <a:off x="6351967" y="557892"/>
            <a:ext cx="3940566"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SDS CATEGORIES</a:t>
            </a:r>
            <a:endParaRPr lang="en-US" sz="4800" spc="300" dirty="0">
              <a:solidFill>
                <a:schemeClr val="tx2"/>
              </a:solidFill>
              <a:latin typeface="+mj-lt"/>
              <a:ea typeface="Montserrat" charset="0"/>
              <a:cs typeface="Arial" panose="020B0604020202020204" pitchFamily="34" charset="0"/>
            </a:endParaRPr>
          </a:p>
        </p:txBody>
      </p:sp>
      <p:sp>
        <p:nvSpPr>
          <p:cNvPr id="6" name="Rectangle 5">
            <a:extLst>
              <a:ext uri="{FF2B5EF4-FFF2-40B4-BE49-F238E27FC236}">
                <a16:creationId xmlns:a16="http://schemas.microsoft.com/office/drawing/2014/main" id="{E90D52B6-99D0-4BD7-93F0-3538794235E1}"/>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pic>
        <p:nvPicPr>
          <p:cNvPr id="16386" name="Picture 2" descr="An illustration shows nine safety sheet hazard pictograms with hazard classifications. The data and the symbols are as follows:&#10;Health hazard: The pictogram shows the upper human body with a star on the chest. Classification: Carcinogen, Mutagenicity, Reproductive Toxicity, Respiratory Sensitizer, Target Organ Toxicity, and Aspiration Toxicity.&#10;Flame: The pictogram shows a flame with a horizontal line underneath. Classification: Flammables, Pyrophorics, Self-Heating, Emits Flammable Gas, Self-reactives, and Organic Peroxides.&#10;Exclamation mark: The pictogram shows an exclamatory mark as the name indicates. Classification: Irritant (skin and eye), Skin Sensitizer, Acute Toxicity (harmful), Narcotic Effects, Respiratory Tract Irritant, and Hazardous to Ozone Layer (non-mandatory).&#10;Gas cylinder: The pictogram shows a cylinder. Classification: gases under pressure.&#10;Corrosion: The pictogram shows solutions pouring out from two test tubes, one solution is poured on a horizontal platform and the other solution is poured on a hand. Heat waves are emanating out from both the surfaces. Classification: Skin Corrosion or Burns, Eye Damage, and Corrosive to Metals.&#10;Exploding bomb: The pictogram shows an exploding bomb. Classification: explosives, self-Reactives, and organic Peroxides.&#10;Flame over circle: The pictogram shows a flame over a circle. Classification: Oxidizers.&#10;Environment (Non-Mandatory): The pictogram shows barren tree and a dead fish. Classification: Aquatic Toxicity.&#10;Skull and Crossbones: The pictogram shows a skull with crossbones. Classification: Acute toxicity (fatal or toxic)."/>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02650" y="628662"/>
            <a:ext cx="4375919" cy="560067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F18A298-6444-D541-98D6-43E1F8A21A20}"/>
              </a:ext>
            </a:extLst>
          </p:cNvPr>
          <p:cNvSpPr txBox="1"/>
          <p:nvPr/>
        </p:nvSpPr>
        <p:spPr>
          <a:xfrm>
            <a:off x="231931" y="6549028"/>
            <a:ext cx="2133653" cy="2308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Rainer Lesniewski/Shutterstock.com</a:t>
            </a:r>
          </a:p>
        </p:txBody>
      </p:sp>
    </p:spTree>
    <p:extLst>
      <p:ext uri="{BB962C8B-B14F-4D97-AF65-F5344CB8AC3E}">
        <p14:creationId xmlns:p14="http://schemas.microsoft.com/office/powerpoint/2010/main" val="7169486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62FD64-2613-4089-8300-2B53051CC060}"/>
              </a:ext>
            </a:extLst>
          </p:cNvPr>
          <p:cNvSpPr/>
          <p:nvPr/>
        </p:nvSpPr>
        <p:spPr>
          <a:xfrm>
            <a:off x="6424383" y="1590811"/>
            <a:ext cx="5016293" cy="4241610"/>
          </a:xfrm>
          <a:prstGeom prst="rect">
            <a:avLst/>
          </a:prstGeom>
        </p:spPr>
        <p:txBody>
          <a:bodyPr wrap="square">
            <a:spAutoFit/>
          </a:bodyPr>
          <a:lstStyle/>
          <a:p>
            <a:pPr marL="371475" indent="-371475">
              <a:lnSpc>
                <a:spcPts val="2000"/>
              </a:lnSpc>
              <a:buFont typeface="+mj-lt"/>
              <a:buAutoNum type="arabicPeriod" startAt="9"/>
            </a:pPr>
            <a:r>
              <a:rPr lang="en-US" sz="2000" spc="150" dirty="0">
                <a:solidFill>
                  <a:schemeClr val="tx2"/>
                </a:solidFill>
                <a:ea typeface="Montserrat" charset="0"/>
                <a:cs typeface="Arial" panose="020B0604020202020204" pitchFamily="34" charset="0"/>
              </a:rPr>
              <a:t>PHYSICAL &amp; CHEMICAL     PROPERTIES</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STABILITY &amp; REACTIVITY</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TOXICOLOGICAL INFORMATION</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ECOLOGICAL INFORMATION</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DISPOSAL CONSIDERATIONS</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TRANSPORT INFORMATION</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REGULATORY INFORMATION</a:t>
            </a:r>
          </a:p>
          <a:p>
            <a:pPr marL="371475" indent="-371475">
              <a:lnSpc>
                <a:spcPct val="150000"/>
              </a:lnSpc>
              <a:buFont typeface="+mj-lt"/>
              <a:buAutoNum type="arabicPeriod" startAt="9"/>
            </a:pPr>
            <a:r>
              <a:rPr lang="en-US" sz="2000" spc="150" dirty="0">
                <a:solidFill>
                  <a:schemeClr val="tx2"/>
                </a:solidFill>
                <a:ea typeface="Montserrat" charset="0"/>
                <a:cs typeface="Arial" panose="020B0604020202020204" pitchFamily="34" charset="0"/>
              </a:rPr>
              <a:t>OTHER INFORMATION</a:t>
            </a:r>
          </a:p>
          <a:p>
            <a:pPr marL="371475" indent="-371475">
              <a:lnSpc>
                <a:spcPct val="150000"/>
              </a:lnSpc>
              <a:buFont typeface="+mj-lt"/>
              <a:buAutoNum type="arabicPeriod" startAt="9"/>
            </a:pPr>
            <a:endParaRPr lang="en-US" sz="2000" spc="150" dirty="0">
              <a:solidFill>
                <a:schemeClr val="tx2"/>
              </a:solidFill>
              <a:ea typeface="Montserra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6376673" y="582731"/>
            <a:ext cx="3940566"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SDS CATEGORIES</a:t>
            </a:r>
            <a:endParaRPr lang="en-US" sz="4800" spc="300" dirty="0">
              <a:solidFill>
                <a:schemeClr val="tx2"/>
              </a:solidFill>
              <a:latin typeface="+mj-lt"/>
              <a:ea typeface="Montserrat" charset="0"/>
              <a:cs typeface="Arial" panose="020B0604020202020204" pitchFamily="34" charset="0"/>
            </a:endParaRPr>
          </a:p>
        </p:txBody>
      </p:sp>
      <p:pic>
        <p:nvPicPr>
          <p:cNvPr id="12" name="Picture 2" descr="An illustration shows nine safety sheet hazard pictograms with hazard classifications. The data and the symbols are as follows:&#10;Health hazard: The pictogram shows the upper human body with a star on the chest. Classification: Carcinogen, Mutagenicity, Reproductive Toxicity, Respiratory Sensitizer, Target Organ Toxicity, and Aspiration Toxicity.&#10;Flame: The pictogram shows a flame with a horizontal line underneath. Classification: Flammables, Pyrophorics, Self-Heating, Emits Flammable Gas, Self-reactives, and Organic Peroxides.&#10;Exclamation mark: The pictogram shows an exclamatory mark as the name indicates. Classification: Irritant (skin and eye), Skin Sensitizer, Acute Toxicity (harmful), Narcotic Effects, Respiratory Tract Irritant, and Hazardous to Ozone Layer (non-mandatory).&#10;Gas cylinder: The pictogram shows a cylinder. Classification: gases under pressure.&#10;Corrosion: The pictogram shows solutions pouring out from two test tubes, one solution is poured on a horizontal platform and the other solution is poured on a hand. Heat waves are emanating out from both the surfaces. Classification: Skin Corrosion or Burns, Eye Damage, and Corrosive to Metals.&#10;Exploding bomb: The pictogram shows an exploding bomb. Classification: explosives, self-Reactives, and organic Peroxides.&#10;Flame over circle: The pictogram shows a flame over a circle. Classification: Oxidizers.&#10;Environment (Non-Mandatory): The pictogram shows barren tree and a dead fish. Classification: Aquatic Toxicity.&#10;Skull and Crossbones: The pictogram shows a skull with crossbones. Classification: Acute toxicity (fatal or toxic)."/>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53490" y="530339"/>
            <a:ext cx="4529563" cy="57973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F18A298-6444-D541-98D6-43E1F8A21A20}"/>
              </a:ext>
            </a:extLst>
          </p:cNvPr>
          <p:cNvSpPr txBox="1"/>
          <p:nvPr/>
        </p:nvSpPr>
        <p:spPr>
          <a:xfrm>
            <a:off x="231931" y="6549028"/>
            <a:ext cx="2133653" cy="2308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Rainer Lesniewski/Shutterstock.com</a:t>
            </a:r>
          </a:p>
        </p:txBody>
      </p:sp>
    </p:spTree>
    <p:extLst>
      <p:ext uri="{BB962C8B-B14F-4D97-AF65-F5344CB8AC3E}">
        <p14:creationId xmlns:p14="http://schemas.microsoft.com/office/powerpoint/2010/main" val="32913848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A photo shows petroleum or gasoline spill."/>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898568" y="544042"/>
            <a:ext cx="4681239" cy="528397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260555FB-3837-44C2-BC50-E72C1B01DEA2}"/>
              </a:ext>
            </a:extLst>
          </p:cNvPr>
          <p:cNvSpPr txBox="1"/>
          <p:nvPr/>
        </p:nvSpPr>
        <p:spPr>
          <a:xfrm>
            <a:off x="814279" y="544042"/>
            <a:ext cx="4478135" cy="600164"/>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SDS VOCABULARY</a:t>
            </a:r>
            <a:endParaRPr lang="en-US" sz="4800" spc="300" dirty="0">
              <a:solidFill>
                <a:schemeClr val="tx2"/>
              </a:solidFill>
              <a:latin typeface="+mj-lt"/>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CAD50FB6-CCBE-4E52-91FE-CB69E31E2677}"/>
              </a:ext>
            </a:extLst>
          </p:cNvPr>
          <p:cNvSpPr txBox="1"/>
          <p:nvPr/>
        </p:nvSpPr>
        <p:spPr>
          <a:xfrm>
            <a:off x="182786" y="4058346"/>
            <a:ext cx="1500732" cy="369332"/>
          </a:xfrm>
          <a:prstGeom prst="rect">
            <a:avLst/>
          </a:prstGeom>
          <a:noFill/>
        </p:spPr>
        <p:txBody>
          <a:bodyPr wrap="none" rtlCol="0">
            <a:spAutoFit/>
          </a:bodyPr>
          <a:lstStyle/>
          <a:p>
            <a:r>
              <a:rPr lang="en-US" sz="900" spc="300" dirty="0">
                <a:solidFill>
                  <a:schemeClr val="tx2"/>
                </a:solidFill>
                <a:ea typeface="Montserrat" charset="0"/>
                <a:cs typeface="Arial" panose="020B0604020202020204" pitchFamily="34" charset="0"/>
              </a:rPr>
              <a:t>• </a:t>
            </a:r>
            <a:r>
              <a:rPr lang="en-US" sz="900" u="sng" spc="300" dirty="0">
                <a:solidFill>
                  <a:schemeClr val="tx2"/>
                </a:solidFill>
                <a:ea typeface="Montserrat" charset="0"/>
                <a:cs typeface="Arial" panose="020B0604020202020204" pitchFamily="34" charset="0"/>
                <a:hlinkClick r:id="" action="ppaction://noaction">
                  <a:snd r:embed="rId4" name="carcinogen.wav"/>
                </a:hlinkClick>
              </a:rPr>
              <a:t>CARCINOGEN</a:t>
            </a:r>
            <a:br>
              <a:rPr lang="en-US" sz="900" spc="300" dirty="0">
                <a:solidFill>
                  <a:schemeClr val="tx2"/>
                </a:solidFill>
                <a:ea typeface="Montserrat" charset="0"/>
                <a:cs typeface="Arial" panose="020B0604020202020204" pitchFamily="34" charset="0"/>
              </a:rPr>
            </a:br>
            <a:r>
              <a:rPr lang="en-US" sz="900" spc="300" dirty="0">
                <a:solidFill>
                  <a:schemeClr val="tx2"/>
                </a:solidFill>
                <a:ea typeface="Montserrat" charset="0"/>
                <a:cs typeface="Arial" panose="020B0604020202020204" pitchFamily="34" charset="0"/>
              </a:rPr>
              <a:t>• </a:t>
            </a:r>
            <a:r>
              <a:rPr lang="en-US" sz="900" u="sng" spc="300" dirty="0">
                <a:solidFill>
                  <a:schemeClr val="tx2"/>
                </a:solidFill>
                <a:ea typeface="Montserrat" charset="0"/>
                <a:cs typeface="Arial" panose="020B0604020202020204" pitchFamily="34" charset="0"/>
                <a:hlinkClick r:id="" action="ppaction://noaction">
                  <a:snd r:embed="rId5" name="mutagen.wav"/>
                </a:hlinkClick>
              </a:rPr>
              <a:t>MUTAGEN</a:t>
            </a:r>
            <a:endParaRPr lang="en-US" sz="2700" u="sng" spc="300" dirty="0">
              <a:solidFill>
                <a:schemeClr val="tx2"/>
              </a:solidFill>
              <a:ea typeface="Montserrat" charset="0"/>
              <a:cs typeface="Arial" panose="020B0604020202020204" pitchFamily="34" charset="0"/>
            </a:endParaRPr>
          </a:p>
        </p:txBody>
      </p:sp>
      <p:sp>
        <p:nvSpPr>
          <p:cNvPr id="17" name="TextBox 16">
            <a:extLst>
              <a:ext uri="{FF2B5EF4-FFF2-40B4-BE49-F238E27FC236}">
                <a16:creationId xmlns:a16="http://schemas.microsoft.com/office/drawing/2014/main" id="{1693C13D-8E83-417B-A864-CB2CA4D8DE81}"/>
              </a:ext>
            </a:extLst>
          </p:cNvPr>
          <p:cNvSpPr txBox="1"/>
          <p:nvPr/>
        </p:nvSpPr>
        <p:spPr>
          <a:xfrm>
            <a:off x="4011403" y="4058346"/>
            <a:ext cx="1584088" cy="369332"/>
          </a:xfrm>
          <a:prstGeom prst="rect">
            <a:avLst/>
          </a:prstGeom>
          <a:noFill/>
        </p:spPr>
        <p:txBody>
          <a:bodyPr wrap="none" rtlCol="0">
            <a:spAutoFit/>
          </a:bodyPr>
          <a:lstStyle/>
          <a:p>
            <a:r>
              <a:rPr lang="en-US" sz="900" spc="300" dirty="0">
                <a:solidFill>
                  <a:schemeClr val="tx2"/>
                </a:solidFill>
                <a:ea typeface="Montserrat" charset="0"/>
                <a:cs typeface="Arial" panose="020B0604020202020204" pitchFamily="34" charset="0"/>
              </a:rPr>
              <a:t>• </a:t>
            </a:r>
            <a:r>
              <a:rPr lang="en-US" sz="900" u="sng" spc="300" dirty="0">
                <a:solidFill>
                  <a:schemeClr val="tx2"/>
                </a:solidFill>
                <a:ea typeface="Montserrat" charset="0"/>
                <a:cs typeface="Arial" panose="020B0604020202020204" pitchFamily="34" charset="0"/>
                <a:hlinkClick r:id="" action="ppaction://noaction">
                  <a:snd r:embed="rId6" name="combustible.wav"/>
                </a:hlinkClick>
              </a:rPr>
              <a:t>COMBUSTIBLE</a:t>
            </a:r>
            <a:endParaRPr lang="en-US" sz="900" u="sng" spc="300" dirty="0">
              <a:solidFill>
                <a:schemeClr val="tx2"/>
              </a:solidFill>
              <a:ea typeface="Montserrat" charset="0"/>
              <a:cs typeface="Arial" panose="020B0604020202020204" pitchFamily="34" charset="0"/>
            </a:endParaRPr>
          </a:p>
          <a:p>
            <a:r>
              <a:rPr lang="en-US" sz="900" spc="300" dirty="0">
                <a:solidFill>
                  <a:schemeClr val="tx2"/>
                </a:solidFill>
                <a:ea typeface="Montserrat" charset="0"/>
                <a:cs typeface="Arial" panose="020B0604020202020204" pitchFamily="34" charset="0"/>
              </a:rPr>
              <a:t>• </a:t>
            </a:r>
            <a:r>
              <a:rPr lang="en-US" sz="900" u="sng" spc="300" dirty="0">
                <a:solidFill>
                  <a:schemeClr val="tx2"/>
                </a:solidFill>
                <a:ea typeface="Montserrat" charset="0"/>
                <a:cs typeface="Arial" panose="020B0604020202020204" pitchFamily="34" charset="0"/>
                <a:hlinkClick r:id="" action="ppaction://noaction">
                  <a:snd r:embed="rId7" name="flammable.wav"/>
                </a:hlinkClick>
              </a:rPr>
              <a:t>FLAMMABLE</a:t>
            </a:r>
            <a:endParaRPr lang="en-US" sz="2700" u="sng" spc="300" dirty="0">
              <a:solidFill>
                <a:schemeClr val="tx2"/>
              </a:solidFill>
              <a:ea typeface="Montserrat" charset="0"/>
              <a:cs typeface="Arial" panose="020B0604020202020204" pitchFamily="34" charset="0"/>
            </a:endParaRPr>
          </a:p>
        </p:txBody>
      </p:sp>
      <p:pic>
        <p:nvPicPr>
          <p:cNvPr id="18434" name="Picture 2" descr="Y:\CENGAGE\17-0253\01_Manuscript\01-25-19\hi-res arts\Slide_06-43b.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0402" y="2139632"/>
            <a:ext cx="5345390" cy="1593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4272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114364" y="651453"/>
            <a:ext cx="8093634" cy="600164"/>
          </a:xfrm>
          <a:prstGeom prst="rect">
            <a:avLst/>
          </a:prstGeom>
          <a:noFill/>
        </p:spPr>
        <p:txBody>
          <a:bodyPr wrap="square" rtlCol="0">
            <a:spAutoFit/>
          </a:bodyPr>
          <a:lstStyle/>
          <a:p>
            <a:pPr algn="ctr"/>
            <a:r>
              <a:rPr lang="en-US" sz="3300" spc="300" dirty="0">
                <a:solidFill>
                  <a:schemeClr val="tx2"/>
                </a:solidFill>
                <a:latin typeface="+mj-lt"/>
                <a:ea typeface="Montserrat" charset="0"/>
                <a:cs typeface="Arial" panose="020B0604020202020204" pitchFamily="34" charset="0"/>
              </a:rPr>
              <a:t>ACTIVITY: SAFETY DATA REPORT</a:t>
            </a:r>
            <a:endParaRPr lang="en-US" sz="4800" spc="3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1727537" y="2746216"/>
            <a:ext cx="8867288" cy="1154675"/>
          </a:xfrm>
          <a:prstGeom prst="rect">
            <a:avLst/>
          </a:prstGeom>
          <a:noFill/>
        </p:spPr>
        <p:txBody>
          <a:bodyPr wrap="square" rtlCol="0">
            <a:spAutoFit/>
          </a:bodyPr>
          <a:lstStyle/>
          <a:p>
            <a:pPr>
              <a:lnSpc>
                <a:spcPct val="150000"/>
              </a:lnSpc>
            </a:pPr>
            <a:r>
              <a:rPr lang="en-US" sz="1600" dirty="0">
                <a:ea typeface="Montserrat Light" charset="0"/>
                <a:cs typeface="Arial" panose="020B0604020202020204" pitchFamily="34" charset="0"/>
              </a:rPr>
              <a:t>Find the SDSs for three chemicals used in your school or home. Report to the class on any hazards or special safety precautions to be used with the products.</a:t>
            </a:r>
          </a:p>
          <a:p>
            <a:pPr>
              <a:lnSpc>
                <a:spcPct val="150000"/>
              </a:lnSpc>
            </a:pPr>
            <a:endParaRPr lang="en-US" sz="1600" dirty="0">
              <a:ea typeface="Montserrat Light" charset="0"/>
              <a:cs typeface="Arial" panose="020B0604020202020204" pitchFamily="34" charset="0"/>
            </a:endParaRPr>
          </a:p>
        </p:txBody>
      </p:sp>
    </p:spTree>
    <p:extLst>
      <p:ext uri="{BB962C8B-B14F-4D97-AF65-F5344CB8AC3E}">
        <p14:creationId xmlns:p14="http://schemas.microsoft.com/office/powerpoint/2010/main" val="40867790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1EACE2-7D84-AD20-FB46-916E3F6748D8}"/>
              </a:ext>
            </a:extLst>
          </p:cNvPr>
          <p:cNvSpPr txBox="1"/>
          <p:nvPr/>
        </p:nvSpPr>
        <p:spPr>
          <a:xfrm>
            <a:off x="2703229" y="4989567"/>
            <a:ext cx="6785542" cy="923330"/>
          </a:xfrm>
          <a:prstGeom prst="rect">
            <a:avLst/>
          </a:prstGeom>
          <a:noFill/>
        </p:spPr>
        <p:txBody>
          <a:bodyPr wrap="square" rtlCol="0">
            <a:spAutoFit/>
          </a:bodyPr>
          <a:lstStyle/>
          <a:p>
            <a:pPr algn="ctr"/>
            <a:r>
              <a:rPr lang="en-US" sz="2700" spc="300" dirty="0">
                <a:solidFill>
                  <a:schemeClr val="bg1"/>
                </a:solidFill>
                <a:ea typeface="Montserrat" charset="0"/>
                <a:cs typeface="Montserrat" charset="0"/>
              </a:rPr>
              <a:t>List all of the categories found on a Safety Data Sheet.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 pair of hands testing the p H of a cream using p H test strips. One hand holds a color changed test strip against a p H color chart which the other hand holds on a flat surface. More p H test strips and an open cream container are beside the hands. ">
            <a:extLst>
              <a:ext uri="{FF2B5EF4-FFF2-40B4-BE49-F238E27FC236}">
                <a16:creationId xmlns:a16="http://schemas.microsoft.com/office/drawing/2014/main" id="{07C85F42-4AF0-4AFA-AFA6-9CD99B9C7738}"/>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9164" t="12697" r="5275" b="8348"/>
          <a:stretch/>
        </p:blipFill>
        <p:spPr>
          <a:xfrm>
            <a:off x="1588" y="2203722"/>
            <a:ext cx="6580302" cy="3249396"/>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3373337" y="695003"/>
            <a:ext cx="5459828"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SUMMARY AND REVIEW</a:t>
            </a:r>
            <a:endParaRPr lang="en-US" sz="4800" spc="300" dirty="0">
              <a:solidFill>
                <a:schemeClr val="tx2"/>
              </a:solidFill>
              <a:latin typeface="+mj-lt"/>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A737ED93-777A-284B-A098-5AAFC6954BF3}"/>
              </a:ext>
            </a:extLst>
          </p:cNvPr>
          <p:cNvSpPr txBox="1"/>
          <p:nvPr/>
        </p:nvSpPr>
        <p:spPr>
          <a:xfrm>
            <a:off x="7400711" y="1962787"/>
            <a:ext cx="4201520" cy="830997"/>
          </a:xfrm>
          <a:prstGeom prst="rect">
            <a:avLst/>
          </a:prstGeom>
          <a:noFill/>
        </p:spPr>
        <p:txBody>
          <a:bodyPr wrap="square" rtlCol="0">
            <a:spAutoFit/>
          </a:bodyPr>
          <a:lstStyle/>
          <a:p>
            <a:r>
              <a:rPr lang="en-US" sz="1600" spc="150" dirty="0">
                <a:solidFill>
                  <a:schemeClr val="tx2"/>
                </a:solidFill>
                <a:ea typeface="Montserrat" charset="0"/>
                <a:cs typeface="Arial" panose="020B0604020202020204" pitchFamily="34" charset="0"/>
              </a:rPr>
              <a:t>CHEMISTRY IS ALL ABOUT MATTER </a:t>
            </a:r>
            <a:br>
              <a:rPr lang="en-US" sz="1600" spc="150" dirty="0">
                <a:solidFill>
                  <a:schemeClr val="tx2"/>
                </a:solidFill>
                <a:ea typeface="Montserrat" charset="0"/>
                <a:cs typeface="Arial" panose="020B0604020202020204" pitchFamily="34" charset="0"/>
              </a:rPr>
            </a:br>
            <a:r>
              <a:rPr lang="en-US" sz="1600" spc="150" dirty="0">
                <a:solidFill>
                  <a:schemeClr val="tx2"/>
                </a:solidFill>
                <a:ea typeface="Montserrat" charset="0"/>
                <a:cs typeface="Arial" panose="020B0604020202020204" pitchFamily="34" charset="0"/>
              </a:rPr>
              <a:t>AND ITS CHANGES.</a:t>
            </a:r>
          </a:p>
          <a:p>
            <a:endParaRPr lang="en-US" sz="1600" spc="150" dirty="0">
              <a:solidFill>
                <a:schemeClr val="tx2"/>
              </a:solidFill>
              <a:ea typeface="Montserrat" charset="0"/>
              <a:cs typeface="Arial" panose="020B0604020202020204" pitchFamily="34" charset="0"/>
            </a:endParaRPr>
          </a:p>
        </p:txBody>
      </p:sp>
      <p:sp>
        <p:nvSpPr>
          <p:cNvPr id="16" name="Shape 2906">
            <a:extLst>
              <a:ext uri="{FF2B5EF4-FFF2-40B4-BE49-F238E27FC236}">
                <a16:creationId xmlns:a16="http://schemas.microsoft.com/office/drawing/2014/main" id="{D2463FB0-305D-4547-BE99-F8164485E77D}"/>
              </a:ext>
            </a:extLst>
          </p:cNvPr>
          <p:cNvSpPr/>
          <p:nvPr/>
        </p:nvSpPr>
        <p:spPr>
          <a:xfrm>
            <a:off x="6987596" y="196931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8" name="TextBox 17">
            <a:extLst>
              <a:ext uri="{FF2B5EF4-FFF2-40B4-BE49-F238E27FC236}">
                <a16:creationId xmlns:a16="http://schemas.microsoft.com/office/drawing/2014/main" id="{C9441915-453D-BF48-B3A6-BBDB4E1DC685}"/>
              </a:ext>
            </a:extLst>
          </p:cNvPr>
          <p:cNvSpPr txBox="1"/>
          <p:nvPr/>
        </p:nvSpPr>
        <p:spPr>
          <a:xfrm>
            <a:off x="7400711" y="2691088"/>
            <a:ext cx="4356672" cy="1569660"/>
          </a:xfrm>
          <a:prstGeom prst="rect">
            <a:avLst/>
          </a:prstGeom>
          <a:noFill/>
        </p:spPr>
        <p:txBody>
          <a:bodyPr wrap="square" rtlCol="0">
            <a:spAutoFit/>
          </a:bodyPr>
          <a:lstStyle/>
          <a:p>
            <a:r>
              <a:rPr lang="en-US" sz="1600" spc="150" dirty="0">
                <a:solidFill>
                  <a:schemeClr val="tx2"/>
                </a:solidFill>
                <a:ea typeface="Montserrat" charset="0"/>
                <a:cs typeface="Arial" panose="020B0604020202020204" pitchFamily="34" charset="0"/>
              </a:rPr>
              <a:t>MATTER OCCUPIES SPACE, HAS PROPERTIES, HAS STATES, EXISTS IN VARIOUS FORMS AND MIXTURES, AND CAN BE CHANGED PHYSICALLY OR CHEMICALLY.</a:t>
            </a:r>
          </a:p>
          <a:p>
            <a:endParaRPr lang="en-US" sz="1600" spc="150" dirty="0">
              <a:solidFill>
                <a:schemeClr val="tx2"/>
              </a:solidFill>
              <a:ea typeface="Montserrat" charset="0"/>
              <a:cs typeface="Arial" panose="020B0604020202020204" pitchFamily="34" charset="0"/>
            </a:endParaRPr>
          </a:p>
        </p:txBody>
      </p:sp>
      <p:sp>
        <p:nvSpPr>
          <p:cNvPr id="19" name="Shape 2906">
            <a:extLst>
              <a:ext uri="{FF2B5EF4-FFF2-40B4-BE49-F238E27FC236}">
                <a16:creationId xmlns:a16="http://schemas.microsoft.com/office/drawing/2014/main" id="{C562A923-9533-8F44-BAF0-5693694039A9}"/>
              </a:ext>
            </a:extLst>
          </p:cNvPr>
          <p:cNvSpPr/>
          <p:nvPr/>
        </p:nvSpPr>
        <p:spPr>
          <a:xfrm>
            <a:off x="6987596" y="2697618"/>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20" name="TextBox 19">
            <a:extLst>
              <a:ext uri="{FF2B5EF4-FFF2-40B4-BE49-F238E27FC236}">
                <a16:creationId xmlns:a16="http://schemas.microsoft.com/office/drawing/2014/main" id="{BA66D112-304D-674C-B0C8-BB73857ABB0C}"/>
              </a:ext>
            </a:extLst>
          </p:cNvPr>
          <p:cNvSpPr txBox="1"/>
          <p:nvPr/>
        </p:nvSpPr>
        <p:spPr>
          <a:xfrm>
            <a:off x="7400710" y="4165560"/>
            <a:ext cx="4356672" cy="1569660"/>
          </a:xfrm>
          <a:prstGeom prst="rect">
            <a:avLst/>
          </a:prstGeom>
          <a:noFill/>
        </p:spPr>
        <p:txBody>
          <a:bodyPr wrap="square" rtlCol="0">
            <a:spAutoFit/>
          </a:bodyPr>
          <a:lstStyle/>
          <a:p>
            <a:r>
              <a:rPr lang="en-US" sz="1600" spc="150" dirty="0">
                <a:solidFill>
                  <a:schemeClr val="tx2"/>
                </a:solidFill>
                <a:ea typeface="Montserrat" charset="0"/>
                <a:cs typeface="Arial" panose="020B0604020202020204" pitchFamily="34" charset="0"/>
              </a:rPr>
              <a:t>BOTH YOU AND YOUR CLIENTS BENEFIT FROM UNDERSTANDING AND USING CHEMICAL BEAUTY SERVICES. HOWEVER, THESE BENEFITS COME WITH ADDED RISKS AND POTENTIAL DANGERS.</a:t>
            </a:r>
          </a:p>
          <a:p>
            <a:endParaRPr lang="en-US" sz="1600" spc="150" dirty="0">
              <a:solidFill>
                <a:schemeClr val="tx2"/>
              </a:solidFill>
              <a:ea typeface="Montserrat" charset="0"/>
              <a:cs typeface="Arial" panose="020B0604020202020204" pitchFamily="34" charset="0"/>
            </a:endParaRPr>
          </a:p>
        </p:txBody>
      </p:sp>
      <p:sp>
        <p:nvSpPr>
          <p:cNvPr id="21" name="Shape 2906">
            <a:extLst>
              <a:ext uri="{FF2B5EF4-FFF2-40B4-BE49-F238E27FC236}">
                <a16:creationId xmlns:a16="http://schemas.microsoft.com/office/drawing/2014/main" id="{7E4FF76D-EE46-6640-89D6-CDA2871779D6}"/>
              </a:ext>
            </a:extLst>
          </p:cNvPr>
          <p:cNvSpPr/>
          <p:nvPr/>
        </p:nvSpPr>
        <p:spPr>
          <a:xfrm>
            <a:off x="6987595" y="4172089"/>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0" name="Rectangle 9">
            <a:extLst>
              <a:ext uri="{FF2B5EF4-FFF2-40B4-BE49-F238E27FC236}">
                <a16:creationId xmlns:a16="http://schemas.microsoft.com/office/drawing/2014/main" id="{41125D2C-D984-AA49-9851-C3F141831599}"/>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sp>
        <p:nvSpPr>
          <p:cNvPr id="12" name="TextBox 11">
            <a:extLst>
              <a:ext uri="{FF2B5EF4-FFF2-40B4-BE49-F238E27FC236}">
                <a16:creationId xmlns:a16="http://schemas.microsoft.com/office/drawing/2014/main" id="{8F18A298-6444-D541-98D6-43E1F8A21A20}"/>
              </a:ext>
            </a:extLst>
          </p:cNvPr>
          <p:cNvSpPr txBox="1"/>
          <p:nvPr/>
        </p:nvSpPr>
        <p:spPr>
          <a:xfrm>
            <a:off x="30163" y="5268452"/>
            <a:ext cx="1763349"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progressman/Shutterstock.com</a:t>
            </a:r>
          </a:p>
        </p:txBody>
      </p:sp>
    </p:spTree>
    <p:extLst>
      <p:ext uri="{BB962C8B-B14F-4D97-AF65-F5344CB8AC3E}">
        <p14:creationId xmlns:p14="http://schemas.microsoft.com/office/powerpoint/2010/main" val="31040013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hoto shows a pair of hands testing the p H of a cream using p H test strips. One hand holds a color changed test strip against a p H color chart which the other hand holds on a flat surface. More p H test strips and an open cream container are beside the hands. ">
            <a:extLst>
              <a:ext uri="{FF2B5EF4-FFF2-40B4-BE49-F238E27FC236}">
                <a16:creationId xmlns:a16="http://schemas.microsoft.com/office/drawing/2014/main" id="{CE81900B-B5A1-42CB-86ED-6998E7059FEC}"/>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9164" t="12697" r="5275" b="8348"/>
          <a:stretch/>
        </p:blipFill>
        <p:spPr>
          <a:xfrm>
            <a:off x="1588" y="2203722"/>
            <a:ext cx="6580302" cy="3249396"/>
          </a:xfrm>
          <a:prstGeom prst="rect">
            <a:avLst/>
          </a:prstGeom>
        </p:spPr>
      </p:pic>
      <p:sp>
        <p:nvSpPr>
          <p:cNvPr id="34" name="Shape 2906">
            <a:extLst>
              <a:ext uri="{FF2B5EF4-FFF2-40B4-BE49-F238E27FC236}">
                <a16:creationId xmlns:a16="http://schemas.microsoft.com/office/drawing/2014/main" id="{0EE21E7C-3575-4A7F-B293-A46993D07192}"/>
              </a:ext>
            </a:extLst>
          </p:cNvPr>
          <p:cNvSpPr/>
          <p:nvPr/>
        </p:nvSpPr>
        <p:spPr>
          <a:xfrm>
            <a:off x="6987599" y="4009663"/>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5" name="TextBox 14">
            <a:extLst>
              <a:ext uri="{FF2B5EF4-FFF2-40B4-BE49-F238E27FC236}">
                <a16:creationId xmlns:a16="http://schemas.microsoft.com/office/drawing/2014/main" id="{6EB693C8-D608-D542-BE0A-E2973C5CEB60}"/>
              </a:ext>
            </a:extLst>
          </p:cNvPr>
          <p:cNvSpPr txBox="1"/>
          <p:nvPr/>
        </p:nvSpPr>
        <p:spPr>
          <a:xfrm>
            <a:off x="7400713" y="3051722"/>
            <a:ext cx="4370350" cy="1077218"/>
          </a:xfrm>
          <a:prstGeom prst="rect">
            <a:avLst/>
          </a:prstGeom>
          <a:noFill/>
        </p:spPr>
        <p:txBody>
          <a:bodyPr wrap="square" rtlCol="0">
            <a:spAutoFit/>
          </a:bodyPr>
          <a:lstStyle/>
          <a:p>
            <a:r>
              <a:rPr lang="en-US" sz="1600" spc="150" dirty="0">
                <a:solidFill>
                  <a:schemeClr val="tx2"/>
                </a:solidFill>
                <a:ea typeface="Montserrat" charset="0"/>
                <a:cs typeface="Arial" panose="020B0604020202020204" pitchFamily="34" charset="0"/>
              </a:rPr>
              <a:t>CHEMICAL SAFETY INVOLVES FOLLOWING LABELS, SDS, AND BEST PRACTICES.</a:t>
            </a:r>
          </a:p>
          <a:p>
            <a:endParaRPr lang="en-US" sz="1600" spc="150" dirty="0">
              <a:solidFill>
                <a:schemeClr val="tx2"/>
              </a:solidFill>
              <a:ea typeface="Montserrat" charset="0"/>
              <a:cs typeface="Arial" panose="020B0604020202020204" pitchFamily="34" charset="0"/>
            </a:endParaRPr>
          </a:p>
        </p:txBody>
      </p:sp>
      <p:sp>
        <p:nvSpPr>
          <p:cNvPr id="16" name="Shape 2906">
            <a:extLst>
              <a:ext uri="{FF2B5EF4-FFF2-40B4-BE49-F238E27FC236}">
                <a16:creationId xmlns:a16="http://schemas.microsoft.com/office/drawing/2014/main" id="{D560866F-75E4-794D-B367-A07E9B24DE82}"/>
              </a:ext>
            </a:extLst>
          </p:cNvPr>
          <p:cNvSpPr/>
          <p:nvPr/>
        </p:nvSpPr>
        <p:spPr>
          <a:xfrm>
            <a:off x="6987596" y="3066878"/>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p>
        </p:txBody>
      </p:sp>
      <p:sp>
        <p:nvSpPr>
          <p:cNvPr id="18" name="TextBox 17">
            <a:extLst>
              <a:ext uri="{FF2B5EF4-FFF2-40B4-BE49-F238E27FC236}">
                <a16:creationId xmlns:a16="http://schemas.microsoft.com/office/drawing/2014/main" id="{7B690DCE-1B20-234C-9007-90A6E4C2E072}"/>
              </a:ext>
            </a:extLst>
          </p:cNvPr>
          <p:cNvSpPr txBox="1"/>
          <p:nvPr/>
        </p:nvSpPr>
        <p:spPr>
          <a:xfrm>
            <a:off x="7400713" y="3989254"/>
            <a:ext cx="4370350" cy="830997"/>
          </a:xfrm>
          <a:prstGeom prst="rect">
            <a:avLst/>
          </a:prstGeom>
          <a:noFill/>
        </p:spPr>
        <p:txBody>
          <a:bodyPr wrap="square" rtlCol="0">
            <a:spAutoFit/>
          </a:bodyPr>
          <a:lstStyle/>
          <a:p>
            <a:r>
              <a:rPr lang="en-US" sz="1600" spc="150" dirty="0">
                <a:solidFill>
                  <a:schemeClr val="tx2"/>
                </a:solidFill>
                <a:ea typeface="Montserrat" charset="0"/>
                <a:cs typeface="Arial" panose="020B0604020202020204" pitchFamily="34" charset="0"/>
              </a:rPr>
              <a:t>STAY INFORMED FOR SAFETY AND PROFIT.</a:t>
            </a:r>
          </a:p>
          <a:p>
            <a:endParaRPr lang="en-US" sz="1600" spc="150" dirty="0">
              <a:solidFill>
                <a:schemeClr val="tx2"/>
              </a:solidFill>
              <a:ea typeface="Montserrat" charset="0"/>
              <a:cs typeface="Arial" panose="020B0604020202020204" pitchFamily="34" charset="0"/>
            </a:endParaRPr>
          </a:p>
        </p:txBody>
      </p:sp>
      <p:sp>
        <p:nvSpPr>
          <p:cNvPr id="29" name="TextBox 28">
            <a:extLst>
              <a:ext uri="{FF2B5EF4-FFF2-40B4-BE49-F238E27FC236}">
                <a16:creationId xmlns:a16="http://schemas.microsoft.com/office/drawing/2014/main" id="{5257E12D-DEFD-4C4E-9B38-7526F1B96BD7}"/>
              </a:ext>
            </a:extLst>
          </p:cNvPr>
          <p:cNvSpPr txBox="1"/>
          <p:nvPr/>
        </p:nvSpPr>
        <p:spPr>
          <a:xfrm>
            <a:off x="3373337" y="695003"/>
            <a:ext cx="5459828" cy="600164"/>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SUMMARY AND REVIEW</a:t>
            </a:r>
            <a:endParaRPr lang="en-US" sz="4800" spc="300" dirty="0">
              <a:solidFill>
                <a:schemeClr val="tx2"/>
              </a:solidFill>
              <a:latin typeface="+mj-lt"/>
              <a:ea typeface="Montserrat" charset="0"/>
              <a:cs typeface="Arial" panose="020B0604020202020204" pitchFamily="34" charset="0"/>
            </a:endParaRPr>
          </a:p>
        </p:txBody>
      </p:sp>
      <p:sp>
        <p:nvSpPr>
          <p:cNvPr id="12" name="TextBox 11">
            <a:extLst>
              <a:ext uri="{FF2B5EF4-FFF2-40B4-BE49-F238E27FC236}">
                <a16:creationId xmlns:a16="http://schemas.microsoft.com/office/drawing/2014/main" id="{8ECCBB7A-1BDA-4583-8AE6-1376C86B5293}"/>
              </a:ext>
            </a:extLst>
          </p:cNvPr>
          <p:cNvSpPr txBox="1"/>
          <p:nvPr/>
        </p:nvSpPr>
        <p:spPr>
          <a:xfrm>
            <a:off x="30163" y="5268452"/>
            <a:ext cx="1763349"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progressman/Shutterstock.com</a:t>
            </a:r>
          </a:p>
        </p:txBody>
      </p:sp>
    </p:spTree>
    <p:extLst>
      <p:ext uri="{BB962C8B-B14F-4D97-AF65-F5344CB8AC3E}">
        <p14:creationId xmlns:p14="http://schemas.microsoft.com/office/powerpoint/2010/main" val="6206175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6245494" y="932328"/>
            <a:ext cx="5086350" cy="1615827"/>
          </a:xfrm>
          <a:prstGeom prst="rect">
            <a:avLst/>
          </a:prstGeom>
          <a:noFill/>
        </p:spPr>
        <p:txBody>
          <a:bodyPr wrap="square" rtlCol="0">
            <a:spAutoFit/>
          </a:bodyPr>
          <a:lstStyle/>
          <a:p>
            <a:r>
              <a:rPr lang="en-US" sz="3300" spc="300" dirty="0">
                <a:solidFill>
                  <a:schemeClr val="tx2"/>
                </a:solidFill>
                <a:ea typeface="Montserrat" charset="0"/>
                <a:cs typeface="Arial" panose="020B0604020202020204" pitchFamily="34" charset="0"/>
              </a:rPr>
              <a:t>CASE STUDY:</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CHEMISTRY &amp;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CHEMICAL SAFETY</a:t>
            </a:r>
            <a:endParaRPr lang="en-US" sz="4800" spc="300" dirty="0">
              <a:solidFill>
                <a:schemeClr val="tx2"/>
              </a:solidFill>
              <a:ea typeface="Montserrat" charset="0"/>
              <a:cs typeface="Arial" panose="020B0604020202020204" pitchFamily="34" charset="0"/>
            </a:endParaRPr>
          </a:p>
        </p:txBody>
      </p:sp>
      <p:sp>
        <p:nvSpPr>
          <p:cNvPr id="12" name="TextBox 11"/>
          <p:cNvSpPr txBox="1"/>
          <p:nvPr/>
        </p:nvSpPr>
        <p:spPr>
          <a:xfrm>
            <a:off x="6368012" y="2811268"/>
            <a:ext cx="5086350" cy="2314544"/>
          </a:xfrm>
          <a:prstGeom prst="rect">
            <a:avLst/>
          </a:prstGeom>
          <a:noFill/>
        </p:spPr>
        <p:txBody>
          <a:bodyPr wrap="square" rtlCol="0">
            <a:spAutoFit/>
          </a:bodyPr>
          <a:lstStyle/>
          <a:p>
            <a:pPr>
              <a:lnSpc>
                <a:spcPct val="150000"/>
              </a:lnSpc>
            </a:pPr>
            <a:r>
              <a:rPr lang="en-US" sz="1400" spc="150" dirty="0">
                <a:ea typeface="Montserrat Light" charset="0"/>
                <a:cs typeface="Arial" panose="020B0604020202020204" pitchFamily="34" charset="0"/>
              </a:rPr>
              <a:t>It is another busy day at Marco’s establishment. He already has two clients in the reception area waiting their turn for services. The first, Barbara, has an appointment for a shampoo, condition, and updo. Mandy, his second appointment of the day, is booked for a facial with brow tint. </a:t>
            </a:r>
          </a:p>
          <a:p>
            <a:pPr algn="ctr">
              <a:lnSpc>
                <a:spcPct val="150000"/>
              </a:lnSpc>
            </a:pPr>
            <a:endParaRPr lang="en-US" sz="1400" spc="150" dirty="0">
              <a:ea typeface="Montserrat Light" charset="0"/>
              <a:cs typeface="Arial" panose="020B0604020202020204" pitchFamily="34" charset="0"/>
            </a:endParaRPr>
          </a:p>
        </p:txBody>
      </p:sp>
      <p:sp>
        <p:nvSpPr>
          <p:cNvPr id="10" name="Rectangle 2">
            <a:extLst>
              <a:ext uri="{FF2B5EF4-FFF2-40B4-BE49-F238E27FC236}">
                <a16:creationId xmlns:a16="http://schemas.microsoft.com/office/drawing/2014/main" id="{448F4501-9307-496C-9B4F-7076B7361A38}"/>
              </a:ext>
            </a:extLst>
          </p:cNvPr>
          <p:cNvSpPr>
            <a:spLocks noChangeArrowheads="1"/>
          </p:cNvSpPr>
          <p:nvPr/>
        </p:nvSpPr>
        <p:spPr bwMode="auto">
          <a:xfrm>
            <a:off x="11331844" y="6750278"/>
            <a:ext cx="95250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r>
              <a:rPr lang="en-US" sz="400" dirty="0">
                <a:latin typeface="Arial" panose="020B0604020202020204" pitchFamily="34" charset="0"/>
                <a:cs typeface="Arial" panose="020B0604020202020204" pitchFamily="34" charset="0"/>
              </a:rPr>
              <a:t>© Radu Bercan/Shutterstock.com</a:t>
            </a:r>
            <a:endParaRPr lang="en-US" altLang="en-US" sz="4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A1F2FD2E-F56C-DA49-9EB8-BA59E38B2EA1}"/>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pic>
        <p:nvPicPr>
          <p:cNvPr id="3" name="Picture 2">
            <a:extLst>
              <a:ext uri="{FF2B5EF4-FFF2-40B4-BE49-F238E27FC236}">
                <a16:creationId xmlns:a16="http://schemas.microsoft.com/office/drawing/2014/main" id="{99E2ECA2-63DF-454D-A707-27607B1C64CF}"/>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5428"/>
          <a:stretch/>
        </p:blipFill>
        <p:spPr>
          <a:xfrm>
            <a:off x="636616" y="171878"/>
            <a:ext cx="4825260" cy="6007510"/>
          </a:xfrm>
          <a:prstGeom prst="rect">
            <a:avLst/>
          </a:prstGeom>
        </p:spPr>
      </p:pic>
      <p:sp>
        <p:nvSpPr>
          <p:cNvPr id="11" name="TextBox 10">
            <a:extLst>
              <a:ext uri="{FF2B5EF4-FFF2-40B4-BE49-F238E27FC236}">
                <a16:creationId xmlns:a16="http://schemas.microsoft.com/office/drawing/2014/main" id="{7271146F-585A-4263-AB05-FFF04AA0AAB6}"/>
              </a:ext>
            </a:extLst>
          </p:cNvPr>
          <p:cNvSpPr txBox="1"/>
          <p:nvPr/>
        </p:nvSpPr>
        <p:spPr>
          <a:xfrm>
            <a:off x="1588" y="6674605"/>
            <a:ext cx="2133653" cy="2308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ArtOfPhotos/Shutterstock.com</a:t>
            </a:r>
          </a:p>
        </p:txBody>
      </p:sp>
    </p:spTree>
    <p:extLst>
      <p:ext uri="{BB962C8B-B14F-4D97-AF65-F5344CB8AC3E}">
        <p14:creationId xmlns:p14="http://schemas.microsoft.com/office/powerpoint/2010/main" val="31901518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245494" y="2701486"/>
            <a:ext cx="5086350" cy="2324098"/>
          </a:xfrm>
          <a:prstGeom prst="rect">
            <a:avLst/>
          </a:prstGeom>
          <a:noFill/>
        </p:spPr>
        <p:txBody>
          <a:bodyPr wrap="square" rtlCol="0">
            <a:spAutoFit/>
          </a:bodyPr>
          <a:lstStyle/>
          <a:p>
            <a:pPr>
              <a:lnSpc>
                <a:spcPct val="150000"/>
              </a:lnSpc>
            </a:pPr>
            <a:r>
              <a:rPr lang="en-US" sz="1400" spc="150" dirty="0">
                <a:ea typeface="Montserrat Light" charset="0"/>
                <a:cs typeface="Arial" panose="020B0604020202020204" pitchFamily="34" charset="0"/>
              </a:rPr>
              <a:t>As Marco reviews his scheduled appointments, he sees that he has a 1:00 appointment with Andrew for a hair straightening and a 2:30 appointment with Renee for a full set of acrylic nails. Since he has so many chemical services to perform today, Marco takes a moment to remind himself of the issues surrounding pH.</a:t>
            </a:r>
          </a:p>
          <a:p>
            <a:pPr algn="ctr">
              <a:lnSpc>
                <a:spcPct val="150000"/>
              </a:lnSpc>
            </a:pPr>
            <a:endParaRPr lang="en-US" sz="1400" spc="150" dirty="0">
              <a:solidFill>
                <a:schemeClr val="accent4">
                  <a:lumMod val="50000"/>
                </a:schemeClr>
              </a:solidFill>
              <a:ea typeface="Montserrat Light" charset="0"/>
              <a:cs typeface="Arial" panose="020B0604020202020204" pitchFamily="34" charset="0"/>
            </a:endParaRPr>
          </a:p>
        </p:txBody>
      </p:sp>
      <p:sp>
        <p:nvSpPr>
          <p:cNvPr id="6" name="TextBox 5">
            <a:extLst>
              <a:ext uri="{FF2B5EF4-FFF2-40B4-BE49-F238E27FC236}">
                <a16:creationId xmlns:a16="http://schemas.microsoft.com/office/drawing/2014/main" id="{4AA827D9-DEAB-F84D-A336-982D6B91D438}"/>
              </a:ext>
            </a:extLst>
          </p:cNvPr>
          <p:cNvSpPr txBox="1"/>
          <p:nvPr/>
        </p:nvSpPr>
        <p:spPr>
          <a:xfrm>
            <a:off x="6185444" y="923603"/>
            <a:ext cx="5086350" cy="1615827"/>
          </a:xfrm>
          <a:prstGeom prst="rect">
            <a:avLst/>
          </a:prstGeom>
          <a:noFill/>
        </p:spPr>
        <p:txBody>
          <a:bodyPr wrap="square" rtlCol="0">
            <a:spAutoFit/>
          </a:bodyPr>
          <a:lstStyle/>
          <a:p>
            <a:r>
              <a:rPr lang="en-US" sz="3300" spc="300" dirty="0">
                <a:solidFill>
                  <a:schemeClr val="tx2"/>
                </a:solidFill>
                <a:ea typeface="Montserrat" charset="0"/>
                <a:cs typeface="Arial" panose="020B0604020202020204" pitchFamily="34" charset="0"/>
              </a:rPr>
              <a:t>CASE STUDY:</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CHEMISTRY &amp; </a:t>
            </a:r>
            <a:br>
              <a:rPr lang="en-US" sz="3300" spc="300" dirty="0">
                <a:solidFill>
                  <a:schemeClr val="tx2"/>
                </a:solidFill>
                <a:ea typeface="Montserrat" charset="0"/>
                <a:cs typeface="Arial" panose="020B0604020202020204" pitchFamily="34" charset="0"/>
              </a:rPr>
            </a:br>
            <a:r>
              <a:rPr lang="en-US" sz="3300" spc="300" dirty="0">
                <a:solidFill>
                  <a:schemeClr val="tx2"/>
                </a:solidFill>
                <a:ea typeface="Montserrat" charset="0"/>
                <a:cs typeface="Arial" panose="020B0604020202020204" pitchFamily="34" charset="0"/>
              </a:rPr>
              <a:t>CHEMICAL SAFETY</a:t>
            </a:r>
            <a:endParaRPr lang="en-US" sz="4800" spc="300" dirty="0">
              <a:solidFill>
                <a:schemeClr val="tx2"/>
              </a:solidFill>
              <a:ea typeface="Montserrat" charset="0"/>
              <a:cs typeface="Arial" panose="020B0604020202020204" pitchFamily="34" charset="0"/>
            </a:endParaRPr>
          </a:p>
        </p:txBody>
      </p:sp>
      <p:sp>
        <p:nvSpPr>
          <p:cNvPr id="7" name="Rectangle 6">
            <a:extLst>
              <a:ext uri="{FF2B5EF4-FFF2-40B4-BE49-F238E27FC236}">
                <a16:creationId xmlns:a16="http://schemas.microsoft.com/office/drawing/2014/main" id="{886A5BA9-293F-E048-AF40-A2CF0674C889}"/>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sp>
        <p:nvSpPr>
          <p:cNvPr id="11" name="TextBox 10">
            <a:extLst>
              <a:ext uri="{FF2B5EF4-FFF2-40B4-BE49-F238E27FC236}">
                <a16:creationId xmlns:a16="http://schemas.microsoft.com/office/drawing/2014/main" id="{1A20878B-8872-47AA-B3A4-1AD54E195DED}"/>
              </a:ext>
            </a:extLst>
          </p:cNvPr>
          <p:cNvSpPr txBox="1"/>
          <p:nvPr/>
        </p:nvSpPr>
        <p:spPr>
          <a:xfrm>
            <a:off x="1588" y="6674605"/>
            <a:ext cx="2133653" cy="2308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sz="900" dirty="0"/>
              <a:t>ArtOfPhotos/Shutterstock.com</a:t>
            </a:r>
          </a:p>
        </p:txBody>
      </p:sp>
      <p:pic>
        <p:nvPicPr>
          <p:cNvPr id="8" name="Picture 7">
            <a:extLst>
              <a:ext uri="{FF2B5EF4-FFF2-40B4-BE49-F238E27FC236}">
                <a16:creationId xmlns:a16="http://schemas.microsoft.com/office/drawing/2014/main" id="{C452DD83-ACDB-48A7-80D7-5BA2AE5313A1}"/>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5428"/>
          <a:stretch/>
        </p:blipFill>
        <p:spPr>
          <a:xfrm>
            <a:off x="872590" y="304799"/>
            <a:ext cx="4560700" cy="5678129"/>
          </a:xfrm>
          <a:prstGeom prst="rect">
            <a:avLst/>
          </a:prstGeom>
        </p:spPr>
      </p:pic>
    </p:spTree>
    <p:extLst>
      <p:ext uri="{BB962C8B-B14F-4D97-AF65-F5344CB8AC3E}">
        <p14:creationId xmlns:p14="http://schemas.microsoft.com/office/powerpoint/2010/main" val="24291012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3532958" y="352682"/>
            <a:ext cx="5126083" cy="1107996"/>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CASE STUDY:</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BASICS OF CHEMISTRY</a:t>
            </a:r>
            <a:endParaRPr lang="en-US" sz="4800" spc="300" dirty="0">
              <a:solidFill>
                <a:schemeClr val="tx2"/>
              </a:solidFill>
              <a:latin typeface="+mj-lt"/>
              <a:ea typeface="Montserrat" charset="0"/>
              <a:cs typeface="Arial" panose="020B0604020202020204" pitchFamily="34" charset="0"/>
            </a:endParaRPr>
          </a:p>
        </p:txBody>
      </p:sp>
      <p:sp>
        <p:nvSpPr>
          <p:cNvPr id="8" name="TextBox 7"/>
          <p:cNvSpPr txBox="1"/>
          <p:nvPr/>
        </p:nvSpPr>
        <p:spPr>
          <a:xfrm>
            <a:off x="6630493" y="2786623"/>
            <a:ext cx="5086350" cy="2637710"/>
          </a:xfrm>
          <a:prstGeom prst="rect">
            <a:avLst/>
          </a:prstGeom>
          <a:noFill/>
        </p:spPr>
        <p:txBody>
          <a:bodyPr wrap="square" rtlCol="0">
            <a:spAutoFit/>
          </a:bodyPr>
          <a:lstStyle/>
          <a:p>
            <a:pPr>
              <a:lnSpc>
                <a:spcPct val="150000"/>
              </a:lnSpc>
            </a:pPr>
            <a:r>
              <a:rPr lang="en-US" sz="1400" b="1" spc="150" dirty="0">
                <a:ea typeface="Montserrat Light" charset="0"/>
                <a:cs typeface="Arial" panose="020B0604020202020204" pitchFamily="34" charset="0"/>
              </a:rPr>
              <a:t>2. </a:t>
            </a:r>
            <a:r>
              <a:rPr lang="en-US" sz="1400" spc="150" dirty="0">
                <a:ea typeface="Montserrat Light" charset="0"/>
                <a:cs typeface="Arial" panose="020B0604020202020204" pitchFamily="34" charset="0"/>
              </a:rPr>
              <a:t>The pH of the water Marco will use is considered to be:</a:t>
            </a:r>
          </a:p>
          <a:p>
            <a:pPr lvl="1">
              <a:lnSpc>
                <a:spcPct val="150000"/>
              </a:lnSpc>
            </a:pPr>
            <a:r>
              <a:rPr lang="en-US" sz="1400" spc="150" dirty="0">
                <a:ea typeface="Montserrat Light" charset="0"/>
                <a:cs typeface="Arial" panose="020B0604020202020204" pitchFamily="34" charset="0"/>
              </a:rPr>
              <a:t>(a) acidic</a:t>
            </a:r>
          </a:p>
          <a:p>
            <a:pPr lvl="1">
              <a:lnSpc>
                <a:spcPct val="150000"/>
              </a:lnSpc>
            </a:pPr>
            <a:r>
              <a:rPr lang="en-US" sz="1400" spc="150" dirty="0">
                <a:ea typeface="Montserrat Light" charset="0"/>
                <a:cs typeface="Arial" panose="020B0604020202020204" pitchFamily="34" charset="0"/>
              </a:rPr>
              <a:t>(b) alkaline</a:t>
            </a:r>
          </a:p>
          <a:p>
            <a:pPr lvl="1">
              <a:lnSpc>
                <a:spcPct val="150000"/>
              </a:lnSpc>
            </a:pPr>
            <a:r>
              <a:rPr lang="en-US" sz="1400" spc="150" dirty="0">
                <a:ea typeface="Montserrat Light" charset="0"/>
                <a:cs typeface="Arial" panose="020B0604020202020204" pitchFamily="34" charset="0"/>
              </a:rPr>
              <a:t>(c) potential</a:t>
            </a:r>
          </a:p>
          <a:p>
            <a:pPr lvl="1">
              <a:lnSpc>
                <a:spcPct val="150000"/>
              </a:lnSpc>
            </a:pPr>
            <a:r>
              <a:rPr lang="en-US" sz="1400" spc="150" dirty="0">
                <a:ea typeface="Montserrat Light" charset="0"/>
                <a:cs typeface="Arial" panose="020B0604020202020204" pitchFamily="34" charset="0"/>
              </a:rPr>
              <a:t>(d) neutral</a:t>
            </a:r>
          </a:p>
          <a:p>
            <a:pPr lvl="1">
              <a:lnSpc>
                <a:spcPct val="150000"/>
              </a:lnSpc>
            </a:pPr>
            <a:endParaRPr lang="en-US" sz="1400" spc="150" dirty="0">
              <a:ea typeface="Montserrat Light" charset="0"/>
              <a:cs typeface="Arial" panose="020B0604020202020204" pitchFamily="34" charset="0"/>
            </a:endParaRPr>
          </a:p>
          <a:p>
            <a:pPr>
              <a:lnSpc>
                <a:spcPct val="150000"/>
              </a:lnSpc>
            </a:pPr>
            <a:endParaRPr lang="en-US" sz="1400" spc="150" dirty="0">
              <a:ea typeface="Montserrat Light" charset="0"/>
              <a:cs typeface="Arial" panose="020B0604020202020204" pitchFamily="34" charset="0"/>
            </a:endParaRPr>
          </a:p>
        </p:txBody>
      </p:sp>
      <p:sp>
        <p:nvSpPr>
          <p:cNvPr id="6" name="Rectangle 5">
            <a:extLst>
              <a:ext uri="{FF2B5EF4-FFF2-40B4-BE49-F238E27FC236}">
                <a16:creationId xmlns:a16="http://schemas.microsoft.com/office/drawing/2014/main" id="{EE662E14-5540-8049-B689-1ABBE110B354}"/>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sp>
        <p:nvSpPr>
          <p:cNvPr id="7" name="TextBox 6">
            <a:extLst>
              <a:ext uri="{FF2B5EF4-FFF2-40B4-BE49-F238E27FC236}">
                <a16:creationId xmlns:a16="http://schemas.microsoft.com/office/drawing/2014/main" id="{8F9DF6C8-862C-4E6C-AB49-4A906CA83373}"/>
              </a:ext>
            </a:extLst>
          </p:cNvPr>
          <p:cNvSpPr txBox="1"/>
          <p:nvPr/>
        </p:nvSpPr>
        <p:spPr>
          <a:xfrm>
            <a:off x="1009650" y="2786623"/>
            <a:ext cx="5086350" cy="2637710"/>
          </a:xfrm>
          <a:prstGeom prst="rect">
            <a:avLst/>
          </a:prstGeom>
          <a:noFill/>
        </p:spPr>
        <p:txBody>
          <a:bodyPr wrap="square" rtlCol="0">
            <a:spAutoFit/>
          </a:bodyPr>
          <a:lstStyle/>
          <a:p>
            <a:pPr>
              <a:lnSpc>
                <a:spcPct val="150000"/>
              </a:lnSpc>
            </a:pPr>
            <a:r>
              <a:rPr lang="en-US" sz="1400" b="1" spc="150" dirty="0">
                <a:ea typeface="Montserrat Light" charset="0"/>
                <a:cs typeface="Arial" panose="020B0604020202020204" pitchFamily="34" charset="0"/>
              </a:rPr>
              <a:t>1. </a:t>
            </a:r>
            <a:r>
              <a:rPr lang="en-US" sz="1400" spc="150" dirty="0">
                <a:ea typeface="Montserrat Light" charset="0"/>
                <a:cs typeface="Arial" panose="020B0604020202020204" pitchFamily="34" charset="0"/>
              </a:rPr>
              <a:t>When shampooing Barbara’s hair, Marco will use pure (distilled) water, which has a pH of:</a:t>
            </a:r>
          </a:p>
          <a:p>
            <a:pPr lvl="1">
              <a:lnSpc>
                <a:spcPct val="150000"/>
              </a:lnSpc>
            </a:pPr>
            <a:r>
              <a:rPr lang="en-US" sz="1400" spc="150" dirty="0">
                <a:ea typeface="Montserrat Light" charset="0"/>
                <a:cs typeface="Arial" panose="020B0604020202020204" pitchFamily="34" charset="0"/>
              </a:rPr>
              <a:t>(a) 3</a:t>
            </a:r>
          </a:p>
          <a:p>
            <a:pPr lvl="1">
              <a:lnSpc>
                <a:spcPct val="150000"/>
              </a:lnSpc>
            </a:pPr>
            <a:r>
              <a:rPr lang="en-US" sz="1400" spc="150" dirty="0">
                <a:ea typeface="Montserrat Light" charset="0"/>
                <a:cs typeface="Arial" panose="020B0604020202020204" pitchFamily="34" charset="0"/>
              </a:rPr>
              <a:t>(b) 5</a:t>
            </a:r>
          </a:p>
          <a:p>
            <a:pPr lvl="1">
              <a:lnSpc>
                <a:spcPct val="150000"/>
              </a:lnSpc>
            </a:pPr>
            <a:r>
              <a:rPr lang="en-US" sz="1400" spc="150" dirty="0">
                <a:ea typeface="Montserrat Light" charset="0"/>
                <a:cs typeface="Arial" panose="020B0604020202020204" pitchFamily="34" charset="0"/>
              </a:rPr>
              <a:t>(c) 7</a:t>
            </a:r>
          </a:p>
          <a:p>
            <a:pPr lvl="1">
              <a:lnSpc>
                <a:spcPct val="150000"/>
              </a:lnSpc>
            </a:pPr>
            <a:r>
              <a:rPr lang="en-US" sz="1400" spc="150" dirty="0">
                <a:ea typeface="Montserrat Light" charset="0"/>
                <a:cs typeface="Arial" panose="020B0604020202020204" pitchFamily="34" charset="0"/>
              </a:rPr>
              <a:t>(d) 9</a:t>
            </a:r>
          </a:p>
          <a:p>
            <a:pPr lvl="1">
              <a:lnSpc>
                <a:spcPct val="150000"/>
              </a:lnSpc>
            </a:pPr>
            <a:endParaRPr lang="en-US" sz="1400" spc="150" dirty="0">
              <a:ea typeface="Montserrat Light" charset="0"/>
              <a:cs typeface="Arial" panose="020B0604020202020204" pitchFamily="34" charset="0"/>
            </a:endParaRPr>
          </a:p>
          <a:p>
            <a:pPr>
              <a:lnSpc>
                <a:spcPct val="150000"/>
              </a:lnSpc>
            </a:pPr>
            <a:endParaRPr lang="en-US" sz="1400" spc="150" dirty="0">
              <a:ea typeface="Montserrat Light" charset="0"/>
              <a:cs typeface="Arial" panose="020B0604020202020204" pitchFamily="34" charset="0"/>
            </a:endParaRPr>
          </a:p>
        </p:txBody>
      </p:sp>
    </p:spTree>
    <p:extLst>
      <p:ext uri="{BB962C8B-B14F-4D97-AF65-F5344CB8AC3E}">
        <p14:creationId xmlns:p14="http://schemas.microsoft.com/office/powerpoint/2010/main" val="14456197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7E80595-B46C-4C26-9CBA-D21A2980F4BA}"/>
              </a:ext>
            </a:extLst>
          </p:cNvPr>
          <p:cNvSpPr txBox="1"/>
          <p:nvPr/>
        </p:nvSpPr>
        <p:spPr>
          <a:xfrm>
            <a:off x="6630493" y="2786623"/>
            <a:ext cx="5086350" cy="2637710"/>
          </a:xfrm>
          <a:prstGeom prst="rect">
            <a:avLst/>
          </a:prstGeom>
          <a:noFill/>
        </p:spPr>
        <p:txBody>
          <a:bodyPr wrap="square" rtlCol="0">
            <a:spAutoFit/>
          </a:bodyPr>
          <a:lstStyle/>
          <a:p>
            <a:pPr>
              <a:lnSpc>
                <a:spcPct val="150000"/>
              </a:lnSpc>
            </a:pPr>
            <a:r>
              <a:rPr lang="en-US" sz="1400" b="1" spc="150" dirty="0">
                <a:ea typeface="Montserrat Light" charset="0"/>
                <a:cs typeface="Arial" panose="020B0604020202020204" pitchFamily="34" charset="0"/>
              </a:rPr>
              <a:t>4. </a:t>
            </a:r>
            <a:r>
              <a:rPr lang="en-US" sz="1400" spc="150" dirty="0">
                <a:ea typeface="Montserrat Light" charset="0"/>
                <a:cs typeface="Arial" panose="020B0604020202020204" pitchFamily="34" charset="0"/>
              </a:rPr>
              <a:t>When working on Mandy’s brow tint, Marco will witness a(n) __________ reaction.</a:t>
            </a:r>
          </a:p>
          <a:p>
            <a:pPr marL="685709" lvl="1" indent="-228600">
              <a:lnSpc>
                <a:spcPct val="150000"/>
              </a:lnSpc>
              <a:buAutoNum type="alphaLcParenBoth"/>
            </a:pPr>
            <a:r>
              <a:rPr lang="en-US" sz="1400" spc="150" dirty="0">
                <a:ea typeface="Montserrat Light" charset="0"/>
                <a:cs typeface="Arial" panose="020B0604020202020204" pitchFamily="34" charset="0"/>
              </a:rPr>
              <a:t> relaxer-neutralizer</a:t>
            </a:r>
          </a:p>
          <a:p>
            <a:pPr marL="685709" lvl="1" indent="-228600">
              <a:lnSpc>
                <a:spcPct val="150000"/>
              </a:lnSpc>
              <a:buAutoNum type="alphaLcParenBoth"/>
            </a:pPr>
            <a:r>
              <a:rPr lang="en-US" sz="1400" spc="150" dirty="0">
                <a:ea typeface="Montserrat Light" charset="0"/>
                <a:cs typeface="Arial" panose="020B0604020202020204" pitchFamily="34" charset="0"/>
              </a:rPr>
              <a:t> perm-neutralizer</a:t>
            </a:r>
          </a:p>
          <a:p>
            <a:pPr marL="685709" lvl="1" indent="-228600">
              <a:lnSpc>
                <a:spcPct val="150000"/>
              </a:lnSpc>
              <a:buAutoNum type="alphaLcParenBoth"/>
            </a:pPr>
            <a:r>
              <a:rPr lang="en-US" sz="1400" spc="150" dirty="0">
                <a:ea typeface="Montserrat Light" charset="0"/>
                <a:cs typeface="Arial" panose="020B0604020202020204" pitchFamily="34" charset="0"/>
              </a:rPr>
              <a:t> acid-alkaline</a:t>
            </a:r>
          </a:p>
          <a:p>
            <a:pPr marL="685709" lvl="1" indent="-228600">
              <a:lnSpc>
                <a:spcPct val="150000"/>
              </a:lnSpc>
              <a:buAutoNum type="alphaLcParenBoth"/>
            </a:pPr>
            <a:r>
              <a:rPr lang="en-US" sz="1400" spc="150" dirty="0">
                <a:ea typeface="Montserrat Light" charset="0"/>
                <a:cs typeface="Arial" panose="020B0604020202020204" pitchFamily="34" charset="0"/>
              </a:rPr>
              <a:t> oxidation-reduction</a:t>
            </a:r>
          </a:p>
          <a:p>
            <a:pPr lvl="1">
              <a:lnSpc>
                <a:spcPct val="150000"/>
              </a:lnSpc>
            </a:pPr>
            <a:endParaRPr lang="en-US" sz="1400" spc="150" dirty="0">
              <a:ea typeface="Montserrat Light" charset="0"/>
              <a:cs typeface="Arial" panose="020B0604020202020204" pitchFamily="34" charset="0"/>
            </a:endParaRPr>
          </a:p>
          <a:p>
            <a:pPr>
              <a:lnSpc>
                <a:spcPct val="150000"/>
              </a:lnSpc>
            </a:pPr>
            <a:endParaRPr lang="en-US" sz="1400" spc="150" dirty="0">
              <a:ea typeface="Montserrat Light" charset="0"/>
              <a:cs typeface="Arial" panose="020B0604020202020204" pitchFamily="34" charset="0"/>
            </a:endParaRPr>
          </a:p>
        </p:txBody>
      </p:sp>
      <p:sp>
        <p:nvSpPr>
          <p:cNvPr id="12" name="TextBox 11">
            <a:extLst>
              <a:ext uri="{FF2B5EF4-FFF2-40B4-BE49-F238E27FC236}">
                <a16:creationId xmlns:a16="http://schemas.microsoft.com/office/drawing/2014/main" id="{2B033B10-8C07-4249-8286-A3CBB44F4AD8}"/>
              </a:ext>
            </a:extLst>
          </p:cNvPr>
          <p:cNvSpPr txBox="1"/>
          <p:nvPr/>
        </p:nvSpPr>
        <p:spPr>
          <a:xfrm>
            <a:off x="1006660" y="2786623"/>
            <a:ext cx="5086350" cy="2000932"/>
          </a:xfrm>
          <a:prstGeom prst="rect">
            <a:avLst/>
          </a:prstGeom>
          <a:noFill/>
        </p:spPr>
        <p:txBody>
          <a:bodyPr wrap="square" rtlCol="0">
            <a:spAutoFit/>
          </a:bodyPr>
          <a:lstStyle/>
          <a:p>
            <a:pPr>
              <a:lnSpc>
                <a:spcPct val="150000"/>
              </a:lnSpc>
            </a:pPr>
            <a:r>
              <a:rPr lang="en-US" sz="1400" b="1" spc="150" dirty="0">
                <a:ea typeface="Montserrat Light" charset="0"/>
                <a:cs typeface="Arial" panose="020B0604020202020204" pitchFamily="34" charset="0"/>
              </a:rPr>
              <a:t>3. </a:t>
            </a:r>
            <a:r>
              <a:rPr lang="en-US" sz="1400" spc="150" dirty="0">
                <a:ea typeface="Montserrat Light" charset="0"/>
                <a:cs typeface="Arial" panose="020B0604020202020204" pitchFamily="34" charset="0"/>
              </a:rPr>
              <a:t>The pH of Mandy’s hair and skin is considered to be:</a:t>
            </a:r>
          </a:p>
          <a:p>
            <a:pPr lvl="1">
              <a:lnSpc>
                <a:spcPct val="150000"/>
              </a:lnSpc>
            </a:pPr>
            <a:r>
              <a:rPr lang="en-US" sz="1400" spc="150" dirty="0">
                <a:ea typeface="Montserrat Light" charset="0"/>
                <a:cs typeface="Arial" panose="020B0604020202020204" pitchFamily="34" charset="0"/>
              </a:rPr>
              <a:t>(a) acidic</a:t>
            </a:r>
          </a:p>
          <a:p>
            <a:pPr lvl="1">
              <a:lnSpc>
                <a:spcPct val="150000"/>
              </a:lnSpc>
            </a:pPr>
            <a:r>
              <a:rPr lang="en-US" sz="1400" spc="150" dirty="0">
                <a:ea typeface="Montserrat Light" charset="0"/>
                <a:cs typeface="Arial" panose="020B0604020202020204" pitchFamily="34" charset="0"/>
              </a:rPr>
              <a:t>(b) alkaline</a:t>
            </a:r>
          </a:p>
          <a:p>
            <a:pPr lvl="1">
              <a:lnSpc>
                <a:spcPct val="150000"/>
              </a:lnSpc>
            </a:pPr>
            <a:r>
              <a:rPr lang="en-US" sz="1400" spc="150" dirty="0">
                <a:ea typeface="Montserrat Light" charset="0"/>
                <a:cs typeface="Arial" panose="020B0604020202020204" pitchFamily="34" charset="0"/>
              </a:rPr>
              <a:t>(c) potential</a:t>
            </a:r>
          </a:p>
          <a:p>
            <a:pPr lvl="1">
              <a:lnSpc>
                <a:spcPct val="150000"/>
              </a:lnSpc>
            </a:pPr>
            <a:r>
              <a:rPr lang="en-US" sz="1400" spc="150" dirty="0">
                <a:ea typeface="Montserrat Light" charset="0"/>
                <a:cs typeface="Arial" panose="020B0604020202020204" pitchFamily="34" charset="0"/>
              </a:rPr>
              <a:t>(d) neutral</a:t>
            </a:r>
          </a:p>
          <a:p>
            <a:pPr lvl="1">
              <a:lnSpc>
                <a:spcPct val="150000"/>
              </a:lnSpc>
            </a:pPr>
            <a:endParaRPr lang="en-US" sz="1400" spc="150" dirty="0">
              <a:ea typeface="Montserrat Light" charset="0"/>
              <a:cs typeface="Arial" panose="020B0604020202020204" pitchFamily="34" charset="0"/>
            </a:endParaRPr>
          </a:p>
        </p:txBody>
      </p:sp>
      <p:sp>
        <p:nvSpPr>
          <p:cNvPr id="6" name="Rectangle 5">
            <a:extLst>
              <a:ext uri="{FF2B5EF4-FFF2-40B4-BE49-F238E27FC236}">
                <a16:creationId xmlns:a16="http://schemas.microsoft.com/office/drawing/2014/main" id="{4979B45B-F019-4349-9F65-7DA3F4B569CB}"/>
              </a:ext>
            </a:extLst>
          </p:cNvPr>
          <p:cNvSpPr/>
          <p:nvPr/>
        </p:nvSpPr>
        <p:spPr>
          <a:xfrm>
            <a:off x="10737032" y="6179388"/>
            <a:ext cx="941283" cy="307777"/>
          </a:xfrm>
          <a:prstGeom prst="rect">
            <a:avLst/>
          </a:prstGeom>
        </p:spPr>
        <p:txBody>
          <a:bodyPr wrap="none">
            <a:spAutoFit/>
          </a:bodyPr>
          <a:lstStyle/>
          <a:p>
            <a:r>
              <a:rPr lang="en-US" altLang="en-US" sz="1400" dirty="0">
                <a:cs typeface="Arial" panose="020B0604020202020204" pitchFamily="34" charset="0"/>
              </a:rPr>
              <a:t>(continues)</a:t>
            </a:r>
            <a:endParaRPr lang="en-US" sz="1400" dirty="0">
              <a:cs typeface="Arial" panose="020B0604020202020204" pitchFamily="34" charset="0"/>
            </a:endParaRPr>
          </a:p>
        </p:txBody>
      </p:sp>
      <p:sp>
        <p:nvSpPr>
          <p:cNvPr id="11" name="TextBox 10">
            <a:extLst>
              <a:ext uri="{FF2B5EF4-FFF2-40B4-BE49-F238E27FC236}">
                <a16:creationId xmlns:a16="http://schemas.microsoft.com/office/drawing/2014/main" id="{77A9B3E7-9A44-4E36-8014-97042B1F5A97}"/>
              </a:ext>
            </a:extLst>
          </p:cNvPr>
          <p:cNvSpPr txBox="1"/>
          <p:nvPr/>
        </p:nvSpPr>
        <p:spPr>
          <a:xfrm>
            <a:off x="3218326" y="325671"/>
            <a:ext cx="5126083" cy="1107996"/>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CASE STUDY:</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BASICS OF CHEMISTRY</a:t>
            </a:r>
            <a:endParaRPr lang="en-US" sz="4800" spc="300" dirty="0">
              <a:solidFill>
                <a:schemeClr val="tx2"/>
              </a:solidFill>
              <a:latin typeface="+mj-lt"/>
              <a:ea typeface="Montserrat" charset="0"/>
              <a:cs typeface="Arial" panose="020B0604020202020204" pitchFamily="34" charset="0"/>
            </a:endParaRPr>
          </a:p>
        </p:txBody>
      </p:sp>
    </p:spTree>
    <p:extLst>
      <p:ext uri="{BB962C8B-B14F-4D97-AF65-F5344CB8AC3E}">
        <p14:creationId xmlns:p14="http://schemas.microsoft.com/office/powerpoint/2010/main" val="155445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0C6AC6E-7AD4-42FB-9CC2-2B5AAAD7D7D3}"/>
              </a:ext>
            </a:extLst>
          </p:cNvPr>
          <p:cNvSpPr txBox="1"/>
          <p:nvPr/>
        </p:nvSpPr>
        <p:spPr>
          <a:xfrm>
            <a:off x="1009650" y="2788990"/>
            <a:ext cx="5086350" cy="2637710"/>
          </a:xfrm>
          <a:prstGeom prst="rect">
            <a:avLst/>
          </a:prstGeom>
          <a:noFill/>
        </p:spPr>
        <p:txBody>
          <a:bodyPr wrap="square" rtlCol="0">
            <a:spAutoFit/>
          </a:bodyPr>
          <a:lstStyle/>
          <a:p>
            <a:pPr>
              <a:lnSpc>
                <a:spcPct val="150000"/>
              </a:lnSpc>
            </a:pPr>
            <a:r>
              <a:rPr lang="en-US" sz="1400" b="1" spc="150" dirty="0">
                <a:ea typeface="Montserrat Light" charset="0"/>
                <a:cs typeface="Arial" panose="020B0604020202020204" pitchFamily="34" charset="0"/>
              </a:rPr>
              <a:t>5. </a:t>
            </a:r>
            <a:r>
              <a:rPr lang="en-US" sz="1400" spc="150" dirty="0">
                <a:ea typeface="Montserrat Light" charset="0"/>
                <a:cs typeface="Arial" panose="020B0604020202020204" pitchFamily="34" charset="0"/>
              </a:rPr>
              <a:t>After relaxing Andrew’s hair, Marco will use a normalizing lotion that will neutralize the relaxer by creating a(n) __________ reaction.</a:t>
            </a:r>
          </a:p>
          <a:p>
            <a:pPr marL="685709" lvl="1" indent="-228600">
              <a:lnSpc>
                <a:spcPct val="150000"/>
              </a:lnSpc>
              <a:buAutoNum type="alphaLcParenBoth"/>
            </a:pPr>
            <a:r>
              <a:rPr lang="en-US" sz="1400" spc="150" dirty="0">
                <a:ea typeface="Montserrat Light" charset="0"/>
                <a:cs typeface="Arial" panose="020B0604020202020204" pitchFamily="34" charset="0"/>
              </a:rPr>
              <a:t> relaxer-neutralizer</a:t>
            </a:r>
          </a:p>
          <a:p>
            <a:pPr marL="685709" lvl="1" indent="-228600">
              <a:lnSpc>
                <a:spcPct val="150000"/>
              </a:lnSpc>
              <a:buAutoNum type="alphaLcParenBoth"/>
            </a:pPr>
            <a:r>
              <a:rPr lang="en-US" sz="1400" spc="150" dirty="0">
                <a:ea typeface="Montserrat Light" charset="0"/>
                <a:cs typeface="Arial" panose="020B0604020202020204" pitchFamily="34" charset="0"/>
              </a:rPr>
              <a:t> perm-neutralizer</a:t>
            </a:r>
          </a:p>
          <a:p>
            <a:pPr marL="685709" lvl="1" indent="-228600">
              <a:lnSpc>
                <a:spcPct val="150000"/>
              </a:lnSpc>
              <a:buAutoNum type="alphaLcParenBoth"/>
            </a:pPr>
            <a:r>
              <a:rPr lang="en-US" sz="1400" spc="150" dirty="0">
                <a:ea typeface="Montserrat Light" charset="0"/>
                <a:cs typeface="Arial" panose="020B0604020202020204" pitchFamily="34" charset="0"/>
              </a:rPr>
              <a:t> acid-alkaline</a:t>
            </a:r>
          </a:p>
          <a:p>
            <a:pPr marL="685709" lvl="1" indent="-228600">
              <a:lnSpc>
                <a:spcPct val="150000"/>
              </a:lnSpc>
              <a:buAutoNum type="alphaLcParenBoth"/>
            </a:pPr>
            <a:r>
              <a:rPr lang="en-US" sz="1400" spc="150" dirty="0">
                <a:ea typeface="Montserrat Light" charset="0"/>
                <a:cs typeface="Arial" panose="020B0604020202020204" pitchFamily="34" charset="0"/>
              </a:rPr>
              <a:t> oxidation-reduction</a:t>
            </a:r>
          </a:p>
          <a:p>
            <a:pPr>
              <a:lnSpc>
                <a:spcPct val="150000"/>
              </a:lnSpc>
            </a:pPr>
            <a:endParaRPr lang="en-US" sz="1400" spc="150" dirty="0">
              <a:ea typeface="Montserrat Light" charset="0"/>
              <a:cs typeface="Arial" panose="020B0604020202020204" pitchFamily="34" charset="0"/>
            </a:endParaRPr>
          </a:p>
        </p:txBody>
      </p:sp>
      <p:sp>
        <p:nvSpPr>
          <p:cNvPr id="8" name="TextBox 7"/>
          <p:cNvSpPr txBox="1"/>
          <p:nvPr/>
        </p:nvSpPr>
        <p:spPr>
          <a:xfrm>
            <a:off x="6630493" y="2788990"/>
            <a:ext cx="5086350" cy="2314544"/>
          </a:xfrm>
          <a:prstGeom prst="rect">
            <a:avLst/>
          </a:prstGeom>
          <a:noFill/>
        </p:spPr>
        <p:txBody>
          <a:bodyPr wrap="square" rtlCol="0">
            <a:spAutoFit/>
          </a:bodyPr>
          <a:lstStyle/>
          <a:p>
            <a:pPr>
              <a:lnSpc>
                <a:spcPct val="150000"/>
              </a:lnSpc>
            </a:pPr>
            <a:r>
              <a:rPr lang="en-US" sz="1400" b="1" spc="150" dirty="0">
                <a:ea typeface="Montserrat Light" charset="0"/>
                <a:cs typeface="Arial" panose="020B0604020202020204" pitchFamily="34" charset="0"/>
              </a:rPr>
              <a:t>6. </a:t>
            </a:r>
            <a:r>
              <a:rPr lang="en-US" sz="1400" spc="150" dirty="0">
                <a:ea typeface="Montserrat Light" charset="0"/>
                <a:cs typeface="Arial" panose="020B0604020202020204" pitchFamily="34" charset="0"/>
              </a:rPr>
              <a:t>If heat is released during her service, Renee’s nails are experiencing a(n) __________ reaction.</a:t>
            </a:r>
          </a:p>
          <a:p>
            <a:pPr marL="685709" lvl="1" indent="-228600">
              <a:lnSpc>
                <a:spcPct val="150000"/>
              </a:lnSpc>
              <a:buAutoNum type="alphaLcParenBoth"/>
            </a:pPr>
            <a:r>
              <a:rPr lang="en-US" sz="1400" spc="150" dirty="0">
                <a:ea typeface="Montserrat Light" charset="0"/>
                <a:cs typeface="Arial" panose="020B0604020202020204" pitchFamily="34" charset="0"/>
              </a:rPr>
              <a:t> endothermic</a:t>
            </a:r>
          </a:p>
          <a:p>
            <a:pPr marL="685709" lvl="1" indent="-228600">
              <a:lnSpc>
                <a:spcPct val="150000"/>
              </a:lnSpc>
              <a:buAutoNum type="alphaLcParenBoth"/>
            </a:pPr>
            <a:r>
              <a:rPr lang="en-US" sz="1400" spc="150" dirty="0">
                <a:ea typeface="Montserrat Light" charset="0"/>
                <a:cs typeface="Arial" panose="020B0604020202020204" pitchFamily="34" charset="0"/>
              </a:rPr>
              <a:t> combustion</a:t>
            </a:r>
          </a:p>
          <a:p>
            <a:pPr marL="685709" lvl="1" indent="-228600">
              <a:lnSpc>
                <a:spcPct val="150000"/>
              </a:lnSpc>
              <a:buAutoNum type="alphaLcParenBoth"/>
            </a:pPr>
            <a:r>
              <a:rPr lang="en-US" sz="1400" spc="150" dirty="0">
                <a:ea typeface="Montserrat Light" charset="0"/>
                <a:cs typeface="Arial" panose="020B0604020202020204" pitchFamily="34" charset="0"/>
              </a:rPr>
              <a:t> exothermic</a:t>
            </a:r>
          </a:p>
          <a:p>
            <a:pPr marL="685709" lvl="1" indent="-228600">
              <a:lnSpc>
                <a:spcPct val="150000"/>
              </a:lnSpc>
              <a:buAutoNum type="alphaLcParenBoth"/>
            </a:pPr>
            <a:r>
              <a:rPr lang="en-US" sz="1400" spc="150" dirty="0">
                <a:ea typeface="Montserrat Light" charset="0"/>
                <a:cs typeface="Arial" panose="020B0604020202020204" pitchFamily="34" charset="0"/>
              </a:rPr>
              <a:t> oxidation</a:t>
            </a:r>
          </a:p>
          <a:p>
            <a:pPr>
              <a:lnSpc>
                <a:spcPct val="150000"/>
              </a:lnSpc>
            </a:pPr>
            <a:endParaRPr lang="en-US" sz="1400" spc="150" dirty="0">
              <a:ea typeface="Montserrat Light" charset="0"/>
              <a:cs typeface="Arial" panose="020B0604020202020204" pitchFamily="34" charset="0"/>
            </a:endParaRPr>
          </a:p>
        </p:txBody>
      </p:sp>
      <p:sp>
        <p:nvSpPr>
          <p:cNvPr id="9" name="TextBox 8">
            <a:extLst>
              <a:ext uri="{FF2B5EF4-FFF2-40B4-BE49-F238E27FC236}">
                <a16:creationId xmlns:a16="http://schemas.microsoft.com/office/drawing/2014/main" id="{69AAC2B2-86C5-484D-B8C1-50109CD2565A}"/>
              </a:ext>
            </a:extLst>
          </p:cNvPr>
          <p:cNvSpPr txBox="1"/>
          <p:nvPr/>
        </p:nvSpPr>
        <p:spPr>
          <a:xfrm>
            <a:off x="3385475" y="412325"/>
            <a:ext cx="5126083" cy="1107996"/>
          </a:xfrm>
          <a:prstGeom prst="rect">
            <a:avLst/>
          </a:prstGeom>
          <a:noFill/>
        </p:spPr>
        <p:txBody>
          <a:bodyPr wrap="none" rtlCol="0">
            <a:spAutoFit/>
          </a:bodyPr>
          <a:lstStyle/>
          <a:p>
            <a:pPr algn="ctr"/>
            <a:r>
              <a:rPr lang="en-US" sz="3300" spc="300" dirty="0">
                <a:solidFill>
                  <a:schemeClr val="tx2"/>
                </a:solidFill>
                <a:latin typeface="+mj-lt"/>
                <a:ea typeface="Montserrat" charset="0"/>
                <a:cs typeface="Arial" panose="020B0604020202020204" pitchFamily="34" charset="0"/>
              </a:rPr>
              <a:t>CASE STUDY:</a:t>
            </a:r>
            <a:br>
              <a:rPr lang="en-US" sz="3300" spc="300" dirty="0">
                <a:solidFill>
                  <a:schemeClr val="tx2"/>
                </a:solidFill>
                <a:latin typeface="+mj-lt"/>
                <a:ea typeface="Montserrat" charset="0"/>
                <a:cs typeface="Arial" panose="020B0604020202020204" pitchFamily="34" charset="0"/>
              </a:rPr>
            </a:br>
            <a:r>
              <a:rPr lang="en-US" sz="3300" spc="300" dirty="0">
                <a:solidFill>
                  <a:schemeClr val="tx2"/>
                </a:solidFill>
                <a:latin typeface="+mj-lt"/>
                <a:ea typeface="Montserrat" charset="0"/>
                <a:cs typeface="Arial" panose="020B0604020202020204" pitchFamily="34" charset="0"/>
              </a:rPr>
              <a:t>BASICS OF CHEMISTRY</a:t>
            </a:r>
            <a:endParaRPr lang="en-US" sz="4800" spc="300" dirty="0">
              <a:solidFill>
                <a:schemeClr val="tx2"/>
              </a:solidFill>
              <a:latin typeface="+mj-lt"/>
              <a:ea typeface="Montserrat" charset="0"/>
              <a:cs typeface="Arial" panose="020B0604020202020204" pitchFamily="34" charset="0"/>
            </a:endParaRPr>
          </a:p>
        </p:txBody>
      </p:sp>
    </p:spTree>
    <p:extLst>
      <p:ext uri="{BB962C8B-B14F-4D97-AF65-F5344CB8AC3E}">
        <p14:creationId xmlns:p14="http://schemas.microsoft.com/office/powerpoint/2010/main" val="18751675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F25068C-90C9-7E8C-9F40-F8F903B9268A}"/>
              </a:ext>
            </a:extLst>
          </p:cNvPr>
          <p:cNvSpPr/>
          <p:nvPr/>
        </p:nvSpPr>
        <p:spPr>
          <a:xfrm>
            <a:off x="751652" y="1481496"/>
            <a:ext cx="1848465" cy="4351338"/>
          </a:xfrm>
          <a:prstGeom prst="rect">
            <a:avLst/>
          </a:prstGeom>
          <a:solidFill>
            <a:srgbClr val="998BC8"/>
          </a:solidFill>
          <a:ln>
            <a:solidFill>
              <a:srgbClr val="998B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Placeholder 9">
            <a:extLst>
              <a:ext uri="{FF2B5EF4-FFF2-40B4-BE49-F238E27FC236}">
                <a16:creationId xmlns:a16="http://schemas.microsoft.com/office/drawing/2014/main" id="{371D90F0-5C7A-4367-80AB-51BFA79C8C19}"/>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373941" y="1481496"/>
            <a:ext cx="8723813" cy="4351338"/>
          </a:xfrm>
        </p:spPr>
      </p:pic>
      <p:sp>
        <p:nvSpPr>
          <p:cNvPr id="14" name="TextBox 13">
            <a:extLst>
              <a:ext uri="{FF2B5EF4-FFF2-40B4-BE49-F238E27FC236}">
                <a16:creationId xmlns:a16="http://schemas.microsoft.com/office/drawing/2014/main" id="{3A42F63C-43F5-473A-BAB7-2318C500322B}"/>
              </a:ext>
            </a:extLst>
          </p:cNvPr>
          <p:cNvSpPr txBox="1"/>
          <p:nvPr/>
        </p:nvSpPr>
        <p:spPr>
          <a:xfrm>
            <a:off x="1644852" y="2396800"/>
            <a:ext cx="7401464" cy="400110"/>
          </a:xfrm>
          <a:prstGeom prst="rect">
            <a:avLst/>
          </a:prstGeom>
          <a:noFill/>
        </p:spPr>
        <p:txBody>
          <a:bodyPr wrap="square" rtlCol="0">
            <a:spAutoFit/>
          </a:bodyPr>
          <a:lstStyle/>
          <a:p>
            <a:r>
              <a:rPr lang="en-US" sz="2000" b="1" spc="300" dirty="0">
                <a:latin typeface="+mj-lt"/>
                <a:ea typeface="Montserrat" charset="0"/>
                <a:cs typeface="Arial" panose="020B0604020202020204" pitchFamily="34" charset="0"/>
              </a:rPr>
              <a:t>Explain chemistry and chemical safety.</a:t>
            </a:r>
          </a:p>
        </p:txBody>
      </p:sp>
      <p:sp>
        <p:nvSpPr>
          <p:cNvPr id="16" name="TextBox 15">
            <a:extLst>
              <a:ext uri="{FF2B5EF4-FFF2-40B4-BE49-F238E27FC236}">
                <a16:creationId xmlns:a16="http://schemas.microsoft.com/office/drawing/2014/main" id="{4456C9CA-5BCD-4D3D-B1C2-2F4CE4A3824E}"/>
              </a:ext>
            </a:extLst>
          </p:cNvPr>
          <p:cNvSpPr txBox="1"/>
          <p:nvPr/>
        </p:nvSpPr>
        <p:spPr>
          <a:xfrm>
            <a:off x="1644851" y="3198337"/>
            <a:ext cx="7564646" cy="400110"/>
          </a:xfrm>
          <a:prstGeom prst="rect">
            <a:avLst/>
          </a:prstGeom>
          <a:noFill/>
        </p:spPr>
        <p:txBody>
          <a:bodyPr wrap="square" rtlCol="0">
            <a:spAutoFit/>
          </a:bodyPr>
          <a:lstStyle/>
          <a:p>
            <a:r>
              <a:rPr lang="en-US" sz="2000" b="1" spc="300" dirty="0">
                <a:latin typeface="+mj-lt"/>
                <a:ea typeface="Montserrat" charset="0"/>
                <a:cs typeface="Arial" panose="020B0604020202020204" pitchFamily="34" charset="0"/>
              </a:rPr>
              <a:t>Identify the basics of chemical structure.</a:t>
            </a:r>
          </a:p>
        </p:txBody>
      </p:sp>
      <p:sp>
        <p:nvSpPr>
          <p:cNvPr id="18" name="TextBox 17">
            <a:extLst>
              <a:ext uri="{FF2B5EF4-FFF2-40B4-BE49-F238E27FC236}">
                <a16:creationId xmlns:a16="http://schemas.microsoft.com/office/drawing/2014/main" id="{029EB82D-1185-480A-9F13-00B142F4A7EA}"/>
              </a:ext>
            </a:extLst>
          </p:cNvPr>
          <p:cNvSpPr txBox="1"/>
          <p:nvPr/>
        </p:nvSpPr>
        <p:spPr>
          <a:xfrm>
            <a:off x="1644852" y="4009204"/>
            <a:ext cx="7151691" cy="707886"/>
          </a:xfrm>
          <a:prstGeom prst="rect">
            <a:avLst/>
          </a:prstGeom>
          <a:noFill/>
        </p:spPr>
        <p:txBody>
          <a:bodyPr wrap="square" rtlCol="0">
            <a:spAutoFit/>
          </a:bodyPr>
          <a:lstStyle/>
          <a:p>
            <a:r>
              <a:rPr lang="en-US" sz="2000" b="1" spc="300" dirty="0">
                <a:latin typeface="+mj-lt"/>
                <a:ea typeface="Montserrat" charset="0"/>
                <a:cs typeface="Arial" panose="020B0604020202020204" pitchFamily="34" charset="0"/>
              </a:rPr>
              <a:t>Explain the differences between solutions, suspensions, and emulsions.</a:t>
            </a:r>
          </a:p>
        </p:txBody>
      </p:sp>
      <p:sp>
        <p:nvSpPr>
          <p:cNvPr id="20" name="Rectangle 19">
            <a:extLst>
              <a:ext uri="{FF2B5EF4-FFF2-40B4-BE49-F238E27FC236}">
                <a16:creationId xmlns:a16="http://schemas.microsoft.com/office/drawing/2014/main" id="{82221A57-775E-4F7C-9E7A-2EBC3B9E7640}"/>
              </a:ext>
            </a:extLst>
          </p:cNvPr>
          <p:cNvSpPr/>
          <p:nvPr/>
        </p:nvSpPr>
        <p:spPr>
          <a:xfrm>
            <a:off x="1644852" y="4820070"/>
            <a:ext cx="6576504" cy="707886"/>
          </a:xfrm>
          <a:prstGeom prst="rect">
            <a:avLst/>
          </a:prstGeom>
        </p:spPr>
        <p:txBody>
          <a:bodyPr wrap="square">
            <a:spAutoFit/>
          </a:bodyPr>
          <a:lstStyle/>
          <a:p>
            <a:r>
              <a:rPr lang="en-US" sz="2000" b="1" spc="300" dirty="0">
                <a:latin typeface="+mj-lt"/>
                <a:ea typeface="Montserrat" charset="0"/>
                <a:cs typeface="Arial" panose="020B0604020202020204" pitchFamily="34" charset="0"/>
              </a:rPr>
              <a:t>Describe potential hydrogen and how the pH scale works.</a:t>
            </a:r>
          </a:p>
        </p:txBody>
      </p:sp>
      <p:sp>
        <p:nvSpPr>
          <p:cNvPr id="26" name="TextBox 25">
            <a:extLst>
              <a:ext uri="{FF2B5EF4-FFF2-40B4-BE49-F238E27FC236}">
                <a16:creationId xmlns:a16="http://schemas.microsoft.com/office/drawing/2014/main" id="{FE5A715C-A594-423C-9918-066E5DD16537}"/>
              </a:ext>
            </a:extLst>
          </p:cNvPr>
          <p:cNvSpPr txBox="1"/>
          <p:nvPr/>
        </p:nvSpPr>
        <p:spPr>
          <a:xfrm>
            <a:off x="864334" y="2281384"/>
            <a:ext cx="732893" cy="600164"/>
          </a:xfrm>
          <a:prstGeom prst="rect">
            <a:avLst/>
          </a:prstGeom>
          <a:noFill/>
        </p:spPr>
        <p:txBody>
          <a:bodyPr wrap="none" rtlCol="0">
            <a:spAutoFit/>
          </a:bodyPr>
          <a:lstStyle/>
          <a:p>
            <a:r>
              <a:rPr lang="en-US" sz="3300" b="1" spc="300" dirty="0">
                <a:latin typeface="+mj-lt"/>
                <a:ea typeface="Montserrat" charset="0"/>
                <a:cs typeface="Arial" panose="020B0604020202020204" pitchFamily="34" charset="0"/>
              </a:rPr>
              <a:t>01</a:t>
            </a:r>
          </a:p>
        </p:txBody>
      </p:sp>
      <p:sp>
        <p:nvSpPr>
          <p:cNvPr id="27" name="TextBox 26">
            <a:extLst>
              <a:ext uri="{FF2B5EF4-FFF2-40B4-BE49-F238E27FC236}">
                <a16:creationId xmlns:a16="http://schemas.microsoft.com/office/drawing/2014/main" id="{E5894FFD-59A5-40C7-ACF5-73B1B035F92F}"/>
              </a:ext>
            </a:extLst>
          </p:cNvPr>
          <p:cNvSpPr txBox="1"/>
          <p:nvPr/>
        </p:nvSpPr>
        <p:spPr>
          <a:xfrm>
            <a:off x="864334" y="3095695"/>
            <a:ext cx="764953" cy="600164"/>
          </a:xfrm>
          <a:prstGeom prst="rect">
            <a:avLst/>
          </a:prstGeom>
          <a:noFill/>
        </p:spPr>
        <p:txBody>
          <a:bodyPr wrap="none" rtlCol="0">
            <a:spAutoFit/>
          </a:bodyPr>
          <a:lstStyle/>
          <a:p>
            <a:r>
              <a:rPr lang="en-US" sz="3300" b="1" spc="300" dirty="0">
                <a:latin typeface="+mj-lt"/>
                <a:ea typeface="Montserrat" charset="0"/>
                <a:cs typeface="Arial" panose="020B0604020202020204" pitchFamily="34" charset="0"/>
              </a:rPr>
              <a:t>02</a:t>
            </a:r>
          </a:p>
        </p:txBody>
      </p:sp>
      <p:sp>
        <p:nvSpPr>
          <p:cNvPr id="28" name="TextBox 27">
            <a:extLst>
              <a:ext uri="{FF2B5EF4-FFF2-40B4-BE49-F238E27FC236}">
                <a16:creationId xmlns:a16="http://schemas.microsoft.com/office/drawing/2014/main" id="{111813F2-0051-4DC6-ADAC-7377C2900137}"/>
              </a:ext>
            </a:extLst>
          </p:cNvPr>
          <p:cNvSpPr txBox="1"/>
          <p:nvPr/>
        </p:nvSpPr>
        <p:spPr>
          <a:xfrm>
            <a:off x="864334" y="3910007"/>
            <a:ext cx="764953" cy="600164"/>
          </a:xfrm>
          <a:prstGeom prst="rect">
            <a:avLst/>
          </a:prstGeom>
          <a:noFill/>
        </p:spPr>
        <p:txBody>
          <a:bodyPr wrap="none" rtlCol="0">
            <a:spAutoFit/>
          </a:bodyPr>
          <a:lstStyle/>
          <a:p>
            <a:r>
              <a:rPr lang="en-US" sz="3300" b="1" spc="300" dirty="0">
                <a:latin typeface="+mj-lt"/>
                <a:ea typeface="Montserrat" charset="0"/>
                <a:cs typeface="Arial" panose="020B0604020202020204" pitchFamily="34" charset="0"/>
              </a:rPr>
              <a:t>03</a:t>
            </a:r>
          </a:p>
        </p:txBody>
      </p:sp>
      <p:sp>
        <p:nvSpPr>
          <p:cNvPr id="29" name="TextBox 28">
            <a:extLst>
              <a:ext uri="{FF2B5EF4-FFF2-40B4-BE49-F238E27FC236}">
                <a16:creationId xmlns:a16="http://schemas.microsoft.com/office/drawing/2014/main" id="{23A72BCC-4CE9-4D83-AD80-DA81B8497D88}"/>
              </a:ext>
            </a:extLst>
          </p:cNvPr>
          <p:cNvSpPr txBox="1"/>
          <p:nvPr/>
        </p:nvSpPr>
        <p:spPr>
          <a:xfrm>
            <a:off x="864334" y="4724318"/>
            <a:ext cx="764953" cy="600164"/>
          </a:xfrm>
          <a:prstGeom prst="rect">
            <a:avLst/>
          </a:prstGeom>
          <a:noFill/>
        </p:spPr>
        <p:txBody>
          <a:bodyPr wrap="none" rtlCol="0">
            <a:spAutoFit/>
          </a:bodyPr>
          <a:lstStyle/>
          <a:p>
            <a:r>
              <a:rPr lang="en-US" sz="3300" b="1" spc="300" dirty="0">
                <a:latin typeface="+mj-lt"/>
                <a:ea typeface="Montserrat" charset="0"/>
                <a:cs typeface="Arial" panose="020B0604020202020204" pitchFamily="34" charset="0"/>
              </a:rPr>
              <a:t>04</a:t>
            </a:r>
          </a:p>
        </p:txBody>
      </p:sp>
    </p:spTree>
    <p:extLst>
      <p:ext uri="{BB962C8B-B14F-4D97-AF65-F5344CB8AC3E}">
        <p14:creationId xmlns:p14="http://schemas.microsoft.com/office/powerpoint/2010/main" val="14450666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7885090-2676-F837-B3F0-0FF5B24FD7AC}"/>
              </a:ext>
            </a:extLst>
          </p:cNvPr>
          <p:cNvSpPr/>
          <p:nvPr/>
        </p:nvSpPr>
        <p:spPr>
          <a:xfrm>
            <a:off x="986090" y="1528735"/>
            <a:ext cx="1848465" cy="4351338"/>
          </a:xfrm>
          <a:prstGeom prst="rect">
            <a:avLst/>
          </a:prstGeom>
          <a:solidFill>
            <a:srgbClr val="998BC8"/>
          </a:solidFill>
          <a:ln>
            <a:solidFill>
              <a:srgbClr val="998B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Placeholder 9">
            <a:extLst>
              <a:ext uri="{FF2B5EF4-FFF2-40B4-BE49-F238E27FC236}">
                <a16:creationId xmlns:a16="http://schemas.microsoft.com/office/drawing/2014/main" id="{371D90F0-5C7A-4367-80AB-51BFA79C8C19}"/>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71095" y="1538061"/>
            <a:ext cx="8723813" cy="4351338"/>
          </a:xfrm>
        </p:spPr>
      </p:pic>
      <p:sp>
        <p:nvSpPr>
          <p:cNvPr id="13" name="TextBox 12">
            <a:extLst>
              <a:ext uri="{FF2B5EF4-FFF2-40B4-BE49-F238E27FC236}">
                <a16:creationId xmlns:a16="http://schemas.microsoft.com/office/drawing/2014/main" id="{AF09EF43-4332-4D6E-A6A3-56F7314BA576}"/>
              </a:ext>
            </a:extLst>
          </p:cNvPr>
          <p:cNvSpPr txBox="1"/>
          <p:nvPr/>
        </p:nvSpPr>
        <p:spPr>
          <a:xfrm>
            <a:off x="1995039" y="2566970"/>
            <a:ext cx="7401464" cy="400110"/>
          </a:xfrm>
          <a:prstGeom prst="rect">
            <a:avLst/>
          </a:prstGeom>
          <a:noFill/>
        </p:spPr>
        <p:txBody>
          <a:bodyPr wrap="square" rtlCol="0">
            <a:spAutoFit/>
          </a:bodyPr>
          <a:lstStyle/>
          <a:p>
            <a:r>
              <a:rPr lang="en-US" sz="2000" b="1" spc="300" dirty="0">
                <a:ea typeface="Montserrat" charset="0"/>
                <a:cs typeface="Arial" panose="020B0604020202020204" pitchFamily="34" charset="0"/>
              </a:rPr>
              <a:t>Summarize neutralization and redox reactions.</a:t>
            </a:r>
          </a:p>
        </p:txBody>
      </p:sp>
      <p:sp>
        <p:nvSpPr>
          <p:cNvPr id="14" name="TextBox 13">
            <a:extLst>
              <a:ext uri="{FF2B5EF4-FFF2-40B4-BE49-F238E27FC236}">
                <a16:creationId xmlns:a16="http://schemas.microsoft.com/office/drawing/2014/main" id="{30F3601D-2A03-41EB-B9EF-FC06C5959129}"/>
              </a:ext>
            </a:extLst>
          </p:cNvPr>
          <p:cNvSpPr txBox="1"/>
          <p:nvPr/>
        </p:nvSpPr>
        <p:spPr>
          <a:xfrm>
            <a:off x="2042664" y="3434312"/>
            <a:ext cx="5600474" cy="400110"/>
          </a:xfrm>
          <a:prstGeom prst="rect">
            <a:avLst/>
          </a:prstGeom>
          <a:noFill/>
        </p:spPr>
        <p:txBody>
          <a:bodyPr wrap="square" rtlCol="0">
            <a:spAutoFit/>
          </a:bodyPr>
          <a:lstStyle/>
          <a:p>
            <a:r>
              <a:rPr lang="en-US" sz="2000" b="1" spc="300" dirty="0">
                <a:ea typeface="Montserrat" charset="0"/>
                <a:cs typeface="Arial" panose="020B0604020202020204" pitchFamily="34" charset="0"/>
              </a:rPr>
              <a:t>Practice chemical safety.</a:t>
            </a:r>
          </a:p>
        </p:txBody>
      </p:sp>
      <p:sp>
        <p:nvSpPr>
          <p:cNvPr id="16" name="TextBox 15">
            <a:extLst>
              <a:ext uri="{FF2B5EF4-FFF2-40B4-BE49-F238E27FC236}">
                <a16:creationId xmlns:a16="http://schemas.microsoft.com/office/drawing/2014/main" id="{EE81FD4E-D999-4BFD-8C51-CA961C9EA05C}"/>
              </a:ext>
            </a:extLst>
          </p:cNvPr>
          <p:cNvSpPr txBox="1"/>
          <p:nvPr/>
        </p:nvSpPr>
        <p:spPr>
          <a:xfrm>
            <a:off x="2042664" y="4245179"/>
            <a:ext cx="5894172" cy="400110"/>
          </a:xfrm>
          <a:prstGeom prst="rect">
            <a:avLst/>
          </a:prstGeom>
          <a:noFill/>
        </p:spPr>
        <p:txBody>
          <a:bodyPr wrap="square" rtlCol="0">
            <a:spAutoFit/>
          </a:bodyPr>
          <a:lstStyle/>
          <a:p>
            <a:r>
              <a:rPr lang="en-US" sz="2000" b="1" spc="300" dirty="0">
                <a:ea typeface="Montserrat" charset="0"/>
                <a:cs typeface="Arial" panose="020B0604020202020204" pitchFamily="34" charset="0"/>
              </a:rPr>
              <a:t>Interpret Safety Data Sheets.</a:t>
            </a:r>
          </a:p>
        </p:txBody>
      </p:sp>
      <p:sp>
        <p:nvSpPr>
          <p:cNvPr id="18" name="TextBox 17">
            <a:extLst>
              <a:ext uri="{FF2B5EF4-FFF2-40B4-BE49-F238E27FC236}">
                <a16:creationId xmlns:a16="http://schemas.microsoft.com/office/drawing/2014/main" id="{7FF9A38C-4F70-48B8-96E5-6011B0AAB89B}"/>
              </a:ext>
            </a:extLst>
          </p:cNvPr>
          <p:cNvSpPr txBox="1"/>
          <p:nvPr/>
        </p:nvSpPr>
        <p:spPr>
          <a:xfrm>
            <a:off x="1262146" y="2517359"/>
            <a:ext cx="764953" cy="600164"/>
          </a:xfrm>
          <a:prstGeom prst="rect">
            <a:avLst/>
          </a:prstGeom>
          <a:noFill/>
        </p:spPr>
        <p:txBody>
          <a:bodyPr wrap="none" rtlCol="0">
            <a:spAutoFit/>
          </a:bodyPr>
          <a:lstStyle/>
          <a:p>
            <a:r>
              <a:rPr lang="en-US" sz="3300" b="1" spc="300" dirty="0">
                <a:ea typeface="Montserrat" charset="0"/>
                <a:cs typeface="Arial" panose="020B0604020202020204" pitchFamily="34" charset="0"/>
              </a:rPr>
              <a:t>05</a:t>
            </a:r>
          </a:p>
        </p:txBody>
      </p:sp>
      <p:sp>
        <p:nvSpPr>
          <p:cNvPr id="20" name="TextBox 19">
            <a:extLst>
              <a:ext uri="{FF2B5EF4-FFF2-40B4-BE49-F238E27FC236}">
                <a16:creationId xmlns:a16="http://schemas.microsoft.com/office/drawing/2014/main" id="{973A820B-9AD9-4D04-BA7B-DA6A40AE3A18}"/>
              </a:ext>
            </a:extLst>
          </p:cNvPr>
          <p:cNvSpPr txBox="1"/>
          <p:nvPr/>
        </p:nvSpPr>
        <p:spPr>
          <a:xfrm>
            <a:off x="1262146" y="3331670"/>
            <a:ext cx="764953" cy="600164"/>
          </a:xfrm>
          <a:prstGeom prst="rect">
            <a:avLst/>
          </a:prstGeom>
          <a:noFill/>
        </p:spPr>
        <p:txBody>
          <a:bodyPr wrap="none" rtlCol="0">
            <a:spAutoFit/>
          </a:bodyPr>
          <a:lstStyle/>
          <a:p>
            <a:r>
              <a:rPr lang="en-US" sz="3300" b="1" spc="300" dirty="0">
                <a:ea typeface="Montserrat" charset="0"/>
                <a:cs typeface="Arial" panose="020B0604020202020204" pitchFamily="34" charset="0"/>
              </a:rPr>
              <a:t>06</a:t>
            </a:r>
          </a:p>
        </p:txBody>
      </p:sp>
      <p:sp>
        <p:nvSpPr>
          <p:cNvPr id="26" name="TextBox 25">
            <a:extLst>
              <a:ext uri="{FF2B5EF4-FFF2-40B4-BE49-F238E27FC236}">
                <a16:creationId xmlns:a16="http://schemas.microsoft.com/office/drawing/2014/main" id="{C96F7106-28F8-404A-AD09-98F929C0806A}"/>
              </a:ext>
            </a:extLst>
          </p:cNvPr>
          <p:cNvSpPr txBox="1"/>
          <p:nvPr/>
        </p:nvSpPr>
        <p:spPr>
          <a:xfrm>
            <a:off x="1262146" y="4145982"/>
            <a:ext cx="743793" cy="600164"/>
          </a:xfrm>
          <a:prstGeom prst="rect">
            <a:avLst/>
          </a:prstGeom>
          <a:noFill/>
        </p:spPr>
        <p:txBody>
          <a:bodyPr wrap="none" rtlCol="0">
            <a:spAutoFit/>
          </a:bodyPr>
          <a:lstStyle/>
          <a:p>
            <a:r>
              <a:rPr lang="en-US" sz="3300" b="1" spc="300" dirty="0">
                <a:ea typeface="Montserrat" charset="0"/>
                <a:cs typeface="Arial" panose="020B0604020202020204" pitchFamily="34" charset="0"/>
              </a:rPr>
              <a:t>07</a:t>
            </a:r>
          </a:p>
        </p:txBody>
      </p:sp>
    </p:spTree>
    <p:extLst>
      <p:ext uri="{BB962C8B-B14F-4D97-AF65-F5344CB8AC3E}">
        <p14:creationId xmlns:p14="http://schemas.microsoft.com/office/powerpoint/2010/main" val="961747203"/>
      </p:ext>
    </p:extLst>
  </p:cSld>
  <p:clrMapOvr>
    <a:masterClrMapping/>
  </p:clrMapOvr>
</p:sld>
</file>

<file path=ppt/theme/theme1.xml><?xml version="1.0" encoding="utf-8"?>
<a:theme xmlns:a="http://schemas.openxmlformats.org/drawingml/2006/main" name="Custom Design">
  <a:themeElements>
    <a:clrScheme name="Custom 3">
      <a:dk1>
        <a:sysClr val="windowText" lastClr="000000"/>
      </a:dk1>
      <a:lt1>
        <a:sysClr val="window" lastClr="FFFFFF"/>
      </a:lt1>
      <a:dk2>
        <a:srgbClr val="000000"/>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Custom 4">
      <a:dk1>
        <a:sysClr val="windowText" lastClr="000000"/>
      </a:dk1>
      <a:lt1>
        <a:sysClr val="window" lastClr="FFFFFF"/>
      </a:lt1>
      <a:dk2>
        <a:srgbClr val="000000"/>
      </a:dk2>
      <a:lt2>
        <a:srgbClr val="000000"/>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Custom 3">
      <a:dk1>
        <a:sysClr val="windowText" lastClr="000000"/>
      </a:dk1>
      <a:lt1>
        <a:sysClr val="window" lastClr="FFFFFF"/>
      </a:lt1>
      <a:dk2>
        <a:srgbClr val="000000"/>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6804</TotalTime>
  <Words>6261</Words>
  <Application>Microsoft Office PowerPoint</Application>
  <PresentationFormat>Widescreen</PresentationFormat>
  <Paragraphs>568</Paragraphs>
  <Slides>54</Slides>
  <Notes>45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54</vt:i4>
      </vt:variant>
    </vt:vector>
  </HeadingPairs>
  <TitlesOfParts>
    <vt:vector size="63" baseType="lpstr">
      <vt:lpstr>Arial</vt:lpstr>
      <vt:lpstr>Calibri</vt:lpstr>
      <vt:lpstr>Futura PT Book</vt:lpstr>
      <vt:lpstr>Futura PT Demi</vt:lpstr>
      <vt:lpstr>Gill Sans</vt:lpstr>
      <vt:lpstr>Montserrat</vt:lpstr>
      <vt:lpstr>Custom Design</vt:lpstr>
      <vt:lpstr>Anderson ppt template (1) (3)</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2023-01-25T14:45:20Z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