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5"/>
  </p:notesMasterIdLst>
  <p:handoutMasterIdLst>
    <p:handoutMasterId r:id="rId36"/>
  </p:handoutMasterIdLst>
  <p:sldIdLst>
    <p:sldId id="284" r:id="rId5"/>
    <p:sldId id="361" r:id="rId6"/>
    <p:sldId id="281" r:id="rId7"/>
    <p:sldId id="511" r:id="rId8"/>
    <p:sldId id="512" r:id="rId9"/>
    <p:sldId id="513" r:id="rId10"/>
    <p:sldId id="514" r:id="rId11"/>
    <p:sldId id="465" r:id="rId12"/>
    <p:sldId id="405" r:id="rId13"/>
    <p:sldId id="519" r:id="rId14"/>
    <p:sldId id="518" r:id="rId15"/>
    <p:sldId id="491" r:id="rId16"/>
    <p:sldId id="520" r:id="rId17"/>
    <p:sldId id="521" r:id="rId18"/>
    <p:sldId id="522" r:id="rId19"/>
    <p:sldId id="493" r:id="rId20"/>
    <p:sldId id="524" r:id="rId21"/>
    <p:sldId id="525" r:id="rId22"/>
    <p:sldId id="534" r:id="rId23"/>
    <p:sldId id="535" r:id="rId24"/>
    <p:sldId id="495" r:id="rId25"/>
    <p:sldId id="472" r:id="rId26"/>
    <p:sldId id="529" r:id="rId27"/>
    <p:sldId id="497" r:id="rId28"/>
    <p:sldId id="530" r:id="rId29"/>
    <p:sldId id="505" r:id="rId30"/>
    <p:sldId id="531" r:id="rId31"/>
    <p:sldId id="508" r:id="rId32"/>
    <p:sldId id="532" r:id="rId33"/>
    <p:sldId id="487" r:id="rId34"/>
  </p:sldIdLst>
  <p:sldSz cx="12192000" cy="6858000"/>
  <p:notesSz cx="7023100" cy="93091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511"/>
            <p14:sldId id="512"/>
            <p14:sldId id="513"/>
            <p14:sldId id="514"/>
            <p14:sldId id="465"/>
            <p14:sldId id="405"/>
            <p14:sldId id="519"/>
            <p14:sldId id="518"/>
            <p14:sldId id="491"/>
            <p14:sldId id="520"/>
            <p14:sldId id="521"/>
            <p14:sldId id="522"/>
            <p14:sldId id="493"/>
            <p14:sldId id="524"/>
            <p14:sldId id="525"/>
            <p14:sldId id="534"/>
            <p14:sldId id="535"/>
            <p14:sldId id="495"/>
            <p14:sldId id="472"/>
            <p14:sldId id="529"/>
            <p14:sldId id="497"/>
            <p14:sldId id="530"/>
            <p14:sldId id="505"/>
            <p14:sldId id="531"/>
            <p14:sldId id="508"/>
            <p14:sldId id="532"/>
            <p14:sldId id="4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0AF474"/>
    <a:srgbClr val="DDDDDD"/>
    <a:srgbClr val="FFFFCC"/>
    <a:srgbClr val="FFDEBD"/>
    <a:srgbClr val="66FF33"/>
    <a:srgbClr val="EE362C"/>
    <a:srgbClr val="F2B800"/>
    <a:srgbClr val="CBF7FD"/>
    <a:srgbClr val="C3F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10DD40-FF64-40B5-BAFE-08748766205A}" v="3" dt="2024-11-16T23:57:56.5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7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642" y="13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885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625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396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70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8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49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0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1423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8606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633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809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59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8637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763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8365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0453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369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4386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876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8237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689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0076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377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44448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263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450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154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971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439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6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1728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594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677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9977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B33B815-6EDE-30EE-382D-EFEBD3AB8ED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9A92851-EB7C-90DE-F8E7-89E8379E2C8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086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adiopaedia.org/cases/normal-femur-radiographs-1?lang=us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://www.radtechonduty.com/2012/11/lateral-view-femur.html" TargetMode="Externa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adtechonduty.com/2012/10/pa-projection-patella.html" TargetMode="Externa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hyperlink" Target="https://ce4rt.com/positioning/radiographic-positioning-of-the-knee-pa-views/" TargetMode="Externa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e4rt.com/positioning/radiographic-positioning-of-the-knee-patella-views/" TargetMode="External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826832" y="2458387"/>
            <a:ext cx="5841167" cy="1051576"/>
          </a:xfrm>
        </p:spPr>
        <p:txBody>
          <a:bodyPr>
            <a:normAutofit fontScale="90000"/>
          </a:bodyPr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826832" y="3602038"/>
            <a:ext cx="5841168" cy="1655762"/>
          </a:xfrm>
        </p:spPr>
        <p:txBody>
          <a:bodyPr>
            <a:normAutofit/>
          </a:bodyPr>
          <a:lstStyle/>
          <a:p>
            <a:pPr algn="l"/>
            <a:r>
              <a:rPr lang="en-US" sz="2800" u="sng" dirty="0"/>
              <a:t>Outcome 6-10:</a:t>
            </a:r>
            <a:r>
              <a:rPr lang="en-US" sz="2800" dirty="0"/>
              <a:t> </a:t>
            </a:r>
          </a:p>
          <a:p>
            <a:pPr algn="l"/>
            <a:r>
              <a:rPr lang="en-US" sz="2800" dirty="0"/>
              <a:t>Positioning – Femur &amp; Knee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Module Reading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246→250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0000"/>
                </a:solidFill>
              </a:rPr>
              <a:t>Pgs: 278→280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Femur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42412" y="1102761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1438" y="2798595"/>
            <a:ext cx="3220806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Femur radiographs require the entire femur, entire hip &amp; knee joint AND at least 1-inch of proximal tibia/fibula</a:t>
            </a:r>
            <a:endParaRPr lang="en-CA" sz="1400" dirty="0"/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2758545" y="6283055"/>
            <a:ext cx="1212992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Image Library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3340346" y="31679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8" r="21181"/>
          <a:stretch/>
        </p:blipFill>
        <p:spPr>
          <a:xfrm>
            <a:off x="2692822" y="3537259"/>
            <a:ext cx="1310010" cy="27467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4" r="19752"/>
          <a:stretch/>
        </p:blipFill>
        <p:spPr>
          <a:xfrm>
            <a:off x="2685338" y="1840410"/>
            <a:ext cx="1310016" cy="26550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b="7939"/>
          <a:stretch/>
        </p:blipFill>
        <p:spPr>
          <a:xfrm>
            <a:off x="7490144" y="1810647"/>
            <a:ext cx="2698112" cy="431962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328045" y="6234706"/>
            <a:ext cx="330041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800" dirty="0">
                <a:hlinkClick r:id="rId6"/>
              </a:rPr>
              <a:t>https://radiopaedia.org/cases/normal-femur-radiographs-1?lang=us</a:t>
            </a:r>
            <a:endParaRPr lang="en-CA" sz="800" dirty="0"/>
          </a:p>
        </p:txBody>
      </p:sp>
    </p:spTree>
    <p:extLst>
      <p:ext uri="{BB962C8B-B14F-4D97-AF65-F5344CB8AC3E}">
        <p14:creationId xmlns:p14="http://schemas.microsoft.com/office/powerpoint/2010/main" val="2379678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Femur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933831" y="1966515"/>
            <a:ext cx="8296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*Must prove overlap using anatomical marker</a:t>
            </a:r>
          </a:p>
        </p:txBody>
      </p:sp>
      <p:sp>
        <p:nvSpPr>
          <p:cNvPr id="8" name="Rectangle 7"/>
          <p:cNvSpPr/>
          <p:nvPr/>
        </p:nvSpPr>
        <p:spPr>
          <a:xfrm>
            <a:off x="2741619" y="2589359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110cm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(i.e. </a:t>
            </a:r>
            <a:r>
              <a:rPr lang="en-CA" sz="24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blue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lock must be engaged)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Femur technique = 75→85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6949" y="3826826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Table IR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*1</a:t>
            </a:r>
            <a:r>
              <a:rPr lang="en-CA" sz="28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image should be over site of injury</a:t>
            </a:r>
          </a:p>
        </p:txBody>
      </p:sp>
    </p:spTree>
    <p:extLst>
      <p:ext uri="{BB962C8B-B14F-4D97-AF65-F5344CB8AC3E}">
        <p14:creationId xmlns:p14="http://schemas.microsoft.com/office/powerpoint/2010/main" val="343721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46" y="880266"/>
            <a:ext cx="4161022" cy="5548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5050" t="21493"/>
          <a:stretch/>
        </p:blipFill>
        <p:spPr>
          <a:xfrm>
            <a:off x="5305168" y="4822589"/>
            <a:ext cx="842922" cy="1605708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356693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Femur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9798" y="968871"/>
            <a:ext cx="43982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bringing the patient in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48090" y="1959487"/>
            <a:ext cx="4444764" cy="362406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and IR aligned @ 110cm SID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lock: </a:t>
            </a:r>
            <a:r>
              <a:rPr lang="en-CA" sz="2000" dirty="0">
                <a:solidFill>
                  <a:srgbClr val="00B0F0"/>
                </a:solidFill>
                <a:latin typeface="Arial"/>
                <a:cs typeface="Arial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 tube to IR </a:t>
            </a:r>
            <a:r>
              <a:rPr lang="en-CA" sz="2000" dirty="0">
                <a:solidFill>
                  <a:srgbClr val="00B0F0"/>
                </a:solidFill>
                <a:latin typeface="Arial"/>
                <a:cs typeface="Arial"/>
              </a:rPr>
              <a:t>laterally/medially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Laser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light: </a:t>
            </a:r>
            <a:r>
              <a:rPr lang="en-C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tube to IR </a:t>
            </a:r>
            <a:r>
              <a:rPr lang="en-CA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superiorly/inferiorly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Correct anatomical marker </a:t>
            </a:r>
            <a:r>
              <a:rPr lang="en-CA" sz="2000">
                <a:solidFill>
                  <a:srgbClr val="000000"/>
                </a:solidFill>
                <a:latin typeface="Arial"/>
                <a:cs typeface="Arial"/>
              </a:rPr>
              <a:t>selected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Patient drape/patient sheet ready for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Ensure IR is covered completely prior to patient mount/dismount</a:t>
            </a: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2540921" y="6575495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1704947" y="852365"/>
            <a:ext cx="2500469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For table imaging: All locks must be </a:t>
            </a:r>
            <a:r>
              <a:rPr lang="en-CA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“on” </a:t>
            </a:r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except yellow &amp; </a:t>
            </a:r>
            <a:r>
              <a:rPr lang="en-CA" i="1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green</a:t>
            </a:r>
            <a:endParaRPr lang="en-CA" i="1" u="sng" dirty="0"/>
          </a:p>
        </p:txBody>
      </p:sp>
      <p:sp>
        <p:nvSpPr>
          <p:cNvPr id="15" name="Rectangle 14"/>
          <p:cNvSpPr/>
          <p:nvPr/>
        </p:nvSpPr>
        <p:spPr>
          <a:xfrm>
            <a:off x="1587914" y="6132564"/>
            <a:ext cx="3065166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*lock engaged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1540671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15177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Femur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76090" y="1015787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1853" y="1625233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Any clothing or objects between the waist to the ankles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71692" y="2579340"/>
            <a:ext cx="7752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Marker placed under </a:t>
            </a:r>
            <a:r>
              <a:rPr lang="en-CA" sz="2400" i="1" u="sng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soft-tissue</a:t>
            </a:r>
            <a:r>
              <a:rPr lang="en-CA" sz="24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anatomy shadow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76090" y="3151899"/>
            <a:ext cx="9144000" cy="3545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external landmarks when positioning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Proximal AP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Femur projections: must palpate </a:t>
            </a: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Bilateral ASIS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Proximal Lateral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Femur projections: same positioning requirements as Hip projections EXCEPT </a:t>
            </a:r>
            <a:r>
              <a:rPr lang="en-CA" sz="240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cannot twist/tilt collimator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Distal Femur </a:t>
            </a: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projections: </a:t>
            </a:r>
            <a:r>
              <a:rPr lang="en-CA" sz="2400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must palpate Femoral epicondyles 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453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25719" y="-41897"/>
            <a:ext cx="10515600" cy="1325563"/>
          </a:xfrm>
        </p:spPr>
        <p:txBody>
          <a:bodyPr/>
          <a:lstStyle/>
          <a:p>
            <a:r>
              <a:rPr lang="en-CA" dirty="0"/>
              <a:t>Guidelines/Considerations</a:t>
            </a:r>
          </a:p>
        </p:txBody>
      </p:sp>
      <p:sp>
        <p:nvSpPr>
          <p:cNvPr id="9" name="Rectangle 8"/>
          <p:cNvSpPr/>
          <p:nvPr/>
        </p:nvSpPr>
        <p:spPr>
          <a:xfrm>
            <a:off x="1624430" y="935721"/>
            <a:ext cx="69879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For </a:t>
            </a: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Femur </a:t>
            </a: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Projections: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624430" y="1478504"/>
            <a:ext cx="8918178" cy="90019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Ø"/>
            </a:pPr>
            <a:r>
              <a:rPr lang="en-US" sz="2600" dirty="0">
                <a:solidFill>
                  <a:schemeClr val="tx1"/>
                </a:solidFill>
              </a:rPr>
              <a:t>Must prove overlap between two images taken for the same projection </a:t>
            </a:r>
          </a:p>
        </p:txBody>
      </p:sp>
      <p:sp>
        <p:nvSpPr>
          <p:cNvPr id="2" name="Rectangle 1"/>
          <p:cNvSpPr/>
          <p:nvPr/>
        </p:nvSpPr>
        <p:spPr>
          <a:xfrm>
            <a:off x="2445104" y="3699945"/>
            <a:ext cx="7486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i="1" dirty="0">
                <a:solidFill>
                  <a:prstClr val="black"/>
                </a:solidFill>
              </a:rPr>
              <a:t>Include remaining anatomy in second “smaller” image</a:t>
            </a:r>
          </a:p>
        </p:txBody>
      </p:sp>
      <p:sp>
        <p:nvSpPr>
          <p:cNvPr id="7" name="Rectangle 6"/>
          <p:cNvSpPr/>
          <p:nvPr/>
        </p:nvSpPr>
        <p:spPr>
          <a:xfrm>
            <a:off x="1882672" y="2378699"/>
            <a:ext cx="6887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 Try to include site of injury in one image</a:t>
            </a:r>
          </a:p>
        </p:txBody>
      </p:sp>
      <p:sp>
        <p:nvSpPr>
          <p:cNvPr id="8" name="Rectangle 7"/>
          <p:cNvSpPr/>
          <p:nvPr/>
        </p:nvSpPr>
        <p:spPr>
          <a:xfrm>
            <a:off x="1933356" y="4559526"/>
            <a:ext cx="8402135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 If present, demonstrate entire ORIF in one image (if possible) ORIF is Open Reduction Internal Fixation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1588972" y="5465733"/>
            <a:ext cx="8918178" cy="105304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600" dirty="0">
                <a:solidFill>
                  <a:schemeClr val="tx1"/>
                </a:solidFill>
              </a:rPr>
              <a:t> *Remember: </a:t>
            </a:r>
            <a:r>
              <a:rPr lang="en-US" b="1" i="1" dirty="0">
                <a:solidFill>
                  <a:schemeClr val="tx1"/>
                </a:solidFill>
              </a:rPr>
              <a:t>Joint above &amp; joint below must be included in all long bone x-rays</a:t>
            </a:r>
            <a:endParaRPr lang="en-US" sz="2600" b="1" i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45105" y="2806028"/>
            <a:ext cx="7486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i="1" dirty="0">
                <a:solidFill>
                  <a:prstClr val="black"/>
                </a:solidFill>
              </a:rPr>
              <a:t>Should be the image that contains the most anatomy (i.e. the “largest” image)</a:t>
            </a:r>
          </a:p>
        </p:txBody>
      </p:sp>
    </p:spTree>
    <p:extLst>
      <p:ext uri="{BB962C8B-B14F-4D97-AF65-F5344CB8AC3E}">
        <p14:creationId xmlns:p14="http://schemas.microsoft.com/office/powerpoint/2010/main" val="30163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Femur Protocol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3000" b="1" u="sng" dirty="0"/>
              <a:t>Routine</a:t>
            </a:r>
            <a:r>
              <a:rPr lang="en-US" sz="3000" dirty="0"/>
              <a:t>: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  <a:r>
              <a:rPr lang="en-US" sz="2400" i="1" dirty="0"/>
              <a:t>– (2 images: 1 proximal &amp; 1 distal)</a:t>
            </a:r>
          </a:p>
          <a:p>
            <a:pPr>
              <a:lnSpc>
                <a:spcPct val="200000"/>
              </a:lnSpc>
              <a:spcAft>
                <a:spcPts val="3000"/>
              </a:spcAft>
              <a:buFont typeface="Wingdings" panose="05000000000000000000" pitchFamily="2" charset="2"/>
              <a:buChar char="Ø"/>
            </a:pPr>
            <a:r>
              <a:rPr lang="en-US" dirty="0"/>
              <a:t>Lateral </a:t>
            </a:r>
            <a:r>
              <a:rPr lang="en-US" sz="2400" i="1" dirty="0"/>
              <a:t>– (2 images: 1 proximal &amp; 1 distal)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482408" y="5783286"/>
            <a:ext cx="8918178" cy="62861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6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56" b="10085"/>
          <a:stretch/>
        </p:blipFill>
        <p:spPr bwMode="auto">
          <a:xfrm>
            <a:off x="6630390" y="1623359"/>
            <a:ext cx="3980941" cy="332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7651277" y="489627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769699" y="-88891"/>
            <a:ext cx="10515600" cy="1325563"/>
          </a:xfrm>
        </p:spPr>
        <p:txBody>
          <a:bodyPr/>
          <a:lstStyle/>
          <a:p>
            <a:r>
              <a:rPr lang="en-CA" dirty="0"/>
              <a:t>Positioning – AP Distal Femur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0" y="1750142"/>
            <a:ext cx="6534659" cy="4278801"/>
          </a:xfrm>
        </p:spPr>
        <p:txBody>
          <a:bodyPr>
            <a:normAutofit lnSpcReduction="10000"/>
          </a:bodyPr>
          <a:lstStyle/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Ensure the patient is lying straight on the table (hips, shoulders, </a:t>
            </a:r>
            <a:r>
              <a:rPr lang="en-CA" sz="2200" i="1" dirty="0"/>
              <a:t>&amp; femur </a:t>
            </a:r>
            <a:r>
              <a:rPr lang="en-CA" sz="2200" dirty="0"/>
              <a:t>parallel to long edge of table) 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i="1" dirty="0">
                <a:solidFill>
                  <a:srgbClr val="FF00FF"/>
                </a:solidFill>
              </a:rPr>
              <a:t>Use patient draping </a:t>
            </a:r>
          </a:p>
          <a:p>
            <a:pPr marL="45720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ASIS’s should be level</a:t>
            </a:r>
            <a:endParaRPr lang="en-CA" sz="2200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b="1" u="sng" dirty="0"/>
              <a:t>Knee</a:t>
            </a:r>
            <a:r>
              <a:rPr lang="en-CA" sz="2200" dirty="0"/>
              <a:t> must be positioned in true AP</a:t>
            </a:r>
          </a:p>
          <a:p>
            <a:pPr indent="0">
              <a:buNone/>
              <a:defRPr/>
            </a:pPr>
            <a:r>
              <a:rPr lang="en-CA" sz="2000" b="1" i="1" dirty="0">
                <a:solidFill>
                  <a:srgbClr val="CC00FF"/>
                </a:solidFill>
              </a:rPr>
              <a:t> Femoral epicondyles parallel to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Place an anatomical marker, </a:t>
            </a:r>
          </a:p>
          <a:p>
            <a:pPr indent="0">
              <a:buNone/>
              <a:defRPr/>
            </a:pPr>
            <a:r>
              <a:rPr lang="en-CA" sz="2200" dirty="0"/>
              <a:t>at the </a:t>
            </a:r>
            <a:r>
              <a:rPr lang="en-CA" sz="2200" i="1" u="sng" dirty="0">
                <a:solidFill>
                  <a:srgbClr val="CC00FF"/>
                </a:solidFill>
              </a:rPr>
              <a:t>top lateral edge</a:t>
            </a:r>
            <a:r>
              <a:rPr lang="en-CA" sz="2200" i="1" dirty="0">
                <a:solidFill>
                  <a:srgbClr val="CC00FF"/>
                </a:solidFill>
              </a:rPr>
              <a:t> </a:t>
            </a:r>
            <a:r>
              <a:rPr lang="en-CA" sz="2200" dirty="0"/>
              <a:t>of the light field </a:t>
            </a:r>
          </a:p>
          <a:p>
            <a:pPr indent="0">
              <a:buNone/>
              <a:defRPr/>
            </a:pPr>
            <a:r>
              <a:rPr lang="en-CA" sz="2200" dirty="0"/>
              <a:t>(to prove overlap), and make final adjustments</a:t>
            </a:r>
          </a:p>
          <a:p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838484" y="5190227"/>
            <a:ext cx="4134315" cy="12302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Note: the longer field size should include site of injury, and the marker is used to prove overlap (as seen in the next slide)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78969" y="1062869"/>
            <a:ext cx="3883781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Follow ALARA when proving overlap</a:t>
            </a:r>
          </a:p>
        </p:txBody>
      </p:sp>
      <p:cxnSp>
        <p:nvCxnSpPr>
          <p:cNvPr id="16" name="Straight Arrow Connector 15"/>
          <p:cNvCxnSpPr>
            <a:cxnSpLocks/>
            <a:stCxn id="15" idx="0"/>
          </p:cNvCxnSpPr>
          <p:nvPr/>
        </p:nvCxnSpPr>
        <p:spPr>
          <a:xfrm flipH="1" flipV="1">
            <a:off x="7907252" y="4570894"/>
            <a:ext cx="998390" cy="619333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6765" y="3580571"/>
            <a:ext cx="1141468" cy="136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16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802" y="1497769"/>
            <a:ext cx="4824369" cy="40338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7493"/>
            <a:ext cx="10515600" cy="1325563"/>
          </a:xfrm>
        </p:spPr>
        <p:txBody>
          <a:bodyPr/>
          <a:lstStyle/>
          <a:p>
            <a:r>
              <a:rPr lang="en-CA" dirty="0"/>
              <a:t>Positioning – AP Distal Femur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5401318" y="554309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sp>
        <p:nvSpPr>
          <p:cNvPr id="19" name="TextBox 18"/>
          <p:cNvSpPr txBox="1"/>
          <p:nvPr/>
        </p:nvSpPr>
        <p:spPr>
          <a:xfrm>
            <a:off x="3107268" y="874252"/>
            <a:ext cx="6685661" cy="584775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/>
              <a:t>Note: Check for Diverging rays! </a:t>
            </a:r>
          </a:p>
          <a:p>
            <a:r>
              <a:rPr lang="en-US" sz="1400" i="1" dirty="0"/>
              <a:t>Light-fields on patient’s are smaller than they appear radiographically.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390828" y="4267452"/>
            <a:ext cx="2149434" cy="584775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Femoral Epicondyles parallel to IR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828" y="1889404"/>
            <a:ext cx="1988688" cy="2392806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7145898" y="5156893"/>
            <a:ext cx="4603650" cy="915043"/>
            <a:chOff x="4933502" y="5299498"/>
            <a:chExt cx="4603650" cy="915043"/>
          </a:xfrm>
        </p:grpSpPr>
        <p:cxnSp>
          <p:nvCxnSpPr>
            <p:cNvPr id="37" name="Straight Arrow Connector 36"/>
            <p:cNvCxnSpPr>
              <a:cxnSpLocks/>
              <a:stCxn id="34" idx="0"/>
            </p:cNvCxnSpPr>
            <p:nvPr/>
          </p:nvCxnSpPr>
          <p:spPr>
            <a:xfrm flipH="1" flipV="1">
              <a:off x="5368020" y="5299498"/>
              <a:ext cx="1867307" cy="26871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4933502" y="5568210"/>
              <a:ext cx="4603650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 </a:t>
              </a:r>
              <a:r>
                <a:rPr lang="en-US" b="1" u="sng" dirty="0"/>
                <a:t>on the IR</a:t>
              </a:r>
              <a:r>
                <a:rPr lang="en-US" dirty="0"/>
                <a:t> @ least 1-inch below knee joint</a:t>
              </a: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092739" y="6098527"/>
            <a:ext cx="4440500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i="1" dirty="0"/>
              <a:t>*Knee joint is ½ inch below apex of patella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1670300" y="1605933"/>
            <a:ext cx="3759092" cy="1549278"/>
            <a:chOff x="287449" y="5996229"/>
            <a:chExt cx="3759092" cy="1549278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3748631" y="6642560"/>
              <a:ext cx="297910" cy="90294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287449" y="5996229"/>
              <a:ext cx="3586256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½ between femoral epicondyles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564687" y="4068967"/>
            <a:ext cx="3291109" cy="1010033"/>
            <a:chOff x="-644556" y="5762907"/>
            <a:chExt cx="3291109" cy="1010033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2366969" y="6409238"/>
              <a:ext cx="279584" cy="363702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-644556" y="5762907"/>
              <a:ext cx="3075036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over superior lateral corner – to prove overlap</a:t>
              </a: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670300" y="2592650"/>
            <a:ext cx="2228766" cy="120032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@ least ½ inch beyond femoral epicondyles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89422" y="5358428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</p:spTree>
    <p:extLst>
      <p:ext uri="{BB962C8B-B14F-4D97-AF65-F5344CB8AC3E}">
        <p14:creationId xmlns:p14="http://schemas.microsoft.com/office/powerpoint/2010/main" val="256244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5996" b="15712"/>
          <a:stretch/>
        </p:blipFill>
        <p:spPr>
          <a:xfrm>
            <a:off x="6545742" y="1674498"/>
            <a:ext cx="3657598" cy="333041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116533"/>
            <a:ext cx="10515600" cy="1325563"/>
          </a:xfrm>
        </p:spPr>
        <p:txBody>
          <a:bodyPr/>
          <a:lstStyle/>
          <a:p>
            <a:r>
              <a:rPr lang="en-CA" dirty="0"/>
              <a:t>Positioning – AP Proximal Femur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5025" y="1567795"/>
            <a:ext cx="5950975" cy="4803508"/>
          </a:xfrm>
        </p:spPr>
        <p:txBody>
          <a:bodyPr/>
          <a:lstStyle/>
          <a:p>
            <a:pPr>
              <a:lnSpc>
                <a:spcPct val="90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Ensure affected leg is parallel to long edge of table</a:t>
            </a:r>
          </a:p>
          <a:p>
            <a:pPr>
              <a:lnSpc>
                <a:spcPct val="90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ASIS’s should be level 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b="1" u="sng" dirty="0"/>
              <a:t>Hip</a:t>
            </a:r>
            <a:r>
              <a:rPr lang="en-CA" sz="2400" dirty="0"/>
              <a:t> must be positioned in true AP</a:t>
            </a:r>
          </a:p>
          <a:p>
            <a:pPr marL="800100" lvl="1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000" i="1" dirty="0"/>
              <a:t>Internally rotate leg 15-20</a:t>
            </a:r>
            <a:r>
              <a:rPr lang="en-CA" sz="2000" i="1" baseline="30000" dirty="0"/>
              <a:t>o</a:t>
            </a:r>
            <a:endParaRPr lang="en-CA" sz="2000" i="1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</a:t>
            </a:r>
          </a:p>
          <a:p>
            <a:pPr indent="0">
              <a:buNone/>
              <a:defRPr/>
            </a:pPr>
            <a:r>
              <a:rPr lang="en-CA" sz="2400" dirty="0"/>
              <a:t>at the </a:t>
            </a:r>
            <a:r>
              <a:rPr lang="en-CA" sz="2400" i="1" u="sng" dirty="0">
                <a:solidFill>
                  <a:srgbClr val="CC00FF"/>
                </a:solidFill>
              </a:rPr>
              <a:t>bottom lateral edge</a:t>
            </a:r>
            <a:r>
              <a:rPr lang="en-CA" sz="2400" i="1" dirty="0">
                <a:solidFill>
                  <a:srgbClr val="CC00FF"/>
                </a:solidFill>
              </a:rPr>
              <a:t> </a:t>
            </a:r>
            <a:r>
              <a:rPr lang="en-CA" sz="2400" dirty="0"/>
              <a:t>of the light field</a:t>
            </a:r>
          </a:p>
          <a:p>
            <a:pPr indent="0">
              <a:buNone/>
              <a:defRPr/>
            </a:pPr>
            <a:r>
              <a:rPr lang="en-CA" sz="2400" dirty="0"/>
              <a:t>(to prove overlap), and make final adjustments</a:t>
            </a:r>
          </a:p>
          <a:p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668360" y="745352"/>
            <a:ext cx="4999639" cy="66253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*AP proximal femur positioning is the same as AP hip positioning </a:t>
            </a:r>
            <a:r>
              <a:rPr lang="en-US" sz="1400" i="1" dirty="0"/>
              <a:t>(as per Bontrager page 288)  </a:t>
            </a:r>
            <a:endParaRPr lang="en-US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6349797" y="5243242"/>
            <a:ext cx="4750821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Note: Collimation should start at (and include) location of marker from distal femur image (to prove overlap), and extend to include hip joint superiorly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9188214" y="4651160"/>
            <a:ext cx="177316" cy="592080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4"/>
          <p:cNvSpPr txBox="1">
            <a:spLocks/>
          </p:cNvSpPr>
          <p:nvPr/>
        </p:nvSpPr>
        <p:spPr>
          <a:xfrm>
            <a:off x="7443634" y="4996257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b="78861"/>
          <a:stretch/>
        </p:blipFill>
        <p:spPr>
          <a:xfrm>
            <a:off x="6545743" y="1674498"/>
            <a:ext cx="3657598" cy="87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119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880" y="1880558"/>
            <a:ext cx="4491762" cy="40875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4"/>
          <a:srcRect l="15108" t="28843" b="58191"/>
          <a:stretch/>
        </p:blipFill>
        <p:spPr>
          <a:xfrm>
            <a:off x="3469880" y="1960344"/>
            <a:ext cx="4491762" cy="9147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299" y="-294267"/>
            <a:ext cx="10515600" cy="1325563"/>
          </a:xfrm>
        </p:spPr>
        <p:txBody>
          <a:bodyPr/>
          <a:lstStyle/>
          <a:p>
            <a:r>
              <a:rPr lang="en-CA" dirty="0"/>
              <a:t>Positioning – AP Proximal Femur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5490526" y="5935988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39" name="Group 38"/>
          <p:cNvGrpSpPr/>
          <p:nvPr/>
        </p:nvGrpSpPr>
        <p:grpSpPr>
          <a:xfrm>
            <a:off x="5856359" y="1622130"/>
            <a:ext cx="5482539" cy="2054607"/>
            <a:chOff x="4530379" y="6008459"/>
            <a:chExt cx="5482539" cy="2054607"/>
          </a:xfrm>
        </p:grpSpPr>
        <p:cxnSp>
          <p:nvCxnSpPr>
            <p:cNvPr id="40" name="Straight Arrow Connector 39"/>
            <p:cNvCxnSpPr/>
            <p:nvPr/>
          </p:nvCxnSpPr>
          <p:spPr>
            <a:xfrm flipH="1">
              <a:off x="5424572" y="6377791"/>
              <a:ext cx="1470443" cy="1685275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4530379" y="6008459"/>
              <a:ext cx="5482539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979030" y="5265395"/>
            <a:ext cx="3580599" cy="1200329"/>
            <a:chOff x="-941812" y="5891844"/>
            <a:chExt cx="3580599" cy="1200329"/>
          </a:xfrm>
        </p:grpSpPr>
        <p:cxnSp>
          <p:nvCxnSpPr>
            <p:cNvPr id="50" name="Straight Arrow Connector 49"/>
            <p:cNvCxnSpPr>
              <a:stCxn id="49" idx="1"/>
            </p:cNvCxnSpPr>
            <p:nvPr/>
          </p:nvCxnSpPr>
          <p:spPr>
            <a:xfrm flipH="1" flipV="1">
              <a:off x="-941812" y="6255354"/>
              <a:ext cx="505563" cy="236655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-436249" y="5891844"/>
              <a:ext cx="3075036" cy="120032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CC00FF"/>
                  </a:solidFill>
                </a:rPr>
                <a:t>Marker in same location</a:t>
              </a:r>
              <a:r>
                <a:rPr lang="en-US" dirty="0"/>
                <a:t> should now be over inferior lateral corner – to prove overlap</a:t>
              </a: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749635" y="1554684"/>
            <a:ext cx="2430631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Lateral-medial collimation: should “clip” symphysis pubis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80539" y="6089348"/>
            <a:ext cx="4918584" cy="376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54560" y="902343"/>
            <a:ext cx="9053079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*AP proximal femur positioning is the same as AP hip positioning </a:t>
            </a:r>
            <a:r>
              <a:rPr lang="en-US" sz="1400" i="1" dirty="0"/>
              <a:t>(as per Bontrager page 288)  </a:t>
            </a:r>
            <a:endParaRPr lang="en-US" i="1" dirty="0"/>
          </a:p>
        </p:txBody>
      </p:sp>
      <p:cxnSp>
        <p:nvCxnSpPr>
          <p:cNvPr id="26" name="Straight Arrow Connector 25"/>
          <p:cNvCxnSpPr>
            <a:stCxn id="51" idx="3"/>
          </p:cNvCxnSpPr>
          <p:nvPr/>
        </p:nvCxnSpPr>
        <p:spPr>
          <a:xfrm>
            <a:off x="4180265" y="2016349"/>
            <a:ext cx="1122668" cy="1119254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0995" y="2543510"/>
            <a:ext cx="2286198" cy="2274005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1580540" y="3676736"/>
            <a:ext cx="2413529" cy="1651294"/>
            <a:chOff x="4582542" y="2977077"/>
            <a:chExt cx="2413529" cy="1651294"/>
          </a:xfrm>
        </p:grpSpPr>
        <p:cxnSp>
          <p:nvCxnSpPr>
            <p:cNvPr id="56" name="Straight Arrow Connector 55"/>
            <p:cNvCxnSpPr>
              <a:stCxn id="57" idx="0"/>
            </p:cNvCxnSpPr>
            <p:nvPr/>
          </p:nvCxnSpPr>
          <p:spPr>
            <a:xfrm flipV="1">
              <a:off x="5603819" y="2977077"/>
              <a:ext cx="1392252" cy="100496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4582542" y="3982040"/>
              <a:ext cx="204255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light-field on patient at ASIS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812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930" y="3811651"/>
            <a:ext cx="3808338" cy="26229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1862" y="-234280"/>
            <a:ext cx="10515600" cy="1325563"/>
          </a:xfrm>
        </p:spPr>
        <p:txBody>
          <a:bodyPr/>
          <a:lstStyle/>
          <a:p>
            <a:r>
              <a:rPr lang="en-CA" dirty="0"/>
              <a:t>Positioning – Lateral Distal Femur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638301" y="776564"/>
            <a:ext cx="3381375" cy="2682801"/>
            <a:chOff x="0" y="604618"/>
            <a:chExt cx="3381375" cy="2682801"/>
          </a:xfrm>
        </p:grpSpPr>
        <p:pic>
          <p:nvPicPr>
            <p:cNvPr id="5124" name="Picture 4" descr="http://4.bp.blogspot.com/-1yN3S3fu2SA/ULcbmttWUjI/AAAAAAAAAlI/5823HjKH69E/s1600/lateral+femur+distal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782343"/>
              <a:ext cx="3381375" cy="2505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/>
            <p:cNvSpPr/>
            <p:nvPr/>
          </p:nvSpPr>
          <p:spPr>
            <a:xfrm>
              <a:off x="180970" y="604618"/>
              <a:ext cx="3157538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sz="800" dirty="0">
                  <a:hlinkClick r:id="rId5"/>
                </a:rPr>
                <a:t>http://www.radtechonduty.com/2012/11/lateral-view-femur.html</a:t>
              </a:r>
              <a:endParaRPr lang="en-CA" sz="800" dirty="0"/>
            </a:p>
          </p:txBody>
        </p:sp>
      </p:grpSp>
      <p:cxnSp>
        <p:nvCxnSpPr>
          <p:cNvPr id="16" name="Straight Arrow Connector 15"/>
          <p:cNvCxnSpPr>
            <a:endCxn id="5124" idx="3"/>
          </p:cNvCxnSpPr>
          <p:nvPr/>
        </p:nvCxnSpPr>
        <p:spPr>
          <a:xfrm flipH="1" flipV="1">
            <a:off x="5019675" y="2206826"/>
            <a:ext cx="713186" cy="426658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5209597" y="3272952"/>
            <a:ext cx="570498" cy="945587"/>
          </a:xfrm>
          <a:prstGeom prst="straightConnector1">
            <a:avLst/>
          </a:prstGeom>
          <a:ln w="38100">
            <a:solidFill>
              <a:srgbClr val="CC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4218" y="1249923"/>
            <a:ext cx="5111462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Collimator head can NOT be tilted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94846" y="1797610"/>
            <a:ext cx="6411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ts val="1000"/>
              </a:spcAft>
              <a:buFont typeface="Wingdings" pitchFamily="2" charset="2"/>
              <a:buChar char="Ø"/>
            </a:pPr>
            <a:r>
              <a:rPr lang="en-C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Ensure affected leg is parallel to long edge of table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444218" y="3342432"/>
            <a:ext cx="54597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b="1" dirty="0"/>
              <a:t> </a:t>
            </a:r>
            <a:r>
              <a:rPr lang="en-CA" sz="2000" b="1" u="sng" dirty="0"/>
              <a:t>Knee</a:t>
            </a:r>
            <a:r>
              <a:rPr lang="en-CA" sz="2000" dirty="0"/>
              <a:t> must be positioned in true lateral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000" b="1" i="1" dirty="0"/>
              <a:t>Femoral epicondyles perpendicular to IR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985166" y="871228"/>
            <a:ext cx="576024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spcAft>
                <a:spcPts val="10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Flex knee with patient on affected side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865015" y="5546568"/>
            <a:ext cx="2568440" cy="3711"/>
          </a:xfrm>
          <a:prstGeom prst="line">
            <a:avLst/>
          </a:prstGeom>
          <a:ln w="28575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39" idx="1"/>
          </p:cNvCxnSpPr>
          <p:nvPr/>
        </p:nvCxnSpPr>
        <p:spPr>
          <a:xfrm flipH="1">
            <a:off x="3946567" y="5903213"/>
            <a:ext cx="1893413" cy="113167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  <a:stCxn id="32" idx="1"/>
          </p:cNvCxnSpPr>
          <p:nvPr/>
        </p:nvCxnSpPr>
        <p:spPr>
          <a:xfrm flipH="1">
            <a:off x="4520322" y="5023283"/>
            <a:ext cx="1311991" cy="53696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832313" y="4838617"/>
            <a:ext cx="523881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A lateral limb will display a “level” light field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39979" y="5441547"/>
            <a:ext cx="466423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Note: the longer field size should include site of injury, and the marker is used to prove overlap (as seen in the next slide)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43933" y="2626621"/>
            <a:ext cx="6411908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Two different positions can be used to ensure the unaffected leg will not obscure the image</a:t>
            </a:r>
            <a:endParaRPr lang="en-US" b="1" u="sng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5410" y="3611934"/>
            <a:ext cx="1050740" cy="1062193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560439" y="3427268"/>
            <a:ext cx="3883781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Follow ALARA when proving overlap</a:t>
            </a:r>
          </a:p>
        </p:txBody>
      </p:sp>
      <p:sp>
        <p:nvSpPr>
          <p:cNvPr id="40" name="Text Placeholder 4"/>
          <p:cNvSpPr txBox="1">
            <a:spLocks/>
          </p:cNvSpPr>
          <p:nvPr/>
        </p:nvSpPr>
        <p:spPr>
          <a:xfrm>
            <a:off x="2046682" y="6434644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279 Fig. 7.38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87682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44484"/>
            <a:ext cx="4846740" cy="33713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4344" y="2747347"/>
            <a:ext cx="5013656" cy="34574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72" y="-248289"/>
            <a:ext cx="10515600" cy="1325563"/>
          </a:xfrm>
        </p:spPr>
        <p:txBody>
          <a:bodyPr/>
          <a:lstStyle/>
          <a:p>
            <a:r>
              <a:rPr lang="en-CA" dirty="0"/>
              <a:t>Positioning – Lateral Distal Femur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93021" y="824872"/>
            <a:ext cx="4362059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Collimation: ½ inch anterior to patella &amp; ½ inch posterior to the femoral condyle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325985" y="2291829"/>
            <a:ext cx="501365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5746955" y="6070490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279 Fig. 7.38</a:t>
            </a:r>
            <a:endParaRPr lang="en-CA" dirty="0"/>
          </a:p>
        </p:txBody>
      </p:sp>
      <p:sp>
        <p:nvSpPr>
          <p:cNvPr id="24" name="TextBox 23"/>
          <p:cNvSpPr txBox="1"/>
          <p:nvPr/>
        </p:nvSpPr>
        <p:spPr>
          <a:xfrm>
            <a:off x="2266580" y="3398502"/>
            <a:ext cx="3976599" cy="5232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/>
              <a:t>Two positioning options</a:t>
            </a:r>
            <a:endParaRPr lang="en-US" sz="2800" b="1" u="sng" dirty="0"/>
          </a:p>
        </p:txBody>
      </p:sp>
      <p:sp>
        <p:nvSpPr>
          <p:cNvPr id="25" name="TextBox 24"/>
          <p:cNvSpPr txBox="1"/>
          <p:nvPr/>
        </p:nvSpPr>
        <p:spPr>
          <a:xfrm>
            <a:off x="6439761" y="748842"/>
            <a:ext cx="4324403" cy="33855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Collimator head can NOT be twisted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4849093" y="2039545"/>
            <a:ext cx="1303061" cy="289038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6024097" y="1438006"/>
            <a:ext cx="5135515" cy="2870049"/>
            <a:chOff x="7000686" y="4664111"/>
            <a:chExt cx="5135515" cy="2870049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7049161" y="5310442"/>
              <a:ext cx="523708" cy="2223718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7000686" y="4664111"/>
              <a:ext cx="5135515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medial femoral epicondyle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222384" y="5674106"/>
            <a:ext cx="3863902" cy="699937"/>
            <a:chOff x="5071630" y="6076818"/>
            <a:chExt cx="3805559" cy="699937"/>
          </a:xfrm>
        </p:grpSpPr>
        <p:cxnSp>
          <p:nvCxnSpPr>
            <p:cNvPr id="33" name="Straight Arrow Connector 32"/>
            <p:cNvCxnSpPr>
              <a:stCxn id="34" idx="3"/>
            </p:cNvCxnSpPr>
            <p:nvPr/>
          </p:nvCxnSpPr>
          <p:spPr>
            <a:xfrm flipV="1">
              <a:off x="8531084" y="6076818"/>
              <a:ext cx="346105" cy="376772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5071630" y="6130424"/>
              <a:ext cx="3459454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 field </a:t>
              </a:r>
              <a:r>
                <a:rPr lang="en-US" b="1" u="sng" dirty="0"/>
                <a:t>on the IR</a:t>
              </a:r>
              <a:r>
                <a:rPr lang="en-US" dirty="0"/>
                <a:t> @ least 1-inch below knee joint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491536" y="5674106"/>
            <a:ext cx="3164385" cy="801511"/>
            <a:chOff x="-344422" y="8113028"/>
            <a:chExt cx="3164385" cy="801511"/>
          </a:xfrm>
        </p:grpSpPr>
        <p:cxnSp>
          <p:nvCxnSpPr>
            <p:cNvPr id="38" name="Straight Arrow Connector 37"/>
            <p:cNvCxnSpPr>
              <a:stCxn id="41" idx="0"/>
            </p:cNvCxnSpPr>
            <p:nvPr/>
          </p:nvCxnSpPr>
          <p:spPr>
            <a:xfrm flipH="1" flipV="1">
              <a:off x="950569" y="8113028"/>
              <a:ext cx="287202" cy="155180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-344422" y="8268208"/>
              <a:ext cx="3164385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over superior anterior corner – to prove overlap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413171" y="4954117"/>
            <a:ext cx="2149434" cy="584775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600" dirty="0"/>
              <a:t>Femoral Epicondyles perpendicular to IR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6059" y="3829390"/>
            <a:ext cx="1511088" cy="1528557"/>
          </a:xfrm>
          <a:prstGeom prst="rect">
            <a:avLst/>
          </a:prstGeom>
        </p:spPr>
      </p:pic>
      <p:cxnSp>
        <p:nvCxnSpPr>
          <p:cNvPr id="64" name="Straight Arrow Connector 63"/>
          <p:cNvCxnSpPr>
            <a:stCxn id="45" idx="3"/>
          </p:cNvCxnSpPr>
          <p:nvPr/>
        </p:nvCxnSpPr>
        <p:spPr>
          <a:xfrm>
            <a:off x="5562606" y="5246504"/>
            <a:ext cx="347975" cy="0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2266580" y="4373315"/>
            <a:ext cx="212324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Knee flexed (˂45</a:t>
            </a:r>
            <a:r>
              <a:rPr lang="en-US" baseline="30000" dirty="0"/>
              <a:t>0</a:t>
            </a:r>
            <a:r>
              <a:rPr lang="en-US" dirty="0"/>
              <a:t>)</a:t>
            </a:r>
          </a:p>
        </p:txBody>
      </p:sp>
      <p:cxnSp>
        <p:nvCxnSpPr>
          <p:cNvPr id="70" name="Straight Arrow Connector 69"/>
          <p:cNvCxnSpPr/>
          <p:nvPr/>
        </p:nvCxnSpPr>
        <p:spPr>
          <a:xfrm flipV="1">
            <a:off x="4389821" y="4215865"/>
            <a:ext cx="1496239" cy="342117"/>
          </a:xfrm>
          <a:prstGeom prst="straightConnector1">
            <a:avLst/>
          </a:prstGeom>
          <a:ln w="381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112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137151"/>
            <a:ext cx="10515600" cy="1325563"/>
          </a:xfrm>
        </p:spPr>
        <p:txBody>
          <a:bodyPr/>
          <a:lstStyle/>
          <a:p>
            <a:r>
              <a:rPr lang="en-CA" dirty="0"/>
              <a:t>Positioning – Lateral Proximal Femur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40658" y="1188412"/>
            <a:ext cx="4638438" cy="4351338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Ensure femur on side of interest is parallel to long edge of table</a:t>
            </a:r>
          </a:p>
          <a:p>
            <a:pPr>
              <a:lnSpc>
                <a:spcPct val="90000"/>
              </a:lnSpc>
              <a:spcAft>
                <a:spcPts val="1800"/>
              </a:spcAft>
              <a:buFont typeface="Wingdings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 Ensure unaffected leg does not obscure (superimpose region of interest/ROI)</a:t>
            </a:r>
            <a:endParaRPr lang="en-CA" sz="2000" i="1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marker, at the </a:t>
            </a:r>
            <a:r>
              <a:rPr lang="en-CA" sz="2400" i="1" u="sng" dirty="0">
                <a:solidFill>
                  <a:srgbClr val="CC00FF"/>
                </a:solidFill>
              </a:rPr>
              <a:t>bottom anterior edge</a:t>
            </a:r>
            <a:r>
              <a:rPr lang="en-CA" sz="2400" i="1" dirty="0">
                <a:solidFill>
                  <a:srgbClr val="CC00FF"/>
                </a:solidFill>
              </a:rPr>
              <a:t> </a:t>
            </a:r>
            <a:r>
              <a:rPr lang="en-CA" sz="2400" dirty="0"/>
              <a:t>of the light field (to prove overlap), and make final adjustments</a:t>
            </a:r>
          </a:p>
          <a:p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6282343" y="5243241"/>
            <a:ext cx="399061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Note: Collimation should start at (and include) location of marker from distal femur image (to prove overlap), and extend to include hip joint superiorly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986402" y="1424913"/>
            <a:ext cx="4638438" cy="3635376"/>
            <a:chOff x="4462402" y="1109497"/>
            <a:chExt cx="4638438" cy="3635376"/>
          </a:xfrm>
        </p:grpSpPr>
        <p:pic>
          <p:nvPicPr>
            <p:cNvPr id="7170" name="Picture 2" descr="https://coursewareobjects.elsevier.com/objects/elr/Bontrager9e/IC/jpg/Chapter007/00704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2402" y="1109497"/>
              <a:ext cx="4638438" cy="3635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 rot="5400000">
              <a:off x="7011652" y="391757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L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040627" y="3357941"/>
              <a:ext cx="1410310" cy="821337"/>
            </a:xfrm>
            <a:prstGeom prst="rect">
              <a:avLst/>
            </a:prstGeom>
            <a:solidFill>
              <a:srgbClr val="FFFF00">
                <a:alpha val="28000"/>
              </a:srgbClr>
            </a:solidFill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 flipV="1">
            <a:off x="8380757" y="4469555"/>
            <a:ext cx="183870" cy="784577"/>
          </a:xfrm>
          <a:prstGeom prst="straightConnector1">
            <a:avLst/>
          </a:prstGeom>
          <a:ln w="38100">
            <a:solidFill>
              <a:srgbClr val="0AF47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25427" y="923524"/>
            <a:ext cx="3883781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Follow ALARA when proving overlap</a:t>
            </a:r>
          </a:p>
        </p:txBody>
      </p:sp>
    </p:spTree>
    <p:extLst>
      <p:ext uri="{BB962C8B-B14F-4D97-AF65-F5344CB8AC3E}">
        <p14:creationId xmlns:p14="http://schemas.microsoft.com/office/powerpoint/2010/main" val="2537358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0031" y="1469921"/>
            <a:ext cx="3523793" cy="47004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9477" y="-193960"/>
            <a:ext cx="10515600" cy="1325563"/>
          </a:xfrm>
        </p:spPr>
        <p:txBody>
          <a:bodyPr/>
          <a:lstStyle/>
          <a:p>
            <a:r>
              <a:rPr lang="en-CA" dirty="0"/>
              <a:t>Positioning – Lateral Proximal Femur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5538216" y="6236323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39" name="Group 38"/>
          <p:cNvGrpSpPr/>
          <p:nvPr/>
        </p:nvGrpSpPr>
        <p:grpSpPr>
          <a:xfrm>
            <a:off x="5856360" y="1622130"/>
            <a:ext cx="4729270" cy="2641113"/>
            <a:chOff x="4530380" y="6008459"/>
            <a:chExt cx="4729270" cy="2641113"/>
          </a:xfrm>
        </p:grpSpPr>
        <p:cxnSp>
          <p:nvCxnSpPr>
            <p:cNvPr id="40" name="Straight Arrow Connector 39"/>
            <p:cNvCxnSpPr/>
            <p:nvPr/>
          </p:nvCxnSpPr>
          <p:spPr>
            <a:xfrm flipH="1">
              <a:off x="5653049" y="6377791"/>
              <a:ext cx="1241967" cy="227178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4530380" y="6008459"/>
              <a:ext cx="4729270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979030" y="5265395"/>
            <a:ext cx="3580599" cy="1200329"/>
            <a:chOff x="-941812" y="5891844"/>
            <a:chExt cx="3580599" cy="1200329"/>
          </a:xfrm>
        </p:grpSpPr>
        <p:cxnSp>
          <p:nvCxnSpPr>
            <p:cNvPr id="50" name="Straight Arrow Connector 49"/>
            <p:cNvCxnSpPr>
              <a:stCxn id="49" idx="1"/>
            </p:cNvCxnSpPr>
            <p:nvPr/>
          </p:nvCxnSpPr>
          <p:spPr>
            <a:xfrm flipH="1" flipV="1">
              <a:off x="-941812" y="6255354"/>
              <a:ext cx="505563" cy="236655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-436249" y="5891844"/>
              <a:ext cx="3075036" cy="120032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CC00FF"/>
                  </a:solidFill>
                </a:rPr>
                <a:t>Marker in same location</a:t>
              </a:r>
              <a:r>
                <a:rPr lang="en-US" dirty="0"/>
                <a:t> should now be over inferior anterior corner – to prove overlap</a:t>
              </a: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8006604" y="2943124"/>
            <a:ext cx="2430631" cy="175432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Anterior-posterior collimation: should be the same size as the distal image (i.e. width of the bony anatomy of the knee)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80539" y="6089349"/>
            <a:ext cx="432440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longitudinal edge of IR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1895942" y="3716978"/>
            <a:ext cx="2919040" cy="1912530"/>
            <a:chOff x="4817895" y="2977078"/>
            <a:chExt cx="2178176" cy="1960301"/>
          </a:xfrm>
        </p:grpSpPr>
        <p:cxnSp>
          <p:nvCxnSpPr>
            <p:cNvPr id="56" name="Straight Arrow Connector 55"/>
            <p:cNvCxnSpPr/>
            <p:nvPr/>
          </p:nvCxnSpPr>
          <p:spPr>
            <a:xfrm flipV="1">
              <a:off x="6210980" y="2977078"/>
              <a:ext cx="785091" cy="1004962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4817895" y="3990986"/>
              <a:ext cx="1553064" cy="9463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light-field on patient around upside ASIS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059279" y="944652"/>
            <a:ext cx="3865294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Collimator head can NOT be twisted</a:t>
            </a:r>
          </a:p>
        </p:txBody>
      </p:sp>
    </p:spTree>
    <p:extLst>
      <p:ext uri="{BB962C8B-B14F-4D97-AF65-F5344CB8AC3E}">
        <p14:creationId xmlns:p14="http://schemas.microsoft.com/office/powerpoint/2010/main" val="308277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Knee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25815" y="1272118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367148" y="5282905"/>
            <a:ext cx="7350826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Knee radiographs require 1/4 of proximal tibia/fibula, the distal femur, and the entire patella</a:t>
            </a:r>
            <a:endParaRPr lang="en-CA" sz="1400" b="1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659" y="2150440"/>
            <a:ext cx="2267909" cy="29202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3872" y="2150440"/>
            <a:ext cx="1981372" cy="287756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2549" y="2103481"/>
            <a:ext cx="1855521" cy="287128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5374" y="2103481"/>
            <a:ext cx="2389575" cy="291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050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40682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Knee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051538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371546" y="2012465"/>
            <a:ext cx="8845542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*Using the </a:t>
            </a:r>
            <a:r>
              <a:rPr lang="en-CA" sz="2800" b="1" i="1" u="sng" dirty="0">
                <a:solidFill>
                  <a:srgbClr val="000000"/>
                </a:solidFill>
                <a:latin typeface="Arial"/>
                <a:cs typeface="Arial"/>
              </a:rPr>
              <a:t>smallest</a:t>
            </a:r>
            <a:r>
              <a:rPr lang="en-CA" sz="2800" b="1" i="1" dirty="0">
                <a:solidFill>
                  <a:srgbClr val="000000"/>
                </a:solidFill>
                <a:latin typeface="Arial"/>
                <a:cs typeface="Arial"/>
              </a:rPr>
              <a:t> field size possible - collimation</a:t>
            </a:r>
            <a:endParaRPr lang="en-CA" sz="28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53961" y="2492434"/>
            <a:ext cx="7620731" cy="9541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/>
                <a:cs typeface="Arial"/>
              </a:rPr>
              <a:t>110cm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/>
                <a:cs typeface="Arial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latin typeface="Arial"/>
                <a:cs typeface="Arial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en-CA" sz="2400" i="1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33831" y="5920349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*Knee technique = *65→80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9291" y="3446541"/>
            <a:ext cx="80454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“Table IR”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projection you will begin positioning</a:t>
            </a:r>
          </a:p>
          <a:p>
            <a:pPr marL="1257300" lvl="2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*remember: AP &amp; Lateral knee require a 5</a:t>
            </a:r>
            <a:r>
              <a:rPr lang="en-CA" sz="2400" i="1" baseline="30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sz="24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cephalad tube angle</a:t>
            </a:r>
          </a:p>
        </p:txBody>
      </p:sp>
      <p:sp>
        <p:nvSpPr>
          <p:cNvPr id="9" name="Rectangle 8"/>
          <p:cNvSpPr/>
          <p:nvPr/>
        </p:nvSpPr>
        <p:spPr>
          <a:xfrm>
            <a:off x="2653961" y="1578663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Table IR</a:t>
            </a:r>
            <a:endParaRPr lang="en-CA" sz="2800" i="1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59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15430" y="-17393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Knee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76090" y="984371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1853" y="1496015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Any clothing or objects between the mid-femur to the “mid-calf”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64622" y="4013297"/>
            <a:ext cx="7862756" cy="265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external landmarks when positioning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Femoral epicondyles </a:t>
            </a:r>
            <a:r>
              <a:rPr lang="en-CA" sz="2400" i="1" dirty="0">
                <a:latin typeface="Arial" pitchFamily="34" charset="0"/>
                <a:cs typeface="Arial" pitchFamily="34" charset="0"/>
              </a:rPr>
              <a:t>determine correct patient position for all knee projections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latin typeface="Arial" pitchFamily="34" charset="0"/>
                <a:cs typeface="Arial" pitchFamily="34" charset="0"/>
              </a:rPr>
              <a:t>Apex of patella is used to determine location of the knee joint</a:t>
            </a:r>
          </a:p>
        </p:txBody>
      </p:sp>
      <p:sp>
        <p:nvSpPr>
          <p:cNvPr id="9" name="Rectangle 8"/>
          <p:cNvSpPr/>
          <p:nvPr/>
        </p:nvSpPr>
        <p:spPr>
          <a:xfrm>
            <a:off x="2654381" y="3127855"/>
            <a:ext cx="76207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Ensure the marker is </a:t>
            </a:r>
            <a:r>
              <a:rPr lang="en-CA" sz="24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placed under “anatomy shadow”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17190" y="2421890"/>
            <a:ext cx="69874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*can be easier to ask your patient to remove their pants and provide them with a gown &amp; housecoat</a:t>
            </a:r>
            <a:endParaRPr lang="en-CA" sz="20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970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Knee Protocol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or PA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or PA 45</a:t>
            </a:r>
            <a:r>
              <a:rPr lang="en-US" baseline="30000" dirty="0"/>
              <a:t>o</a:t>
            </a:r>
            <a:r>
              <a:rPr lang="en-US" dirty="0"/>
              <a:t> internal oblique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or PA 45</a:t>
            </a:r>
            <a:r>
              <a:rPr lang="en-US" baseline="30000" dirty="0"/>
              <a:t>o</a:t>
            </a:r>
            <a:r>
              <a:rPr lang="en-US" dirty="0"/>
              <a:t> external oblique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spcBef>
                <a:spcPts val="1200"/>
              </a:spcBef>
              <a:buNone/>
            </a:pPr>
            <a:r>
              <a:rPr lang="en-US" b="1" u="sng"/>
              <a:t>Special </a:t>
            </a:r>
            <a:r>
              <a:rPr lang="en-US" b="1" u="sng" dirty="0"/>
              <a:t>Request:</a:t>
            </a:r>
          </a:p>
          <a:p>
            <a:pPr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/>
              <a:t>AP weight-bearing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636911" y="3926777"/>
            <a:ext cx="8918178" cy="62861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2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723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6749"/>
            <a:ext cx="10515600" cy="1325563"/>
          </a:xfrm>
        </p:spPr>
        <p:txBody>
          <a:bodyPr/>
          <a:lstStyle/>
          <a:p>
            <a:r>
              <a:rPr lang="en-CA" dirty="0"/>
              <a:t>Positioning – AP/PA Knee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7080091" y="2275278"/>
            <a:ext cx="4557904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femur is parallel to long edge of table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femoral epicondyles until parallel to IR</a:t>
            </a:r>
            <a:endParaRPr lang="en-CA" sz="2400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</a:rPr>
              <a:t>Place an anatomical marker, and make final adjustments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2652705" y="5374444"/>
            <a:ext cx="1676899" cy="26042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246 Fig. 6.100</a:t>
            </a:r>
            <a:endParaRPr lang="en-CA" dirty="0"/>
          </a:p>
        </p:txBody>
      </p:sp>
      <p:grpSp>
        <p:nvGrpSpPr>
          <p:cNvPr id="8" name="Group 7"/>
          <p:cNvGrpSpPr/>
          <p:nvPr/>
        </p:nvGrpSpPr>
        <p:grpSpPr>
          <a:xfrm>
            <a:off x="1644066" y="2057900"/>
            <a:ext cx="5380158" cy="4395606"/>
            <a:chOff x="0" y="893834"/>
            <a:chExt cx="5380158" cy="4395606"/>
          </a:xfrm>
        </p:grpSpPr>
        <p:pic>
          <p:nvPicPr>
            <p:cNvPr id="9220" name="Picture 4" descr="https://coursewareobjects.elsevier.com/objects/elr/Bontrager9e/IC/jpg/Chapter006/006100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748"/>
            <a:stretch/>
          </p:blipFill>
          <p:spPr bwMode="auto">
            <a:xfrm>
              <a:off x="0" y="1301593"/>
              <a:ext cx="5193010" cy="2870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4"/>
            <p:cNvGrpSpPr/>
            <p:nvPr/>
          </p:nvGrpSpPr>
          <p:grpSpPr>
            <a:xfrm>
              <a:off x="2965044" y="3456158"/>
              <a:ext cx="2415114" cy="1833282"/>
              <a:chOff x="5914943" y="1411489"/>
              <a:chExt cx="3228975" cy="2526086"/>
            </a:xfrm>
          </p:grpSpPr>
          <p:pic>
            <p:nvPicPr>
              <p:cNvPr id="9218" name="Picture 2" descr="http://4.bp.blogspot.com/-vzy-dOVuNI0/ULcQiETxjCI/AAAAAAAAAjc/H6oxwapat5U/s320/PA+patella.pn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89637" y="1411489"/>
                <a:ext cx="3048000" cy="20955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" name="Rectangle 2"/>
              <p:cNvSpPr/>
              <p:nvPr/>
            </p:nvSpPr>
            <p:spPr>
              <a:xfrm>
                <a:off x="5914943" y="3471080"/>
                <a:ext cx="3228975" cy="4664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800" dirty="0">
                    <a:hlinkClick r:id="rId5"/>
                  </a:rPr>
                  <a:t>http://www.radtechonduty.com/2012/10/pa-projection-patella.html</a:t>
                </a:r>
                <a:endParaRPr lang="en-CA" sz="800" dirty="0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1399912" y="893834"/>
              <a:ext cx="2580333" cy="369332"/>
            </a:xfrm>
            <a:prstGeom prst="rect">
              <a:avLst/>
            </a:prstGeom>
            <a:solidFill>
              <a:srgbClr val="CC00FF"/>
            </a:solidFill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b="1" i="1" dirty="0">
                  <a:solidFill>
                    <a:srgbClr val="000000"/>
                  </a:solidFill>
                </a:rPr>
                <a:t>Angle CR 5° cephalad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034386" y="3117604"/>
              <a:ext cx="2117444" cy="338554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sz="1600" dirty="0">
                  <a:solidFill>
                    <a:srgbClr val="000000"/>
                  </a:solidFill>
                </a:rPr>
                <a:t>Angle CR 5° </a:t>
              </a:r>
              <a:r>
                <a:rPr lang="en-US" sz="1600" dirty="0" err="1">
                  <a:solidFill>
                    <a:srgbClr val="000000"/>
                  </a:solidFill>
                </a:rPr>
                <a:t>caudad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27740" y="1048130"/>
            <a:ext cx="3022921" cy="83099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Collimator head can NOT be tilted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36650" y="1048129"/>
            <a:ext cx="5594990" cy="3693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Remember: knee joint is ½ inch below apex of patella</a:t>
            </a:r>
          </a:p>
        </p:txBody>
      </p:sp>
      <p:sp>
        <p:nvSpPr>
          <p:cNvPr id="23" name="TextBox 22"/>
          <p:cNvSpPr txBox="1"/>
          <p:nvPr/>
        </p:nvSpPr>
        <p:spPr>
          <a:xfrm rot="5400000" flipV="1">
            <a:off x="3287315" y="3987284"/>
            <a:ext cx="311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9546970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31731" b="14751"/>
          <a:stretch/>
        </p:blipFill>
        <p:spPr>
          <a:xfrm>
            <a:off x="3762859" y="2451302"/>
            <a:ext cx="4826117" cy="34438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668" y="-218149"/>
            <a:ext cx="10515600" cy="1325563"/>
          </a:xfrm>
        </p:spPr>
        <p:txBody>
          <a:bodyPr/>
          <a:lstStyle/>
          <a:p>
            <a:r>
              <a:rPr lang="en-CA" dirty="0"/>
              <a:t>Positioning – AP Knee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5458811" y="5884876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524594" y="5548131"/>
            <a:ext cx="3068424" cy="950321"/>
            <a:chOff x="5570956" y="5605268"/>
            <a:chExt cx="3068424" cy="950321"/>
          </a:xfrm>
        </p:grpSpPr>
        <p:cxnSp>
          <p:nvCxnSpPr>
            <p:cNvPr id="50" name="Straight Arrow Connector 49"/>
            <p:cNvCxnSpPr/>
            <p:nvPr/>
          </p:nvCxnSpPr>
          <p:spPr>
            <a:xfrm flipH="1" flipV="1">
              <a:off x="5570956" y="5605268"/>
              <a:ext cx="743178" cy="336746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5570956" y="5909258"/>
              <a:ext cx="3068424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 </a:t>
              </a:r>
              <a:r>
                <a:rPr lang="en-US" b="1" dirty="0"/>
                <a:t>NOT</a:t>
              </a:r>
              <a:r>
                <a:rPr lang="en-US" dirty="0"/>
                <a:t> under anatomy shadow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8267772" y="4641720"/>
            <a:ext cx="2281324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Collimate “side-side” to include ½ inch beyond </a:t>
            </a:r>
            <a:r>
              <a:rPr lang="en-US" dirty="0">
                <a:solidFill>
                  <a:srgbClr val="CC00FF"/>
                </a:solidFill>
              </a:rPr>
              <a:t>soft-tissue</a:t>
            </a:r>
            <a:r>
              <a:rPr lang="en-US" dirty="0"/>
              <a:t> </a:t>
            </a:r>
          </a:p>
        </p:txBody>
      </p:sp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7" r="8544" b="66877"/>
          <a:stretch/>
        </p:blipFill>
        <p:spPr bwMode="auto">
          <a:xfrm rot="641888">
            <a:off x="6047177" y="1847596"/>
            <a:ext cx="1698135" cy="105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9" name="Group 38"/>
          <p:cNvGrpSpPr/>
          <p:nvPr/>
        </p:nvGrpSpPr>
        <p:grpSpPr>
          <a:xfrm>
            <a:off x="6772896" y="986416"/>
            <a:ext cx="3864667" cy="2730562"/>
            <a:chOff x="5553640" y="5486667"/>
            <a:chExt cx="3864667" cy="2730562"/>
          </a:xfrm>
        </p:grpSpPr>
        <p:cxnSp>
          <p:nvCxnSpPr>
            <p:cNvPr id="40" name="Straight Arrow Connector 39"/>
            <p:cNvCxnSpPr>
              <a:stCxn id="47" idx="2"/>
            </p:cNvCxnSpPr>
            <p:nvPr/>
          </p:nvCxnSpPr>
          <p:spPr>
            <a:xfrm flipH="1">
              <a:off x="5553640" y="6132998"/>
              <a:ext cx="2545809" cy="208423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6780590" y="5486667"/>
              <a:ext cx="263771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17182" t="21673" r="16519" b="13331"/>
          <a:stretch/>
        </p:blipFill>
        <p:spPr>
          <a:xfrm>
            <a:off x="1985056" y="1159601"/>
            <a:ext cx="2221705" cy="290408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685647">
            <a:off x="5832260" y="1514438"/>
            <a:ext cx="2668621" cy="369332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b="1" i="1" dirty="0">
                <a:solidFill>
                  <a:srgbClr val="000000"/>
                </a:solidFill>
              </a:rPr>
              <a:t>Angle CR 5° cephalad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635345" y="3843626"/>
            <a:ext cx="194086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edge of light field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1869" y="4173224"/>
            <a:ext cx="1497818" cy="1879532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1631870" y="836436"/>
            <a:ext cx="4151197" cy="2306767"/>
            <a:chOff x="4687945" y="1048382"/>
            <a:chExt cx="4151197" cy="2306767"/>
          </a:xfrm>
        </p:grpSpPr>
        <p:cxnSp>
          <p:nvCxnSpPr>
            <p:cNvPr id="41" name="Straight Arrow Connector 40"/>
            <p:cNvCxnSpPr>
              <a:stCxn id="42" idx="2"/>
            </p:cNvCxnSpPr>
            <p:nvPr/>
          </p:nvCxnSpPr>
          <p:spPr>
            <a:xfrm>
              <a:off x="6763544" y="1694713"/>
              <a:ext cx="1327313" cy="166043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687945" y="1048382"/>
              <a:ext cx="415119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must include @ least ½ inch proximal to the base of patella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612173" y="4880760"/>
            <a:ext cx="4725044" cy="1553809"/>
            <a:chOff x="5747210" y="3665178"/>
            <a:chExt cx="4725044" cy="1553809"/>
          </a:xfrm>
        </p:grpSpPr>
        <p:cxnSp>
          <p:nvCxnSpPr>
            <p:cNvPr id="45" name="Straight Arrow Connector 44"/>
            <p:cNvCxnSpPr>
              <a:stCxn id="44" idx="3"/>
            </p:cNvCxnSpPr>
            <p:nvPr/>
          </p:nvCxnSpPr>
          <p:spPr>
            <a:xfrm flipV="1">
              <a:off x="9671559" y="3665178"/>
              <a:ext cx="800695" cy="1369143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5747210" y="4849655"/>
              <a:ext cx="3924349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over knee joint 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919090" y="2833937"/>
            <a:ext cx="2718472" cy="1591812"/>
            <a:chOff x="4961215" y="791835"/>
            <a:chExt cx="2028513" cy="1631572"/>
          </a:xfrm>
        </p:grpSpPr>
        <p:cxnSp>
          <p:nvCxnSpPr>
            <p:cNvPr id="54" name="Straight Arrow Connector 53"/>
            <p:cNvCxnSpPr/>
            <p:nvPr/>
          </p:nvCxnSpPr>
          <p:spPr>
            <a:xfrm flipH="1">
              <a:off x="4961215" y="1605944"/>
              <a:ext cx="1148717" cy="81746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5367895" y="791835"/>
              <a:ext cx="1621833" cy="9463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light-field to include 1/4</a:t>
              </a:r>
              <a:r>
                <a:rPr lang="en-US" baseline="30000" dirty="0"/>
                <a:t>th</a:t>
              </a:r>
              <a:r>
                <a:rPr lang="en-US" dirty="0"/>
                <a:t> of proximal tibia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738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74748"/>
            <a:ext cx="10515600" cy="1325563"/>
          </a:xfrm>
        </p:spPr>
        <p:txBody>
          <a:bodyPr>
            <a:normAutofit/>
          </a:bodyPr>
          <a:lstStyle/>
          <a:p>
            <a:r>
              <a:rPr lang="en-CA" sz="4000" dirty="0"/>
              <a:t>Positioning – AP/PA 45</a:t>
            </a:r>
            <a:r>
              <a:rPr lang="en-CA" sz="4000" baseline="30000" dirty="0"/>
              <a:t>o</a:t>
            </a:r>
            <a:r>
              <a:rPr lang="en-CA" sz="4000" dirty="0"/>
              <a:t> internal oblique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6949887" y="2139683"/>
            <a:ext cx="5127391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femur is parallel to long edge of table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entire leg </a:t>
            </a:r>
            <a:r>
              <a:rPr lang="en-CA" sz="2000" dirty="0"/>
              <a:t>(and body) </a:t>
            </a:r>
            <a:r>
              <a:rPr lang="en-CA" sz="2400" b="1" i="1" u="sng" dirty="0">
                <a:solidFill>
                  <a:srgbClr val="CC00FF"/>
                </a:solidFill>
              </a:rPr>
              <a:t>medially</a:t>
            </a:r>
            <a:r>
              <a:rPr lang="en-CA" sz="2400" dirty="0"/>
              <a:t>, until femoral epicondyles are </a:t>
            </a:r>
            <a:r>
              <a:rPr lang="en-CA" sz="2400" b="1" dirty="0"/>
              <a:t>45</a:t>
            </a:r>
            <a:r>
              <a:rPr lang="en-CA" sz="2400" b="1" baseline="30000" dirty="0"/>
              <a:t>o</a:t>
            </a:r>
            <a:r>
              <a:rPr lang="en-CA" sz="2400" b="1" dirty="0"/>
              <a:t> to IR</a:t>
            </a:r>
            <a:endParaRPr lang="en-CA" sz="2400" b="1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</a:rPr>
              <a:t>Place an anatomical marker, and make final adjustments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27740" y="970571"/>
            <a:ext cx="3022921" cy="83099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Collimator head can NOT be tilted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19004" y="970570"/>
            <a:ext cx="5605152" cy="3693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Remember: knee joint is ½ inch below apex of patella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594354" y="1519509"/>
            <a:ext cx="5461431" cy="4359227"/>
            <a:chOff x="0" y="1894456"/>
            <a:chExt cx="5461431" cy="4359227"/>
          </a:xfrm>
        </p:grpSpPr>
        <p:pic>
          <p:nvPicPr>
            <p:cNvPr id="13314" name="Picture 2" descr="https://coursewareobjects.elsevier.com/objects/elr/Bontrager9e/IC/jpg/Chapter006/006103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653"/>
            <a:stretch/>
          </p:blipFill>
          <p:spPr bwMode="auto">
            <a:xfrm>
              <a:off x="0" y="1894456"/>
              <a:ext cx="5365996" cy="3567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Knee PA Axial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5125"/>
            <a:stretch/>
          </p:blipFill>
          <p:spPr bwMode="auto">
            <a:xfrm>
              <a:off x="3289518" y="4397894"/>
              <a:ext cx="2076478" cy="15547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Rectangle 20"/>
            <p:cNvSpPr/>
            <p:nvPr/>
          </p:nvSpPr>
          <p:spPr>
            <a:xfrm>
              <a:off x="3289518" y="5915129"/>
              <a:ext cx="217191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sz="800" dirty="0">
                  <a:hlinkClick r:id="rId5"/>
                </a:rPr>
                <a:t>https://ce4rt.com/positioning/radiographic-positioning-of-the-knee-pa-views/</a:t>
              </a:r>
              <a:endParaRPr lang="en-CA" sz="8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819250" y="4448029"/>
              <a:ext cx="546746" cy="368300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b="1" dirty="0">
                  <a:solidFill>
                    <a:srgbClr val="000000"/>
                  </a:solidFill>
                </a:rPr>
                <a:t>PA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5346294" y="1510466"/>
            <a:ext cx="1603593" cy="338554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600" b="1" dirty="0">
                <a:solidFill>
                  <a:srgbClr val="000000"/>
                </a:solidFill>
              </a:rPr>
              <a:t>“Straight” ray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6"/>
          <a:srcRect t="32919" b="24160"/>
          <a:stretch/>
        </p:blipFill>
        <p:spPr>
          <a:xfrm>
            <a:off x="1619005" y="5086778"/>
            <a:ext cx="2914137" cy="1667714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1523570" y="4866942"/>
            <a:ext cx="1676899" cy="26042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>
                <a:solidFill>
                  <a:schemeClr val="tx1"/>
                </a:solidFill>
              </a:rPr>
              <a:t>Bontrager</a:t>
            </a:r>
            <a:r>
              <a:rPr lang="en-US" sz="900" dirty="0">
                <a:solidFill>
                  <a:schemeClr val="tx1"/>
                </a:solidFill>
              </a:rPr>
              <a:t> pg. 247 Fig. 6.103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9842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23342" b="6341"/>
          <a:stretch/>
        </p:blipFill>
        <p:spPr>
          <a:xfrm>
            <a:off x="4162996" y="2309627"/>
            <a:ext cx="4104776" cy="38484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0978" t="11265" r="6043" b="11205"/>
          <a:stretch/>
        </p:blipFill>
        <p:spPr>
          <a:xfrm>
            <a:off x="2104600" y="1159600"/>
            <a:ext cx="2227113" cy="2774454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5546884" y="6158049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524594" y="5662087"/>
            <a:ext cx="3068424" cy="836364"/>
            <a:chOff x="5570956" y="5719225"/>
            <a:chExt cx="3068424" cy="836364"/>
          </a:xfrm>
        </p:grpSpPr>
        <p:cxnSp>
          <p:nvCxnSpPr>
            <p:cNvPr id="50" name="Straight Arrow Connector 49"/>
            <p:cNvCxnSpPr/>
            <p:nvPr/>
          </p:nvCxnSpPr>
          <p:spPr>
            <a:xfrm flipH="1" flipV="1">
              <a:off x="5570956" y="5719225"/>
              <a:ext cx="743178" cy="222789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5570956" y="5909258"/>
              <a:ext cx="3068424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 </a:t>
              </a:r>
              <a:r>
                <a:rPr lang="en-US" b="1" dirty="0"/>
                <a:t>NOT</a:t>
              </a:r>
              <a:r>
                <a:rPr lang="en-US" dirty="0"/>
                <a:t> under anatomy shadow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8311694" y="4489956"/>
            <a:ext cx="2281324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Collimate “side-side” to include ½ inch beyond </a:t>
            </a:r>
            <a:r>
              <a:rPr lang="en-US" dirty="0">
                <a:solidFill>
                  <a:srgbClr val="CC00FF"/>
                </a:solidFill>
              </a:rPr>
              <a:t>soft-tissue</a:t>
            </a:r>
            <a:r>
              <a:rPr lang="en-US" dirty="0"/>
              <a:t>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6772896" y="986416"/>
            <a:ext cx="3864667" cy="2730562"/>
            <a:chOff x="5553640" y="5486667"/>
            <a:chExt cx="3864667" cy="2730562"/>
          </a:xfrm>
        </p:grpSpPr>
        <p:cxnSp>
          <p:nvCxnSpPr>
            <p:cNvPr id="40" name="Straight Arrow Connector 39"/>
            <p:cNvCxnSpPr>
              <a:stCxn id="47" idx="2"/>
            </p:cNvCxnSpPr>
            <p:nvPr/>
          </p:nvCxnSpPr>
          <p:spPr>
            <a:xfrm flipH="1">
              <a:off x="5553640" y="6132998"/>
              <a:ext cx="2545809" cy="208423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6780590" y="5486667"/>
              <a:ext cx="263771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2635345" y="3843626"/>
            <a:ext cx="194086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edge of light field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631870" y="836436"/>
            <a:ext cx="4151197" cy="2306767"/>
            <a:chOff x="4687945" y="1048382"/>
            <a:chExt cx="4151197" cy="2306767"/>
          </a:xfrm>
        </p:grpSpPr>
        <p:cxnSp>
          <p:nvCxnSpPr>
            <p:cNvPr id="41" name="Straight Arrow Connector 40"/>
            <p:cNvCxnSpPr>
              <a:stCxn id="42" idx="2"/>
            </p:cNvCxnSpPr>
            <p:nvPr/>
          </p:nvCxnSpPr>
          <p:spPr>
            <a:xfrm>
              <a:off x="6763544" y="1694713"/>
              <a:ext cx="1327313" cy="166043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687945" y="1048382"/>
              <a:ext cx="415119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must include @ least ½ inch proximal to the base of patella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612174" y="4405746"/>
            <a:ext cx="4768835" cy="2028823"/>
            <a:chOff x="5747210" y="3190164"/>
            <a:chExt cx="4768835" cy="2028823"/>
          </a:xfrm>
        </p:grpSpPr>
        <p:cxnSp>
          <p:nvCxnSpPr>
            <p:cNvPr id="45" name="Straight Arrow Connector 44"/>
            <p:cNvCxnSpPr>
              <a:stCxn id="44" idx="3"/>
            </p:cNvCxnSpPr>
            <p:nvPr/>
          </p:nvCxnSpPr>
          <p:spPr>
            <a:xfrm flipV="1">
              <a:off x="9671559" y="3190164"/>
              <a:ext cx="844486" cy="184415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5747210" y="4849655"/>
              <a:ext cx="3924349" cy="36933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over knee joint 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678348" y="2833938"/>
            <a:ext cx="2959215" cy="1339287"/>
            <a:chOff x="4781573" y="791835"/>
            <a:chExt cx="2208154" cy="1372740"/>
          </a:xfrm>
        </p:grpSpPr>
        <p:cxnSp>
          <p:nvCxnSpPr>
            <p:cNvPr id="54" name="Straight Arrow Connector 53"/>
            <p:cNvCxnSpPr>
              <a:stCxn id="58" idx="1"/>
            </p:cNvCxnSpPr>
            <p:nvPr/>
          </p:nvCxnSpPr>
          <p:spPr>
            <a:xfrm flipH="1">
              <a:off x="4781573" y="1265032"/>
              <a:ext cx="586323" cy="89954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5367895" y="791835"/>
              <a:ext cx="1621832" cy="9463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light-field to include 1/4</a:t>
              </a:r>
              <a:r>
                <a:rPr lang="en-US" baseline="30000" dirty="0"/>
                <a:t>th</a:t>
              </a:r>
              <a:r>
                <a:rPr lang="en-US" dirty="0"/>
                <a:t> of proximal tibia</a:t>
              </a:r>
            </a:p>
          </p:txBody>
        </p:sp>
      </p:grp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525267" y="-209140"/>
            <a:ext cx="10515600" cy="1325563"/>
          </a:xfrm>
        </p:spPr>
        <p:txBody>
          <a:bodyPr/>
          <a:lstStyle/>
          <a:p>
            <a:r>
              <a:rPr lang="en-CA" dirty="0"/>
              <a:t>Positioning – AP 45</a:t>
            </a:r>
            <a:r>
              <a:rPr lang="en-CA" baseline="30000" dirty="0"/>
              <a:t>o</a:t>
            </a:r>
            <a:r>
              <a:rPr lang="en-CA" dirty="0"/>
              <a:t> internal oblique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46885" y="2155364"/>
            <a:ext cx="1590067" cy="338554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600" b="1" u="sng" dirty="0">
                <a:solidFill>
                  <a:srgbClr val="000000"/>
                </a:solidFill>
              </a:rPr>
              <a:t>NO</a:t>
            </a:r>
            <a:r>
              <a:rPr lang="en-US" sz="1600" b="1" dirty="0">
                <a:solidFill>
                  <a:srgbClr val="000000"/>
                </a:solidFill>
              </a:rPr>
              <a:t> tube angle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5035" y="3969332"/>
            <a:ext cx="1377815" cy="206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2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776" y="-242224"/>
            <a:ext cx="10515600" cy="1325563"/>
          </a:xfrm>
        </p:spPr>
        <p:txBody>
          <a:bodyPr>
            <a:normAutofit/>
          </a:bodyPr>
          <a:lstStyle/>
          <a:p>
            <a:r>
              <a:rPr lang="en-CA" sz="4000" dirty="0"/>
              <a:t>Positioning – AP/PA 45</a:t>
            </a:r>
            <a:r>
              <a:rPr lang="en-CA" sz="4000" baseline="30000" dirty="0"/>
              <a:t>o</a:t>
            </a:r>
            <a:r>
              <a:rPr lang="en-CA" sz="4000" dirty="0"/>
              <a:t> external oblique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7376637" y="2178158"/>
            <a:ext cx="4452605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Ensure femur is parallel to long edge of table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Rotate entire leg </a:t>
            </a:r>
            <a:r>
              <a:rPr lang="en-CA" sz="2000" dirty="0"/>
              <a:t>(and body) </a:t>
            </a:r>
            <a:r>
              <a:rPr lang="en-CA" sz="2400" b="1" i="1" u="sng" dirty="0">
                <a:solidFill>
                  <a:srgbClr val="CC00FF"/>
                </a:solidFill>
              </a:rPr>
              <a:t>laterally</a:t>
            </a:r>
            <a:r>
              <a:rPr lang="en-CA" sz="2400" dirty="0"/>
              <a:t>, until femoral epicondyles are </a:t>
            </a:r>
            <a:r>
              <a:rPr lang="en-CA" sz="2400" b="1" dirty="0"/>
              <a:t>45</a:t>
            </a:r>
            <a:r>
              <a:rPr lang="en-CA" sz="2400" b="1" baseline="30000" dirty="0"/>
              <a:t>o</a:t>
            </a:r>
            <a:r>
              <a:rPr lang="en-CA" sz="2400" b="1" dirty="0"/>
              <a:t> to IR</a:t>
            </a:r>
            <a:endParaRPr lang="en-CA" sz="2400" b="1" i="1" u="sng" dirty="0"/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0000"/>
                </a:solidFill>
              </a:rPr>
              <a:t>Place an anatomical marker, and make final adjustments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4224264" y="4149547"/>
            <a:ext cx="1676899" cy="26042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248 Fig. 6.106</a:t>
            </a:r>
            <a:endParaRPr lang="en-CA" dirty="0"/>
          </a:p>
        </p:txBody>
      </p:sp>
      <p:sp>
        <p:nvSpPr>
          <p:cNvPr id="19" name="TextBox 18"/>
          <p:cNvSpPr txBox="1"/>
          <p:nvPr/>
        </p:nvSpPr>
        <p:spPr>
          <a:xfrm>
            <a:off x="7463375" y="914817"/>
            <a:ext cx="3022921" cy="83099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Collimator head can NOT be tilted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06995" y="934916"/>
            <a:ext cx="5677200" cy="3693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Remember: knee joint is ½ inch below apex of patella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524001" y="1805128"/>
            <a:ext cx="5476203" cy="4254322"/>
            <a:chOff x="0" y="1805128"/>
            <a:chExt cx="5476203" cy="4254322"/>
          </a:xfrm>
        </p:grpSpPr>
        <p:pic>
          <p:nvPicPr>
            <p:cNvPr id="16386" name="Picture 2" descr="https://coursewareobjects.elsevier.com/objects/elr/Bontrager9e/IC/jpg/Chapter006/006106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530"/>
            <a:stretch/>
          </p:blipFill>
          <p:spPr bwMode="auto">
            <a:xfrm>
              <a:off x="0" y="1805128"/>
              <a:ext cx="5476203" cy="2360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Group 15"/>
            <p:cNvGrpSpPr/>
            <p:nvPr/>
          </p:nvGrpSpPr>
          <p:grpSpPr>
            <a:xfrm>
              <a:off x="0" y="3954935"/>
              <a:ext cx="2587240" cy="2104515"/>
              <a:chOff x="5207794" y="1279543"/>
              <a:chExt cx="4235901" cy="4097335"/>
            </a:xfrm>
          </p:grpSpPr>
          <p:pic>
            <p:nvPicPr>
              <p:cNvPr id="23" name="Picture 6" descr="Patella Lateral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64966" y="1279543"/>
                <a:ext cx="3473450" cy="347345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Rectangle 25"/>
              <p:cNvSpPr/>
              <p:nvPr/>
            </p:nvSpPr>
            <p:spPr>
              <a:xfrm>
                <a:off x="5207794" y="4717738"/>
                <a:ext cx="4235901" cy="65914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CA" sz="800" dirty="0">
                    <a:hlinkClick r:id="rId5"/>
                  </a:rPr>
                  <a:t>https://ce4rt.com/positioning/radiographic-positioning-of-the-knee-patella-views/</a:t>
                </a:r>
                <a:endParaRPr lang="en-CA" sz="800" dirty="0"/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177335" y="3985527"/>
              <a:ext cx="546746" cy="368300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b="1" dirty="0">
                  <a:solidFill>
                    <a:srgbClr val="000000"/>
                  </a:solidFill>
                </a:rPr>
                <a:t>PA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696097" y="4685868"/>
            <a:ext cx="1645762" cy="1674880"/>
            <a:chOff x="5491638" y="817796"/>
            <a:chExt cx="2833793" cy="3257384"/>
          </a:xfrm>
        </p:grpSpPr>
        <p:grpSp>
          <p:nvGrpSpPr>
            <p:cNvPr id="28" name="Group 27"/>
            <p:cNvGrpSpPr/>
            <p:nvPr/>
          </p:nvGrpSpPr>
          <p:grpSpPr>
            <a:xfrm>
              <a:off x="5491638" y="817796"/>
              <a:ext cx="2833793" cy="3257384"/>
              <a:chOff x="5491638" y="817796"/>
              <a:chExt cx="2833793" cy="3257384"/>
            </a:xfrm>
          </p:grpSpPr>
          <p:grpSp>
            <p:nvGrpSpPr>
              <p:cNvPr id="33" name="Group 32"/>
              <p:cNvGrpSpPr/>
              <p:nvPr/>
            </p:nvGrpSpPr>
            <p:grpSpPr>
              <a:xfrm rot="3673891">
                <a:off x="6233612" y="2429212"/>
                <a:ext cx="1790556" cy="1155990"/>
                <a:chOff x="6233612" y="2429212"/>
                <a:chExt cx="1790556" cy="1155990"/>
              </a:xfrm>
            </p:grpSpPr>
            <p:sp>
              <p:nvSpPr>
                <p:cNvPr id="36" name="Freeform 35"/>
                <p:cNvSpPr/>
                <p:nvPr/>
              </p:nvSpPr>
              <p:spPr>
                <a:xfrm rot="20017544">
                  <a:off x="6233612" y="2590273"/>
                  <a:ext cx="1790556" cy="994929"/>
                </a:xfrm>
                <a:custGeom>
                  <a:avLst/>
                  <a:gdLst>
                    <a:gd name="connsiteX0" fmla="*/ 1616148 w 3370521"/>
                    <a:gd name="connsiteY0" fmla="*/ 255181 h 2083981"/>
                    <a:gd name="connsiteX1" fmla="*/ 1499190 w 3370521"/>
                    <a:gd name="connsiteY1" fmla="*/ 244549 h 2083981"/>
                    <a:gd name="connsiteX2" fmla="*/ 1435395 w 3370521"/>
                    <a:gd name="connsiteY2" fmla="*/ 233916 h 2083981"/>
                    <a:gd name="connsiteX3" fmla="*/ 1360967 w 3370521"/>
                    <a:gd name="connsiteY3" fmla="*/ 223284 h 2083981"/>
                    <a:gd name="connsiteX4" fmla="*/ 1318437 w 3370521"/>
                    <a:gd name="connsiteY4" fmla="*/ 212651 h 2083981"/>
                    <a:gd name="connsiteX5" fmla="*/ 1212111 w 3370521"/>
                    <a:gd name="connsiteY5" fmla="*/ 202019 h 2083981"/>
                    <a:gd name="connsiteX6" fmla="*/ 1169581 w 3370521"/>
                    <a:gd name="connsiteY6" fmla="*/ 191386 h 2083981"/>
                    <a:gd name="connsiteX7" fmla="*/ 1105786 w 3370521"/>
                    <a:gd name="connsiteY7" fmla="*/ 180753 h 2083981"/>
                    <a:gd name="connsiteX8" fmla="*/ 999460 w 3370521"/>
                    <a:gd name="connsiteY8" fmla="*/ 138223 h 2083981"/>
                    <a:gd name="connsiteX9" fmla="*/ 967562 w 3370521"/>
                    <a:gd name="connsiteY9" fmla="*/ 127591 h 2083981"/>
                    <a:gd name="connsiteX10" fmla="*/ 935665 w 3370521"/>
                    <a:gd name="connsiteY10" fmla="*/ 106326 h 2083981"/>
                    <a:gd name="connsiteX11" fmla="*/ 871869 w 3370521"/>
                    <a:gd name="connsiteY11" fmla="*/ 85060 h 2083981"/>
                    <a:gd name="connsiteX12" fmla="*/ 839972 w 3370521"/>
                    <a:gd name="connsiteY12" fmla="*/ 63795 h 2083981"/>
                    <a:gd name="connsiteX13" fmla="*/ 786809 w 3370521"/>
                    <a:gd name="connsiteY13" fmla="*/ 53163 h 2083981"/>
                    <a:gd name="connsiteX14" fmla="*/ 754911 w 3370521"/>
                    <a:gd name="connsiteY14" fmla="*/ 42530 h 2083981"/>
                    <a:gd name="connsiteX15" fmla="*/ 712381 w 3370521"/>
                    <a:gd name="connsiteY15" fmla="*/ 31898 h 2083981"/>
                    <a:gd name="connsiteX16" fmla="*/ 552893 w 3370521"/>
                    <a:gd name="connsiteY16" fmla="*/ 53163 h 2083981"/>
                    <a:gd name="connsiteX17" fmla="*/ 520995 w 3370521"/>
                    <a:gd name="connsiteY17" fmla="*/ 74428 h 2083981"/>
                    <a:gd name="connsiteX18" fmla="*/ 499730 w 3370521"/>
                    <a:gd name="connsiteY18" fmla="*/ 106326 h 2083981"/>
                    <a:gd name="connsiteX19" fmla="*/ 478465 w 3370521"/>
                    <a:gd name="connsiteY19" fmla="*/ 170121 h 2083981"/>
                    <a:gd name="connsiteX20" fmla="*/ 467832 w 3370521"/>
                    <a:gd name="connsiteY20" fmla="*/ 489098 h 2083981"/>
                    <a:gd name="connsiteX21" fmla="*/ 446567 w 3370521"/>
                    <a:gd name="connsiteY21" fmla="*/ 595423 h 2083981"/>
                    <a:gd name="connsiteX22" fmla="*/ 435935 w 3370521"/>
                    <a:gd name="connsiteY22" fmla="*/ 637953 h 2083981"/>
                    <a:gd name="connsiteX23" fmla="*/ 414669 w 3370521"/>
                    <a:gd name="connsiteY23" fmla="*/ 669851 h 2083981"/>
                    <a:gd name="connsiteX24" fmla="*/ 393404 w 3370521"/>
                    <a:gd name="connsiteY24" fmla="*/ 733646 h 2083981"/>
                    <a:gd name="connsiteX25" fmla="*/ 350874 w 3370521"/>
                    <a:gd name="connsiteY25" fmla="*/ 797442 h 2083981"/>
                    <a:gd name="connsiteX26" fmla="*/ 340242 w 3370521"/>
                    <a:gd name="connsiteY26" fmla="*/ 829340 h 2083981"/>
                    <a:gd name="connsiteX27" fmla="*/ 318976 w 3370521"/>
                    <a:gd name="connsiteY27" fmla="*/ 850605 h 2083981"/>
                    <a:gd name="connsiteX28" fmla="*/ 297711 w 3370521"/>
                    <a:gd name="connsiteY28" fmla="*/ 882502 h 2083981"/>
                    <a:gd name="connsiteX29" fmla="*/ 244548 w 3370521"/>
                    <a:gd name="connsiteY29" fmla="*/ 956930 h 2083981"/>
                    <a:gd name="connsiteX30" fmla="*/ 223283 w 3370521"/>
                    <a:gd name="connsiteY30" fmla="*/ 988828 h 2083981"/>
                    <a:gd name="connsiteX31" fmla="*/ 191386 w 3370521"/>
                    <a:gd name="connsiteY31" fmla="*/ 1010093 h 2083981"/>
                    <a:gd name="connsiteX32" fmla="*/ 138223 w 3370521"/>
                    <a:gd name="connsiteY32" fmla="*/ 1084521 h 2083981"/>
                    <a:gd name="connsiteX33" fmla="*/ 53162 w 3370521"/>
                    <a:gd name="connsiteY33" fmla="*/ 1180214 h 2083981"/>
                    <a:gd name="connsiteX34" fmla="*/ 31897 w 3370521"/>
                    <a:gd name="connsiteY34" fmla="*/ 1244009 h 2083981"/>
                    <a:gd name="connsiteX35" fmla="*/ 21265 w 3370521"/>
                    <a:gd name="connsiteY35" fmla="*/ 1275907 h 2083981"/>
                    <a:gd name="connsiteX36" fmla="*/ 0 w 3370521"/>
                    <a:gd name="connsiteY36" fmla="*/ 1307805 h 2083981"/>
                    <a:gd name="connsiteX37" fmla="*/ 21265 w 3370521"/>
                    <a:gd name="connsiteY37" fmla="*/ 1477926 h 2083981"/>
                    <a:gd name="connsiteX38" fmla="*/ 42530 w 3370521"/>
                    <a:gd name="connsiteY38" fmla="*/ 1509823 h 2083981"/>
                    <a:gd name="connsiteX39" fmla="*/ 53162 w 3370521"/>
                    <a:gd name="connsiteY39" fmla="*/ 1541721 h 2083981"/>
                    <a:gd name="connsiteX40" fmla="*/ 106325 w 3370521"/>
                    <a:gd name="connsiteY40" fmla="*/ 1594884 h 2083981"/>
                    <a:gd name="connsiteX41" fmla="*/ 159488 w 3370521"/>
                    <a:gd name="connsiteY41" fmla="*/ 1658679 h 2083981"/>
                    <a:gd name="connsiteX42" fmla="*/ 170121 w 3370521"/>
                    <a:gd name="connsiteY42" fmla="*/ 1690577 h 2083981"/>
                    <a:gd name="connsiteX43" fmla="*/ 212651 w 3370521"/>
                    <a:gd name="connsiteY43" fmla="*/ 1754372 h 2083981"/>
                    <a:gd name="connsiteX44" fmla="*/ 244548 w 3370521"/>
                    <a:gd name="connsiteY44" fmla="*/ 1913860 h 2083981"/>
                    <a:gd name="connsiteX45" fmla="*/ 255181 w 3370521"/>
                    <a:gd name="connsiteY45" fmla="*/ 1945758 h 2083981"/>
                    <a:gd name="connsiteX46" fmla="*/ 340242 w 3370521"/>
                    <a:gd name="connsiteY46" fmla="*/ 2020186 h 2083981"/>
                    <a:gd name="connsiteX47" fmla="*/ 372139 w 3370521"/>
                    <a:gd name="connsiteY47" fmla="*/ 2041451 h 2083981"/>
                    <a:gd name="connsiteX48" fmla="*/ 414669 w 3370521"/>
                    <a:gd name="connsiteY48" fmla="*/ 2052084 h 2083981"/>
                    <a:gd name="connsiteX49" fmla="*/ 478465 w 3370521"/>
                    <a:gd name="connsiteY49" fmla="*/ 2073349 h 2083981"/>
                    <a:gd name="connsiteX50" fmla="*/ 616688 w 3370521"/>
                    <a:gd name="connsiteY50" fmla="*/ 2083981 h 2083981"/>
                    <a:gd name="connsiteX51" fmla="*/ 701748 w 3370521"/>
                    <a:gd name="connsiteY51" fmla="*/ 2073349 h 2083981"/>
                    <a:gd name="connsiteX52" fmla="*/ 744279 w 3370521"/>
                    <a:gd name="connsiteY52" fmla="*/ 2062716 h 2083981"/>
                    <a:gd name="connsiteX53" fmla="*/ 808074 w 3370521"/>
                    <a:gd name="connsiteY53" fmla="*/ 2041451 h 2083981"/>
                    <a:gd name="connsiteX54" fmla="*/ 839972 w 3370521"/>
                    <a:gd name="connsiteY54" fmla="*/ 2030819 h 2083981"/>
                    <a:gd name="connsiteX55" fmla="*/ 871869 w 3370521"/>
                    <a:gd name="connsiteY55" fmla="*/ 2020186 h 2083981"/>
                    <a:gd name="connsiteX56" fmla="*/ 903767 w 3370521"/>
                    <a:gd name="connsiteY56" fmla="*/ 2009553 h 2083981"/>
                    <a:gd name="connsiteX57" fmla="*/ 999460 w 3370521"/>
                    <a:gd name="connsiteY57" fmla="*/ 1967023 h 2083981"/>
                    <a:gd name="connsiteX58" fmla="*/ 1031358 w 3370521"/>
                    <a:gd name="connsiteY58" fmla="*/ 1956391 h 2083981"/>
                    <a:gd name="connsiteX59" fmla="*/ 1095153 w 3370521"/>
                    <a:gd name="connsiteY59" fmla="*/ 1924493 h 2083981"/>
                    <a:gd name="connsiteX60" fmla="*/ 1127051 w 3370521"/>
                    <a:gd name="connsiteY60" fmla="*/ 1903228 h 2083981"/>
                    <a:gd name="connsiteX61" fmla="*/ 1212111 w 3370521"/>
                    <a:gd name="connsiteY61" fmla="*/ 1850065 h 2083981"/>
                    <a:gd name="connsiteX62" fmla="*/ 1244009 w 3370521"/>
                    <a:gd name="connsiteY62" fmla="*/ 1828800 h 2083981"/>
                    <a:gd name="connsiteX63" fmla="*/ 1307804 w 3370521"/>
                    <a:gd name="connsiteY63" fmla="*/ 1765005 h 2083981"/>
                    <a:gd name="connsiteX64" fmla="*/ 1360967 w 3370521"/>
                    <a:gd name="connsiteY64" fmla="*/ 1722474 h 2083981"/>
                    <a:gd name="connsiteX65" fmla="*/ 1435395 w 3370521"/>
                    <a:gd name="connsiteY65" fmla="*/ 1637414 h 2083981"/>
                    <a:gd name="connsiteX66" fmla="*/ 1488558 w 3370521"/>
                    <a:gd name="connsiteY66" fmla="*/ 1541721 h 2083981"/>
                    <a:gd name="connsiteX67" fmla="*/ 1531088 w 3370521"/>
                    <a:gd name="connsiteY67" fmla="*/ 1477926 h 2083981"/>
                    <a:gd name="connsiteX68" fmla="*/ 1552353 w 3370521"/>
                    <a:gd name="connsiteY68" fmla="*/ 1456660 h 2083981"/>
                    <a:gd name="connsiteX69" fmla="*/ 1584251 w 3370521"/>
                    <a:gd name="connsiteY69" fmla="*/ 1392865 h 2083981"/>
                    <a:gd name="connsiteX70" fmla="*/ 1637414 w 3370521"/>
                    <a:gd name="connsiteY70" fmla="*/ 1339702 h 2083981"/>
                    <a:gd name="connsiteX71" fmla="*/ 1669311 w 3370521"/>
                    <a:gd name="connsiteY71" fmla="*/ 1329070 h 2083981"/>
                    <a:gd name="connsiteX72" fmla="*/ 1701209 w 3370521"/>
                    <a:gd name="connsiteY72" fmla="*/ 1307805 h 2083981"/>
                    <a:gd name="connsiteX73" fmla="*/ 1860697 w 3370521"/>
                    <a:gd name="connsiteY73" fmla="*/ 1307805 h 2083981"/>
                    <a:gd name="connsiteX74" fmla="*/ 1913860 w 3370521"/>
                    <a:gd name="connsiteY74" fmla="*/ 1371600 h 2083981"/>
                    <a:gd name="connsiteX75" fmla="*/ 1945758 w 3370521"/>
                    <a:gd name="connsiteY75" fmla="*/ 1435395 h 2083981"/>
                    <a:gd name="connsiteX76" fmla="*/ 1945758 w 3370521"/>
                    <a:gd name="connsiteY76" fmla="*/ 1733107 h 2083981"/>
                    <a:gd name="connsiteX77" fmla="*/ 1977655 w 3370521"/>
                    <a:gd name="connsiteY77" fmla="*/ 1796902 h 2083981"/>
                    <a:gd name="connsiteX78" fmla="*/ 1988288 w 3370521"/>
                    <a:gd name="connsiteY78" fmla="*/ 1828800 h 2083981"/>
                    <a:gd name="connsiteX79" fmla="*/ 2041451 w 3370521"/>
                    <a:gd name="connsiteY79" fmla="*/ 1892595 h 2083981"/>
                    <a:gd name="connsiteX80" fmla="*/ 2073348 w 3370521"/>
                    <a:gd name="connsiteY80" fmla="*/ 1903228 h 2083981"/>
                    <a:gd name="connsiteX81" fmla="*/ 2126511 w 3370521"/>
                    <a:gd name="connsiteY81" fmla="*/ 1935126 h 2083981"/>
                    <a:gd name="connsiteX82" fmla="*/ 2158409 w 3370521"/>
                    <a:gd name="connsiteY82" fmla="*/ 1956391 h 2083981"/>
                    <a:gd name="connsiteX83" fmla="*/ 2264735 w 3370521"/>
                    <a:gd name="connsiteY83" fmla="*/ 1977656 h 2083981"/>
                    <a:gd name="connsiteX84" fmla="*/ 2296632 w 3370521"/>
                    <a:gd name="connsiteY84" fmla="*/ 1988288 h 2083981"/>
                    <a:gd name="connsiteX85" fmla="*/ 2349795 w 3370521"/>
                    <a:gd name="connsiteY85" fmla="*/ 1998921 h 2083981"/>
                    <a:gd name="connsiteX86" fmla="*/ 2445488 w 3370521"/>
                    <a:gd name="connsiteY86" fmla="*/ 2041451 h 2083981"/>
                    <a:gd name="connsiteX87" fmla="*/ 2573079 w 3370521"/>
                    <a:gd name="connsiteY87" fmla="*/ 2062716 h 2083981"/>
                    <a:gd name="connsiteX88" fmla="*/ 2892055 w 3370521"/>
                    <a:gd name="connsiteY88" fmla="*/ 2052084 h 2083981"/>
                    <a:gd name="connsiteX89" fmla="*/ 2923953 w 3370521"/>
                    <a:gd name="connsiteY89" fmla="*/ 2041451 h 2083981"/>
                    <a:gd name="connsiteX90" fmla="*/ 2966483 w 3370521"/>
                    <a:gd name="connsiteY90" fmla="*/ 2030819 h 2083981"/>
                    <a:gd name="connsiteX91" fmla="*/ 3030279 w 3370521"/>
                    <a:gd name="connsiteY91" fmla="*/ 1998921 h 2083981"/>
                    <a:gd name="connsiteX92" fmla="*/ 3083442 w 3370521"/>
                    <a:gd name="connsiteY92" fmla="*/ 1956391 h 2083981"/>
                    <a:gd name="connsiteX93" fmla="*/ 3136604 w 3370521"/>
                    <a:gd name="connsiteY93" fmla="*/ 1913860 h 2083981"/>
                    <a:gd name="connsiteX94" fmla="*/ 3179135 w 3370521"/>
                    <a:gd name="connsiteY94" fmla="*/ 1850065 h 2083981"/>
                    <a:gd name="connsiteX95" fmla="*/ 3200400 w 3370521"/>
                    <a:gd name="connsiteY95" fmla="*/ 1807535 h 2083981"/>
                    <a:gd name="connsiteX96" fmla="*/ 3221665 w 3370521"/>
                    <a:gd name="connsiteY96" fmla="*/ 1722474 h 2083981"/>
                    <a:gd name="connsiteX97" fmla="*/ 3232297 w 3370521"/>
                    <a:gd name="connsiteY97" fmla="*/ 1690577 h 2083981"/>
                    <a:gd name="connsiteX98" fmla="*/ 3253562 w 3370521"/>
                    <a:gd name="connsiteY98" fmla="*/ 1605516 h 2083981"/>
                    <a:gd name="connsiteX99" fmla="*/ 3274828 w 3370521"/>
                    <a:gd name="connsiteY99" fmla="*/ 1467293 h 2083981"/>
                    <a:gd name="connsiteX100" fmla="*/ 3317358 w 3370521"/>
                    <a:gd name="connsiteY100" fmla="*/ 1254642 h 2083981"/>
                    <a:gd name="connsiteX101" fmla="*/ 3338623 w 3370521"/>
                    <a:gd name="connsiteY101" fmla="*/ 1222744 h 2083981"/>
                    <a:gd name="connsiteX102" fmla="*/ 3349255 w 3370521"/>
                    <a:gd name="connsiteY102" fmla="*/ 1180214 h 2083981"/>
                    <a:gd name="connsiteX103" fmla="*/ 3359888 w 3370521"/>
                    <a:gd name="connsiteY103" fmla="*/ 1148316 h 2083981"/>
                    <a:gd name="connsiteX104" fmla="*/ 3370521 w 3370521"/>
                    <a:gd name="connsiteY104" fmla="*/ 1084521 h 2083981"/>
                    <a:gd name="connsiteX105" fmla="*/ 3338623 w 3370521"/>
                    <a:gd name="connsiteY105" fmla="*/ 893135 h 2083981"/>
                    <a:gd name="connsiteX106" fmla="*/ 3296093 w 3370521"/>
                    <a:gd name="connsiteY106" fmla="*/ 829340 h 2083981"/>
                    <a:gd name="connsiteX107" fmla="*/ 3200400 w 3370521"/>
                    <a:gd name="connsiteY107" fmla="*/ 733646 h 2083981"/>
                    <a:gd name="connsiteX108" fmla="*/ 3168502 w 3370521"/>
                    <a:gd name="connsiteY108" fmla="*/ 701749 h 2083981"/>
                    <a:gd name="connsiteX109" fmla="*/ 3147237 w 3370521"/>
                    <a:gd name="connsiteY109" fmla="*/ 669851 h 2083981"/>
                    <a:gd name="connsiteX110" fmla="*/ 3083442 w 3370521"/>
                    <a:gd name="connsiteY110" fmla="*/ 627321 h 2083981"/>
                    <a:gd name="connsiteX111" fmla="*/ 3051544 w 3370521"/>
                    <a:gd name="connsiteY111" fmla="*/ 606056 h 2083981"/>
                    <a:gd name="connsiteX112" fmla="*/ 3019646 w 3370521"/>
                    <a:gd name="connsiteY112" fmla="*/ 595423 h 2083981"/>
                    <a:gd name="connsiteX113" fmla="*/ 2955851 w 3370521"/>
                    <a:gd name="connsiteY113" fmla="*/ 563526 h 2083981"/>
                    <a:gd name="connsiteX114" fmla="*/ 2913321 w 3370521"/>
                    <a:gd name="connsiteY114" fmla="*/ 510363 h 2083981"/>
                    <a:gd name="connsiteX115" fmla="*/ 2892055 w 3370521"/>
                    <a:gd name="connsiteY115" fmla="*/ 489098 h 2083981"/>
                    <a:gd name="connsiteX116" fmla="*/ 2849525 w 3370521"/>
                    <a:gd name="connsiteY116" fmla="*/ 425302 h 2083981"/>
                    <a:gd name="connsiteX117" fmla="*/ 2775097 w 3370521"/>
                    <a:gd name="connsiteY117" fmla="*/ 350874 h 2083981"/>
                    <a:gd name="connsiteX118" fmla="*/ 2743200 w 3370521"/>
                    <a:gd name="connsiteY118" fmla="*/ 318977 h 2083981"/>
                    <a:gd name="connsiteX119" fmla="*/ 2711302 w 3370521"/>
                    <a:gd name="connsiteY119" fmla="*/ 297712 h 2083981"/>
                    <a:gd name="connsiteX120" fmla="*/ 2658139 w 3370521"/>
                    <a:gd name="connsiteY120" fmla="*/ 255181 h 2083981"/>
                    <a:gd name="connsiteX121" fmla="*/ 2604976 w 3370521"/>
                    <a:gd name="connsiteY121" fmla="*/ 202019 h 2083981"/>
                    <a:gd name="connsiteX122" fmla="*/ 2551814 w 3370521"/>
                    <a:gd name="connsiteY122" fmla="*/ 159488 h 2083981"/>
                    <a:gd name="connsiteX123" fmla="*/ 2530548 w 3370521"/>
                    <a:gd name="connsiteY123" fmla="*/ 138223 h 2083981"/>
                    <a:gd name="connsiteX124" fmla="*/ 2434855 w 3370521"/>
                    <a:gd name="connsiteY124" fmla="*/ 74428 h 2083981"/>
                    <a:gd name="connsiteX125" fmla="*/ 2371060 w 3370521"/>
                    <a:gd name="connsiteY125" fmla="*/ 31898 h 2083981"/>
                    <a:gd name="connsiteX126" fmla="*/ 2339162 w 3370521"/>
                    <a:gd name="connsiteY126" fmla="*/ 10633 h 2083981"/>
                    <a:gd name="connsiteX127" fmla="*/ 2307265 w 3370521"/>
                    <a:gd name="connsiteY127" fmla="*/ 0 h 2083981"/>
                    <a:gd name="connsiteX128" fmla="*/ 2073348 w 3370521"/>
                    <a:gd name="connsiteY128" fmla="*/ 10633 h 2083981"/>
                    <a:gd name="connsiteX129" fmla="*/ 1977655 w 3370521"/>
                    <a:gd name="connsiteY129" fmla="*/ 53163 h 2083981"/>
                    <a:gd name="connsiteX130" fmla="*/ 1913860 w 3370521"/>
                    <a:gd name="connsiteY130" fmla="*/ 74428 h 2083981"/>
                    <a:gd name="connsiteX131" fmla="*/ 1850065 w 3370521"/>
                    <a:gd name="connsiteY131" fmla="*/ 116958 h 2083981"/>
                    <a:gd name="connsiteX132" fmla="*/ 1807535 w 3370521"/>
                    <a:gd name="connsiteY132" fmla="*/ 138223 h 2083981"/>
                    <a:gd name="connsiteX133" fmla="*/ 1786269 w 3370521"/>
                    <a:gd name="connsiteY133" fmla="*/ 159488 h 2083981"/>
                    <a:gd name="connsiteX134" fmla="*/ 1754372 w 3370521"/>
                    <a:gd name="connsiteY134" fmla="*/ 170121 h 2083981"/>
                    <a:gd name="connsiteX135" fmla="*/ 1722474 w 3370521"/>
                    <a:gd name="connsiteY135" fmla="*/ 191386 h 2083981"/>
                    <a:gd name="connsiteX136" fmla="*/ 1690576 w 3370521"/>
                    <a:gd name="connsiteY136" fmla="*/ 202019 h 2083981"/>
                    <a:gd name="connsiteX137" fmla="*/ 1626781 w 3370521"/>
                    <a:gd name="connsiteY137" fmla="*/ 244549 h 2083981"/>
                    <a:gd name="connsiteX138" fmla="*/ 1616148 w 3370521"/>
                    <a:gd name="connsiteY138" fmla="*/ 255181 h 20839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</a:cxnLst>
                  <a:rect l="l" t="t" r="r" b="b"/>
                  <a:pathLst>
                    <a:path w="3370521" h="2083981">
                      <a:moveTo>
                        <a:pt x="1616148" y="255181"/>
                      </a:moveTo>
                      <a:cubicBezTo>
                        <a:pt x="1577162" y="251637"/>
                        <a:pt x="1538069" y="249123"/>
                        <a:pt x="1499190" y="244549"/>
                      </a:cubicBezTo>
                      <a:cubicBezTo>
                        <a:pt x="1477779" y="242030"/>
                        <a:pt x="1456703" y="237194"/>
                        <a:pt x="1435395" y="233916"/>
                      </a:cubicBezTo>
                      <a:cubicBezTo>
                        <a:pt x="1410625" y="230105"/>
                        <a:pt x="1385624" y="227767"/>
                        <a:pt x="1360967" y="223284"/>
                      </a:cubicBezTo>
                      <a:cubicBezTo>
                        <a:pt x="1346590" y="220670"/>
                        <a:pt x="1332903" y="214718"/>
                        <a:pt x="1318437" y="212651"/>
                      </a:cubicBezTo>
                      <a:cubicBezTo>
                        <a:pt x="1283176" y="207614"/>
                        <a:pt x="1247553" y="205563"/>
                        <a:pt x="1212111" y="202019"/>
                      </a:cubicBezTo>
                      <a:cubicBezTo>
                        <a:pt x="1197934" y="198475"/>
                        <a:pt x="1183910" y="194252"/>
                        <a:pt x="1169581" y="191386"/>
                      </a:cubicBezTo>
                      <a:cubicBezTo>
                        <a:pt x="1148441" y="187158"/>
                        <a:pt x="1126701" y="185982"/>
                        <a:pt x="1105786" y="180753"/>
                      </a:cubicBezTo>
                      <a:cubicBezTo>
                        <a:pt x="1028333" y="161390"/>
                        <a:pt x="1061063" y="164624"/>
                        <a:pt x="999460" y="138223"/>
                      </a:cubicBezTo>
                      <a:cubicBezTo>
                        <a:pt x="989158" y="133808"/>
                        <a:pt x="978195" y="131135"/>
                        <a:pt x="967562" y="127591"/>
                      </a:cubicBezTo>
                      <a:cubicBezTo>
                        <a:pt x="956930" y="120503"/>
                        <a:pt x="947342" y="111516"/>
                        <a:pt x="935665" y="106326"/>
                      </a:cubicBezTo>
                      <a:cubicBezTo>
                        <a:pt x="915181" y="97222"/>
                        <a:pt x="890520" y="97494"/>
                        <a:pt x="871869" y="85060"/>
                      </a:cubicBezTo>
                      <a:cubicBezTo>
                        <a:pt x="861237" y="77972"/>
                        <a:pt x="851937" y="68282"/>
                        <a:pt x="839972" y="63795"/>
                      </a:cubicBezTo>
                      <a:cubicBezTo>
                        <a:pt x="823051" y="57450"/>
                        <a:pt x="804341" y="57546"/>
                        <a:pt x="786809" y="53163"/>
                      </a:cubicBezTo>
                      <a:cubicBezTo>
                        <a:pt x="775936" y="50445"/>
                        <a:pt x="765688" y="45609"/>
                        <a:pt x="754911" y="42530"/>
                      </a:cubicBezTo>
                      <a:cubicBezTo>
                        <a:pt x="740860" y="38516"/>
                        <a:pt x="726558" y="35442"/>
                        <a:pt x="712381" y="31898"/>
                      </a:cubicBezTo>
                      <a:cubicBezTo>
                        <a:pt x="683864" y="34274"/>
                        <a:pt x="596327" y="31446"/>
                        <a:pt x="552893" y="53163"/>
                      </a:cubicBezTo>
                      <a:cubicBezTo>
                        <a:pt x="541463" y="58878"/>
                        <a:pt x="531628" y="67340"/>
                        <a:pt x="520995" y="74428"/>
                      </a:cubicBezTo>
                      <a:cubicBezTo>
                        <a:pt x="513907" y="85061"/>
                        <a:pt x="504920" y="94649"/>
                        <a:pt x="499730" y="106326"/>
                      </a:cubicBezTo>
                      <a:cubicBezTo>
                        <a:pt x="490626" y="126809"/>
                        <a:pt x="478465" y="170121"/>
                        <a:pt x="478465" y="170121"/>
                      </a:cubicBezTo>
                      <a:cubicBezTo>
                        <a:pt x="474921" y="276447"/>
                        <a:pt x="473574" y="382868"/>
                        <a:pt x="467832" y="489098"/>
                      </a:cubicBezTo>
                      <a:cubicBezTo>
                        <a:pt x="463597" y="567439"/>
                        <a:pt x="461556" y="542963"/>
                        <a:pt x="446567" y="595423"/>
                      </a:cubicBezTo>
                      <a:cubicBezTo>
                        <a:pt x="442552" y="609474"/>
                        <a:pt x="441691" y="624522"/>
                        <a:pt x="435935" y="637953"/>
                      </a:cubicBezTo>
                      <a:cubicBezTo>
                        <a:pt x="430901" y="649699"/>
                        <a:pt x="421758" y="659218"/>
                        <a:pt x="414669" y="669851"/>
                      </a:cubicBezTo>
                      <a:cubicBezTo>
                        <a:pt x="407581" y="691116"/>
                        <a:pt x="405838" y="714995"/>
                        <a:pt x="393404" y="733646"/>
                      </a:cubicBezTo>
                      <a:lnTo>
                        <a:pt x="350874" y="797442"/>
                      </a:lnTo>
                      <a:cubicBezTo>
                        <a:pt x="347330" y="808075"/>
                        <a:pt x="346008" y="819729"/>
                        <a:pt x="340242" y="829340"/>
                      </a:cubicBezTo>
                      <a:cubicBezTo>
                        <a:pt x="335084" y="837936"/>
                        <a:pt x="325238" y="842777"/>
                        <a:pt x="318976" y="850605"/>
                      </a:cubicBezTo>
                      <a:cubicBezTo>
                        <a:pt x="310993" y="860583"/>
                        <a:pt x="304051" y="871407"/>
                        <a:pt x="297711" y="882502"/>
                      </a:cubicBezTo>
                      <a:cubicBezTo>
                        <a:pt x="240474" y="982668"/>
                        <a:pt x="315400" y="871908"/>
                        <a:pt x="244548" y="956930"/>
                      </a:cubicBezTo>
                      <a:cubicBezTo>
                        <a:pt x="236367" y="966747"/>
                        <a:pt x="232319" y="979792"/>
                        <a:pt x="223283" y="988828"/>
                      </a:cubicBezTo>
                      <a:cubicBezTo>
                        <a:pt x="214247" y="997864"/>
                        <a:pt x="200422" y="1001057"/>
                        <a:pt x="191386" y="1010093"/>
                      </a:cubicBezTo>
                      <a:cubicBezTo>
                        <a:pt x="127956" y="1073523"/>
                        <a:pt x="186527" y="1030179"/>
                        <a:pt x="138223" y="1084521"/>
                      </a:cubicBezTo>
                      <a:cubicBezTo>
                        <a:pt x="41110" y="1193773"/>
                        <a:pt x="101428" y="1107817"/>
                        <a:pt x="53162" y="1180214"/>
                      </a:cubicBezTo>
                      <a:lnTo>
                        <a:pt x="31897" y="1244009"/>
                      </a:lnTo>
                      <a:cubicBezTo>
                        <a:pt x="28353" y="1254642"/>
                        <a:pt x="27482" y="1266582"/>
                        <a:pt x="21265" y="1275907"/>
                      </a:cubicBezTo>
                      <a:lnTo>
                        <a:pt x="0" y="1307805"/>
                      </a:lnTo>
                      <a:cubicBezTo>
                        <a:pt x="2030" y="1334194"/>
                        <a:pt x="-1687" y="1432024"/>
                        <a:pt x="21265" y="1477926"/>
                      </a:cubicBezTo>
                      <a:cubicBezTo>
                        <a:pt x="26980" y="1489355"/>
                        <a:pt x="35442" y="1499191"/>
                        <a:pt x="42530" y="1509823"/>
                      </a:cubicBezTo>
                      <a:cubicBezTo>
                        <a:pt x="46074" y="1520456"/>
                        <a:pt x="46437" y="1532755"/>
                        <a:pt x="53162" y="1541721"/>
                      </a:cubicBezTo>
                      <a:cubicBezTo>
                        <a:pt x="68199" y="1561770"/>
                        <a:pt x="95117" y="1572469"/>
                        <a:pt x="106325" y="1594884"/>
                      </a:cubicBezTo>
                      <a:cubicBezTo>
                        <a:pt x="133305" y="1648844"/>
                        <a:pt x="114402" y="1628622"/>
                        <a:pt x="159488" y="1658679"/>
                      </a:cubicBezTo>
                      <a:cubicBezTo>
                        <a:pt x="163032" y="1669312"/>
                        <a:pt x="164678" y="1680780"/>
                        <a:pt x="170121" y="1690577"/>
                      </a:cubicBezTo>
                      <a:cubicBezTo>
                        <a:pt x="182533" y="1712918"/>
                        <a:pt x="212651" y="1754372"/>
                        <a:pt x="212651" y="1754372"/>
                      </a:cubicBezTo>
                      <a:cubicBezTo>
                        <a:pt x="225758" y="1872341"/>
                        <a:pt x="213134" y="1819619"/>
                        <a:pt x="244548" y="1913860"/>
                      </a:cubicBezTo>
                      <a:cubicBezTo>
                        <a:pt x="248092" y="1924493"/>
                        <a:pt x="248964" y="1936432"/>
                        <a:pt x="255181" y="1945758"/>
                      </a:cubicBezTo>
                      <a:cubicBezTo>
                        <a:pt x="290623" y="1998922"/>
                        <a:pt x="265813" y="1970567"/>
                        <a:pt x="340242" y="2020186"/>
                      </a:cubicBezTo>
                      <a:cubicBezTo>
                        <a:pt x="350874" y="2027274"/>
                        <a:pt x="359742" y="2038352"/>
                        <a:pt x="372139" y="2041451"/>
                      </a:cubicBezTo>
                      <a:cubicBezTo>
                        <a:pt x="386316" y="2044995"/>
                        <a:pt x="400672" y="2047885"/>
                        <a:pt x="414669" y="2052084"/>
                      </a:cubicBezTo>
                      <a:cubicBezTo>
                        <a:pt x="436139" y="2058525"/>
                        <a:pt x="456115" y="2071630"/>
                        <a:pt x="478465" y="2073349"/>
                      </a:cubicBezTo>
                      <a:lnTo>
                        <a:pt x="616688" y="2083981"/>
                      </a:lnTo>
                      <a:cubicBezTo>
                        <a:pt x="645041" y="2080437"/>
                        <a:pt x="673563" y="2078046"/>
                        <a:pt x="701748" y="2073349"/>
                      </a:cubicBezTo>
                      <a:cubicBezTo>
                        <a:pt x="716163" y="2070947"/>
                        <a:pt x="730282" y="2066915"/>
                        <a:pt x="744279" y="2062716"/>
                      </a:cubicBezTo>
                      <a:cubicBezTo>
                        <a:pt x="765749" y="2056275"/>
                        <a:pt x="786809" y="2048539"/>
                        <a:pt x="808074" y="2041451"/>
                      </a:cubicBezTo>
                      <a:lnTo>
                        <a:pt x="839972" y="2030819"/>
                      </a:lnTo>
                      <a:lnTo>
                        <a:pt x="871869" y="2020186"/>
                      </a:lnTo>
                      <a:cubicBezTo>
                        <a:pt x="882502" y="2016642"/>
                        <a:pt x="894441" y="2015770"/>
                        <a:pt x="903767" y="2009553"/>
                      </a:cubicBezTo>
                      <a:cubicBezTo>
                        <a:pt x="954315" y="1975855"/>
                        <a:pt x="923544" y="1992328"/>
                        <a:pt x="999460" y="1967023"/>
                      </a:cubicBezTo>
                      <a:lnTo>
                        <a:pt x="1031358" y="1956391"/>
                      </a:lnTo>
                      <a:cubicBezTo>
                        <a:pt x="1122764" y="1895453"/>
                        <a:pt x="1007117" y="1968511"/>
                        <a:pt x="1095153" y="1924493"/>
                      </a:cubicBezTo>
                      <a:cubicBezTo>
                        <a:pt x="1106583" y="1918778"/>
                        <a:pt x="1115956" y="1909568"/>
                        <a:pt x="1127051" y="1903228"/>
                      </a:cubicBezTo>
                      <a:cubicBezTo>
                        <a:pt x="1226967" y="1846134"/>
                        <a:pt x="1110463" y="1922671"/>
                        <a:pt x="1212111" y="1850065"/>
                      </a:cubicBezTo>
                      <a:cubicBezTo>
                        <a:pt x="1222510" y="1842637"/>
                        <a:pt x="1234458" y="1837290"/>
                        <a:pt x="1244009" y="1828800"/>
                      </a:cubicBezTo>
                      <a:cubicBezTo>
                        <a:pt x="1266486" y="1808820"/>
                        <a:pt x="1282781" y="1781686"/>
                        <a:pt x="1307804" y="1765005"/>
                      </a:cubicBezTo>
                      <a:cubicBezTo>
                        <a:pt x="1328733" y="1751053"/>
                        <a:pt x="1345815" y="1742677"/>
                        <a:pt x="1360967" y="1722474"/>
                      </a:cubicBezTo>
                      <a:cubicBezTo>
                        <a:pt x="1422988" y="1639778"/>
                        <a:pt x="1376030" y="1676990"/>
                        <a:pt x="1435395" y="1637414"/>
                      </a:cubicBezTo>
                      <a:cubicBezTo>
                        <a:pt x="1454110" y="1581270"/>
                        <a:pt x="1439811" y="1614842"/>
                        <a:pt x="1488558" y="1541721"/>
                      </a:cubicBezTo>
                      <a:lnTo>
                        <a:pt x="1531088" y="1477926"/>
                      </a:lnTo>
                      <a:lnTo>
                        <a:pt x="1552353" y="1456660"/>
                      </a:lnTo>
                      <a:cubicBezTo>
                        <a:pt x="1562391" y="1426547"/>
                        <a:pt x="1562055" y="1418232"/>
                        <a:pt x="1584251" y="1392865"/>
                      </a:cubicBezTo>
                      <a:cubicBezTo>
                        <a:pt x="1600754" y="1374004"/>
                        <a:pt x="1613639" y="1347627"/>
                        <a:pt x="1637414" y="1339702"/>
                      </a:cubicBezTo>
                      <a:lnTo>
                        <a:pt x="1669311" y="1329070"/>
                      </a:lnTo>
                      <a:cubicBezTo>
                        <a:pt x="1679944" y="1321982"/>
                        <a:pt x="1689779" y="1313520"/>
                        <a:pt x="1701209" y="1307805"/>
                      </a:cubicBezTo>
                      <a:cubicBezTo>
                        <a:pt x="1752914" y="1281952"/>
                        <a:pt x="1800684" y="1302804"/>
                        <a:pt x="1860697" y="1307805"/>
                      </a:cubicBezTo>
                      <a:cubicBezTo>
                        <a:pt x="1884214" y="1331321"/>
                        <a:pt x="1899056" y="1341992"/>
                        <a:pt x="1913860" y="1371600"/>
                      </a:cubicBezTo>
                      <a:cubicBezTo>
                        <a:pt x="1957878" y="1459636"/>
                        <a:pt x="1884820" y="1343989"/>
                        <a:pt x="1945758" y="1435395"/>
                      </a:cubicBezTo>
                      <a:cubicBezTo>
                        <a:pt x="1935740" y="1585657"/>
                        <a:pt x="1927839" y="1589752"/>
                        <a:pt x="1945758" y="1733107"/>
                      </a:cubicBezTo>
                      <a:cubicBezTo>
                        <a:pt x="1950213" y="1768744"/>
                        <a:pt x="1961823" y="1765239"/>
                        <a:pt x="1977655" y="1796902"/>
                      </a:cubicBezTo>
                      <a:cubicBezTo>
                        <a:pt x="1982667" y="1806927"/>
                        <a:pt x="1983276" y="1818775"/>
                        <a:pt x="1988288" y="1828800"/>
                      </a:cubicBezTo>
                      <a:cubicBezTo>
                        <a:pt x="1998096" y="1848416"/>
                        <a:pt x="2023813" y="1880836"/>
                        <a:pt x="2041451" y="1892595"/>
                      </a:cubicBezTo>
                      <a:cubicBezTo>
                        <a:pt x="2050776" y="1898812"/>
                        <a:pt x="2062716" y="1899684"/>
                        <a:pt x="2073348" y="1903228"/>
                      </a:cubicBezTo>
                      <a:cubicBezTo>
                        <a:pt x="2114885" y="1944763"/>
                        <a:pt x="2071301" y="1907521"/>
                        <a:pt x="2126511" y="1935126"/>
                      </a:cubicBezTo>
                      <a:cubicBezTo>
                        <a:pt x="2137941" y="1940841"/>
                        <a:pt x="2146663" y="1951357"/>
                        <a:pt x="2158409" y="1956391"/>
                      </a:cubicBezTo>
                      <a:cubicBezTo>
                        <a:pt x="2181218" y="1966166"/>
                        <a:pt x="2246475" y="1973598"/>
                        <a:pt x="2264735" y="1977656"/>
                      </a:cubicBezTo>
                      <a:cubicBezTo>
                        <a:pt x="2275676" y="1980087"/>
                        <a:pt x="2285759" y="1985570"/>
                        <a:pt x="2296632" y="1988288"/>
                      </a:cubicBezTo>
                      <a:cubicBezTo>
                        <a:pt x="2314164" y="1992671"/>
                        <a:pt x="2332074" y="1995377"/>
                        <a:pt x="2349795" y="1998921"/>
                      </a:cubicBezTo>
                      <a:cubicBezTo>
                        <a:pt x="2385917" y="2023002"/>
                        <a:pt x="2394877" y="2033016"/>
                        <a:pt x="2445488" y="2041451"/>
                      </a:cubicBezTo>
                      <a:lnTo>
                        <a:pt x="2573079" y="2062716"/>
                      </a:lnTo>
                      <a:cubicBezTo>
                        <a:pt x="2679404" y="2059172"/>
                        <a:pt x="2785865" y="2058520"/>
                        <a:pt x="2892055" y="2052084"/>
                      </a:cubicBezTo>
                      <a:cubicBezTo>
                        <a:pt x="2903242" y="2051406"/>
                        <a:pt x="2913176" y="2044530"/>
                        <a:pt x="2923953" y="2041451"/>
                      </a:cubicBezTo>
                      <a:cubicBezTo>
                        <a:pt x="2938004" y="2037437"/>
                        <a:pt x="2952306" y="2034363"/>
                        <a:pt x="2966483" y="2030819"/>
                      </a:cubicBezTo>
                      <a:cubicBezTo>
                        <a:pt x="3057894" y="1969876"/>
                        <a:pt x="2942241" y="2042940"/>
                        <a:pt x="3030279" y="1998921"/>
                      </a:cubicBezTo>
                      <a:cubicBezTo>
                        <a:pt x="3073906" y="1977108"/>
                        <a:pt x="3050481" y="1982759"/>
                        <a:pt x="3083442" y="1956391"/>
                      </a:cubicBezTo>
                      <a:cubicBezTo>
                        <a:pt x="3150494" y="1902750"/>
                        <a:pt x="3085268" y="1965199"/>
                        <a:pt x="3136604" y="1913860"/>
                      </a:cubicBezTo>
                      <a:cubicBezTo>
                        <a:pt x="3159414" y="1845436"/>
                        <a:pt x="3129355" y="1919756"/>
                        <a:pt x="3179135" y="1850065"/>
                      </a:cubicBezTo>
                      <a:cubicBezTo>
                        <a:pt x="3188348" y="1837167"/>
                        <a:pt x="3193312" y="1821712"/>
                        <a:pt x="3200400" y="1807535"/>
                      </a:cubicBezTo>
                      <a:cubicBezTo>
                        <a:pt x="3207488" y="1779181"/>
                        <a:pt x="3212423" y="1750201"/>
                        <a:pt x="3221665" y="1722474"/>
                      </a:cubicBezTo>
                      <a:cubicBezTo>
                        <a:pt x="3225209" y="1711842"/>
                        <a:pt x="3229579" y="1701450"/>
                        <a:pt x="3232297" y="1690577"/>
                      </a:cubicBezTo>
                      <a:lnTo>
                        <a:pt x="3253562" y="1605516"/>
                      </a:lnTo>
                      <a:cubicBezTo>
                        <a:pt x="3273774" y="1443825"/>
                        <a:pt x="3253950" y="1585600"/>
                        <a:pt x="3274828" y="1467293"/>
                      </a:cubicBezTo>
                      <a:cubicBezTo>
                        <a:pt x="3274904" y="1466864"/>
                        <a:pt x="3303255" y="1275797"/>
                        <a:pt x="3317358" y="1254642"/>
                      </a:cubicBezTo>
                      <a:lnTo>
                        <a:pt x="3338623" y="1222744"/>
                      </a:lnTo>
                      <a:cubicBezTo>
                        <a:pt x="3342167" y="1208567"/>
                        <a:pt x="3345241" y="1194265"/>
                        <a:pt x="3349255" y="1180214"/>
                      </a:cubicBezTo>
                      <a:cubicBezTo>
                        <a:pt x="3352334" y="1169437"/>
                        <a:pt x="3357457" y="1159257"/>
                        <a:pt x="3359888" y="1148316"/>
                      </a:cubicBezTo>
                      <a:cubicBezTo>
                        <a:pt x="3364565" y="1127271"/>
                        <a:pt x="3366977" y="1105786"/>
                        <a:pt x="3370521" y="1084521"/>
                      </a:cubicBezTo>
                      <a:cubicBezTo>
                        <a:pt x="3367482" y="1048050"/>
                        <a:pt x="3368418" y="937827"/>
                        <a:pt x="3338623" y="893135"/>
                      </a:cubicBezTo>
                      <a:cubicBezTo>
                        <a:pt x="3324446" y="871870"/>
                        <a:pt x="3314165" y="847412"/>
                        <a:pt x="3296093" y="829340"/>
                      </a:cubicBezTo>
                      <a:lnTo>
                        <a:pt x="3200400" y="733646"/>
                      </a:lnTo>
                      <a:cubicBezTo>
                        <a:pt x="3189767" y="723013"/>
                        <a:pt x="3176843" y="714260"/>
                        <a:pt x="3168502" y="701749"/>
                      </a:cubicBezTo>
                      <a:cubicBezTo>
                        <a:pt x="3161414" y="691116"/>
                        <a:pt x="3156854" y="678266"/>
                        <a:pt x="3147237" y="669851"/>
                      </a:cubicBezTo>
                      <a:cubicBezTo>
                        <a:pt x="3128003" y="653021"/>
                        <a:pt x="3104707" y="641498"/>
                        <a:pt x="3083442" y="627321"/>
                      </a:cubicBezTo>
                      <a:cubicBezTo>
                        <a:pt x="3072809" y="620233"/>
                        <a:pt x="3063667" y="610097"/>
                        <a:pt x="3051544" y="606056"/>
                      </a:cubicBezTo>
                      <a:cubicBezTo>
                        <a:pt x="3040911" y="602512"/>
                        <a:pt x="3029671" y="600435"/>
                        <a:pt x="3019646" y="595423"/>
                      </a:cubicBezTo>
                      <a:cubicBezTo>
                        <a:pt x="2937205" y="554202"/>
                        <a:pt x="3036021" y="590248"/>
                        <a:pt x="2955851" y="563526"/>
                      </a:cubicBezTo>
                      <a:cubicBezTo>
                        <a:pt x="2904497" y="512170"/>
                        <a:pt x="2966984" y="577439"/>
                        <a:pt x="2913321" y="510363"/>
                      </a:cubicBezTo>
                      <a:cubicBezTo>
                        <a:pt x="2907059" y="502535"/>
                        <a:pt x="2898070" y="497118"/>
                        <a:pt x="2892055" y="489098"/>
                      </a:cubicBezTo>
                      <a:cubicBezTo>
                        <a:pt x="2876720" y="468652"/>
                        <a:pt x="2867597" y="443374"/>
                        <a:pt x="2849525" y="425302"/>
                      </a:cubicBezTo>
                      <a:lnTo>
                        <a:pt x="2775097" y="350874"/>
                      </a:lnTo>
                      <a:cubicBezTo>
                        <a:pt x="2764465" y="340242"/>
                        <a:pt x="2755711" y="327318"/>
                        <a:pt x="2743200" y="318977"/>
                      </a:cubicBezTo>
                      <a:lnTo>
                        <a:pt x="2711302" y="297712"/>
                      </a:lnTo>
                      <a:cubicBezTo>
                        <a:pt x="2655939" y="214665"/>
                        <a:pt x="2726614" y="306537"/>
                        <a:pt x="2658139" y="255181"/>
                      </a:cubicBezTo>
                      <a:cubicBezTo>
                        <a:pt x="2638090" y="240144"/>
                        <a:pt x="2622697" y="219740"/>
                        <a:pt x="2604976" y="202019"/>
                      </a:cubicBezTo>
                      <a:cubicBezTo>
                        <a:pt x="2553628" y="150671"/>
                        <a:pt x="2618882" y="213142"/>
                        <a:pt x="2551814" y="159488"/>
                      </a:cubicBezTo>
                      <a:cubicBezTo>
                        <a:pt x="2543986" y="153226"/>
                        <a:pt x="2538568" y="144238"/>
                        <a:pt x="2530548" y="138223"/>
                      </a:cubicBezTo>
                      <a:cubicBezTo>
                        <a:pt x="2530535" y="138213"/>
                        <a:pt x="2450811" y="85065"/>
                        <a:pt x="2434855" y="74428"/>
                      </a:cubicBezTo>
                      <a:lnTo>
                        <a:pt x="2371060" y="31898"/>
                      </a:lnTo>
                      <a:cubicBezTo>
                        <a:pt x="2360427" y="24810"/>
                        <a:pt x="2351285" y="14674"/>
                        <a:pt x="2339162" y="10633"/>
                      </a:cubicBezTo>
                      <a:lnTo>
                        <a:pt x="2307265" y="0"/>
                      </a:lnTo>
                      <a:cubicBezTo>
                        <a:pt x="2229293" y="3544"/>
                        <a:pt x="2150957" y="2318"/>
                        <a:pt x="2073348" y="10633"/>
                      </a:cubicBezTo>
                      <a:cubicBezTo>
                        <a:pt x="1989925" y="19571"/>
                        <a:pt x="2032482" y="28796"/>
                        <a:pt x="1977655" y="53163"/>
                      </a:cubicBezTo>
                      <a:cubicBezTo>
                        <a:pt x="1957172" y="62267"/>
                        <a:pt x="1932511" y="61994"/>
                        <a:pt x="1913860" y="74428"/>
                      </a:cubicBezTo>
                      <a:cubicBezTo>
                        <a:pt x="1892595" y="88605"/>
                        <a:pt x="1872924" y="105528"/>
                        <a:pt x="1850065" y="116958"/>
                      </a:cubicBezTo>
                      <a:cubicBezTo>
                        <a:pt x="1835888" y="124046"/>
                        <a:pt x="1820723" y="129431"/>
                        <a:pt x="1807535" y="138223"/>
                      </a:cubicBezTo>
                      <a:cubicBezTo>
                        <a:pt x="1799194" y="143784"/>
                        <a:pt x="1794865" y="154330"/>
                        <a:pt x="1786269" y="159488"/>
                      </a:cubicBezTo>
                      <a:cubicBezTo>
                        <a:pt x="1776659" y="165254"/>
                        <a:pt x="1764396" y="165109"/>
                        <a:pt x="1754372" y="170121"/>
                      </a:cubicBezTo>
                      <a:cubicBezTo>
                        <a:pt x="1742942" y="175836"/>
                        <a:pt x="1733904" y="185671"/>
                        <a:pt x="1722474" y="191386"/>
                      </a:cubicBezTo>
                      <a:cubicBezTo>
                        <a:pt x="1712449" y="196398"/>
                        <a:pt x="1700373" y="196576"/>
                        <a:pt x="1690576" y="202019"/>
                      </a:cubicBezTo>
                      <a:cubicBezTo>
                        <a:pt x="1668235" y="214431"/>
                        <a:pt x="1649640" y="233120"/>
                        <a:pt x="1626781" y="244549"/>
                      </a:cubicBezTo>
                      <a:lnTo>
                        <a:pt x="1616148" y="255181"/>
                      </a:lnTo>
                      <a:close/>
                    </a:path>
                  </a:pathLst>
                </a:custGeom>
                <a:solidFill>
                  <a:srgbClr val="FFFFCC"/>
                </a:solidFill>
                <a:ln>
                  <a:solidFill>
                    <a:schemeClr val="tx2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37" name="Freeform 36"/>
                <p:cNvSpPr/>
                <p:nvPr/>
              </p:nvSpPr>
              <p:spPr>
                <a:xfrm rot="20017544">
                  <a:off x="6353600" y="2429212"/>
                  <a:ext cx="807727" cy="299494"/>
                </a:xfrm>
                <a:custGeom>
                  <a:avLst/>
                  <a:gdLst>
                    <a:gd name="connsiteX0" fmla="*/ 106325 w 1520456"/>
                    <a:gd name="connsiteY0" fmla="*/ 297712 h 627321"/>
                    <a:gd name="connsiteX1" fmla="*/ 53163 w 1520456"/>
                    <a:gd name="connsiteY1" fmla="*/ 329609 h 627321"/>
                    <a:gd name="connsiteX2" fmla="*/ 31897 w 1520456"/>
                    <a:gd name="connsiteY2" fmla="*/ 350874 h 627321"/>
                    <a:gd name="connsiteX3" fmla="*/ 0 w 1520456"/>
                    <a:gd name="connsiteY3" fmla="*/ 372139 h 627321"/>
                    <a:gd name="connsiteX4" fmla="*/ 10632 w 1520456"/>
                    <a:gd name="connsiteY4" fmla="*/ 467832 h 627321"/>
                    <a:gd name="connsiteX5" fmla="*/ 31897 w 1520456"/>
                    <a:gd name="connsiteY5" fmla="*/ 489098 h 627321"/>
                    <a:gd name="connsiteX6" fmla="*/ 233916 w 1520456"/>
                    <a:gd name="connsiteY6" fmla="*/ 520995 h 627321"/>
                    <a:gd name="connsiteX7" fmla="*/ 340242 w 1520456"/>
                    <a:gd name="connsiteY7" fmla="*/ 542260 h 627321"/>
                    <a:gd name="connsiteX8" fmla="*/ 446567 w 1520456"/>
                    <a:gd name="connsiteY8" fmla="*/ 563526 h 627321"/>
                    <a:gd name="connsiteX9" fmla="*/ 510363 w 1520456"/>
                    <a:gd name="connsiteY9" fmla="*/ 574158 h 627321"/>
                    <a:gd name="connsiteX10" fmla="*/ 552893 w 1520456"/>
                    <a:gd name="connsiteY10" fmla="*/ 584791 h 627321"/>
                    <a:gd name="connsiteX11" fmla="*/ 584791 w 1520456"/>
                    <a:gd name="connsiteY11" fmla="*/ 595423 h 627321"/>
                    <a:gd name="connsiteX12" fmla="*/ 680484 w 1520456"/>
                    <a:gd name="connsiteY12" fmla="*/ 606056 h 627321"/>
                    <a:gd name="connsiteX13" fmla="*/ 808074 w 1520456"/>
                    <a:gd name="connsiteY13" fmla="*/ 627321 h 627321"/>
                    <a:gd name="connsiteX14" fmla="*/ 988828 w 1520456"/>
                    <a:gd name="connsiteY14" fmla="*/ 616688 h 627321"/>
                    <a:gd name="connsiteX15" fmla="*/ 1020725 w 1520456"/>
                    <a:gd name="connsiteY15" fmla="*/ 606056 h 627321"/>
                    <a:gd name="connsiteX16" fmla="*/ 1073888 w 1520456"/>
                    <a:gd name="connsiteY16" fmla="*/ 595423 h 627321"/>
                    <a:gd name="connsiteX17" fmla="*/ 1105786 w 1520456"/>
                    <a:gd name="connsiteY17" fmla="*/ 574158 h 627321"/>
                    <a:gd name="connsiteX18" fmla="*/ 1169581 w 1520456"/>
                    <a:gd name="connsiteY18" fmla="*/ 552893 h 627321"/>
                    <a:gd name="connsiteX19" fmla="*/ 1265274 w 1520456"/>
                    <a:gd name="connsiteY19" fmla="*/ 478465 h 627321"/>
                    <a:gd name="connsiteX20" fmla="*/ 1297172 w 1520456"/>
                    <a:gd name="connsiteY20" fmla="*/ 457200 h 627321"/>
                    <a:gd name="connsiteX21" fmla="*/ 1329070 w 1520456"/>
                    <a:gd name="connsiteY21" fmla="*/ 446567 h 627321"/>
                    <a:gd name="connsiteX22" fmla="*/ 1392865 w 1520456"/>
                    <a:gd name="connsiteY22" fmla="*/ 404037 h 627321"/>
                    <a:gd name="connsiteX23" fmla="*/ 1488558 w 1520456"/>
                    <a:gd name="connsiteY23" fmla="*/ 361507 h 627321"/>
                    <a:gd name="connsiteX24" fmla="*/ 1520456 w 1520456"/>
                    <a:gd name="connsiteY24" fmla="*/ 297712 h 627321"/>
                    <a:gd name="connsiteX25" fmla="*/ 1488558 w 1520456"/>
                    <a:gd name="connsiteY25" fmla="*/ 212651 h 627321"/>
                    <a:gd name="connsiteX26" fmla="*/ 1477925 w 1520456"/>
                    <a:gd name="connsiteY26" fmla="*/ 180753 h 627321"/>
                    <a:gd name="connsiteX27" fmla="*/ 1446028 w 1520456"/>
                    <a:gd name="connsiteY27" fmla="*/ 148856 h 627321"/>
                    <a:gd name="connsiteX28" fmla="*/ 1424763 w 1520456"/>
                    <a:gd name="connsiteY28" fmla="*/ 116958 h 627321"/>
                    <a:gd name="connsiteX29" fmla="*/ 1360967 w 1520456"/>
                    <a:gd name="connsiteY29" fmla="*/ 95693 h 627321"/>
                    <a:gd name="connsiteX30" fmla="*/ 1265274 w 1520456"/>
                    <a:gd name="connsiteY30" fmla="*/ 63795 h 627321"/>
                    <a:gd name="connsiteX31" fmla="*/ 1233377 w 1520456"/>
                    <a:gd name="connsiteY31" fmla="*/ 53163 h 627321"/>
                    <a:gd name="connsiteX32" fmla="*/ 1105786 w 1520456"/>
                    <a:gd name="connsiteY32" fmla="*/ 21265 h 627321"/>
                    <a:gd name="connsiteX33" fmla="*/ 1063256 w 1520456"/>
                    <a:gd name="connsiteY33" fmla="*/ 10632 h 627321"/>
                    <a:gd name="connsiteX34" fmla="*/ 1020725 w 1520456"/>
                    <a:gd name="connsiteY34" fmla="*/ 0 h 627321"/>
                    <a:gd name="connsiteX35" fmla="*/ 627321 w 1520456"/>
                    <a:gd name="connsiteY35" fmla="*/ 21265 h 627321"/>
                    <a:gd name="connsiteX36" fmla="*/ 552893 w 1520456"/>
                    <a:gd name="connsiteY36" fmla="*/ 53163 h 627321"/>
                    <a:gd name="connsiteX37" fmla="*/ 457200 w 1520456"/>
                    <a:gd name="connsiteY37" fmla="*/ 85060 h 627321"/>
                    <a:gd name="connsiteX38" fmla="*/ 425302 w 1520456"/>
                    <a:gd name="connsiteY38" fmla="*/ 95693 h 627321"/>
                    <a:gd name="connsiteX39" fmla="*/ 393404 w 1520456"/>
                    <a:gd name="connsiteY39" fmla="*/ 116958 h 627321"/>
                    <a:gd name="connsiteX40" fmla="*/ 287079 w 1520456"/>
                    <a:gd name="connsiteY40" fmla="*/ 148856 h 627321"/>
                    <a:gd name="connsiteX41" fmla="*/ 255181 w 1520456"/>
                    <a:gd name="connsiteY41" fmla="*/ 159488 h 627321"/>
                    <a:gd name="connsiteX42" fmla="*/ 223284 w 1520456"/>
                    <a:gd name="connsiteY42" fmla="*/ 180753 h 627321"/>
                    <a:gd name="connsiteX43" fmla="*/ 202018 w 1520456"/>
                    <a:gd name="connsiteY43" fmla="*/ 202019 h 627321"/>
                    <a:gd name="connsiteX44" fmla="*/ 170121 w 1520456"/>
                    <a:gd name="connsiteY44" fmla="*/ 212651 h 627321"/>
                    <a:gd name="connsiteX45" fmla="*/ 106325 w 1520456"/>
                    <a:gd name="connsiteY45" fmla="*/ 297712 h 62732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1520456" h="627321">
                      <a:moveTo>
                        <a:pt x="106325" y="297712"/>
                      </a:moveTo>
                      <a:cubicBezTo>
                        <a:pt x="88604" y="308344"/>
                        <a:pt x="69979" y="317597"/>
                        <a:pt x="53163" y="329609"/>
                      </a:cubicBezTo>
                      <a:cubicBezTo>
                        <a:pt x="45006" y="335436"/>
                        <a:pt x="39725" y="344612"/>
                        <a:pt x="31897" y="350874"/>
                      </a:cubicBezTo>
                      <a:cubicBezTo>
                        <a:pt x="21919" y="358857"/>
                        <a:pt x="10632" y="365051"/>
                        <a:pt x="0" y="372139"/>
                      </a:cubicBezTo>
                      <a:cubicBezTo>
                        <a:pt x="3544" y="404037"/>
                        <a:pt x="2188" y="436869"/>
                        <a:pt x="10632" y="467832"/>
                      </a:cubicBezTo>
                      <a:cubicBezTo>
                        <a:pt x="13270" y="477503"/>
                        <a:pt x="22931" y="484615"/>
                        <a:pt x="31897" y="489098"/>
                      </a:cubicBezTo>
                      <a:cubicBezTo>
                        <a:pt x="97129" y="521714"/>
                        <a:pt x="160760" y="515368"/>
                        <a:pt x="233916" y="520995"/>
                      </a:cubicBezTo>
                      <a:cubicBezTo>
                        <a:pt x="315039" y="541277"/>
                        <a:pt x="235950" y="522705"/>
                        <a:pt x="340242" y="542260"/>
                      </a:cubicBezTo>
                      <a:cubicBezTo>
                        <a:pt x="375767" y="548921"/>
                        <a:pt x="410915" y="557584"/>
                        <a:pt x="446567" y="563526"/>
                      </a:cubicBezTo>
                      <a:cubicBezTo>
                        <a:pt x="467832" y="567070"/>
                        <a:pt x="489223" y="569930"/>
                        <a:pt x="510363" y="574158"/>
                      </a:cubicBezTo>
                      <a:cubicBezTo>
                        <a:pt x="524692" y="577024"/>
                        <a:pt x="538842" y="580777"/>
                        <a:pt x="552893" y="584791"/>
                      </a:cubicBezTo>
                      <a:cubicBezTo>
                        <a:pt x="563670" y="587870"/>
                        <a:pt x="573736" y="593580"/>
                        <a:pt x="584791" y="595423"/>
                      </a:cubicBezTo>
                      <a:cubicBezTo>
                        <a:pt x="616448" y="600699"/>
                        <a:pt x="648586" y="602512"/>
                        <a:pt x="680484" y="606056"/>
                      </a:cubicBezTo>
                      <a:cubicBezTo>
                        <a:pt x="725275" y="617253"/>
                        <a:pt x="758299" y="627321"/>
                        <a:pt x="808074" y="627321"/>
                      </a:cubicBezTo>
                      <a:cubicBezTo>
                        <a:pt x="868429" y="627321"/>
                        <a:pt x="928577" y="620232"/>
                        <a:pt x="988828" y="616688"/>
                      </a:cubicBezTo>
                      <a:cubicBezTo>
                        <a:pt x="999460" y="613144"/>
                        <a:pt x="1009852" y="608774"/>
                        <a:pt x="1020725" y="606056"/>
                      </a:cubicBezTo>
                      <a:cubicBezTo>
                        <a:pt x="1038257" y="601673"/>
                        <a:pt x="1056967" y="601769"/>
                        <a:pt x="1073888" y="595423"/>
                      </a:cubicBezTo>
                      <a:cubicBezTo>
                        <a:pt x="1085853" y="590936"/>
                        <a:pt x="1094109" y="579348"/>
                        <a:pt x="1105786" y="574158"/>
                      </a:cubicBezTo>
                      <a:cubicBezTo>
                        <a:pt x="1126269" y="565054"/>
                        <a:pt x="1169581" y="552893"/>
                        <a:pt x="1169581" y="552893"/>
                      </a:cubicBezTo>
                      <a:cubicBezTo>
                        <a:pt x="1219550" y="502924"/>
                        <a:pt x="1188968" y="529335"/>
                        <a:pt x="1265274" y="478465"/>
                      </a:cubicBezTo>
                      <a:cubicBezTo>
                        <a:pt x="1275907" y="471377"/>
                        <a:pt x="1285049" y="461241"/>
                        <a:pt x="1297172" y="457200"/>
                      </a:cubicBezTo>
                      <a:cubicBezTo>
                        <a:pt x="1307805" y="453656"/>
                        <a:pt x="1319273" y="452010"/>
                        <a:pt x="1329070" y="446567"/>
                      </a:cubicBezTo>
                      <a:cubicBezTo>
                        <a:pt x="1351411" y="434155"/>
                        <a:pt x="1368619" y="412119"/>
                        <a:pt x="1392865" y="404037"/>
                      </a:cubicBezTo>
                      <a:cubicBezTo>
                        <a:pt x="1468783" y="378731"/>
                        <a:pt x="1438009" y="395206"/>
                        <a:pt x="1488558" y="361507"/>
                      </a:cubicBezTo>
                      <a:cubicBezTo>
                        <a:pt x="1499308" y="345381"/>
                        <a:pt x="1520456" y="319720"/>
                        <a:pt x="1520456" y="297712"/>
                      </a:cubicBezTo>
                      <a:cubicBezTo>
                        <a:pt x="1520456" y="236173"/>
                        <a:pt x="1510557" y="256648"/>
                        <a:pt x="1488558" y="212651"/>
                      </a:cubicBezTo>
                      <a:cubicBezTo>
                        <a:pt x="1483546" y="202626"/>
                        <a:pt x="1484142" y="190078"/>
                        <a:pt x="1477925" y="180753"/>
                      </a:cubicBezTo>
                      <a:cubicBezTo>
                        <a:pt x="1469584" y="168242"/>
                        <a:pt x="1455654" y="160407"/>
                        <a:pt x="1446028" y="148856"/>
                      </a:cubicBezTo>
                      <a:cubicBezTo>
                        <a:pt x="1437847" y="139039"/>
                        <a:pt x="1435599" y="123731"/>
                        <a:pt x="1424763" y="116958"/>
                      </a:cubicBezTo>
                      <a:cubicBezTo>
                        <a:pt x="1405755" y="105078"/>
                        <a:pt x="1382232" y="102782"/>
                        <a:pt x="1360967" y="95693"/>
                      </a:cubicBezTo>
                      <a:lnTo>
                        <a:pt x="1265274" y="63795"/>
                      </a:lnTo>
                      <a:cubicBezTo>
                        <a:pt x="1254642" y="60251"/>
                        <a:pt x="1244250" y="55881"/>
                        <a:pt x="1233377" y="53163"/>
                      </a:cubicBezTo>
                      <a:lnTo>
                        <a:pt x="1105786" y="21265"/>
                      </a:lnTo>
                      <a:lnTo>
                        <a:pt x="1063256" y="10632"/>
                      </a:lnTo>
                      <a:lnTo>
                        <a:pt x="1020725" y="0"/>
                      </a:lnTo>
                      <a:cubicBezTo>
                        <a:pt x="926389" y="3043"/>
                        <a:pt x="749181" y="-5816"/>
                        <a:pt x="627321" y="21265"/>
                      </a:cubicBezTo>
                      <a:cubicBezTo>
                        <a:pt x="588817" y="29822"/>
                        <a:pt x="593525" y="36910"/>
                        <a:pt x="552893" y="53163"/>
                      </a:cubicBezTo>
                      <a:cubicBezTo>
                        <a:pt x="552882" y="53167"/>
                        <a:pt x="473155" y="79742"/>
                        <a:pt x="457200" y="85060"/>
                      </a:cubicBezTo>
                      <a:cubicBezTo>
                        <a:pt x="446567" y="88604"/>
                        <a:pt x="434628" y="89476"/>
                        <a:pt x="425302" y="95693"/>
                      </a:cubicBezTo>
                      <a:cubicBezTo>
                        <a:pt x="414669" y="102781"/>
                        <a:pt x="405081" y="111768"/>
                        <a:pt x="393404" y="116958"/>
                      </a:cubicBezTo>
                      <a:cubicBezTo>
                        <a:pt x="347930" y="137168"/>
                        <a:pt x="330373" y="136486"/>
                        <a:pt x="287079" y="148856"/>
                      </a:cubicBezTo>
                      <a:cubicBezTo>
                        <a:pt x="276302" y="151935"/>
                        <a:pt x="265814" y="155944"/>
                        <a:pt x="255181" y="159488"/>
                      </a:cubicBezTo>
                      <a:cubicBezTo>
                        <a:pt x="244549" y="166576"/>
                        <a:pt x="233262" y="172770"/>
                        <a:pt x="223284" y="180753"/>
                      </a:cubicBezTo>
                      <a:cubicBezTo>
                        <a:pt x="215456" y="187016"/>
                        <a:pt x="210614" y="196861"/>
                        <a:pt x="202018" y="202019"/>
                      </a:cubicBezTo>
                      <a:cubicBezTo>
                        <a:pt x="192408" y="207785"/>
                        <a:pt x="180753" y="209107"/>
                        <a:pt x="170121" y="212651"/>
                      </a:cubicBezTo>
                      <a:lnTo>
                        <a:pt x="106325" y="297712"/>
                      </a:lnTo>
                      <a:close/>
                    </a:path>
                  </a:pathLst>
                </a:custGeom>
                <a:solidFill>
                  <a:srgbClr val="FFFFCC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</p:grpSp>
          <p:sp>
            <p:nvSpPr>
              <p:cNvPr id="34" name="Rectangle 33"/>
              <p:cNvSpPr/>
              <p:nvPr/>
            </p:nvSpPr>
            <p:spPr>
              <a:xfrm rot="21572765">
                <a:off x="5491638" y="3845063"/>
                <a:ext cx="2833793" cy="230117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5" name="Isosceles Triangle 34"/>
              <p:cNvSpPr/>
              <p:nvPr/>
            </p:nvSpPr>
            <p:spPr>
              <a:xfrm rot="21572765">
                <a:off x="5685739" y="817796"/>
                <a:ext cx="2579689" cy="3040331"/>
              </a:xfrm>
              <a:prstGeom prst="triangle">
                <a:avLst/>
              </a:prstGeom>
              <a:solidFill>
                <a:srgbClr val="FFFF00">
                  <a:alpha val="20000"/>
                </a:srgbClr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5673338" y="2658283"/>
              <a:ext cx="2533963" cy="1367846"/>
              <a:chOff x="6119697" y="5068736"/>
              <a:chExt cx="2533963" cy="1367846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 flipH="1" flipV="1">
                <a:off x="6569263" y="5068736"/>
                <a:ext cx="2084397" cy="1134300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Arc 30"/>
              <p:cNvSpPr/>
              <p:nvPr/>
            </p:nvSpPr>
            <p:spPr>
              <a:xfrm rot="13801339">
                <a:off x="7584262" y="5522182"/>
                <a:ext cx="914400" cy="914400"/>
              </a:xfrm>
              <a:prstGeom prst="arc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6119697" y="5931149"/>
                <a:ext cx="663176" cy="49382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CA" sz="1000" b="1" dirty="0"/>
                  <a:t>45</a:t>
                </a:r>
                <a:r>
                  <a:rPr lang="en-CA" sz="1000" b="1" baseline="30000" dirty="0"/>
                  <a:t>o</a:t>
                </a:r>
                <a:r>
                  <a:rPr lang="en-CA" sz="1050" b="1" dirty="0"/>
                  <a:t> </a:t>
                </a:r>
              </a:p>
            </p:txBody>
          </p:sp>
        </p:grpSp>
      </p:grpSp>
      <p:sp>
        <p:nvSpPr>
          <p:cNvPr id="38" name="TextBox 37"/>
          <p:cNvSpPr txBox="1"/>
          <p:nvPr/>
        </p:nvSpPr>
        <p:spPr>
          <a:xfrm>
            <a:off x="4445595" y="5030376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medial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884576" y="5031097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/>
              <a:t>lateral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365971" y="1608811"/>
            <a:ext cx="1603593" cy="338554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600" b="1" dirty="0">
                <a:solidFill>
                  <a:srgbClr val="000000"/>
                </a:solidFill>
              </a:rPr>
              <a:t>“Straight” ray </a:t>
            </a:r>
          </a:p>
        </p:txBody>
      </p:sp>
    </p:spTree>
    <p:extLst>
      <p:ext uri="{BB962C8B-B14F-4D97-AF65-F5344CB8AC3E}">
        <p14:creationId xmlns:p14="http://schemas.microsoft.com/office/powerpoint/2010/main" val="1865173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28237" b="20258"/>
          <a:stretch/>
        </p:blipFill>
        <p:spPr>
          <a:xfrm>
            <a:off x="3815576" y="2483152"/>
            <a:ext cx="4997498" cy="34319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17935" t="16793" r="18744" b="16023"/>
          <a:stretch/>
        </p:blipFill>
        <p:spPr>
          <a:xfrm>
            <a:off x="1985407" y="1333332"/>
            <a:ext cx="1947553" cy="2755075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5508718" y="5935537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524594" y="5557653"/>
            <a:ext cx="3068424" cy="940799"/>
            <a:chOff x="5570956" y="5614790"/>
            <a:chExt cx="3068424" cy="940799"/>
          </a:xfrm>
        </p:grpSpPr>
        <p:cxnSp>
          <p:nvCxnSpPr>
            <p:cNvPr id="50" name="Straight Arrow Connector 49"/>
            <p:cNvCxnSpPr/>
            <p:nvPr/>
          </p:nvCxnSpPr>
          <p:spPr>
            <a:xfrm flipH="1" flipV="1">
              <a:off x="5570956" y="5614790"/>
              <a:ext cx="743178" cy="327225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5570956" y="5909258"/>
              <a:ext cx="3068424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lateral side </a:t>
              </a:r>
              <a:r>
                <a:rPr lang="en-US" b="1" dirty="0"/>
                <a:t>NOT</a:t>
              </a:r>
              <a:r>
                <a:rPr lang="en-US" dirty="0"/>
                <a:t> under anatomy shadow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8311694" y="4489956"/>
            <a:ext cx="2281324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Collimate “side-side” to include ½ inch beyond </a:t>
            </a:r>
            <a:r>
              <a:rPr lang="en-US" dirty="0">
                <a:solidFill>
                  <a:srgbClr val="CC00FF"/>
                </a:solidFill>
              </a:rPr>
              <a:t>soft-tissue</a:t>
            </a:r>
            <a:r>
              <a:rPr lang="en-US" dirty="0"/>
              <a:t>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6864952" y="986417"/>
            <a:ext cx="3772611" cy="2611807"/>
            <a:chOff x="5645696" y="5486667"/>
            <a:chExt cx="3772611" cy="2611807"/>
          </a:xfrm>
        </p:grpSpPr>
        <p:cxnSp>
          <p:nvCxnSpPr>
            <p:cNvPr id="40" name="Straight Arrow Connector 39"/>
            <p:cNvCxnSpPr>
              <a:stCxn id="47" idx="2"/>
            </p:cNvCxnSpPr>
            <p:nvPr/>
          </p:nvCxnSpPr>
          <p:spPr>
            <a:xfrm flipH="1">
              <a:off x="5645696" y="6132998"/>
              <a:ext cx="2453753" cy="1965476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6780590" y="5486667"/>
              <a:ext cx="263771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2635345" y="3843626"/>
            <a:ext cx="194086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Femur parallel to edge of light field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1631870" y="836435"/>
            <a:ext cx="4151197" cy="2753274"/>
            <a:chOff x="4687945" y="1048382"/>
            <a:chExt cx="4151197" cy="2753274"/>
          </a:xfrm>
        </p:grpSpPr>
        <p:cxnSp>
          <p:nvCxnSpPr>
            <p:cNvPr id="41" name="Straight Arrow Connector 40"/>
            <p:cNvCxnSpPr/>
            <p:nvPr/>
          </p:nvCxnSpPr>
          <p:spPr>
            <a:xfrm>
              <a:off x="6989035" y="1694713"/>
              <a:ext cx="975509" cy="2106943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4687945" y="1048382"/>
              <a:ext cx="415119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“Top” of light field must include @ least ½ inch proximal to the base of patella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612173" y="4585303"/>
            <a:ext cx="4709458" cy="1907612"/>
            <a:chOff x="5747210" y="3022773"/>
            <a:chExt cx="4346592" cy="2265506"/>
          </a:xfrm>
        </p:grpSpPr>
        <p:cxnSp>
          <p:nvCxnSpPr>
            <p:cNvPr id="45" name="Straight Arrow Connector 44"/>
            <p:cNvCxnSpPr/>
            <p:nvPr/>
          </p:nvCxnSpPr>
          <p:spPr>
            <a:xfrm flipV="1">
              <a:off x="9249316" y="3022773"/>
              <a:ext cx="844486" cy="1844157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5747210" y="4849655"/>
              <a:ext cx="3924349" cy="43862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should be located over knee joint 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678348" y="2833938"/>
            <a:ext cx="2959215" cy="1339287"/>
            <a:chOff x="4781573" y="791835"/>
            <a:chExt cx="2208154" cy="1372740"/>
          </a:xfrm>
        </p:grpSpPr>
        <p:cxnSp>
          <p:nvCxnSpPr>
            <p:cNvPr id="54" name="Straight Arrow Connector 53"/>
            <p:cNvCxnSpPr>
              <a:stCxn id="58" idx="1"/>
            </p:cNvCxnSpPr>
            <p:nvPr/>
          </p:nvCxnSpPr>
          <p:spPr>
            <a:xfrm flipH="1">
              <a:off x="4781573" y="1265032"/>
              <a:ext cx="586323" cy="899543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5367895" y="791835"/>
              <a:ext cx="1621832" cy="9463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light-field to include 1/4</a:t>
              </a:r>
              <a:r>
                <a:rPr lang="en-US" baseline="30000" dirty="0"/>
                <a:t>th</a:t>
              </a:r>
              <a:r>
                <a:rPr lang="en-US" dirty="0"/>
                <a:t> of proximal tibia</a:t>
              </a:r>
            </a:p>
          </p:txBody>
        </p:sp>
      </p:grp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525267" y="-242304"/>
            <a:ext cx="10515600" cy="1325563"/>
          </a:xfrm>
        </p:spPr>
        <p:txBody>
          <a:bodyPr/>
          <a:lstStyle/>
          <a:p>
            <a:r>
              <a:rPr lang="en-CA" dirty="0"/>
              <a:t>Positioning – AP 45</a:t>
            </a:r>
            <a:r>
              <a:rPr lang="en-CA" baseline="30000" dirty="0"/>
              <a:t>o</a:t>
            </a:r>
            <a:r>
              <a:rPr lang="en-CA" dirty="0"/>
              <a:t> external oblique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546885" y="2286043"/>
            <a:ext cx="1590067" cy="338554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1600" b="1" u="sng" dirty="0">
                <a:solidFill>
                  <a:srgbClr val="000000"/>
                </a:solidFill>
              </a:rPr>
              <a:t>NO</a:t>
            </a:r>
            <a:r>
              <a:rPr lang="en-US" sz="1600" b="1" dirty="0">
                <a:solidFill>
                  <a:srgbClr val="000000"/>
                </a:solidFill>
              </a:rPr>
              <a:t> tube angle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2174" y="4017827"/>
            <a:ext cx="1444877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0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coursewareobjects.elsevier.com/objects/elr/Bontrager9e/IC/jpg/Chapter006/0061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25" b="3733"/>
          <a:stretch/>
        </p:blipFill>
        <p:spPr bwMode="auto">
          <a:xfrm>
            <a:off x="1543526" y="1588959"/>
            <a:ext cx="4406900" cy="338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s://coursewareobjects.elsevier.com/objects/elr/Bontrager9e/IC/jpg/Chapter006/00610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075" b="56703"/>
          <a:stretch/>
        </p:blipFill>
        <p:spPr bwMode="auto">
          <a:xfrm>
            <a:off x="4809369" y="3055378"/>
            <a:ext cx="2181069" cy="323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626" y="-295925"/>
            <a:ext cx="10515600" cy="1325563"/>
          </a:xfrm>
        </p:spPr>
        <p:txBody>
          <a:bodyPr/>
          <a:lstStyle/>
          <a:p>
            <a:r>
              <a:rPr lang="en-CA" dirty="0"/>
              <a:t>Positioning – Lateral Knee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7263741" y="2199808"/>
            <a:ext cx="4816934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Ensure femur is parallel to long edge of table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/>
              <a:t>Rotate femoral epicondyles until </a:t>
            </a:r>
            <a:r>
              <a:rPr lang="en-CA" sz="2200" i="1" u="sng" dirty="0">
                <a:solidFill>
                  <a:srgbClr val="CC00FF"/>
                </a:solidFill>
              </a:rPr>
              <a:t>perpendicular</a:t>
            </a:r>
            <a:r>
              <a:rPr lang="en-CA" sz="2200" dirty="0"/>
              <a:t> to IR</a:t>
            </a:r>
            <a:endParaRPr lang="en-CA" sz="2200" i="1" u="sng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200" dirty="0">
                <a:solidFill>
                  <a:srgbClr val="000000"/>
                </a:solidFill>
              </a:rPr>
              <a:t>Flex knee </a:t>
            </a:r>
            <a:r>
              <a:rPr lang="en-CA" sz="2200" b="1" dirty="0">
                <a:solidFill>
                  <a:srgbClr val="000000"/>
                </a:solidFill>
              </a:rPr>
              <a:t>20-30</a:t>
            </a:r>
            <a:r>
              <a:rPr lang="en-CA" sz="2200" b="1" baseline="30000" dirty="0">
                <a:solidFill>
                  <a:srgbClr val="000000"/>
                </a:solidFill>
              </a:rPr>
              <a:t>o</a:t>
            </a:r>
            <a:r>
              <a:rPr lang="en-CA" sz="2200" dirty="0">
                <a:solidFill>
                  <a:srgbClr val="000000"/>
                </a:solidFill>
              </a:rPr>
              <a:t> 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200" dirty="0">
                <a:solidFill>
                  <a:srgbClr val="000000"/>
                </a:solidFill>
              </a:rPr>
              <a:t>Place an anatomical marker, and make final adjustments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2313258" y="4931931"/>
            <a:ext cx="1676899" cy="26042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249 Fig. 6.109</a:t>
            </a:r>
            <a:endParaRPr lang="en-CA" dirty="0"/>
          </a:p>
        </p:txBody>
      </p:sp>
      <p:grpSp>
        <p:nvGrpSpPr>
          <p:cNvPr id="8" name="Group 7"/>
          <p:cNvGrpSpPr/>
          <p:nvPr/>
        </p:nvGrpSpPr>
        <p:grpSpPr>
          <a:xfrm>
            <a:off x="1630613" y="1422900"/>
            <a:ext cx="5359824" cy="4987378"/>
            <a:chOff x="-430838" y="558744"/>
            <a:chExt cx="5359824" cy="4987378"/>
          </a:xfrm>
        </p:grpSpPr>
        <p:sp>
          <p:nvSpPr>
            <p:cNvPr id="15" name="TextBox 14"/>
            <p:cNvSpPr txBox="1"/>
            <p:nvPr/>
          </p:nvSpPr>
          <p:spPr>
            <a:xfrm>
              <a:off x="2811542" y="2306237"/>
              <a:ext cx="2117444" cy="338554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sz="1600" dirty="0">
                  <a:solidFill>
                    <a:srgbClr val="000000"/>
                  </a:solidFill>
                </a:rPr>
                <a:t>Angle CR 5° </a:t>
              </a:r>
              <a:r>
                <a:rPr lang="en-US" sz="1600" dirty="0" err="1">
                  <a:solidFill>
                    <a:srgbClr val="000000"/>
                  </a:solidFill>
                </a:rPr>
                <a:t>caudad</a:t>
              </a:r>
              <a:endParaRPr lang="en-US" sz="1600" dirty="0">
                <a:solidFill>
                  <a:srgbClr val="000000"/>
                </a:solidFill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957837" y="4376571"/>
              <a:ext cx="1708767" cy="116955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/>
                <a:t>Note: lateromedial projection usually taken x-table “as-is” for trauma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-430838" y="558744"/>
              <a:ext cx="2580333" cy="369332"/>
            </a:xfrm>
            <a:prstGeom prst="rect">
              <a:avLst/>
            </a:prstGeom>
            <a:solidFill>
              <a:srgbClr val="CC00FF"/>
            </a:solidFill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b="1" i="1" dirty="0">
                  <a:solidFill>
                    <a:srgbClr val="000000"/>
                  </a:solidFill>
                </a:rPr>
                <a:t>Angle CR 5° cephalad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46593" y="939591"/>
            <a:ext cx="2985214" cy="83099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Collimator head can NOT be tilted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6007" y="644839"/>
            <a:ext cx="6184430" cy="369332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Remember: knee joint is ½ inch below apex of patella</a:t>
            </a:r>
          </a:p>
        </p:txBody>
      </p:sp>
      <p:sp>
        <p:nvSpPr>
          <p:cNvPr id="21" name="Line 10"/>
          <p:cNvSpPr>
            <a:spLocks noChangeShapeType="1"/>
          </p:cNvSpPr>
          <p:nvPr/>
        </p:nvSpPr>
        <p:spPr bwMode="auto">
          <a:xfrm flipV="1">
            <a:off x="4250357" y="5058539"/>
            <a:ext cx="641546" cy="18040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1630614" y="5163437"/>
            <a:ext cx="1447449" cy="1534049"/>
            <a:chOff x="3332551" y="502591"/>
            <a:chExt cx="2833793" cy="3452721"/>
          </a:xfrm>
        </p:grpSpPr>
        <p:grpSp>
          <p:nvGrpSpPr>
            <p:cNvPr id="25" name="Group 24"/>
            <p:cNvGrpSpPr/>
            <p:nvPr/>
          </p:nvGrpSpPr>
          <p:grpSpPr>
            <a:xfrm rot="5754291">
              <a:off x="3944324" y="1894573"/>
              <a:ext cx="1790556" cy="1268033"/>
              <a:chOff x="1253569" y="1998921"/>
              <a:chExt cx="3370521" cy="2656025"/>
            </a:xfrm>
          </p:grpSpPr>
          <p:sp>
            <p:nvSpPr>
              <p:cNvPr id="31" name="Freeform 30"/>
              <p:cNvSpPr/>
              <p:nvPr/>
            </p:nvSpPr>
            <p:spPr>
              <a:xfrm>
                <a:off x="1253569" y="2570965"/>
                <a:ext cx="3370521" cy="2083981"/>
              </a:xfrm>
              <a:custGeom>
                <a:avLst/>
                <a:gdLst>
                  <a:gd name="connsiteX0" fmla="*/ 1616148 w 3370521"/>
                  <a:gd name="connsiteY0" fmla="*/ 255181 h 2083981"/>
                  <a:gd name="connsiteX1" fmla="*/ 1499190 w 3370521"/>
                  <a:gd name="connsiteY1" fmla="*/ 244549 h 2083981"/>
                  <a:gd name="connsiteX2" fmla="*/ 1435395 w 3370521"/>
                  <a:gd name="connsiteY2" fmla="*/ 233916 h 2083981"/>
                  <a:gd name="connsiteX3" fmla="*/ 1360967 w 3370521"/>
                  <a:gd name="connsiteY3" fmla="*/ 223284 h 2083981"/>
                  <a:gd name="connsiteX4" fmla="*/ 1318437 w 3370521"/>
                  <a:gd name="connsiteY4" fmla="*/ 212651 h 2083981"/>
                  <a:gd name="connsiteX5" fmla="*/ 1212111 w 3370521"/>
                  <a:gd name="connsiteY5" fmla="*/ 202019 h 2083981"/>
                  <a:gd name="connsiteX6" fmla="*/ 1169581 w 3370521"/>
                  <a:gd name="connsiteY6" fmla="*/ 191386 h 2083981"/>
                  <a:gd name="connsiteX7" fmla="*/ 1105786 w 3370521"/>
                  <a:gd name="connsiteY7" fmla="*/ 180753 h 2083981"/>
                  <a:gd name="connsiteX8" fmla="*/ 999460 w 3370521"/>
                  <a:gd name="connsiteY8" fmla="*/ 138223 h 2083981"/>
                  <a:gd name="connsiteX9" fmla="*/ 967562 w 3370521"/>
                  <a:gd name="connsiteY9" fmla="*/ 127591 h 2083981"/>
                  <a:gd name="connsiteX10" fmla="*/ 935665 w 3370521"/>
                  <a:gd name="connsiteY10" fmla="*/ 106326 h 2083981"/>
                  <a:gd name="connsiteX11" fmla="*/ 871869 w 3370521"/>
                  <a:gd name="connsiteY11" fmla="*/ 85060 h 2083981"/>
                  <a:gd name="connsiteX12" fmla="*/ 839972 w 3370521"/>
                  <a:gd name="connsiteY12" fmla="*/ 63795 h 2083981"/>
                  <a:gd name="connsiteX13" fmla="*/ 786809 w 3370521"/>
                  <a:gd name="connsiteY13" fmla="*/ 53163 h 2083981"/>
                  <a:gd name="connsiteX14" fmla="*/ 754911 w 3370521"/>
                  <a:gd name="connsiteY14" fmla="*/ 42530 h 2083981"/>
                  <a:gd name="connsiteX15" fmla="*/ 712381 w 3370521"/>
                  <a:gd name="connsiteY15" fmla="*/ 31898 h 2083981"/>
                  <a:gd name="connsiteX16" fmla="*/ 552893 w 3370521"/>
                  <a:gd name="connsiteY16" fmla="*/ 53163 h 2083981"/>
                  <a:gd name="connsiteX17" fmla="*/ 520995 w 3370521"/>
                  <a:gd name="connsiteY17" fmla="*/ 74428 h 2083981"/>
                  <a:gd name="connsiteX18" fmla="*/ 499730 w 3370521"/>
                  <a:gd name="connsiteY18" fmla="*/ 106326 h 2083981"/>
                  <a:gd name="connsiteX19" fmla="*/ 478465 w 3370521"/>
                  <a:gd name="connsiteY19" fmla="*/ 170121 h 2083981"/>
                  <a:gd name="connsiteX20" fmla="*/ 467832 w 3370521"/>
                  <a:gd name="connsiteY20" fmla="*/ 489098 h 2083981"/>
                  <a:gd name="connsiteX21" fmla="*/ 446567 w 3370521"/>
                  <a:gd name="connsiteY21" fmla="*/ 595423 h 2083981"/>
                  <a:gd name="connsiteX22" fmla="*/ 435935 w 3370521"/>
                  <a:gd name="connsiteY22" fmla="*/ 637953 h 2083981"/>
                  <a:gd name="connsiteX23" fmla="*/ 414669 w 3370521"/>
                  <a:gd name="connsiteY23" fmla="*/ 669851 h 2083981"/>
                  <a:gd name="connsiteX24" fmla="*/ 393404 w 3370521"/>
                  <a:gd name="connsiteY24" fmla="*/ 733646 h 2083981"/>
                  <a:gd name="connsiteX25" fmla="*/ 350874 w 3370521"/>
                  <a:gd name="connsiteY25" fmla="*/ 797442 h 2083981"/>
                  <a:gd name="connsiteX26" fmla="*/ 340242 w 3370521"/>
                  <a:gd name="connsiteY26" fmla="*/ 829340 h 2083981"/>
                  <a:gd name="connsiteX27" fmla="*/ 318976 w 3370521"/>
                  <a:gd name="connsiteY27" fmla="*/ 850605 h 2083981"/>
                  <a:gd name="connsiteX28" fmla="*/ 297711 w 3370521"/>
                  <a:gd name="connsiteY28" fmla="*/ 882502 h 2083981"/>
                  <a:gd name="connsiteX29" fmla="*/ 244548 w 3370521"/>
                  <a:gd name="connsiteY29" fmla="*/ 956930 h 2083981"/>
                  <a:gd name="connsiteX30" fmla="*/ 223283 w 3370521"/>
                  <a:gd name="connsiteY30" fmla="*/ 988828 h 2083981"/>
                  <a:gd name="connsiteX31" fmla="*/ 191386 w 3370521"/>
                  <a:gd name="connsiteY31" fmla="*/ 1010093 h 2083981"/>
                  <a:gd name="connsiteX32" fmla="*/ 138223 w 3370521"/>
                  <a:gd name="connsiteY32" fmla="*/ 1084521 h 2083981"/>
                  <a:gd name="connsiteX33" fmla="*/ 53162 w 3370521"/>
                  <a:gd name="connsiteY33" fmla="*/ 1180214 h 2083981"/>
                  <a:gd name="connsiteX34" fmla="*/ 31897 w 3370521"/>
                  <a:gd name="connsiteY34" fmla="*/ 1244009 h 2083981"/>
                  <a:gd name="connsiteX35" fmla="*/ 21265 w 3370521"/>
                  <a:gd name="connsiteY35" fmla="*/ 1275907 h 2083981"/>
                  <a:gd name="connsiteX36" fmla="*/ 0 w 3370521"/>
                  <a:gd name="connsiteY36" fmla="*/ 1307805 h 2083981"/>
                  <a:gd name="connsiteX37" fmla="*/ 21265 w 3370521"/>
                  <a:gd name="connsiteY37" fmla="*/ 1477926 h 2083981"/>
                  <a:gd name="connsiteX38" fmla="*/ 42530 w 3370521"/>
                  <a:gd name="connsiteY38" fmla="*/ 1509823 h 2083981"/>
                  <a:gd name="connsiteX39" fmla="*/ 53162 w 3370521"/>
                  <a:gd name="connsiteY39" fmla="*/ 1541721 h 2083981"/>
                  <a:gd name="connsiteX40" fmla="*/ 106325 w 3370521"/>
                  <a:gd name="connsiteY40" fmla="*/ 1594884 h 2083981"/>
                  <a:gd name="connsiteX41" fmla="*/ 159488 w 3370521"/>
                  <a:gd name="connsiteY41" fmla="*/ 1658679 h 2083981"/>
                  <a:gd name="connsiteX42" fmla="*/ 170121 w 3370521"/>
                  <a:gd name="connsiteY42" fmla="*/ 1690577 h 2083981"/>
                  <a:gd name="connsiteX43" fmla="*/ 212651 w 3370521"/>
                  <a:gd name="connsiteY43" fmla="*/ 1754372 h 2083981"/>
                  <a:gd name="connsiteX44" fmla="*/ 244548 w 3370521"/>
                  <a:gd name="connsiteY44" fmla="*/ 1913860 h 2083981"/>
                  <a:gd name="connsiteX45" fmla="*/ 255181 w 3370521"/>
                  <a:gd name="connsiteY45" fmla="*/ 1945758 h 2083981"/>
                  <a:gd name="connsiteX46" fmla="*/ 340242 w 3370521"/>
                  <a:gd name="connsiteY46" fmla="*/ 2020186 h 2083981"/>
                  <a:gd name="connsiteX47" fmla="*/ 372139 w 3370521"/>
                  <a:gd name="connsiteY47" fmla="*/ 2041451 h 2083981"/>
                  <a:gd name="connsiteX48" fmla="*/ 414669 w 3370521"/>
                  <a:gd name="connsiteY48" fmla="*/ 2052084 h 2083981"/>
                  <a:gd name="connsiteX49" fmla="*/ 478465 w 3370521"/>
                  <a:gd name="connsiteY49" fmla="*/ 2073349 h 2083981"/>
                  <a:gd name="connsiteX50" fmla="*/ 616688 w 3370521"/>
                  <a:gd name="connsiteY50" fmla="*/ 2083981 h 2083981"/>
                  <a:gd name="connsiteX51" fmla="*/ 701748 w 3370521"/>
                  <a:gd name="connsiteY51" fmla="*/ 2073349 h 2083981"/>
                  <a:gd name="connsiteX52" fmla="*/ 744279 w 3370521"/>
                  <a:gd name="connsiteY52" fmla="*/ 2062716 h 2083981"/>
                  <a:gd name="connsiteX53" fmla="*/ 808074 w 3370521"/>
                  <a:gd name="connsiteY53" fmla="*/ 2041451 h 2083981"/>
                  <a:gd name="connsiteX54" fmla="*/ 839972 w 3370521"/>
                  <a:gd name="connsiteY54" fmla="*/ 2030819 h 2083981"/>
                  <a:gd name="connsiteX55" fmla="*/ 871869 w 3370521"/>
                  <a:gd name="connsiteY55" fmla="*/ 2020186 h 2083981"/>
                  <a:gd name="connsiteX56" fmla="*/ 903767 w 3370521"/>
                  <a:gd name="connsiteY56" fmla="*/ 2009553 h 2083981"/>
                  <a:gd name="connsiteX57" fmla="*/ 999460 w 3370521"/>
                  <a:gd name="connsiteY57" fmla="*/ 1967023 h 2083981"/>
                  <a:gd name="connsiteX58" fmla="*/ 1031358 w 3370521"/>
                  <a:gd name="connsiteY58" fmla="*/ 1956391 h 2083981"/>
                  <a:gd name="connsiteX59" fmla="*/ 1095153 w 3370521"/>
                  <a:gd name="connsiteY59" fmla="*/ 1924493 h 2083981"/>
                  <a:gd name="connsiteX60" fmla="*/ 1127051 w 3370521"/>
                  <a:gd name="connsiteY60" fmla="*/ 1903228 h 2083981"/>
                  <a:gd name="connsiteX61" fmla="*/ 1212111 w 3370521"/>
                  <a:gd name="connsiteY61" fmla="*/ 1850065 h 2083981"/>
                  <a:gd name="connsiteX62" fmla="*/ 1244009 w 3370521"/>
                  <a:gd name="connsiteY62" fmla="*/ 1828800 h 2083981"/>
                  <a:gd name="connsiteX63" fmla="*/ 1307804 w 3370521"/>
                  <a:gd name="connsiteY63" fmla="*/ 1765005 h 2083981"/>
                  <a:gd name="connsiteX64" fmla="*/ 1360967 w 3370521"/>
                  <a:gd name="connsiteY64" fmla="*/ 1722474 h 2083981"/>
                  <a:gd name="connsiteX65" fmla="*/ 1435395 w 3370521"/>
                  <a:gd name="connsiteY65" fmla="*/ 1637414 h 2083981"/>
                  <a:gd name="connsiteX66" fmla="*/ 1488558 w 3370521"/>
                  <a:gd name="connsiteY66" fmla="*/ 1541721 h 2083981"/>
                  <a:gd name="connsiteX67" fmla="*/ 1531088 w 3370521"/>
                  <a:gd name="connsiteY67" fmla="*/ 1477926 h 2083981"/>
                  <a:gd name="connsiteX68" fmla="*/ 1552353 w 3370521"/>
                  <a:gd name="connsiteY68" fmla="*/ 1456660 h 2083981"/>
                  <a:gd name="connsiteX69" fmla="*/ 1584251 w 3370521"/>
                  <a:gd name="connsiteY69" fmla="*/ 1392865 h 2083981"/>
                  <a:gd name="connsiteX70" fmla="*/ 1637414 w 3370521"/>
                  <a:gd name="connsiteY70" fmla="*/ 1339702 h 2083981"/>
                  <a:gd name="connsiteX71" fmla="*/ 1669311 w 3370521"/>
                  <a:gd name="connsiteY71" fmla="*/ 1329070 h 2083981"/>
                  <a:gd name="connsiteX72" fmla="*/ 1701209 w 3370521"/>
                  <a:gd name="connsiteY72" fmla="*/ 1307805 h 2083981"/>
                  <a:gd name="connsiteX73" fmla="*/ 1860697 w 3370521"/>
                  <a:gd name="connsiteY73" fmla="*/ 1307805 h 2083981"/>
                  <a:gd name="connsiteX74" fmla="*/ 1913860 w 3370521"/>
                  <a:gd name="connsiteY74" fmla="*/ 1371600 h 2083981"/>
                  <a:gd name="connsiteX75" fmla="*/ 1945758 w 3370521"/>
                  <a:gd name="connsiteY75" fmla="*/ 1435395 h 2083981"/>
                  <a:gd name="connsiteX76" fmla="*/ 1945758 w 3370521"/>
                  <a:gd name="connsiteY76" fmla="*/ 1733107 h 2083981"/>
                  <a:gd name="connsiteX77" fmla="*/ 1977655 w 3370521"/>
                  <a:gd name="connsiteY77" fmla="*/ 1796902 h 2083981"/>
                  <a:gd name="connsiteX78" fmla="*/ 1988288 w 3370521"/>
                  <a:gd name="connsiteY78" fmla="*/ 1828800 h 2083981"/>
                  <a:gd name="connsiteX79" fmla="*/ 2041451 w 3370521"/>
                  <a:gd name="connsiteY79" fmla="*/ 1892595 h 2083981"/>
                  <a:gd name="connsiteX80" fmla="*/ 2073348 w 3370521"/>
                  <a:gd name="connsiteY80" fmla="*/ 1903228 h 2083981"/>
                  <a:gd name="connsiteX81" fmla="*/ 2126511 w 3370521"/>
                  <a:gd name="connsiteY81" fmla="*/ 1935126 h 2083981"/>
                  <a:gd name="connsiteX82" fmla="*/ 2158409 w 3370521"/>
                  <a:gd name="connsiteY82" fmla="*/ 1956391 h 2083981"/>
                  <a:gd name="connsiteX83" fmla="*/ 2264735 w 3370521"/>
                  <a:gd name="connsiteY83" fmla="*/ 1977656 h 2083981"/>
                  <a:gd name="connsiteX84" fmla="*/ 2296632 w 3370521"/>
                  <a:gd name="connsiteY84" fmla="*/ 1988288 h 2083981"/>
                  <a:gd name="connsiteX85" fmla="*/ 2349795 w 3370521"/>
                  <a:gd name="connsiteY85" fmla="*/ 1998921 h 2083981"/>
                  <a:gd name="connsiteX86" fmla="*/ 2445488 w 3370521"/>
                  <a:gd name="connsiteY86" fmla="*/ 2041451 h 2083981"/>
                  <a:gd name="connsiteX87" fmla="*/ 2573079 w 3370521"/>
                  <a:gd name="connsiteY87" fmla="*/ 2062716 h 2083981"/>
                  <a:gd name="connsiteX88" fmla="*/ 2892055 w 3370521"/>
                  <a:gd name="connsiteY88" fmla="*/ 2052084 h 2083981"/>
                  <a:gd name="connsiteX89" fmla="*/ 2923953 w 3370521"/>
                  <a:gd name="connsiteY89" fmla="*/ 2041451 h 2083981"/>
                  <a:gd name="connsiteX90" fmla="*/ 2966483 w 3370521"/>
                  <a:gd name="connsiteY90" fmla="*/ 2030819 h 2083981"/>
                  <a:gd name="connsiteX91" fmla="*/ 3030279 w 3370521"/>
                  <a:gd name="connsiteY91" fmla="*/ 1998921 h 2083981"/>
                  <a:gd name="connsiteX92" fmla="*/ 3083442 w 3370521"/>
                  <a:gd name="connsiteY92" fmla="*/ 1956391 h 2083981"/>
                  <a:gd name="connsiteX93" fmla="*/ 3136604 w 3370521"/>
                  <a:gd name="connsiteY93" fmla="*/ 1913860 h 2083981"/>
                  <a:gd name="connsiteX94" fmla="*/ 3179135 w 3370521"/>
                  <a:gd name="connsiteY94" fmla="*/ 1850065 h 2083981"/>
                  <a:gd name="connsiteX95" fmla="*/ 3200400 w 3370521"/>
                  <a:gd name="connsiteY95" fmla="*/ 1807535 h 2083981"/>
                  <a:gd name="connsiteX96" fmla="*/ 3221665 w 3370521"/>
                  <a:gd name="connsiteY96" fmla="*/ 1722474 h 2083981"/>
                  <a:gd name="connsiteX97" fmla="*/ 3232297 w 3370521"/>
                  <a:gd name="connsiteY97" fmla="*/ 1690577 h 2083981"/>
                  <a:gd name="connsiteX98" fmla="*/ 3253562 w 3370521"/>
                  <a:gd name="connsiteY98" fmla="*/ 1605516 h 2083981"/>
                  <a:gd name="connsiteX99" fmla="*/ 3274828 w 3370521"/>
                  <a:gd name="connsiteY99" fmla="*/ 1467293 h 2083981"/>
                  <a:gd name="connsiteX100" fmla="*/ 3317358 w 3370521"/>
                  <a:gd name="connsiteY100" fmla="*/ 1254642 h 2083981"/>
                  <a:gd name="connsiteX101" fmla="*/ 3338623 w 3370521"/>
                  <a:gd name="connsiteY101" fmla="*/ 1222744 h 2083981"/>
                  <a:gd name="connsiteX102" fmla="*/ 3349255 w 3370521"/>
                  <a:gd name="connsiteY102" fmla="*/ 1180214 h 2083981"/>
                  <a:gd name="connsiteX103" fmla="*/ 3359888 w 3370521"/>
                  <a:gd name="connsiteY103" fmla="*/ 1148316 h 2083981"/>
                  <a:gd name="connsiteX104" fmla="*/ 3370521 w 3370521"/>
                  <a:gd name="connsiteY104" fmla="*/ 1084521 h 2083981"/>
                  <a:gd name="connsiteX105" fmla="*/ 3338623 w 3370521"/>
                  <a:gd name="connsiteY105" fmla="*/ 893135 h 2083981"/>
                  <a:gd name="connsiteX106" fmla="*/ 3296093 w 3370521"/>
                  <a:gd name="connsiteY106" fmla="*/ 829340 h 2083981"/>
                  <a:gd name="connsiteX107" fmla="*/ 3200400 w 3370521"/>
                  <a:gd name="connsiteY107" fmla="*/ 733646 h 2083981"/>
                  <a:gd name="connsiteX108" fmla="*/ 3168502 w 3370521"/>
                  <a:gd name="connsiteY108" fmla="*/ 701749 h 2083981"/>
                  <a:gd name="connsiteX109" fmla="*/ 3147237 w 3370521"/>
                  <a:gd name="connsiteY109" fmla="*/ 669851 h 2083981"/>
                  <a:gd name="connsiteX110" fmla="*/ 3083442 w 3370521"/>
                  <a:gd name="connsiteY110" fmla="*/ 627321 h 2083981"/>
                  <a:gd name="connsiteX111" fmla="*/ 3051544 w 3370521"/>
                  <a:gd name="connsiteY111" fmla="*/ 606056 h 2083981"/>
                  <a:gd name="connsiteX112" fmla="*/ 3019646 w 3370521"/>
                  <a:gd name="connsiteY112" fmla="*/ 595423 h 2083981"/>
                  <a:gd name="connsiteX113" fmla="*/ 2955851 w 3370521"/>
                  <a:gd name="connsiteY113" fmla="*/ 563526 h 2083981"/>
                  <a:gd name="connsiteX114" fmla="*/ 2913321 w 3370521"/>
                  <a:gd name="connsiteY114" fmla="*/ 510363 h 2083981"/>
                  <a:gd name="connsiteX115" fmla="*/ 2892055 w 3370521"/>
                  <a:gd name="connsiteY115" fmla="*/ 489098 h 2083981"/>
                  <a:gd name="connsiteX116" fmla="*/ 2849525 w 3370521"/>
                  <a:gd name="connsiteY116" fmla="*/ 425302 h 2083981"/>
                  <a:gd name="connsiteX117" fmla="*/ 2775097 w 3370521"/>
                  <a:gd name="connsiteY117" fmla="*/ 350874 h 2083981"/>
                  <a:gd name="connsiteX118" fmla="*/ 2743200 w 3370521"/>
                  <a:gd name="connsiteY118" fmla="*/ 318977 h 2083981"/>
                  <a:gd name="connsiteX119" fmla="*/ 2711302 w 3370521"/>
                  <a:gd name="connsiteY119" fmla="*/ 297712 h 2083981"/>
                  <a:gd name="connsiteX120" fmla="*/ 2658139 w 3370521"/>
                  <a:gd name="connsiteY120" fmla="*/ 255181 h 2083981"/>
                  <a:gd name="connsiteX121" fmla="*/ 2604976 w 3370521"/>
                  <a:gd name="connsiteY121" fmla="*/ 202019 h 2083981"/>
                  <a:gd name="connsiteX122" fmla="*/ 2551814 w 3370521"/>
                  <a:gd name="connsiteY122" fmla="*/ 159488 h 2083981"/>
                  <a:gd name="connsiteX123" fmla="*/ 2530548 w 3370521"/>
                  <a:gd name="connsiteY123" fmla="*/ 138223 h 2083981"/>
                  <a:gd name="connsiteX124" fmla="*/ 2434855 w 3370521"/>
                  <a:gd name="connsiteY124" fmla="*/ 74428 h 2083981"/>
                  <a:gd name="connsiteX125" fmla="*/ 2371060 w 3370521"/>
                  <a:gd name="connsiteY125" fmla="*/ 31898 h 2083981"/>
                  <a:gd name="connsiteX126" fmla="*/ 2339162 w 3370521"/>
                  <a:gd name="connsiteY126" fmla="*/ 10633 h 2083981"/>
                  <a:gd name="connsiteX127" fmla="*/ 2307265 w 3370521"/>
                  <a:gd name="connsiteY127" fmla="*/ 0 h 2083981"/>
                  <a:gd name="connsiteX128" fmla="*/ 2073348 w 3370521"/>
                  <a:gd name="connsiteY128" fmla="*/ 10633 h 2083981"/>
                  <a:gd name="connsiteX129" fmla="*/ 1977655 w 3370521"/>
                  <a:gd name="connsiteY129" fmla="*/ 53163 h 2083981"/>
                  <a:gd name="connsiteX130" fmla="*/ 1913860 w 3370521"/>
                  <a:gd name="connsiteY130" fmla="*/ 74428 h 2083981"/>
                  <a:gd name="connsiteX131" fmla="*/ 1850065 w 3370521"/>
                  <a:gd name="connsiteY131" fmla="*/ 116958 h 2083981"/>
                  <a:gd name="connsiteX132" fmla="*/ 1807535 w 3370521"/>
                  <a:gd name="connsiteY132" fmla="*/ 138223 h 2083981"/>
                  <a:gd name="connsiteX133" fmla="*/ 1786269 w 3370521"/>
                  <a:gd name="connsiteY133" fmla="*/ 159488 h 2083981"/>
                  <a:gd name="connsiteX134" fmla="*/ 1754372 w 3370521"/>
                  <a:gd name="connsiteY134" fmla="*/ 170121 h 2083981"/>
                  <a:gd name="connsiteX135" fmla="*/ 1722474 w 3370521"/>
                  <a:gd name="connsiteY135" fmla="*/ 191386 h 2083981"/>
                  <a:gd name="connsiteX136" fmla="*/ 1690576 w 3370521"/>
                  <a:gd name="connsiteY136" fmla="*/ 202019 h 2083981"/>
                  <a:gd name="connsiteX137" fmla="*/ 1626781 w 3370521"/>
                  <a:gd name="connsiteY137" fmla="*/ 244549 h 2083981"/>
                  <a:gd name="connsiteX138" fmla="*/ 1616148 w 3370521"/>
                  <a:gd name="connsiteY138" fmla="*/ 255181 h 2083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3370521" h="2083981">
                    <a:moveTo>
                      <a:pt x="1616148" y="255181"/>
                    </a:moveTo>
                    <a:cubicBezTo>
                      <a:pt x="1577162" y="251637"/>
                      <a:pt x="1538069" y="249123"/>
                      <a:pt x="1499190" y="244549"/>
                    </a:cubicBezTo>
                    <a:cubicBezTo>
                      <a:pt x="1477779" y="242030"/>
                      <a:pt x="1456703" y="237194"/>
                      <a:pt x="1435395" y="233916"/>
                    </a:cubicBezTo>
                    <a:cubicBezTo>
                      <a:pt x="1410625" y="230105"/>
                      <a:pt x="1385624" y="227767"/>
                      <a:pt x="1360967" y="223284"/>
                    </a:cubicBezTo>
                    <a:cubicBezTo>
                      <a:pt x="1346590" y="220670"/>
                      <a:pt x="1332903" y="214718"/>
                      <a:pt x="1318437" y="212651"/>
                    </a:cubicBezTo>
                    <a:cubicBezTo>
                      <a:pt x="1283176" y="207614"/>
                      <a:pt x="1247553" y="205563"/>
                      <a:pt x="1212111" y="202019"/>
                    </a:cubicBezTo>
                    <a:cubicBezTo>
                      <a:pt x="1197934" y="198475"/>
                      <a:pt x="1183910" y="194252"/>
                      <a:pt x="1169581" y="191386"/>
                    </a:cubicBezTo>
                    <a:cubicBezTo>
                      <a:pt x="1148441" y="187158"/>
                      <a:pt x="1126701" y="185982"/>
                      <a:pt x="1105786" y="180753"/>
                    </a:cubicBezTo>
                    <a:cubicBezTo>
                      <a:pt x="1028333" y="161390"/>
                      <a:pt x="1061063" y="164624"/>
                      <a:pt x="999460" y="138223"/>
                    </a:cubicBezTo>
                    <a:cubicBezTo>
                      <a:pt x="989158" y="133808"/>
                      <a:pt x="978195" y="131135"/>
                      <a:pt x="967562" y="127591"/>
                    </a:cubicBezTo>
                    <a:cubicBezTo>
                      <a:pt x="956930" y="120503"/>
                      <a:pt x="947342" y="111516"/>
                      <a:pt x="935665" y="106326"/>
                    </a:cubicBezTo>
                    <a:cubicBezTo>
                      <a:pt x="915181" y="97222"/>
                      <a:pt x="890520" y="97494"/>
                      <a:pt x="871869" y="85060"/>
                    </a:cubicBezTo>
                    <a:cubicBezTo>
                      <a:pt x="861237" y="77972"/>
                      <a:pt x="851937" y="68282"/>
                      <a:pt x="839972" y="63795"/>
                    </a:cubicBezTo>
                    <a:cubicBezTo>
                      <a:pt x="823051" y="57450"/>
                      <a:pt x="804341" y="57546"/>
                      <a:pt x="786809" y="53163"/>
                    </a:cubicBezTo>
                    <a:cubicBezTo>
                      <a:pt x="775936" y="50445"/>
                      <a:pt x="765688" y="45609"/>
                      <a:pt x="754911" y="42530"/>
                    </a:cubicBezTo>
                    <a:cubicBezTo>
                      <a:pt x="740860" y="38516"/>
                      <a:pt x="726558" y="35442"/>
                      <a:pt x="712381" y="31898"/>
                    </a:cubicBezTo>
                    <a:cubicBezTo>
                      <a:pt x="683864" y="34274"/>
                      <a:pt x="596327" y="31446"/>
                      <a:pt x="552893" y="53163"/>
                    </a:cubicBezTo>
                    <a:cubicBezTo>
                      <a:pt x="541463" y="58878"/>
                      <a:pt x="531628" y="67340"/>
                      <a:pt x="520995" y="74428"/>
                    </a:cubicBezTo>
                    <a:cubicBezTo>
                      <a:pt x="513907" y="85061"/>
                      <a:pt x="504920" y="94649"/>
                      <a:pt x="499730" y="106326"/>
                    </a:cubicBezTo>
                    <a:cubicBezTo>
                      <a:pt x="490626" y="126809"/>
                      <a:pt x="478465" y="170121"/>
                      <a:pt x="478465" y="170121"/>
                    </a:cubicBezTo>
                    <a:cubicBezTo>
                      <a:pt x="474921" y="276447"/>
                      <a:pt x="473574" y="382868"/>
                      <a:pt x="467832" y="489098"/>
                    </a:cubicBezTo>
                    <a:cubicBezTo>
                      <a:pt x="463597" y="567439"/>
                      <a:pt x="461556" y="542963"/>
                      <a:pt x="446567" y="595423"/>
                    </a:cubicBezTo>
                    <a:cubicBezTo>
                      <a:pt x="442552" y="609474"/>
                      <a:pt x="441691" y="624522"/>
                      <a:pt x="435935" y="637953"/>
                    </a:cubicBezTo>
                    <a:cubicBezTo>
                      <a:pt x="430901" y="649699"/>
                      <a:pt x="421758" y="659218"/>
                      <a:pt x="414669" y="669851"/>
                    </a:cubicBezTo>
                    <a:cubicBezTo>
                      <a:pt x="407581" y="691116"/>
                      <a:pt x="405838" y="714995"/>
                      <a:pt x="393404" y="733646"/>
                    </a:cubicBezTo>
                    <a:lnTo>
                      <a:pt x="350874" y="797442"/>
                    </a:lnTo>
                    <a:cubicBezTo>
                      <a:pt x="347330" y="808075"/>
                      <a:pt x="346008" y="819729"/>
                      <a:pt x="340242" y="829340"/>
                    </a:cubicBezTo>
                    <a:cubicBezTo>
                      <a:pt x="335084" y="837936"/>
                      <a:pt x="325238" y="842777"/>
                      <a:pt x="318976" y="850605"/>
                    </a:cubicBezTo>
                    <a:cubicBezTo>
                      <a:pt x="310993" y="860583"/>
                      <a:pt x="304051" y="871407"/>
                      <a:pt x="297711" y="882502"/>
                    </a:cubicBezTo>
                    <a:cubicBezTo>
                      <a:pt x="240474" y="982668"/>
                      <a:pt x="315400" y="871908"/>
                      <a:pt x="244548" y="956930"/>
                    </a:cubicBezTo>
                    <a:cubicBezTo>
                      <a:pt x="236367" y="966747"/>
                      <a:pt x="232319" y="979792"/>
                      <a:pt x="223283" y="988828"/>
                    </a:cubicBezTo>
                    <a:cubicBezTo>
                      <a:pt x="214247" y="997864"/>
                      <a:pt x="200422" y="1001057"/>
                      <a:pt x="191386" y="1010093"/>
                    </a:cubicBezTo>
                    <a:cubicBezTo>
                      <a:pt x="127956" y="1073523"/>
                      <a:pt x="186527" y="1030179"/>
                      <a:pt x="138223" y="1084521"/>
                    </a:cubicBezTo>
                    <a:cubicBezTo>
                      <a:pt x="41110" y="1193773"/>
                      <a:pt x="101428" y="1107817"/>
                      <a:pt x="53162" y="1180214"/>
                    </a:cubicBezTo>
                    <a:lnTo>
                      <a:pt x="31897" y="1244009"/>
                    </a:lnTo>
                    <a:cubicBezTo>
                      <a:pt x="28353" y="1254642"/>
                      <a:pt x="27482" y="1266582"/>
                      <a:pt x="21265" y="1275907"/>
                    </a:cubicBezTo>
                    <a:lnTo>
                      <a:pt x="0" y="1307805"/>
                    </a:lnTo>
                    <a:cubicBezTo>
                      <a:pt x="2030" y="1334194"/>
                      <a:pt x="-1687" y="1432024"/>
                      <a:pt x="21265" y="1477926"/>
                    </a:cubicBezTo>
                    <a:cubicBezTo>
                      <a:pt x="26980" y="1489355"/>
                      <a:pt x="35442" y="1499191"/>
                      <a:pt x="42530" y="1509823"/>
                    </a:cubicBezTo>
                    <a:cubicBezTo>
                      <a:pt x="46074" y="1520456"/>
                      <a:pt x="46437" y="1532755"/>
                      <a:pt x="53162" y="1541721"/>
                    </a:cubicBezTo>
                    <a:cubicBezTo>
                      <a:pt x="68199" y="1561770"/>
                      <a:pt x="95117" y="1572469"/>
                      <a:pt x="106325" y="1594884"/>
                    </a:cubicBezTo>
                    <a:cubicBezTo>
                      <a:pt x="133305" y="1648844"/>
                      <a:pt x="114402" y="1628622"/>
                      <a:pt x="159488" y="1658679"/>
                    </a:cubicBezTo>
                    <a:cubicBezTo>
                      <a:pt x="163032" y="1669312"/>
                      <a:pt x="164678" y="1680780"/>
                      <a:pt x="170121" y="1690577"/>
                    </a:cubicBezTo>
                    <a:cubicBezTo>
                      <a:pt x="182533" y="1712918"/>
                      <a:pt x="212651" y="1754372"/>
                      <a:pt x="212651" y="1754372"/>
                    </a:cubicBezTo>
                    <a:cubicBezTo>
                      <a:pt x="225758" y="1872341"/>
                      <a:pt x="213134" y="1819619"/>
                      <a:pt x="244548" y="1913860"/>
                    </a:cubicBezTo>
                    <a:cubicBezTo>
                      <a:pt x="248092" y="1924493"/>
                      <a:pt x="248964" y="1936432"/>
                      <a:pt x="255181" y="1945758"/>
                    </a:cubicBezTo>
                    <a:cubicBezTo>
                      <a:pt x="290623" y="1998922"/>
                      <a:pt x="265813" y="1970567"/>
                      <a:pt x="340242" y="2020186"/>
                    </a:cubicBezTo>
                    <a:cubicBezTo>
                      <a:pt x="350874" y="2027274"/>
                      <a:pt x="359742" y="2038352"/>
                      <a:pt x="372139" y="2041451"/>
                    </a:cubicBezTo>
                    <a:cubicBezTo>
                      <a:pt x="386316" y="2044995"/>
                      <a:pt x="400672" y="2047885"/>
                      <a:pt x="414669" y="2052084"/>
                    </a:cubicBezTo>
                    <a:cubicBezTo>
                      <a:pt x="436139" y="2058525"/>
                      <a:pt x="456115" y="2071630"/>
                      <a:pt x="478465" y="2073349"/>
                    </a:cubicBezTo>
                    <a:lnTo>
                      <a:pt x="616688" y="2083981"/>
                    </a:lnTo>
                    <a:cubicBezTo>
                      <a:pt x="645041" y="2080437"/>
                      <a:pt x="673563" y="2078046"/>
                      <a:pt x="701748" y="2073349"/>
                    </a:cubicBezTo>
                    <a:cubicBezTo>
                      <a:pt x="716163" y="2070947"/>
                      <a:pt x="730282" y="2066915"/>
                      <a:pt x="744279" y="2062716"/>
                    </a:cubicBezTo>
                    <a:cubicBezTo>
                      <a:pt x="765749" y="2056275"/>
                      <a:pt x="786809" y="2048539"/>
                      <a:pt x="808074" y="2041451"/>
                    </a:cubicBezTo>
                    <a:lnTo>
                      <a:pt x="839972" y="2030819"/>
                    </a:lnTo>
                    <a:lnTo>
                      <a:pt x="871869" y="2020186"/>
                    </a:lnTo>
                    <a:cubicBezTo>
                      <a:pt x="882502" y="2016642"/>
                      <a:pt x="894441" y="2015770"/>
                      <a:pt x="903767" y="2009553"/>
                    </a:cubicBezTo>
                    <a:cubicBezTo>
                      <a:pt x="954315" y="1975855"/>
                      <a:pt x="923544" y="1992328"/>
                      <a:pt x="999460" y="1967023"/>
                    </a:cubicBezTo>
                    <a:lnTo>
                      <a:pt x="1031358" y="1956391"/>
                    </a:lnTo>
                    <a:cubicBezTo>
                      <a:pt x="1122764" y="1895453"/>
                      <a:pt x="1007117" y="1968511"/>
                      <a:pt x="1095153" y="1924493"/>
                    </a:cubicBezTo>
                    <a:cubicBezTo>
                      <a:pt x="1106583" y="1918778"/>
                      <a:pt x="1115956" y="1909568"/>
                      <a:pt x="1127051" y="1903228"/>
                    </a:cubicBezTo>
                    <a:cubicBezTo>
                      <a:pt x="1226967" y="1846134"/>
                      <a:pt x="1110463" y="1922671"/>
                      <a:pt x="1212111" y="1850065"/>
                    </a:cubicBezTo>
                    <a:cubicBezTo>
                      <a:pt x="1222510" y="1842637"/>
                      <a:pt x="1234458" y="1837290"/>
                      <a:pt x="1244009" y="1828800"/>
                    </a:cubicBezTo>
                    <a:cubicBezTo>
                      <a:pt x="1266486" y="1808820"/>
                      <a:pt x="1282781" y="1781686"/>
                      <a:pt x="1307804" y="1765005"/>
                    </a:cubicBezTo>
                    <a:cubicBezTo>
                      <a:pt x="1328733" y="1751053"/>
                      <a:pt x="1345815" y="1742677"/>
                      <a:pt x="1360967" y="1722474"/>
                    </a:cubicBezTo>
                    <a:cubicBezTo>
                      <a:pt x="1422988" y="1639778"/>
                      <a:pt x="1376030" y="1676990"/>
                      <a:pt x="1435395" y="1637414"/>
                    </a:cubicBezTo>
                    <a:cubicBezTo>
                      <a:pt x="1454110" y="1581270"/>
                      <a:pt x="1439811" y="1614842"/>
                      <a:pt x="1488558" y="1541721"/>
                    </a:cubicBezTo>
                    <a:lnTo>
                      <a:pt x="1531088" y="1477926"/>
                    </a:lnTo>
                    <a:lnTo>
                      <a:pt x="1552353" y="1456660"/>
                    </a:lnTo>
                    <a:cubicBezTo>
                      <a:pt x="1562391" y="1426547"/>
                      <a:pt x="1562055" y="1418232"/>
                      <a:pt x="1584251" y="1392865"/>
                    </a:cubicBezTo>
                    <a:cubicBezTo>
                      <a:pt x="1600754" y="1374004"/>
                      <a:pt x="1613639" y="1347627"/>
                      <a:pt x="1637414" y="1339702"/>
                    </a:cubicBezTo>
                    <a:lnTo>
                      <a:pt x="1669311" y="1329070"/>
                    </a:lnTo>
                    <a:cubicBezTo>
                      <a:pt x="1679944" y="1321982"/>
                      <a:pt x="1689779" y="1313520"/>
                      <a:pt x="1701209" y="1307805"/>
                    </a:cubicBezTo>
                    <a:cubicBezTo>
                      <a:pt x="1752914" y="1281952"/>
                      <a:pt x="1800684" y="1302804"/>
                      <a:pt x="1860697" y="1307805"/>
                    </a:cubicBezTo>
                    <a:cubicBezTo>
                      <a:pt x="1884214" y="1331321"/>
                      <a:pt x="1899056" y="1341992"/>
                      <a:pt x="1913860" y="1371600"/>
                    </a:cubicBezTo>
                    <a:cubicBezTo>
                      <a:pt x="1957878" y="1459636"/>
                      <a:pt x="1884820" y="1343989"/>
                      <a:pt x="1945758" y="1435395"/>
                    </a:cubicBezTo>
                    <a:cubicBezTo>
                      <a:pt x="1935740" y="1585657"/>
                      <a:pt x="1927839" y="1589752"/>
                      <a:pt x="1945758" y="1733107"/>
                    </a:cubicBezTo>
                    <a:cubicBezTo>
                      <a:pt x="1950213" y="1768744"/>
                      <a:pt x="1961823" y="1765239"/>
                      <a:pt x="1977655" y="1796902"/>
                    </a:cubicBezTo>
                    <a:cubicBezTo>
                      <a:pt x="1982667" y="1806927"/>
                      <a:pt x="1983276" y="1818775"/>
                      <a:pt x="1988288" y="1828800"/>
                    </a:cubicBezTo>
                    <a:cubicBezTo>
                      <a:pt x="1998096" y="1848416"/>
                      <a:pt x="2023813" y="1880836"/>
                      <a:pt x="2041451" y="1892595"/>
                    </a:cubicBezTo>
                    <a:cubicBezTo>
                      <a:pt x="2050776" y="1898812"/>
                      <a:pt x="2062716" y="1899684"/>
                      <a:pt x="2073348" y="1903228"/>
                    </a:cubicBezTo>
                    <a:cubicBezTo>
                      <a:pt x="2114885" y="1944763"/>
                      <a:pt x="2071301" y="1907521"/>
                      <a:pt x="2126511" y="1935126"/>
                    </a:cubicBezTo>
                    <a:cubicBezTo>
                      <a:pt x="2137941" y="1940841"/>
                      <a:pt x="2146663" y="1951357"/>
                      <a:pt x="2158409" y="1956391"/>
                    </a:cubicBezTo>
                    <a:cubicBezTo>
                      <a:pt x="2181218" y="1966166"/>
                      <a:pt x="2246475" y="1973598"/>
                      <a:pt x="2264735" y="1977656"/>
                    </a:cubicBezTo>
                    <a:cubicBezTo>
                      <a:pt x="2275676" y="1980087"/>
                      <a:pt x="2285759" y="1985570"/>
                      <a:pt x="2296632" y="1988288"/>
                    </a:cubicBezTo>
                    <a:cubicBezTo>
                      <a:pt x="2314164" y="1992671"/>
                      <a:pt x="2332074" y="1995377"/>
                      <a:pt x="2349795" y="1998921"/>
                    </a:cubicBezTo>
                    <a:cubicBezTo>
                      <a:pt x="2385917" y="2023002"/>
                      <a:pt x="2394877" y="2033016"/>
                      <a:pt x="2445488" y="2041451"/>
                    </a:cubicBezTo>
                    <a:lnTo>
                      <a:pt x="2573079" y="2062716"/>
                    </a:lnTo>
                    <a:cubicBezTo>
                      <a:pt x="2679404" y="2059172"/>
                      <a:pt x="2785865" y="2058520"/>
                      <a:pt x="2892055" y="2052084"/>
                    </a:cubicBezTo>
                    <a:cubicBezTo>
                      <a:pt x="2903242" y="2051406"/>
                      <a:pt x="2913176" y="2044530"/>
                      <a:pt x="2923953" y="2041451"/>
                    </a:cubicBezTo>
                    <a:cubicBezTo>
                      <a:pt x="2938004" y="2037437"/>
                      <a:pt x="2952306" y="2034363"/>
                      <a:pt x="2966483" y="2030819"/>
                    </a:cubicBezTo>
                    <a:cubicBezTo>
                      <a:pt x="3057894" y="1969876"/>
                      <a:pt x="2942241" y="2042940"/>
                      <a:pt x="3030279" y="1998921"/>
                    </a:cubicBezTo>
                    <a:cubicBezTo>
                      <a:pt x="3073906" y="1977108"/>
                      <a:pt x="3050481" y="1982759"/>
                      <a:pt x="3083442" y="1956391"/>
                    </a:cubicBezTo>
                    <a:cubicBezTo>
                      <a:pt x="3150494" y="1902750"/>
                      <a:pt x="3085268" y="1965199"/>
                      <a:pt x="3136604" y="1913860"/>
                    </a:cubicBezTo>
                    <a:cubicBezTo>
                      <a:pt x="3159414" y="1845436"/>
                      <a:pt x="3129355" y="1919756"/>
                      <a:pt x="3179135" y="1850065"/>
                    </a:cubicBezTo>
                    <a:cubicBezTo>
                      <a:pt x="3188348" y="1837167"/>
                      <a:pt x="3193312" y="1821712"/>
                      <a:pt x="3200400" y="1807535"/>
                    </a:cubicBezTo>
                    <a:cubicBezTo>
                      <a:pt x="3207488" y="1779181"/>
                      <a:pt x="3212423" y="1750201"/>
                      <a:pt x="3221665" y="1722474"/>
                    </a:cubicBezTo>
                    <a:cubicBezTo>
                      <a:pt x="3225209" y="1711842"/>
                      <a:pt x="3229579" y="1701450"/>
                      <a:pt x="3232297" y="1690577"/>
                    </a:cubicBezTo>
                    <a:lnTo>
                      <a:pt x="3253562" y="1605516"/>
                    </a:lnTo>
                    <a:cubicBezTo>
                      <a:pt x="3273774" y="1443825"/>
                      <a:pt x="3253950" y="1585600"/>
                      <a:pt x="3274828" y="1467293"/>
                    </a:cubicBezTo>
                    <a:cubicBezTo>
                      <a:pt x="3274904" y="1466864"/>
                      <a:pt x="3303255" y="1275797"/>
                      <a:pt x="3317358" y="1254642"/>
                    </a:cubicBezTo>
                    <a:lnTo>
                      <a:pt x="3338623" y="1222744"/>
                    </a:lnTo>
                    <a:cubicBezTo>
                      <a:pt x="3342167" y="1208567"/>
                      <a:pt x="3345241" y="1194265"/>
                      <a:pt x="3349255" y="1180214"/>
                    </a:cubicBezTo>
                    <a:cubicBezTo>
                      <a:pt x="3352334" y="1169437"/>
                      <a:pt x="3357457" y="1159257"/>
                      <a:pt x="3359888" y="1148316"/>
                    </a:cubicBezTo>
                    <a:cubicBezTo>
                      <a:pt x="3364565" y="1127271"/>
                      <a:pt x="3366977" y="1105786"/>
                      <a:pt x="3370521" y="1084521"/>
                    </a:cubicBezTo>
                    <a:cubicBezTo>
                      <a:pt x="3367482" y="1048050"/>
                      <a:pt x="3368418" y="937827"/>
                      <a:pt x="3338623" y="893135"/>
                    </a:cubicBezTo>
                    <a:cubicBezTo>
                      <a:pt x="3324446" y="871870"/>
                      <a:pt x="3314165" y="847412"/>
                      <a:pt x="3296093" y="829340"/>
                    </a:cubicBezTo>
                    <a:lnTo>
                      <a:pt x="3200400" y="733646"/>
                    </a:lnTo>
                    <a:cubicBezTo>
                      <a:pt x="3189767" y="723013"/>
                      <a:pt x="3176843" y="714260"/>
                      <a:pt x="3168502" y="701749"/>
                    </a:cubicBezTo>
                    <a:cubicBezTo>
                      <a:pt x="3161414" y="691116"/>
                      <a:pt x="3156854" y="678266"/>
                      <a:pt x="3147237" y="669851"/>
                    </a:cubicBezTo>
                    <a:cubicBezTo>
                      <a:pt x="3128003" y="653021"/>
                      <a:pt x="3104707" y="641498"/>
                      <a:pt x="3083442" y="627321"/>
                    </a:cubicBezTo>
                    <a:cubicBezTo>
                      <a:pt x="3072809" y="620233"/>
                      <a:pt x="3063667" y="610097"/>
                      <a:pt x="3051544" y="606056"/>
                    </a:cubicBezTo>
                    <a:cubicBezTo>
                      <a:pt x="3040911" y="602512"/>
                      <a:pt x="3029671" y="600435"/>
                      <a:pt x="3019646" y="595423"/>
                    </a:cubicBezTo>
                    <a:cubicBezTo>
                      <a:pt x="2937205" y="554202"/>
                      <a:pt x="3036021" y="590248"/>
                      <a:pt x="2955851" y="563526"/>
                    </a:cubicBezTo>
                    <a:cubicBezTo>
                      <a:pt x="2904497" y="512170"/>
                      <a:pt x="2966984" y="577439"/>
                      <a:pt x="2913321" y="510363"/>
                    </a:cubicBezTo>
                    <a:cubicBezTo>
                      <a:pt x="2907059" y="502535"/>
                      <a:pt x="2898070" y="497118"/>
                      <a:pt x="2892055" y="489098"/>
                    </a:cubicBezTo>
                    <a:cubicBezTo>
                      <a:pt x="2876720" y="468652"/>
                      <a:pt x="2867597" y="443374"/>
                      <a:pt x="2849525" y="425302"/>
                    </a:cubicBezTo>
                    <a:lnTo>
                      <a:pt x="2775097" y="350874"/>
                    </a:lnTo>
                    <a:cubicBezTo>
                      <a:pt x="2764465" y="340242"/>
                      <a:pt x="2755711" y="327318"/>
                      <a:pt x="2743200" y="318977"/>
                    </a:cubicBezTo>
                    <a:lnTo>
                      <a:pt x="2711302" y="297712"/>
                    </a:lnTo>
                    <a:cubicBezTo>
                      <a:pt x="2655939" y="214665"/>
                      <a:pt x="2726614" y="306537"/>
                      <a:pt x="2658139" y="255181"/>
                    </a:cubicBezTo>
                    <a:cubicBezTo>
                      <a:pt x="2638090" y="240144"/>
                      <a:pt x="2622697" y="219740"/>
                      <a:pt x="2604976" y="202019"/>
                    </a:cubicBezTo>
                    <a:cubicBezTo>
                      <a:pt x="2553628" y="150671"/>
                      <a:pt x="2618882" y="213142"/>
                      <a:pt x="2551814" y="159488"/>
                    </a:cubicBezTo>
                    <a:cubicBezTo>
                      <a:pt x="2543986" y="153226"/>
                      <a:pt x="2538568" y="144238"/>
                      <a:pt x="2530548" y="138223"/>
                    </a:cubicBezTo>
                    <a:cubicBezTo>
                      <a:pt x="2530535" y="138213"/>
                      <a:pt x="2450811" y="85065"/>
                      <a:pt x="2434855" y="74428"/>
                    </a:cubicBezTo>
                    <a:lnTo>
                      <a:pt x="2371060" y="31898"/>
                    </a:lnTo>
                    <a:cubicBezTo>
                      <a:pt x="2360427" y="24810"/>
                      <a:pt x="2351285" y="14674"/>
                      <a:pt x="2339162" y="10633"/>
                    </a:cubicBezTo>
                    <a:lnTo>
                      <a:pt x="2307265" y="0"/>
                    </a:lnTo>
                    <a:cubicBezTo>
                      <a:pt x="2229293" y="3544"/>
                      <a:pt x="2150957" y="2318"/>
                      <a:pt x="2073348" y="10633"/>
                    </a:cubicBezTo>
                    <a:cubicBezTo>
                      <a:pt x="1989925" y="19571"/>
                      <a:pt x="2032482" y="28796"/>
                      <a:pt x="1977655" y="53163"/>
                    </a:cubicBezTo>
                    <a:cubicBezTo>
                      <a:pt x="1957172" y="62267"/>
                      <a:pt x="1932511" y="61994"/>
                      <a:pt x="1913860" y="74428"/>
                    </a:cubicBezTo>
                    <a:cubicBezTo>
                      <a:pt x="1892595" y="88605"/>
                      <a:pt x="1872924" y="105528"/>
                      <a:pt x="1850065" y="116958"/>
                    </a:cubicBezTo>
                    <a:cubicBezTo>
                      <a:pt x="1835888" y="124046"/>
                      <a:pt x="1820723" y="129431"/>
                      <a:pt x="1807535" y="138223"/>
                    </a:cubicBezTo>
                    <a:cubicBezTo>
                      <a:pt x="1799194" y="143784"/>
                      <a:pt x="1794865" y="154330"/>
                      <a:pt x="1786269" y="159488"/>
                    </a:cubicBezTo>
                    <a:cubicBezTo>
                      <a:pt x="1776659" y="165254"/>
                      <a:pt x="1764396" y="165109"/>
                      <a:pt x="1754372" y="170121"/>
                    </a:cubicBezTo>
                    <a:cubicBezTo>
                      <a:pt x="1742942" y="175836"/>
                      <a:pt x="1733904" y="185671"/>
                      <a:pt x="1722474" y="191386"/>
                    </a:cubicBezTo>
                    <a:cubicBezTo>
                      <a:pt x="1712449" y="196398"/>
                      <a:pt x="1700373" y="196576"/>
                      <a:pt x="1690576" y="202019"/>
                    </a:cubicBezTo>
                    <a:cubicBezTo>
                      <a:pt x="1668235" y="214431"/>
                      <a:pt x="1649640" y="233120"/>
                      <a:pt x="1626781" y="244549"/>
                    </a:cubicBezTo>
                    <a:lnTo>
                      <a:pt x="1616148" y="255181"/>
                    </a:lnTo>
                    <a:close/>
                  </a:path>
                </a:pathLst>
              </a:custGeom>
              <a:solidFill>
                <a:srgbClr val="FFFFCC"/>
              </a:solidFill>
              <a:ln>
                <a:solidFill>
                  <a:schemeClr val="tx2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2" name="Freeform 31"/>
              <p:cNvSpPr/>
              <p:nvPr/>
            </p:nvSpPr>
            <p:spPr>
              <a:xfrm>
                <a:off x="1977656" y="1998921"/>
                <a:ext cx="1520456" cy="627321"/>
              </a:xfrm>
              <a:custGeom>
                <a:avLst/>
                <a:gdLst>
                  <a:gd name="connsiteX0" fmla="*/ 106325 w 1520456"/>
                  <a:gd name="connsiteY0" fmla="*/ 297712 h 627321"/>
                  <a:gd name="connsiteX1" fmla="*/ 53163 w 1520456"/>
                  <a:gd name="connsiteY1" fmla="*/ 329609 h 627321"/>
                  <a:gd name="connsiteX2" fmla="*/ 31897 w 1520456"/>
                  <a:gd name="connsiteY2" fmla="*/ 350874 h 627321"/>
                  <a:gd name="connsiteX3" fmla="*/ 0 w 1520456"/>
                  <a:gd name="connsiteY3" fmla="*/ 372139 h 627321"/>
                  <a:gd name="connsiteX4" fmla="*/ 10632 w 1520456"/>
                  <a:gd name="connsiteY4" fmla="*/ 467832 h 627321"/>
                  <a:gd name="connsiteX5" fmla="*/ 31897 w 1520456"/>
                  <a:gd name="connsiteY5" fmla="*/ 489098 h 627321"/>
                  <a:gd name="connsiteX6" fmla="*/ 233916 w 1520456"/>
                  <a:gd name="connsiteY6" fmla="*/ 520995 h 627321"/>
                  <a:gd name="connsiteX7" fmla="*/ 340242 w 1520456"/>
                  <a:gd name="connsiteY7" fmla="*/ 542260 h 627321"/>
                  <a:gd name="connsiteX8" fmla="*/ 446567 w 1520456"/>
                  <a:gd name="connsiteY8" fmla="*/ 563526 h 627321"/>
                  <a:gd name="connsiteX9" fmla="*/ 510363 w 1520456"/>
                  <a:gd name="connsiteY9" fmla="*/ 574158 h 627321"/>
                  <a:gd name="connsiteX10" fmla="*/ 552893 w 1520456"/>
                  <a:gd name="connsiteY10" fmla="*/ 584791 h 627321"/>
                  <a:gd name="connsiteX11" fmla="*/ 584791 w 1520456"/>
                  <a:gd name="connsiteY11" fmla="*/ 595423 h 627321"/>
                  <a:gd name="connsiteX12" fmla="*/ 680484 w 1520456"/>
                  <a:gd name="connsiteY12" fmla="*/ 606056 h 627321"/>
                  <a:gd name="connsiteX13" fmla="*/ 808074 w 1520456"/>
                  <a:gd name="connsiteY13" fmla="*/ 627321 h 627321"/>
                  <a:gd name="connsiteX14" fmla="*/ 988828 w 1520456"/>
                  <a:gd name="connsiteY14" fmla="*/ 616688 h 627321"/>
                  <a:gd name="connsiteX15" fmla="*/ 1020725 w 1520456"/>
                  <a:gd name="connsiteY15" fmla="*/ 606056 h 627321"/>
                  <a:gd name="connsiteX16" fmla="*/ 1073888 w 1520456"/>
                  <a:gd name="connsiteY16" fmla="*/ 595423 h 627321"/>
                  <a:gd name="connsiteX17" fmla="*/ 1105786 w 1520456"/>
                  <a:gd name="connsiteY17" fmla="*/ 574158 h 627321"/>
                  <a:gd name="connsiteX18" fmla="*/ 1169581 w 1520456"/>
                  <a:gd name="connsiteY18" fmla="*/ 552893 h 627321"/>
                  <a:gd name="connsiteX19" fmla="*/ 1265274 w 1520456"/>
                  <a:gd name="connsiteY19" fmla="*/ 478465 h 627321"/>
                  <a:gd name="connsiteX20" fmla="*/ 1297172 w 1520456"/>
                  <a:gd name="connsiteY20" fmla="*/ 457200 h 627321"/>
                  <a:gd name="connsiteX21" fmla="*/ 1329070 w 1520456"/>
                  <a:gd name="connsiteY21" fmla="*/ 446567 h 627321"/>
                  <a:gd name="connsiteX22" fmla="*/ 1392865 w 1520456"/>
                  <a:gd name="connsiteY22" fmla="*/ 404037 h 627321"/>
                  <a:gd name="connsiteX23" fmla="*/ 1488558 w 1520456"/>
                  <a:gd name="connsiteY23" fmla="*/ 361507 h 627321"/>
                  <a:gd name="connsiteX24" fmla="*/ 1520456 w 1520456"/>
                  <a:gd name="connsiteY24" fmla="*/ 297712 h 627321"/>
                  <a:gd name="connsiteX25" fmla="*/ 1488558 w 1520456"/>
                  <a:gd name="connsiteY25" fmla="*/ 212651 h 627321"/>
                  <a:gd name="connsiteX26" fmla="*/ 1477925 w 1520456"/>
                  <a:gd name="connsiteY26" fmla="*/ 180753 h 627321"/>
                  <a:gd name="connsiteX27" fmla="*/ 1446028 w 1520456"/>
                  <a:gd name="connsiteY27" fmla="*/ 148856 h 627321"/>
                  <a:gd name="connsiteX28" fmla="*/ 1424763 w 1520456"/>
                  <a:gd name="connsiteY28" fmla="*/ 116958 h 627321"/>
                  <a:gd name="connsiteX29" fmla="*/ 1360967 w 1520456"/>
                  <a:gd name="connsiteY29" fmla="*/ 95693 h 627321"/>
                  <a:gd name="connsiteX30" fmla="*/ 1265274 w 1520456"/>
                  <a:gd name="connsiteY30" fmla="*/ 63795 h 627321"/>
                  <a:gd name="connsiteX31" fmla="*/ 1233377 w 1520456"/>
                  <a:gd name="connsiteY31" fmla="*/ 53163 h 627321"/>
                  <a:gd name="connsiteX32" fmla="*/ 1105786 w 1520456"/>
                  <a:gd name="connsiteY32" fmla="*/ 21265 h 627321"/>
                  <a:gd name="connsiteX33" fmla="*/ 1063256 w 1520456"/>
                  <a:gd name="connsiteY33" fmla="*/ 10632 h 627321"/>
                  <a:gd name="connsiteX34" fmla="*/ 1020725 w 1520456"/>
                  <a:gd name="connsiteY34" fmla="*/ 0 h 627321"/>
                  <a:gd name="connsiteX35" fmla="*/ 627321 w 1520456"/>
                  <a:gd name="connsiteY35" fmla="*/ 21265 h 627321"/>
                  <a:gd name="connsiteX36" fmla="*/ 552893 w 1520456"/>
                  <a:gd name="connsiteY36" fmla="*/ 53163 h 627321"/>
                  <a:gd name="connsiteX37" fmla="*/ 457200 w 1520456"/>
                  <a:gd name="connsiteY37" fmla="*/ 85060 h 627321"/>
                  <a:gd name="connsiteX38" fmla="*/ 425302 w 1520456"/>
                  <a:gd name="connsiteY38" fmla="*/ 95693 h 627321"/>
                  <a:gd name="connsiteX39" fmla="*/ 393404 w 1520456"/>
                  <a:gd name="connsiteY39" fmla="*/ 116958 h 627321"/>
                  <a:gd name="connsiteX40" fmla="*/ 287079 w 1520456"/>
                  <a:gd name="connsiteY40" fmla="*/ 148856 h 627321"/>
                  <a:gd name="connsiteX41" fmla="*/ 255181 w 1520456"/>
                  <a:gd name="connsiteY41" fmla="*/ 159488 h 627321"/>
                  <a:gd name="connsiteX42" fmla="*/ 223284 w 1520456"/>
                  <a:gd name="connsiteY42" fmla="*/ 180753 h 627321"/>
                  <a:gd name="connsiteX43" fmla="*/ 202018 w 1520456"/>
                  <a:gd name="connsiteY43" fmla="*/ 202019 h 627321"/>
                  <a:gd name="connsiteX44" fmla="*/ 170121 w 1520456"/>
                  <a:gd name="connsiteY44" fmla="*/ 212651 h 627321"/>
                  <a:gd name="connsiteX45" fmla="*/ 106325 w 1520456"/>
                  <a:gd name="connsiteY45" fmla="*/ 297712 h 6273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520456" h="627321">
                    <a:moveTo>
                      <a:pt x="106325" y="297712"/>
                    </a:moveTo>
                    <a:cubicBezTo>
                      <a:pt x="88604" y="308344"/>
                      <a:pt x="69979" y="317597"/>
                      <a:pt x="53163" y="329609"/>
                    </a:cubicBezTo>
                    <a:cubicBezTo>
                      <a:pt x="45006" y="335436"/>
                      <a:pt x="39725" y="344612"/>
                      <a:pt x="31897" y="350874"/>
                    </a:cubicBezTo>
                    <a:cubicBezTo>
                      <a:pt x="21919" y="358857"/>
                      <a:pt x="10632" y="365051"/>
                      <a:pt x="0" y="372139"/>
                    </a:cubicBezTo>
                    <a:cubicBezTo>
                      <a:pt x="3544" y="404037"/>
                      <a:pt x="2188" y="436869"/>
                      <a:pt x="10632" y="467832"/>
                    </a:cubicBezTo>
                    <a:cubicBezTo>
                      <a:pt x="13270" y="477503"/>
                      <a:pt x="22931" y="484615"/>
                      <a:pt x="31897" y="489098"/>
                    </a:cubicBezTo>
                    <a:cubicBezTo>
                      <a:pt x="97129" y="521714"/>
                      <a:pt x="160760" y="515368"/>
                      <a:pt x="233916" y="520995"/>
                    </a:cubicBezTo>
                    <a:cubicBezTo>
                      <a:pt x="315039" y="541277"/>
                      <a:pt x="235950" y="522705"/>
                      <a:pt x="340242" y="542260"/>
                    </a:cubicBezTo>
                    <a:cubicBezTo>
                      <a:pt x="375767" y="548921"/>
                      <a:pt x="410915" y="557584"/>
                      <a:pt x="446567" y="563526"/>
                    </a:cubicBezTo>
                    <a:cubicBezTo>
                      <a:pt x="467832" y="567070"/>
                      <a:pt x="489223" y="569930"/>
                      <a:pt x="510363" y="574158"/>
                    </a:cubicBezTo>
                    <a:cubicBezTo>
                      <a:pt x="524692" y="577024"/>
                      <a:pt x="538842" y="580777"/>
                      <a:pt x="552893" y="584791"/>
                    </a:cubicBezTo>
                    <a:cubicBezTo>
                      <a:pt x="563670" y="587870"/>
                      <a:pt x="573736" y="593580"/>
                      <a:pt x="584791" y="595423"/>
                    </a:cubicBezTo>
                    <a:cubicBezTo>
                      <a:pt x="616448" y="600699"/>
                      <a:pt x="648586" y="602512"/>
                      <a:pt x="680484" y="606056"/>
                    </a:cubicBezTo>
                    <a:cubicBezTo>
                      <a:pt x="725275" y="617253"/>
                      <a:pt x="758299" y="627321"/>
                      <a:pt x="808074" y="627321"/>
                    </a:cubicBezTo>
                    <a:cubicBezTo>
                      <a:pt x="868429" y="627321"/>
                      <a:pt x="928577" y="620232"/>
                      <a:pt x="988828" y="616688"/>
                    </a:cubicBezTo>
                    <a:cubicBezTo>
                      <a:pt x="999460" y="613144"/>
                      <a:pt x="1009852" y="608774"/>
                      <a:pt x="1020725" y="606056"/>
                    </a:cubicBezTo>
                    <a:cubicBezTo>
                      <a:pt x="1038257" y="601673"/>
                      <a:pt x="1056967" y="601769"/>
                      <a:pt x="1073888" y="595423"/>
                    </a:cubicBezTo>
                    <a:cubicBezTo>
                      <a:pt x="1085853" y="590936"/>
                      <a:pt x="1094109" y="579348"/>
                      <a:pt x="1105786" y="574158"/>
                    </a:cubicBezTo>
                    <a:cubicBezTo>
                      <a:pt x="1126269" y="565054"/>
                      <a:pt x="1169581" y="552893"/>
                      <a:pt x="1169581" y="552893"/>
                    </a:cubicBezTo>
                    <a:cubicBezTo>
                      <a:pt x="1219550" y="502924"/>
                      <a:pt x="1188968" y="529335"/>
                      <a:pt x="1265274" y="478465"/>
                    </a:cubicBezTo>
                    <a:cubicBezTo>
                      <a:pt x="1275907" y="471377"/>
                      <a:pt x="1285049" y="461241"/>
                      <a:pt x="1297172" y="457200"/>
                    </a:cubicBezTo>
                    <a:cubicBezTo>
                      <a:pt x="1307805" y="453656"/>
                      <a:pt x="1319273" y="452010"/>
                      <a:pt x="1329070" y="446567"/>
                    </a:cubicBezTo>
                    <a:cubicBezTo>
                      <a:pt x="1351411" y="434155"/>
                      <a:pt x="1368619" y="412119"/>
                      <a:pt x="1392865" y="404037"/>
                    </a:cubicBezTo>
                    <a:cubicBezTo>
                      <a:pt x="1468783" y="378731"/>
                      <a:pt x="1438009" y="395206"/>
                      <a:pt x="1488558" y="361507"/>
                    </a:cubicBezTo>
                    <a:cubicBezTo>
                      <a:pt x="1499308" y="345381"/>
                      <a:pt x="1520456" y="319720"/>
                      <a:pt x="1520456" y="297712"/>
                    </a:cubicBezTo>
                    <a:cubicBezTo>
                      <a:pt x="1520456" y="236173"/>
                      <a:pt x="1510557" y="256648"/>
                      <a:pt x="1488558" y="212651"/>
                    </a:cubicBezTo>
                    <a:cubicBezTo>
                      <a:pt x="1483546" y="202626"/>
                      <a:pt x="1484142" y="190078"/>
                      <a:pt x="1477925" y="180753"/>
                    </a:cubicBezTo>
                    <a:cubicBezTo>
                      <a:pt x="1469584" y="168242"/>
                      <a:pt x="1455654" y="160407"/>
                      <a:pt x="1446028" y="148856"/>
                    </a:cubicBezTo>
                    <a:cubicBezTo>
                      <a:pt x="1437847" y="139039"/>
                      <a:pt x="1435599" y="123731"/>
                      <a:pt x="1424763" y="116958"/>
                    </a:cubicBezTo>
                    <a:cubicBezTo>
                      <a:pt x="1405755" y="105078"/>
                      <a:pt x="1382232" y="102782"/>
                      <a:pt x="1360967" y="95693"/>
                    </a:cubicBezTo>
                    <a:lnTo>
                      <a:pt x="1265274" y="63795"/>
                    </a:lnTo>
                    <a:cubicBezTo>
                      <a:pt x="1254642" y="60251"/>
                      <a:pt x="1244250" y="55881"/>
                      <a:pt x="1233377" y="53163"/>
                    </a:cubicBezTo>
                    <a:lnTo>
                      <a:pt x="1105786" y="21265"/>
                    </a:lnTo>
                    <a:lnTo>
                      <a:pt x="1063256" y="10632"/>
                    </a:lnTo>
                    <a:lnTo>
                      <a:pt x="1020725" y="0"/>
                    </a:lnTo>
                    <a:cubicBezTo>
                      <a:pt x="926389" y="3043"/>
                      <a:pt x="749181" y="-5816"/>
                      <a:pt x="627321" y="21265"/>
                    </a:cubicBezTo>
                    <a:cubicBezTo>
                      <a:pt x="588817" y="29822"/>
                      <a:pt x="593525" y="36910"/>
                      <a:pt x="552893" y="53163"/>
                    </a:cubicBezTo>
                    <a:cubicBezTo>
                      <a:pt x="552882" y="53167"/>
                      <a:pt x="473155" y="79742"/>
                      <a:pt x="457200" y="85060"/>
                    </a:cubicBezTo>
                    <a:cubicBezTo>
                      <a:pt x="446567" y="88604"/>
                      <a:pt x="434628" y="89476"/>
                      <a:pt x="425302" y="95693"/>
                    </a:cubicBezTo>
                    <a:cubicBezTo>
                      <a:pt x="414669" y="102781"/>
                      <a:pt x="405081" y="111768"/>
                      <a:pt x="393404" y="116958"/>
                    </a:cubicBezTo>
                    <a:cubicBezTo>
                      <a:pt x="347930" y="137168"/>
                      <a:pt x="330373" y="136486"/>
                      <a:pt x="287079" y="148856"/>
                    </a:cubicBezTo>
                    <a:cubicBezTo>
                      <a:pt x="276302" y="151935"/>
                      <a:pt x="265814" y="155944"/>
                      <a:pt x="255181" y="159488"/>
                    </a:cubicBezTo>
                    <a:cubicBezTo>
                      <a:pt x="244549" y="166576"/>
                      <a:pt x="233262" y="172770"/>
                      <a:pt x="223284" y="180753"/>
                    </a:cubicBezTo>
                    <a:cubicBezTo>
                      <a:pt x="215456" y="187016"/>
                      <a:pt x="210614" y="196861"/>
                      <a:pt x="202018" y="202019"/>
                    </a:cubicBezTo>
                    <a:cubicBezTo>
                      <a:pt x="192408" y="207785"/>
                      <a:pt x="180753" y="209107"/>
                      <a:pt x="170121" y="212651"/>
                    </a:cubicBezTo>
                    <a:lnTo>
                      <a:pt x="106325" y="297712"/>
                    </a:lnTo>
                    <a:close/>
                  </a:path>
                </a:pathLst>
              </a:custGeom>
              <a:solidFill>
                <a:srgbClr val="FFFFCC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</p:grpSp>
        <p:sp>
          <p:nvSpPr>
            <p:cNvPr id="26" name="Rectangle 25"/>
            <p:cNvSpPr/>
            <p:nvPr/>
          </p:nvSpPr>
          <p:spPr>
            <a:xfrm>
              <a:off x="3332551" y="3510883"/>
              <a:ext cx="2833793" cy="23011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3459604" y="502591"/>
              <a:ext cx="2579689" cy="3040331"/>
            </a:xfrm>
            <a:prstGeom prst="triangle">
              <a:avLst/>
            </a:prstGeom>
            <a:solidFill>
              <a:srgbClr val="FFFF00">
                <a:alpha val="20000"/>
              </a:srgb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28" name="Straight Connector 27"/>
            <p:cNvCxnSpPr/>
            <p:nvPr/>
          </p:nvCxnSpPr>
          <p:spPr>
            <a:xfrm flipH="1">
              <a:off x="4607726" y="796722"/>
              <a:ext cx="16364" cy="2732552"/>
            </a:xfrm>
            <a:prstGeom prst="line">
              <a:avLst/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Arc 28"/>
            <p:cNvSpPr/>
            <p:nvPr/>
          </p:nvSpPr>
          <p:spPr>
            <a:xfrm rot="15956035">
              <a:off x="4116846" y="3040912"/>
              <a:ext cx="914400" cy="914400"/>
            </a:xfrm>
            <a:prstGeom prst="arc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32551" y="3028576"/>
              <a:ext cx="784296" cy="5714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CA" sz="1000" b="1" dirty="0"/>
                <a:t>90</a:t>
              </a:r>
              <a:r>
                <a:rPr lang="en-CA" sz="1000" b="1" baseline="30000" dirty="0"/>
                <a:t>o</a:t>
              </a:r>
              <a:r>
                <a:rPr lang="en-CA" sz="1050" b="1" dirty="0"/>
                <a:t> 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 rot="16200000" flipV="1">
            <a:off x="2206764" y="4562339"/>
            <a:ext cx="331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131" y="1701767"/>
            <a:ext cx="2033091" cy="1162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420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614" y="2043545"/>
            <a:ext cx="3849219" cy="29547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6246" y="2436599"/>
            <a:ext cx="2604938" cy="3473251"/>
          </a:xfrm>
          <a:prstGeom prst="rect">
            <a:avLst/>
          </a:prstGeom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5508718" y="5935537"/>
            <a:ext cx="1744580" cy="293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761018" y="5522027"/>
            <a:ext cx="3832000" cy="976425"/>
            <a:chOff x="4807380" y="5579164"/>
            <a:chExt cx="3832000" cy="976425"/>
          </a:xfrm>
        </p:grpSpPr>
        <p:cxnSp>
          <p:nvCxnSpPr>
            <p:cNvPr id="50" name="Straight Arrow Connector 49"/>
            <p:cNvCxnSpPr>
              <a:stCxn id="49" idx="1"/>
            </p:cNvCxnSpPr>
            <p:nvPr/>
          </p:nvCxnSpPr>
          <p:spPr>
            <a:xfrm flipH="1" flipV="1">
              <a:off x="4807380" y="5579164"/>
              <a:ext cx="682789" cy="653260"/>
            </a:xfrm>
            <a:prstGeom prst="straightConnector1">
              <a:avLst/>
            </a:prstGeom>
            <a:ln w="38100">
              <a:solidFill>
                <a:srgbClr val="0AF474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5490169" y="5909258"/>
              <a:ext cx="3149211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dirty="0"/>
                <a:t>Marker on </a:t>
              </a:r>
              <a:r>
                <a:rPr lang="en-US" dirty="0">
                  <a:solidFill>
                    <a:srgbClr val="CC00FF"/>
                  </a:solidFill>
                </a:rPr>
                <a:t>anterior</a:t>
              </a:r>
              <a:r>
                <a:rPr lang="en-US" dirty="0"/>
                <a:t> side </a:t>
              </a:r>
              <a:r>
                <a:rPr lang="en-US" b="1" dirty="0"/>
                <a:t>NOT</a:t>
              </a:r>
              <a:r>
                <a:rPr lang="en-US" dirty="0"/>
                <a:t> under anatomy shadow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8311694" y="4489956"/>
            <a:ext cx="2281324" cy="9233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Collimate “side-side” to include ½ inch beyond </a:t>
            </a:r>
            <a:r>
              <a:rPr lang="en-US" dirty="0">
                <a:solidFill>
                  <a:srgbClr val="CC00FF"/>
                </a:solidFill>
              </a:rPr>
              <a:t>soft-tissue</a:t>
            </a:r>
            <a:r>
              <a:rPr lang="en-US" dirty="0"/>
              <a:t>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7012366" y="986417"/>
            <a:ext cx="3625197" cy="3135731"/>
            <a:chOff x="5793110" y="5486667"/>
            <a:chExt cx="3625197" cy="3135731"/>
          </a:xfrm>
        </p:grpSpPr>
        <p:cxnSp>
          <p:nvCxnSpPr>
            <p:cNvPr id="40" name="Straight Arrow Connector 39"/>
            <p:cNvCxnSpPr>
              <a:stCxn id="47" idx="2"/>
            </p:cNvCxnSpPr>
            <p:nvPr/>
          </p:nvCxnSpPr>
          <p:spPr>
            <a:xfrm flipH="1">
              <a:off x="5793110" y="6132998"/>
              <a:ext cx="2306339" cy="2489400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6780590" y="5486667"/>
              <a:ext cx="2637717" cy="6463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Lengthwise crosshair </a:t>
              </a:r>
              <a:r>
                <a:rPr lang="en-US" u="sng" dirty="0"/>
                <a:t>around</a:t>
              </a:r>
              <a:r>
                <a:rPr lang="en-US" dirty="0"/>
                <a:t> middle of knee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4186410" y="1195660"/>
            <a:ext cx="194086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u="sng" dirty="0"/>
              <a:t>Femur</a:t>
            </a:r>
            <a:r>
              <a:rPr lang="en-US" dirty="0"/>
              <a:t> parallel to edge of light field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3830796" y="3715117"/>
            <a:ext cx="2212238" cy="2589810"/>
            <a:chOff x="7422097" y="1890645"/>
            <a:chExt cx="2041784" cy="3075693"/>
          </a:xfrm>
        </p:grpSpPr>
        <p:cxnSp>
          <p:nvCxnSpPr>
            <p:cNvPr id="45" name="Straight Arrow Connector 44"/>
            <p:cNvCxnSpPr>
              <a:stCxn id="44" idx="0"/>
            </p:cNvCxnSpPr>
            <p:nvPr/>
          </p:nvCxnSpPr>
          <p:spPr>
            <a:xfrm flipH="1" flipV="1">
              <a:off x="7750311" y="1890645"/>
              <a:ext cx="692678" cy="2308101"/>
            </a:xfrm>
            <a:prstGeom prst="straightConnector1">
              <a:avLst/>
            </a:prstGeom>
            <a:ln w="38100">
              <a:solidFill>
                <a:srgbClr val="00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22097" y="4198745"/>
              <a:ext cx="2041784" cy="7675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CR ~1-inch distal to medial epicondyle</a:t>
              </a:r>
            </a:p>
          </p:txBody>
        </p:sp>
      </p:grpSp>
      <p:sp>
        <p:nvSpPr>
          <p:cNvPr id="29" name="Title 1"/>
          <p:cNvSpPr>
            <a:spLocks noGrp="1"/>
          </p:cNvSpPr>
          <p:nvPr>
            <p:ph type="title"/>
          </p:nvPr>
        </p:nvSpPr>
        <p:spPr>
          <a:xfrm>
            <a:off x="869476" y="-189966"/>
            <a:ext cx="10515600" cy="1325563"/>
          </a:xfrm>
        </p:spPr>
        <p:txBody>
          <a:bodyPr>
            <a:normAutofit/>
          </a:bodyPr>
          <a:lstStyle/>
          <a:p>
            <a:r>
              <a:rPr lang="en-CA" sz="4000" dirty="0"/>
              <a:t>Positioning – Lateral Knee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908862">
            <a:off x="1636402" y="912610"/>
            <a:ext cx="2773920" cy="183505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130058" y="2064064"/>
            <a:ext cx="2123241" cy="3693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Knee flexed 20-30</a:t>
            </a:r>
            <a:r>
              <a:rPr lang="en-US" baseline="30000" dirty="0"/>
              <a:t>0</a:t>
            </a:r>
            <a:r>
              <a:rPr lang="en-US" dirty="0"/>
              <a:t> 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1599639" y="4013861"/>
            <a:ext cx="2173467" cy="1921674"/>
            <a:chOff x="5367895" y="-231446"/>
            <a:chExt cx="1621832" cy="1969674"/>
          </a:xfrm>
        </p:grpSpPr>
        <p:cxnSp>
          <p:nvCxnSpPr>
            <p:cNvPr id="51" name="Straight Arrow Connector 50"/>
            <p:cNvCxnSpPr/>
            <p:nvPr/>
          </p:nvCxnSpPr>
          <p:spPr>
            <a:xfrm flipV="1">
              <a:off x="6323868" y="-231446"/>
              <a:ext cx="223448" cy="1009068"/>
            </a:xfrm>
            <a:prstGeom prst="straightConnector1">
              <a:avLst/>
            </a:prstGeom>
            <a:ln w="38100">
              <a:solidFill>
                <a:srgbClr val="66FF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5367895" y="791835"/>
              <a:ext cx="1621832" cy="9463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dirty="0"/>
                <a:t>“Bottom” of light-field to include 1/4</a:t>
              </a:r>
              <a:r>
                <a:rPr lang="en-US" baseline="30000" dirty="0"/>
                <a:t>th</a:t>
              </a:r>
              <a:r>
                <a:rPr lang="en-US" dirty="0"/>
                <a:t> of proximal tibia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6188" y="1917797"/>
            <a:ext cx="1711487" cy="229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4310"/>
            <a:ext cx="10515600" cy="1325563"/>
          </a:xfrm>
        </p:spPr>
        <p:txBody>
          <a:bodyPr/>
          <a:lstStyle/>
          <a:p>
            <a:r>
              <a:rPr lang="en-CA" sz="2800" dirty="0"/>
              <a:t>Special Request: AP Weight-bearing Knees</a:t>
            </a:r>
            <a:endParaRPr lang="en-CA" sz="2400" b="0" i="1" dirty="0"/>
          </a:p>
        </p:txBody>
      </p:sp>
      <p:pic>
        <p:nvPicPr>
          <p:cNvPr id="6" name="Picture 2" descr="https://coursewareobjects.elsevier.com/objects/elr/Bontrager9e/IC/jpg/Chapter006/0061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5" t="22164" r="20542" b="2742"/>
          <a:stretch/>
        </p:blipFill>
        <p:spPr bwMode="auto">
          <a:xfrm>
            <a:off x="1612900" y="2273572"/>
            <a:ext cx="3570782" cy="40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4"/>
          <p:cNvSpPr txBox="1">
            <a:spLocks/>
          </p:cNvSpPr>
          <p:nvPr/>
        </p:nvSpPr>
        <p:spPr>
          <a:xfrm>
            <a:off x="6527800" y="6283157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250 Fig. 6.112-6.113</a:t>
            </a:r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1298267" y="569076"/>
            <a:ext cx="2850945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2400"/>
              </a:spcAft>
            </a:pPr>
            <a:r>
              <a:rPr lang="en-US" sz="2600">
                <a:solidFill>
                  <a:prstClr val="black"/>
                </a:solidFill>
              </a:rPr>
              <a:t>Taken for</a:t>
            </a:r>
            <a:r>
              <a:rPr lang="en-US" sz="2600" dirty="0">
                <a:solidFill>
                  <a:prstClr val="black"/>
                </a:solidFill>
              </a:rPr>
              <a:t>: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2601" y="1118242"/>
            <a:ext cx="3600622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</a:rPr>
              <a:t>evaluation of medial &amp; lateral deformities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32600" y="1804387"/>
            <a:ext cx="2570732" cy="363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</a:rPr>
              <a:t>osteoarthritis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08100" y="1660985"/>
            <a:ext cx="5741629" cy="363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</a:rPr>
              <a:t>Check for narrowing of joint space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308100" y="1122648"/>
            <a:ext cx="5219700" cy="363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prstClr val="black"/>
                </a:solidFill>
              </a:rPr>
              <a:t>Check for alignment of bones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1" y="2296061"/>
            <a:ext cx="5136355" cy="398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5031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EDBFF19-1510-48AC-BA0D-B76198F2F1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D5D230-B276-465A-B18A-6773F9D37C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C7E8D6-F990-4795-82BE-0643DDF71B88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35529</TotalTime>
  <Words>2031</Words>
  <Application>Microsoft Office PowerPoint</Application>
  <PresentationFormat>Widescreen</PresentationFormat>
  <Paragraphs>277</Paragraphs>
  <Slides>30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- Femur</vt:lpstr>
      <vt:lpstr>Guidelines/Considerations - Femur</vt:lpstr>
      <vt:lpstr>Guidelines/Considerations - Femur</vt:lpstr>
      <vt:lpstr>Guidelines/Considerations - Femur</vt:lpstr>
      <vt:lpstr>Guidelines/Considerations</vt:lpstr>
      <vt:lpstr>Femur Protocol</vt:lpstr>
      <vt:lpstr>Positioning – AP Distal Femur</vt:lpstr>
      <vt:lpstr>Positioning – AP Distal Femur</vt:lpstr>
      <vt:lpstr>Positioning – AP Proximal Femur</vt:lpstr>
      <vt:lpstr>Positioning – AP Proximal Femur</vt:lpstr>
      <vt:lpstr>Positioning – Lateral Distal Femur</vt:lpstr>
      <vt:lpstr>Positioning – Lateral Distal Femur</vt:lpstr>
      <vt:lpstr>Positioning – Lateral Proximal Femur</vt:lpstr>
      <vt:lpstr>Positioning – Lateral Proximal Femur</vt:lpstr>
      <vt:lpstr>Guidelines/Considerations - Knee</vt:lpstr>
      <vt:lpstr>Guidelines/Considerations - Knee</vt:lpstr>
      <vt:lpstr>Guidelines/Considerations - Knee</vt:lpstr>
      <vt:lpstr>Knee Protocol</vt:lpstr>
      <vt:lpstr>Positioning – AP/PA Knee</vt:lpstr>
      <vt:lpstr>Positioning – AP Knee</vt:lpstr>
      <vt:lpstr>Positioning – AP/PA 45o internal oblique</vt:lpstr>
      <vt:lpstr>Positioning – AP 45o internal oblique</vt:lpstr>
      <vt:lpstr>Positioning – AP/PA 45o external oblique</vt:lpstr>
      <vt:lpstr>Positioning – AP 45o external oblique</vt:lpstr>
      <vt:lpstr>Positioning – Lateral Knee</vt:lpstr>
      <vt:lpstr>Positioning – Lateral Knee</vt:lpstr>
      <vt:lpstr>Special Request: AP Weight-bearing Knees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1363</cp:revision>
  <cp:lastPrinted>2016-04-11T17:01:10Z</cp:lastPrinted>
  <dcterms:created xsi:type="dcterms:W3CDTF">2009-04-06T17:04:40Z</dcterms:created>
  <dcterms:modified xsi:type="dcterms:W3CDTF">2025-02-06T20:16:38Z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