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4"/>
    <p:sldMasterId id="2147483688" r:id="rId5"/>
  </p:sldMasterIdLst>
  <p:notesMasterIdLst>
    <p:notesMasterId r:id="rId27"/>
  </p:notesMasterIdLst>
  <p:handoutMasterIdLst>
    <p:handoutMasterId r:id="rId28"/>
  </p:handoutMasterIdLst>
  <p:sldIdLst>
    <p:sldId id="269" r:id="rId6"/>
    <p:sldId id="398" r:id="rId7"/>
    <p:sldId id="401" r:id="rId8"/>
    <p:sldId id="402" r:id="rId9"/>
    <p:sldId id="410" r:id="rId10"/>
    <p:sldId id="400" r:id="rId11"/>
    <p:sldId id="409" r:id="rId12"/>
    <p:sldId id="403" r:id="rId13"/>
    <p:sldId id="411" r:id="rId14"/>
    <p:sldId id="404" r:id="rId15"/>
    <p:sldId id="405" r:id="rId16"/>
    <p:sldId id="412" r:id="rId17"/>
    <p:sldId id="406" r:id="rId18"/>
    <p:sldId id="392" r:id="rId19"/>
    <p:sldId id="393" r:id="rId20"/>
    <p:sldId id="394" r:id="rId21"/>
    <p:sldId id="395" r:id="rId22"/>
    <p:sldId id="396" r:id="rId23"/>
    <p:sldId id="407" r:id="rId24"/>
    <p:sldId id="397" r:id="rId25"/>
    <p:sldId id="408" r:id="rId26"/>
  </p:sldIdLst>
  <p:sldSz cx="12192000" cy="6858000"/>
  <p:notesSz cx="6985000" cy="9283700"/>
  <p:custDataLst>
    <p:tags r:id="rId2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98"/>
            <p14:sldId id="401"/>
            <p14:sldId id="402"/>
            <p14:sldId id="410"/>
            <p14:sldId id="400"/>
            <p14:sldId id="409"/>
            <p14:sldId id="403"/>
            <p14:sldId id="411"/>
            <p14:sldId id="404"/>
            <p14:sldId id="405"/>
            <p14:sldId id="412"/>
            <p14:sldId id="406"/>
            <p14:sldId id="392"/>
            <p14:sldId id="393"/>
            <p14:sldId id="394"/>
            <p14:sldId id="395"/>
            <p14:sldId id="396"/>
            <p14:sldId id="407"/>
            <p14:sldId id="397"/>
            <p14:sldId id="40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 userDrawn="1">
          <p15:clr>
            <a:srgbClr val="A4A3A4"/>
          </p15:clr>
        </p15:guide>
        <p15:guide id="2" pos="220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EB8"/>
    <a:srgbClr val="EE362C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5501" autoAdjust="0"/>
  </p:normalViewPr>
  <p:slideViewPr>
    <p:cSldViewPr snapToGrid="0">
      <p:cViewPr varScale="1">
        <p:scale>
          <a:sx n="59" d="100"/>
          <a:sy n="59" d="100"/>
        </p:scale>
        <p:origin x="932" y="52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24"/>
        <p:guide pos="22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696913"/>
            <a:ext cx="6188075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60" tIns="46480" rIns="92960" bIns="4648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8500" y="4409758"/>
            <a:ext cx="5588000" cy="4177665"/>
          </a:xfrm>
          <a:prstGeom prst="rect">
            <a:avLst/>
          </a:prstGeom>
        </p:spPr>
        <p:txBody>
          <a:bodyPr vert="horz" lIns="92960" tIns="46480" rIns="92960" bIns="4648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36F629-CEB6-4E27-8B07-DB85E63217AA}" type="slidenum">
              <a:rPr lang="en-CA"/>
              <a:pPr/>
              <a:t>18</a:t>
            </a:fld>
            <a:endParaRPr lang="en-CA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8463" y="696913"/>
            <a:ext cx="6188075" cy="3481387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CA" sz="1400">
                <a:latin typeface="Lucida Fax" pitchFamily="18" charset="0"/>
              </a:rPr>
              <a:t>MS plane is parallel to IR</a:t>
            </a:r>
          </a:p>
          <a:p>
            <a:pPr>
              <a:lnSpc>
                <a:spcPct val="150000"/>
              </a:lnSpc>
            </a:pPr>
            <a:r>
              <a:rPr lang="en-CA" sz="1400">
                <a:latin typeface="Lucida Fax" pitchFamily="18" charset="0"/>
              </a:rPr>
              <a:t>Interpupillary line is perpendicular to the IR</a:t>
            </a:r>
          </a:p>
          <a:p>
            <a:pPr>
              <a:lnSpc>
                <a:spcPct val="150000"/>
              </a:lnSpc>
            </a:pPr>
            <a:r>
              <a:rPr lang="en-CA" sz="1400">
                <a:latin typeface="Lucida Fax" pitchFamily="18" charset="0"/>
              </a:rPr>
              <a:t>IOML is aligned to the long axis of the IR</a:t>
            </a:r>
          </a:p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8222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80482-0FD7-964A-4299-8FCF08EF1F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B393EC-FDFD-B237-98E6-F08D9B39BE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7E1F3-6680-0C66-8D0D-8E5A296A4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FBD96-4A1C-451F-B96C-2A6331B83F14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73CE73-A01F-CFB0-8DC8-D5FE84872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E5A003-3894-B746-80A7-3CFA86948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766D-1BEB-41A7-9833-1BD8632807F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8467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E6970-259D-0D93-CDC3-9B1579068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95A904-C1E7-1DD9-4DF2-ECF52E4934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C8AA52-C2C6-FE99-B824-4FE2C43C6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687D3-7DBE-4919-B003-E24EA8E9382A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7E2FA-58C0-3B22-0862-7D455026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EDF248-D080-AD5D-8D09-2E8AA65B3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766D-1BEB-41A7-9833-1BD8632807F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0669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257EE-9216-ED85-9064-75AA40465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A3DAE6-87A2-51DC-F8D3-44F14E2F52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B622D-9373-A745-30E5-D1B44C628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93DC6-1529-45C8-8F0F-D2653B4E378E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31F864-68E0-1010-288A-2F75A2657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7E9E6-138A-900D-ADC6-4E3D1791E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766D-1BEB-41A7-9833-1BD8632807F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5930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99529-AC41-87A3-9769-081029721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12D3B-FBAC-7FFC-24CB-FCD72175DE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B6A844-D888-4C29-EE8D-3D1BB4E853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5C2F6D-96E3-1D07-EAD2-973496AF1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4B13D-E95A-4568-BB2C-433510964B06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B41D3C-E702-74F1-4057-686CD560A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C8ED2A-E3A1-BDBC-B225-5C34AD8E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766D-1BEB-41A7-9833-1BD8632807F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4095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00A27-DED0-50A1-F851-78A9BC511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0BEBD-942A-72B8-37BE-E6FAC77ABF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C0EDD2-A345-499D-65E7-602242C7A4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FAB60B-28DD-C391-0012-FB87095CFF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D09E77-D269-D6CC-A5F7-D3D13228D6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A1AF30-69BC-8425-5248-E51FA515E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0505E-C3FC-4C44-A6B3-57D889658F02}" type="datetime1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BFF2B5-49C6-B054-C0D1-DFA13C9E2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51F06D-7629-137B-566E-8ADBD47A2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766D-1BEB-41A7-9833-1BD8632807F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8492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04140-874E-74BB-CDFE-A1EF3E8F2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A73BA0-906F-8B5A-4368-3DDE96C7C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15E7B-FC89-4262-A728-40B628AE245F}" type="datetime1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C878F5-44B1-052A-9E20-20263108D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CEB607-F9DC-4E03-6961-CF81306D1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766D-1BEB-41A7-9833-1BD8632807F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6275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A32789-1184-B9A1-18B5-4F737878A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ECD0B-34BC-45A4-9D93-D997DA61CB49}" type="datetime1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1889C5-A410-0A2D-2D7F-0CB0C537F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439518-3DF3-AD08-C07F-95970391E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766D-1BEB-41A7-9833-1BD8632807F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000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A1F0F-CA29-DCC6-C473-D6E30C88E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10534-0D59-F452-6629-99DC682750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A171D2-571D-6B84-A150-737A8CC5E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53DA0E-BCAA-B41D-7684-A69700C1F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C6937-6785-4BA4-A378-FEFC31C4CD4A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3FFF6A-BAC6-07FC-2A5F-F7532E55E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F3FE60-FE57-A1C4-8D29-045D3F999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766D-1BEB-41A7-9833-1BD8632807F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2047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66DEB-CE1B-8426-B891-E3DD2A82D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8C1E2A-EC22-6785-5816-1E991FF8B3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184BE-8E49-9115-B81A-3A8392DE87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4AAEB4-883E-1297-20C3-FEA8A9A6F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13E08-0D3B-4278-BD2F-A95A4A5F6310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CAB774-2BDC-73D3-9FBF-F00F7FB1C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43D089-DC76-2F20-9152-57BDE6298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766D-1BEB-41A7-9833-1BD8632807F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9797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47C17-BD51-10A7-8879-BDF7D8A27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1D9AA5-B256-5F95-9AAA-5C40CCF902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7208F6-1516-3FD4-BCC9-95A1D7855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6BD9D-6F85-4C42-B54E-7799B2224F43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C3B122-9A1F-2378-068C-214FFE004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D7733A-00E9-FF28-FE36-CD625197F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766D-1BEB-41A7-9833-1BD8632807F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8447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88ED9E-813B-8FCE-B62E-649DAFAB29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23E0D9-9769-287D-ED42-4F0A653C58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AD8844-96AE-8992-A6D0-C42C3623B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AC9C6-9024-4331-9199-0321C92298AB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14F7F3-9DE9-EEF5-8E7D-97963F8A2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8E77A-DAD7-2696-EA22-0AE1FDEA4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1766D-1BEB-41A7-9833-1BD8632807F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25984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293F-7ADF-4A4B-8A52-DD089A65C85F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2869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A75F2-FD91-4F99-B740-572A2C0EA330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63459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6B22F-F1B2-4230-B9DA-6A71C9DBE0CE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1778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024DF-B3F9-4823-82E0-1D37FDA61712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79333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C91D4-E843-4CFE-9E6D-26FC0E1D2016}" type="datetime1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09218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837D-6AB7-4BE9-ABEE-262AF7959BDF}" type="datetime1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637174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B5A-6168-4401-A85A-6E8F57FAA7C9}" type="datetime1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46920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0892A-1339-45EC-9041-D6D8B7870337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87254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5745B-C849-4C06-8306-55F99E02ABC6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19114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813D8-9EA0-463E-93D9-D9868318898E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671804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1DB25-49D2-4D74-A2B6-2948B42946EE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0049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B7DF8D-8421-51A9-FC48-EFFC7A571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8D0725-D6D6-9736-F3FB-51D80C3344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1E73D3-DDC5-0B06-D726-C58700E960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E314D1-C6AC-4640-AC6C-F304F075C77E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9DEE99-45ED-C00C-57FB-6AE48764CF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4EE1C7-A880-1725-0610-AE193F2288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31766D-1BEB-41A7-9833-1BD8632807F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0277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56954-2DB1-4100-9C68-7B4999A07255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1119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826831" y="2738320"/>
            <a:ext cx="7105339" cy="138136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>
                <a:latin typeface="Futura PT Demi" panose="020B0702020204020303" pitchFamily="34" charset="0"/>
              </a:rPr>
              <a:t>MRAD 256</a:t>
            </a:r>
            <a:br>
              <a:rPr lang="en-US" sz="4000" b="1" dirty="0">
                <a:latin typeface="Futura PT Demi" panose="020B0702020204020303" pitchFamily="34" charset="0"/>
              </a:rPr>
            </a:br>
            <a:r>
              <a:rPr lang="en-US" sz="4000" b="1" dirty="0">
                <a:latin typeface="Futura PT Demi" panose="020B0702020204020303" pitchFamily="34" charset="0"/>
              </a:rPr>
              <a:t>Radiographic Technique 2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5554619" y="4119680"/>
            <a:ext cx="6745575" cy="984952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>
                <a:latin typeface="Futura PT Demi" panose="020B0702020204020303" pitchFamily="34" charset="0"/>
              </a:rPr>
              <a:t>Positioning of the sinuses, orbits, and nasal bones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Routine Sinus Protocol</a:t>
            </a:r>
            <a:endParaRPr lang="en-US" sz="5400" dirty="0"/>
          </a:p>
        </p:txBody>
      </p:sp>
      <p:sp>
        <p:nvSpPr>
          <p:cNvPr id="890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Water’s open mouth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Caldwell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Lateral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765029" y="4001294"/>
            <a:ext cx="4661941" cy="11392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Use a horizontal beam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Examine patient upright</a:t>
            </a:r>
          </a:p>
        </p:txBody>
      </p:sp>
    </p:spTree>
    <p:extLst>
      <p:ext uri="{BB962C8B-B14F-4D97-AF65-F5344CB8AC3E}">
        <p14:creationId xmlns:p14="http://schemas.microsoft.com/office/powerpoint/2010/main" val="3385732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/>
              <a:t>Caldwell for Sinuses</a:t>
            </a:r>
            <a:br>
              <a:rPr lang="en-US" dirty="0"/>
            </a:br>
            <a:endParaRPr lang="en-US" dirty="0"/>
          </a:p>
        </p:txBody>
      </p:sp>
      <p:pic>
        <p:nvPicPr>
          <p:cNvPr id="4098" name="Picture 2" descr="http://coursewareobjects.elsevier.com/objects/elr/Bontrager7e/IC/images/0131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38200" y="1559340"/>
            <a:ext cx="4771061" cy="3739319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6232327" y="1559340"/>
            <a:ext cx="476759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Place patient in an erect position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Elevate OML 15° from horizontal, CR MUST remain horizontal for air-fluid levels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Adjust CR to exit near the </a:t>
            </a:r>
            <a:r>
              <a:rPr lang="en-US" sz="2400" dirty="0" err="1"/>
              <a:t>nasion</a:t>
            </a: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Set collimation to 14cm x 14cm and include squamous portion of frontal bone, and then you “get what you get” inferior to </a:t>
            </a:r>
            <a:r>
              <a:rPr lang="en-US" sz="2400" dirty="0" err="1"/>
              <a:t>nasion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2849906" y="5359117"/>
            <a:ext cx="196291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11-189</a:t>
            </a:r>
          </a:p>
        </p:txBody>
      </p:sp>
    </p:spTree>
    <p:extLst>
      <p:ext uri="{BB962C8B-B14F-4D97-AF65-F5344CB8AC3E}">
        <p14:creationId xmlns:p14="http://schemas.microsoft.com/office/powerpoint/2010/main" val="4240634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Evaluation Criteria</a:t>
            </a:r>
            <a:endParaRPr lang="en-US" sz="3600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756665" y="1956216"/>
            <a:ext cx="5287019" cy="411480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Frontal sinuses projected above the frontonasal suture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Anterior ethmoid bones lateral to nasal bones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Superior orbital fissures within the orbits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Petrous ridges in lower 1/3 of orbits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No rotation or tilt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15699"/>
            <a:ext cx="4538638" cy="394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249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16" r="14427"/>
          <a:stretch/>
        </p:blipFill>
        <p:spPr bwMode="auto">
          <a:xfrm rot="16200000" flipH="1">
            <a:off x="7273027" y="2715817"/>
            <a:ext cx="3696101" cy="394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/>
              <a:t>Remember! </a:t>
            </a:r>
            <a:br>
              <a:rPr lang="en-US" dirty="0"/>
            </a:br>
            <a:endParaRPr lang="en-US" dirty="0"/>
          </a:p>
        </p:txBody>
      </p:sp>
      <p:pic>
        <p:nvPicPr>
          <p:cNvPr id="4098" name="Picture 2" descr="http://coursewareobjects.elsevier.com/objects/elr/Bontrager7e/IC/images/01312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987052" y="2141537"/>
            <a:ext cx="5551946" cy="435133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87052" y="1176140"/>
            <a:ext cx="3408145" cy="92333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For </a:t>
            </a:r>
            <a:r>
              <a:rPr lang="en-US" u="sng" dirty="0"/>
              <a:t>sinuses</a:t>
            </a:r>
            <a:r>
              <a:rPr lang="en-US" dirty="0"/>
              <a:t> we raise the OML and leave the central ray perpendicular to the IR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53451" y="1551466"/>
            <a:ext cx="3276600" cy="92333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For </a:t>
            </a:r>
            <a:r>
              <a:rPr lang="en-US" u="sng" dirty="0"/>
              <a:t>skull</a:t>
            </a:r>
            <a:r>
              <a:rPr lang="en-US" dirty="0"/>
              <a:t> or </a:t>
            </a:r>
            <a:r>
              <a:rPr lang="en-US" u="sng" dirty="0"/>
              <a:t>facial bones</a:t>
            </a:r>
            <a:r>
              <a:rPr lang="en-US" dirty="0"/>
              <a:t> we angle the CR and place the OML perpendicular to the IR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9091751" y="2494102"/>
            <a:ext cx="0" cy="51444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3680058" y="2530753"/>
            <a:ext cx="12424" cy="70785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4111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/>
              <a:t>Waters Open Mouth</a:t>
            </a:r>
            <a:endParaRPr lang="en-US" sz="36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0DF8B8C-17B6-D4A4-C3F2-355CE9071A94}"/>
              </a:ext>
            </a:extLst>
          </p:cNvPr>
          <p:cNvGrpSpPr/>
          <p:nvPr/>
        </p:nvGrpSpPr>
        <p:grpSpPr>
          <a:xfrm>
            <a:off x="6910466" y="1873770"/>
            <a:ext cx="4974059" cy="3425160"/>
            <a:chOff x="3801373" y="874485"/>
            <a:chExt cx="3915886" cy="269217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1373" y="874485"/>
              <a:ext cx="3915886" cy="269217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4261879" y="1329913"/>
              <a:ext cx="2376264" cy="1008112"/>
            </a:xfrm>
            <a:prstGeom prst="rect">
              <a:avLst/>
            </a:prstGeom>
            <a:solidFill>
              <a:srgbClr val="FFFF00">
                <a:alpha val="25000"/>
              </a:srgb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838201" y="1690687"/>
            <a:ext cx="48280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Place patient in an </a:t>
            </a:r>
            <a:r>
              <a:rPr lang="en-US" sz="2400" u="sng" dirty="0"/>
              <a:t>erect</a:t>
            </a:r>
            <a:r>
              <a:rPr lang="en-US" sz="2400" dirty="0"/>
              <a:t> position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Extend neck to place a line formed by the TEA and the corner of the mouth perpendicular to the IR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Collimation set to 14cm x14 cm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Central ray to exit at the </a:t>
            </a:r>
            <a:r>
              <a:rPr lang="en-US" sz="2400" dirty="0" err="1"/>
              <a:t>acanthion</a:t>
            </a: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Instruct patient to “drop jaw” to open mouth, without moving head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636000" y="6030336"/>
            <a:ext cx="196291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11-198</a:t>
            </a:r>
          </a:p>
        </p:txBody>
      </p:sp>
    </p:spTree>
    <p:extLst>
      <p:ext uri="{BB962C8B-B14F-4D97-AF65-F5344CB8AC3E}">
        <p14:creationId xmlns:p14="http://schemas.microsoft.com/office/powerpoint/2010/main" val="1686583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600" dirty="0"/>
              <a:t>Evaluation Criteria</a:t>
            </a:r>
          </a:p>
        </p:txBody>
      </p:sp>
      <p:sp>
        <p:nvSpPr>
          <p:cNvPr id="7" name="Content Placeholder 2"/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6402049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Maxillary sinuses visualized without  superimposition alveolar processes of maxillae or petrous ridges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Sphenoid sinus viewed through the open mouth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No rotation or tilt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Orbits and maxillary sinuses are symmetric on each side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303" y="1825625"/>
            <a:ext cx="3899106" cy="3812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8797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Lateral</a:t>
            </a:r>
            <a:br>
              <a:rPr lang="en-US" dirty="0"/>
            </a:b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4" y="2060848"/>
            <a:ext cx="5080000" cy="361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3431704" y="2780928"/>
            <a:ext cx="1584176" cy="172819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7039043" y="1809639"/>
            <a:ext cx="405349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Place patient in an erect position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Place CR ½ way between outer canthus and EAM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Adjust flexion by placing the IOML perpendicular to the IR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Collimate cross-wise to include all anatomy anterior to EAM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Collimate lengthwise to include all four sinuses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90049" y="5729562"/>
            <a:ext cx="196291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11-183</a:t>
            </a:r>
          </a:p>
        </p:txBody>
      </p:sp>
    </p:spTree>
    <p:extLst>
      <p:ext uri="{BB962C8B-B14F-4D97-AF65-F5344CB8AC3E}">
        <p14:creationId xmlns:p14="http://schemas.microsoft.com/office/powerpoint/2010/main" val="3543789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Evaluation Criteria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5367728" cy="4351338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All paranasal sinuses are demonstrated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No rotation or tilt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938" y="1695459"/>
            <a:ext cx="3564302" cy="461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204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260" y="2480629"/>
            <a:ext cx="6836740" cy="3324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/>
              <a:t>X-table lateral skull (dorsal decubitus)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399914" y="1899466"/>
            <a:ext cx="5393633" cy="1162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sz="2800" kern="0" dirty="0"/>
              <a:t>	The only projection that will demonstrate a sphenoid sinus effusion secondary to </a:t>
            </a:r>
            <a:r>
              <a:rPr lang="en-US" sz="2800" b="1" kern="0" dirty="0"/>
              <a:t>basal skull fracture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n-US" sz="3200" b="1" kern="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n-US" sz="2400" kern="0" dirty="0"/>
          </a:p>
        </p:txBody>
      </p:sp>
      <p:sp>
        <p:nvSpPr>
          <p:cNvPr id="5" name="TextBox 4"/>
          <p:cNvSpPr txBox="1"/>
          <p:nvPr/>
        </p:nvSpPr>
        <p:spPr>
          <a:xfrm>
            <a:off x="9796374" y="6128548"/>
            <a:ext cx="190425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/>
              <a:t>Bontrager</a:t>
            </a:r>
            <a:r>
              <a:rPr lang="en-US" dirty="0"/>
              <a:t> 15-76</a:t>
            </a:r>
          </a:p>
        </p:txBody>
      </p:sp>
    </p:spTree>
    <p:extLst>
      <p:ext uri="{BB962C8B-B14F-4D97-AF65-F5344CB8AC3E}">
        <p14:creationId xmlns:p14="http://schemas.microsoft.com/office/powerpoint/2010/main" val="30985281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CB0D4-AE65-BB57-597A-E3836B05D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Routine Protocols for Orbits</a:t>
            </a:r>
          </a:p>
        </p:txBody>
      </p:sp>
      <p:sp>
        <p:nvSpPr>
          <p:cNvPr id="4" name="Subtitle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/>
          <a:lstStyle/>
          <a:p>
            <a:pPr algn="l">
              <a:buFont typeface="Wingdings" pitchFamily="2" charset="2"/>
              <a:buChar char="Ø"/>
            </a:pPr>
            <a:r>
              <a:rPr lang="en-US" dirty="0"/>
              <a:t>Two 30° Caldwell images (exaggerated Caldwell)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/>
              <a:t>Lateral </a:t>
            </a:r>
          </a:p>
          <a:p>
            <a:pPr marL="0" indent="0" algn="l">
              <a:buNone/>
            </a:pPr>
            <a:endParaRPr lang="en-US" dirty="0"/>
          </a:p>
          <a:p>
            <a:pPr algn="l">
              <a:buFont typeface="Wingdings" pitchFamily="2" charset="2"/>
              <a:buChar char="Ø"/>
            </a:pPr>
            <a:r>
              <a:rPr lang="en-US" dirty="0"/>
              <a:t>Always clean IR </a:t>
            </a:r>
            <a:r>
              <a:rPr lang="en-US" b="1" dirty="0">
                <a:solidFill>
                  <a:srgbClr val="FF0000"/>
                </a:solidFill>
              </a:rPr>
              <a:t>first</a:t>
            </a:r>
          </a:p>
          <a:p>
            <a:pPr algn="l">
              <a:buFont typeface="Wingdings" pitchFamily="2" charset="2"/>
              <a:buChar char="Ø"/>
            </a:pPr>
            <a:r>
              <a:rPr lang="en-US" dirty="0"/>
              <a:t>Upright detector is best option</a:t>
            </a:r>
          </a:p>
        </p:txBody>
      </p:sp>
    </p:spTree>
    <p:extLst>
      <p:ext uri="{BB962C8B-B14F-4D97-AF65-F5344CB8AC3E}">
        <p14:creationId xmlns:p14="http://schemas.microsoft.com/office/powerpoint/2010/main" val="6259322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Orbits</a:t>
            </a:r>
          </a:p>
        </p:txBody>
      </p:sp>
      <p:pic>
        <p:nvPicPr>
          <p:cNvPr id="1026" name="Picture 2" descr="https://coursewareobjects.elsevier.com/objects/elr/Bontrager9e/IC/jpg/Chapter011/01106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70459" y="1671950"/>
            <a:ext cx="7600590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3061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PA 30º Exaggerated Caldwell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9" r="22337"/>
          <a:stretch/>
        </p:blipFill>
        <p:spPr bwMode="auto">
          <a:xfrm rot="5400000">
            <a:off x="1518511" y="2098636"/>
            <a:ext cx="3770975" cy="288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06812" y="2025335"/>
            <a:ext cx="4984892" cy="37856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Angle CR 30˚ </a:t>
            </a:r>
            <a:r>
              <a:rPr lang="en-US" sz="2400" dirty="0" err="1"/>
              <a:t>caudad</a:t>
            </a: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Place OML perpendicular to IR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Collimate to include orbital bases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Use an arrow marker to designate the position of the eyes during exposure. i.e. “looking up” or “looking down”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34653" y="5626321"/>
            <a:ext cx="194578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11-113</a:t>
            </a:r>
          </a:p>
        </p:txBody>
      </p:sp>
    </p:spTree>
    <p:extLst>
      <p:ext uri="{BB962C8B-B14F-4D97-AF65-F5344CB8AC3E}">
        <p14:creationId xmlns:p14="http://schemas.microsoft.com/office/powerpoint/2010/main" val="144770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30˚ Caldwell for Orbits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49803" y="2475041"/>
            <a:ext cx="4289183" cy="120032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Take two identical images; one with patient looking up, and one with the patient looking down. Be sure to include an arrow marker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109" y="1321864"/>
            <a:ext cx="3867690" cy="22863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109" y="3915212"/>
            <a:ext cx="3867690" cy="2286319"/>
          </a:xfrm>
          <a:prstGeom prst="rect">
            <a:avLst/>
          </a:prstGeom>
        </p:spPr>
      </p:pic>
      <p:sp>
        <p:nvSpPr>
          <p:cNvPr id="7" name="Down Arrow 6"/>
          <p:cNvSpPr/>
          <p:nvPr/>
        </p:nvSpPr>
        <p:spPr>
          <a:xfrm>
            <a:off x="6243392" y="1479177"/>
            <a:ext cx="197224" cy="502024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Down Arrow 19"/>
          <p:cNvSpPr/>
          <p:nvPr/>
        </p:nvSpPr>
        <p:spPr>
          <a:xfrm rot="10800000">
            <a:off x="6315110" y="4034117"/>
            <a:ext cx="197223" cy="430305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441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D6FA28E-5450-861F-077D-4A3971454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Evaluation Criteria</a:t>
            </a:r>
          </a:p>
        </p:txBody>
      </p:sp>
      <p:sp>
        <p:nvSpPr>
          <p:cNvPr id="34821" name="Rectangle 5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6147216" cy="4351338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endParaRPr lang="en-CA" sz="2400" dirty="0">
              <a:latin typeface="+mj-lt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2400" dirty="0">
                <a:latin typeface="+mj-lt"/>
              </a:rPr>
              <a:t>No rotation or tilt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2400" dirty="0">
                <a:latin typeface="+mj-lt"/>
              </a:rPr>
              <a:t>Petrous ridges visualized below infraorbital rim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2400" dirty="0">
                <a:latin typeface="+mj-lt"/>
              </a:rPr>
              <a:t>Directional arrow marker included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6133" y="2507167"/>
            <a:ext cx="3867690" cy="228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9446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Lateral orbits (not in </a:t>
            </a:r>
            <a:r>
              <a:rPr lang="en-US" dirty="0" err="1"/>
              <a:t>Bontrager</a:t>
            </a:r>
            <a:r>
              <a:rPr lang="en-US" dirty="0"/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18293" y="1593855"/>
            <a:ext cx="7128792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/>
              <a:t>When you are collimating, remember that the orbit is cone shaped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898" y="2674324"/>
            <a:ext cx="508000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315050" y="3754444"/>
            <a:ext cx="1171848" cy="79208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7483402" y="2674324"/>
            <a:ext cx="2160240" cy="92333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Lengthwise collimation should include up to EAM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5501067" y="3617496"/>
            <a:ext cx="2160240" cy="72008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145568" y="5512263"/>
            <a:ext cx="271099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(7</a:t>
            </a:r>
            <a:r>
              <a:rPr lang="en-US" baseline="30000" dirty="0"/>
              <a:t>th</a:t>
            </a:r>
            <a:r>
              <a:rPr lang="en-US" dirty="0"/>
              <a:t> ed.) 12-52</a:t>
            </a:r>
          </a:p>
        </p:txBody>
      </p:sp>
    </p:spTree>
    <p:extLst>
      <p:ext uri="{BB962C8B-B14F-4D97-AF65-F5344CB8AC3E}">
        <p14:creationId xmlns:p14="http://schemas.microsoft.com/office/powerpoint/2010/main" val="31765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Nasal bones routine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Waters (collimated to nasal bones)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Lateral</a:t>
            </a:r>
          </a:p>
        </p:txBody>
      </p:sp>
    </p:spTree>
    <p:extLst>
      <p:ext uri="{BB962C8B-B14F-4D97-AF65-F5344CB8AC3E}">
        <p14:creationId xmlns:p14="http://schemas.microsoft.com/office/powerpoint/2010/main" val="17492569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>
                <a:solidFill>
                  <a:schemeClr val="tx1"/>
                </a:solidFill>
              </a:rPr>
              <a:t> Lateral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7331490" cy="4351338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  <a:latin typeface="+mj-lt"/>
              </a:rPr>
              <a:t>CR </a:t>
            </a:r>
            <a:r>
              <a:rPr lang="en-CA" sz="2400" dirty="0">
                <a:solidFill>
                  <a:schemeClr val="tx1"/>
                </a:solidFill>
                <a:latin typeface="+mj-lt"/>
                <a:cs typeface="Arial"/>
              </a:rPr>
              <a:t>┴  to nasal bones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  <a:latin typeface="+mj-lt"/>
              </a:rPr>
              <a:t>Collimate to include from </a:t>
            </a:r>
            <a:r>
              <a:rPr lang="en-CA" sz="2400" dirty="0" err="1">
                <a:solidFill>
                  <a:schemeClr val="tx1"/>
                </a:solidFill>
                <a:latin typeface="+mj-lt"/>
              </a:rPr>
              <a:t>nasion</a:t>
            </a:r>
            <a:r>
              <a:rPr lang="en-CA" sz="2400" dirty="0">
                <a:solidFill>
                  <a:schemeClr val="tx1"/>
                </a:solidFill>
                <a:latin typeface="+mj-lt"/>
              </a:rPr>
              <a:t> to anterior nasal spine 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  <a:latin typeface="+mj-lt"/>
              </a:rPr>
              <a:t>Set a manual technique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520AE01-8DA4-8730-FD12-079A5E3B0A35}"/>
              </a:ext>
            </a:extLst>
          </p:cNvPr>
          <p:cNvGrpSpPr/>
          <p:nvPr/>
        </p:nvGrpSpPr>
        <p:grpSpPr>
          <a:xfrm>
            <a:off x="8834650" y="1897466"/>
            <a:ext cx="2895600" cy="4407932"/>
            <a:chOff x="1909194" y="1942436"/>
            <a:chExt cx="2895600" cy="4407932"/>
          </a:xfrm>
        </p:grpSpPr>
        <p:pic>
          <p:nvPicPr>
            <p:cNvPr id="6" name="Picture 2" descr="http://coursewareobjects.elsevier.com/objects/elr/Bontrager7e/IC/images/013069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6200000">
              <a:off x="1337694" y="2513936"/>
              <a:ext cx="4038600" cy="2895600"/>
            </a:xfrm>
            <a:prstGeom prst="rect">
              <a:avLst/>
            </a:prstGeom>
            <a:noFill/>
          </p:spPr>
        </p:pic>
        <p:sp>
          <p:nvSpPr>
            <p:cNvPr id="2" name="Trapezoid 1"/>
            <p:cNvSpPr/>
            <p:nvPr/>
          </p:nvSpPr>
          <p:spPr>
            <a:xfrm rot="16200000">
              <a:off x="2977583" y="2292415"/>
              <a:ext cx="625643" cy="1698859"/>
            </a:xfrm>
            <a:prstGeom prst="trapezoid">
              <a:avLst/>
            </a:prstGeom>
            <a:solidFill>
              <a:srgbClr val="FFFF00">
                <a:alpha val="25000"/>
              </a:srgb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278127" y="5981036"/>
              <a:ext cx="1962910" cy="3693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US" dirty="0" err="1"/>
                <a:t>Bontrager</a:t>
              </a:r>
              <a:r>
                <a:rPr lang="en-US" dirty="0"/>
                <a:t> 11-138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27644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Evaluation Criteria…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21" y="1690688"/>
            <a:ext cx="5671347" cy="38100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8153400" y="1976438"/>
            <a:ext cx="4038600" cy="2905125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Nasal bones with associated soft tissue structures (entire nose)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Frontonasal suture (nasion)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Anterior nasal spine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No rotation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6140" y="6123543"/>
            <a:ext cx="312989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Bontrager</a:t>
            </a:r>
            <a:r>
              <a:rPr lang="en-US" dirty="0"/>
              <a:t> (9</a:t>
            </a:r>
            <a:r>
              <a:rPr lang="en-US" baseline="30000" dirty="0"/>
              <a:t>th</a:t>
            </a:r>
            <a:r>
              <a:rPr lang="en-US" dirty="0"/>
              <a:t> ed.) fig.11-139</a:t>
            </a:r>
          </a:p>
        </p:txBody>
      </p:sp>
    </p:spTree>
    <p:extLst>
      <p:ext uri="{BB962C8B-B14F-4D97-AF65-F5344CB8AC3E}">
        <p14:creationId xmlns:p14="http://schemas.microsoft.com/office/powerpoint/2010/main" val="5798809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Waters </a:t>
            </a:r>
            <a:br>
              <a:rPr lang="en-US" dirty="0"/>
            </a:br>
            <a:endParaRPr lang="en-US" dirty="0"/>
          </a:p>
        </p:txBody>
      </p:sp>
      <p:pic>
        <p:nvPicPr>
          <p:cNvPr id="8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414" y="1825625"/>
            <a:ext cx="490317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4893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899" y="1213653"/>
            <a:ext cx="2961150" cy="295744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Evaluation Criteria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789816" y="4219299"/>
            <a:ext cx="4267200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A regular Waters, collimated to nasal bones</a:t>
            </a:r>
          </a:p>
        </p:txBody>
      </p:sp>
      <p:sp>
        <p:nvSpPr>
          <p:cNvPr id="7" name="Rectangle 6"/>
          <p:cNvSpPr/>
          <p:nvPr/>
        </p:nvSpPr>
        <p:spPr>
          <a:xfrm>
            <a:off x="2712510" y="1235280"/>
            <a:ext cx="1199071" cy="1457096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816" y="1084117"/>
            <a:ext cx="1784558" cy="30873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70213" y="4865630"/>
            <a:ext cx="74496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No rotation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Petrous ridges projected below maxillary sinuses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Collimation to include anterior nasal spine to frontonasal suture (</a:t>
            </a:r>
            <a:r>
              <a:rPr lang="en-US" dirty="0" err="1"/>
              <a:t>nasion</a:t>
            </a:r>
            <a:r>
              <a:rPr lang="en-US" dirty="0"/>
              <a:t>), and to include 2cm on either side of anterior nasal spine.  Some sites want the entire maxillary sinuses included side to side</a:t>
            </a:r>
          </a:p>
        </p:txBody>
      </p:sp>
    </p:spTree>
    <p:extLst>
      <p:ext uri="{BB962C8B-B14F-4D97-AF65-F5344CB8AC3E}">
        <p14:creationId xmlns:p14="http://schemas.microsoft.com/office/powerpoint/2010/main" val="420526054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CF45A2E-F8A9-4531-8F6F-A9A32EF7DB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0A0853F-9E58-4B3A-93D5-22A490CE7820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E4578F4D-196E-48C9-824A-67EA01D1FB79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4195</TotalTime>
  <Words>627</Words>
  <Application>Microsoft Office PowerPoint</Application>
  <PresentationFormat>Widescreen</PresentationFormat>
  <Paragraphs>114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Aptos</vt:lpstr>
      <vt:lpstr>Aptos Display</vt:lpstr>
      <vt:lpstr>Arial</vt:lpstr>
      <vt:lpstr>Calibri</vt:lpstr>
      <vt:lpstr>Calibri Light</vt:lpstr>
      <vt:lpstr>Futura PT Demi</vt:lpstr>
      <vt:lpstr>Lucida Fax</vt:lpstr>
      <vt:lpstr>Wingdings</vt:lpstr>
      <vt:lpstr>1_Custom Design</vt:lpstr>
      <vt:lpstr>Custom Design</vt:lpstr>
      <vt:lpstr>MRAD 256 Radiographic Technique 2</vt:lpstr>
      <vt:lpstr>Routine Sinus Protocol</vt:lpstr>
      <vt:lpstr>Caldwell for Sinuses </vt:lpstr>
      <vt:lpstr>Evaluation Criteria</vt:lpstr>
      <vt:lpstr>Remember!  </vt:lpstr>
      <vt:lpstr>Waters Open Mouth</vt:lpstr>
      <vt:lpstr>Evaluation Criteria</vt:lpstr>
      <vt:lpstr>Lateral </vt:lpstr>
      <vt:lpstr>Evaluation Criteria</vt:lpstr>
      <vt:lpstr>X-table lateral skull (dorsal decubitus)</vt:lpstr>
      <vt:lpstr>Routine Protocols for Orbits</vt:lpstr>
      <vt:lpstr>Orbits</vt:lpstr>
      <vt:lpstr>PA 30º Exaggerated Caldwell</vt:lpstr>
      <vt:lpstr>30˚ Caldwell for Orbits</vt:lpstr>
      <vt:lpstr>Evaluation Criteria</vt:lpstr>
      <vt:lpstr>Lateral orbits (not in Bontrager)</vt:lpstr>
      <vt:lpstr>Nasal bones routine</vt:lpstr>
      <vt:lpstr> Lateral</vt:lpstr>
      <vt:lpstr>Evaluation Criteria…</vt:lpstr>
      <vt:lpstr>Waters  </vt:lpstr>
      <vt:lpstr>Evaluation Criteria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389</cp:revision>
  <cp:lastPrinted>2024-03-13T16:18:26Z</cp:lastPrinted>
  <dcterms:created xsi:type="dcterms:W3CDTF">2009-04-06T17:04:40Z</dcterms:created>
  <dcterms:modified xsi:type="dcterms:W3CDTF">2025-02-12T17:52:11Z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